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8" r:id="rId3"/>
    <p:sldId id="261" r:id="rId4"/>
    <p:sldId id="260" r:id="rId5"/>
    <p:sldId id="262" r:id="rId6"/>
    <p:sldId id="259" r:id="rId7"/>
    <p:sldId id="264" r:id="rId8"/>
    <p:sldId id="265" r:id="rId9"/>
    <p:sldId id="266" r:id="rId10"/>
    <p:sldId id="263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E98C0-C653-4277-B7FE-BC450C56BCED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2609A-FF2D-42B7-AF6E-0AF165B92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84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2609A-FF2D-42B7-AF6E-0AF165B92BF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67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A9429FE-7C40-4419-889D-C970FD9AA42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4303C8-8DED-4946-AC7A-D8ED920B4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29FE-7C40-4419-889D-C970FD9AA42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03C8-8DED-4946-AC7A-D8ED920B4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AA9429FE-7C40-4419-889D-C970FD9AA42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4303C8-8DED-4946-AC7A-D8ED920B4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29FE-7C40-4419-889D-C970FD9AA42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03C8-8DED-4946-AC7A-D8ED920B4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9429FE-7C40-4419-889D-C970FD9AA42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D34303C8-8DED-4946-AC7A-D8ED920B4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29FE-7C40-4419-889D-C970FD9AA42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03C8-8DED-4946-AC7A-D8ED920B4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29FE-7C40-4419-889D-C970FD9AA42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03C8-8DED-4946-AC7A-D8ED920B4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29FE-7C40-4419-889D-C970FD9AA42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03C8-8DED-4946-AC7A-D8ED920B4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9429FE-7C40-4419-889D-C970FD9AA42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03C8-8DED-4946-AC7A-D8ED920B4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29FE-7C40-4419-889D-C970FD9AA42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03C8-8DED-4946-AC7A-D8ED920B4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29FE-7C40-4419-889D-C970FD9AA42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03C8-8DED-4946-AC7A-D8ED920B41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A9429FE-7C40-4419-889D-C970FD9AA42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4303C8-8DED-4946-AC7A-D8ED920B4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84632"/>
            <a:ext cx="6705600" cy="658368"/>
          </a:xfrm>
        </p:spPr>
        <p:txBody>
          <a:bodyPr/>
          <a:lstStyle/>
          <a:p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Alegreya Sans SC" panose="00000500000000000000" pitchFamily="2" charset="0"/>
              </a:rPr>
              <a:t>ACUTE   DACRYOCYSTITIS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2142978" cy="1101248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legreya Sans SC" panose="00000500000000000000" pitchFamily="2" charset="0"/>
              </a:rPr>
              <a:t>BY MBBSPPT.COM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28600"/>
            <a:ext cx="8458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legreya Sans SC" panose="00000500000000000000" pitchFamily="2" charset="0"/>
              </a:rPr>
              <a:t>			</a:t>
            </a:r>
            <a:r>
              <a:rPr lang="en-US" sz="3200" b="1" u="sng" dirty="0" smtClean="0">
                <a:latin typeface="Alegreya Sans SC" panose="00000500000000000000" pitchFamily="2" charset="0"/>
              </a:rPr>
              <a:t>TREATMENT</a:t>
            </a:r>
            <a:endParaRPr lang="en-US" sz="3200" b="1" u="sng" dirty="0">
              <a:latin typeface="Alegreya Sans SC" panose="00000500000000000000" pitchFamily="2" charset="0"/>
            </a:endParaRPr>
          </a:p>
          <a:p>
            <a:endParaRPr lang="en-US" sz="2800" b="1" dirty="0">
              <a:latin typeface="Alegreya Sans SC" panose="00000500000000000000" pitchFamily="2" charset="0"/>
            </a:endParaRPr>
          </a:p>
          <a:p>
            <a:pPr marL="342900" indent="-342900">
              <a:buAutoNum type="arabicPeriod"/>
            </a:pPr>
            <a:r>
              <a:rPr lang="en-US" sz="2800" b="1" dirty="0">
                <a:latin typeface="Alegreya Sans SC" panose="00000500000000000000" pitchFamily="2" charset="0"/>
              </a:rPr>
              <a:t>During </a:t>
            </a:r>
            <a:r>
              <a:rPr lang="en-US" sz="2800" b="1" dirty="0" err="1">
                <a:latin typeface="Alegreya Sans SC" panose="00000500000000000000" pitchFamily="2" charset="0"/>
              </a:rPr>
              <a:t>cellulitis</a:t>
            </a:r>
            <a:r>
              <a:rPr lang="en-US" sz="2800" b="1" dirty="0">
                <a:latin typeface="Alegreya Sans SC" panose="00000500000000000000" pitchFamily="2" charset="0"/>
              </a:rPr>
              <a:t> stage</a:t>
            </a:r>
          </a:p>
          <a:p>
            <a:pPr marL="342900" indent="-342900"/>
            <a:r>
              <a:rPr lang="en-US" sz="2800" b="1" dirty="0">
                <a:latin typeface="Alegreya Sans SC" panose="00000500000000000000" pitchFamily="2" charset="0"/>
              </a:rPr>
              <a:t>      a. systemic and topical antibiotics to control </a:t>
            </a:r>
          </a:p>
          <a:p>
            <a:pPr marL="342900" indent="-342900"/>
            <a:r>
              <a:rPr lang="en-US" sz="2800" b="1" dirty="0">
                <a:latin typeface="Alegreya Sans SC" panose="00000500000000000000" pitchFamily="2" charset="0"/>
              </a:rPr>
              <a:t>           infection</a:t>
            </a:r>
          </a:p>
          <a:p>
            <a:pPr marL="342900" indent="-342900"/>
            <a:r>
              <a:rPr lang="en-US" sz="2800" b="1" dirty="0">
                <a:latin typeface="Alegreya Sans SC" panose="00000500000000000000" pitchFamily="2" charset="0"/>
              </a:rPr>
              <a:t>      b. anti-inflammatory drugs</a:t>
            </a:r>
          </a:p>
          <a:p>
            <a:pPr marL="342900" indent="-342900"/>
            <a:r>
              <a:rPr lang="en-US" sz="2800" b="1" dirty="0">
                <a:latin typeface="Alegreya Sans SC" panose="00000500000000000000" pitchFamily="2" charset="0"/>
              </a:rPr>
              <a:t>      c. hot fermentation</a:t>
            </a:r>
          </a:p>
          <a:p>
            <a:pPr marL="342900" indent="-342900"/>
            <a:endParaRPr lang="en-US" sz="2800" b="1" dirty="0">
              <a:latin typeface="Alegreya Sans SC" panose="00000500000000000000" pitchFamily="2" charset="0"/>
            </a:endParaRPr>
          </a:p>
          <a:p>
            <a:pPr marL="342900" indent="-342900">
              <a:buAutoNum type="arabicPeriod" startAt="2"/>
            </a:pPr>
            <a:r>
              <a:rPr lang="en-US" sz="2800" b="1" dirty="0">
                <a:latin typeface="Alegreya Sans SC" panose="00000500000000000000" pitchFamily="2" charset="0"/>
              </a:rPr>
              <a:t>During </a:t>
            </a:r>
            <a:r>
              <a:rPr lang="en-US" sz="2800" b="1" dirty="0" err="1">
                <a:latin typeface="Alegreya Sans SC" panose="00000500000000000000" pitchFamily="2" charset="0"/>
              </a:rPr>
              <a:t>lacrimal</a:t>
            </a:r>
            <a:r>
              <a:rPr lang="en-US" sz="2800" b="1" dirty="0">
                <a:latin typeface="Alegreya Sans SC" panose="00000500000000000000" pitchFamily="2" charset="0"/>
              </a:rPr>
              <a:t> abscess stage</a:t>
            </a:r>
          </a:p>
          <a:p>
            <a:pPr marL="342900" indent="-342900"/>
            <a:r>
              <a:rPr lang="en-US" sz="2800" b="1" dirty="0">
                <a:latin typeface="Alegreya Sans SC" panose="00000500000000000000" pitchFamily="2" charset="0"/>
              </a:rPr>
              <a:t>      a. draining of pus with small incision and  </a:t>
            </a:r>
          </a:p>
          <a:p>
            <a:pPr marL="342900" indent="-342900"/>
            <a:r>
              <a:rPr lang="en-US" sz="2800" b="1" dirty="0">
                <a:latin typeface="Alegreya Sans SC" panose="00000500000000000000" pitchFamily="2" charset="0"/>
              </a:rPr>
              <a:t>          dressing with </a:t>
            </a:r>
            <a:r>
              <a:rPr lang="en-US" sz="2800" b="1" dirty="0" err="1">
                <a:latin typeface="Alegreya Sans SC" panose="00000500000000000000" pitchFamily="2" charset="0"/>
              </a:rPr>
              <a:t>betadine</a:t>
            </a:r>
            <a:endParaRPr lang="en-US" sz="2800" b="1" dirty="0">
              <a:latin typeface="Alegreya Sans SC" panose="00000500000000000000" pitchFamily="2" charset="0"/>
            </a:endParaRPr>
          </a:p>
          <a:p>
            <a:pPr marL="342900" indent="-342900"/>
            <a:r>
              <a:rPr lang="en-US" sz="2800" b="1" dirty="0">
                <a:latin typeface="Alegreya Sans SC" panose="00000500000000000000" pitchFamily="2" charset="0"/>
              </a:rPr>
              <a:t>      b. if necessary DCT or DCR</a:t>
            </a:r>
          </a:p>
          <a:p>
            <a:pPr marL="342900" indent="-342900"/>
            <a:endParaRPr lang="en-US" sz="2800" b="1" dirty="0">
              <a:latin typeface="Alegreya Sans SC" panose="00000500000000000000" pitchFamily="2" charset="0"/>
            </a:endParaRPr>
          </a:p>
          <a:p>
            <a:pPr marL="342900" indent="-342900"/>
            <a:r>
              <a:rPr lang="en-US" sz="2800" b="1" dirty="0">
                <a:latin typeface="Alegreya Sans SC" panose="00000500000000000000" pitchFamily="2" charset="0"/>
              </a:rPr>
              <a:t>3.During external </a:t>
            </a:r>
            <a:r>
              <a:rPr lang="en-US" sz="2800" b="1" dirty="0" err="1">
                <a:latin typeface="Alegreya Sans SC" panose="00000500000000000000" pitchFamily="2" charset="0"/>
              </a:rPr>
              <a:t>lacrimal</a:t>
            </a:r>
            <a:r>
              <a:rPr lang="en-US" sz="2800" b="1" dirty="0">
                <a:latin typeface="Alegreya Sans SC" panose="00000500000000000000" pitchFamily="2" charset="0"/>
              </a:rPr>
              <a:t> fistula stage</a:t>
            </a:r>
          </a:p>
          <a:p>
            <a:pPr marL="342900" indent="-342900"/>
            <a:r>
              <a:rPr lang="en-US" sz="2800" b="1" dirty="0">
                <a:latin typeface="Alegreya Sans SC" panose="00000500000000000000" pitchFamily="2" charset="0"/>
              </a:rPr>
              <a:t>   - </a:t>
            </a:r>
            <a:r>
              <a:rPr lang="en-US" sz="2800" b="1" dirty="0" err="1">
                <a:latin typeface="Alegreya Sans SC" panose="00000500000000000000" pitchFamily="2" charset="0"/>
              </a:rPr>
              <a:t>fistulectomy</a:t>
            </a:r>
            <a:r>
              <a:rPr lang="en-US" sz="2800" b="1" dirty="0">
                <a:latin typeface="Alegreya Sans SC" panose="00000500000000000000" pitchFamily="2" charset="0"/>
              </a:rPr>
              <a:t> along with DCT or DCR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990600"/>
            <a:ext cx="7696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err="1">
                <a:latin typeface="Alegreya Sans SC" panose="00000500000000000000" pitchFamily="2" charset="0"/>
              </a:rPr>
              <a:t>Dacryocystorhinostomy</a:t>
            </a:r>
            <a:r>
              <a:rPr lang="en-US" sz="2800" b="1" u="sng" dirty="0">
                <a:latin typeface="Alegreya Sans SC" panose="00000500000000000000" pitchFamily="2" charset="0"/>
              </a:rPr>
              <a:t> (DCR) </a:t>
            </a:r>
            <a:r>
              <a:rPr lang="en-US" sz="2800" b="1" dirty="0">
                <a:latin typeface="Alegreya Sans SC" panose="00000500000000000000" pitchFamily="2" charset="0"/>
              </a:rPr>
              <a:t>is a surgical procedure to restore the flow of tears into the nose from the </a:t>
            </a:r>
            <a:r>
              <a:rPr lang="en-US" sz="2800" b="1" dirty="0" err="1">
                <a:latin typeface="Alegreya Sans SC" panose="00000500000000000000" pitchFamily="2" charset="0"/>
              </a:rPr>
              <a:t>lacrimal</a:t>
            </a:r>
            <a:r>
              <a:rPr lang="en-US" sz="2800" b="1" dirty="0">
                <a:latin typeface="Alegreya Sans SC" panose="00000500000000000000" pitchFamily="2" charset="0"/>
              </a:rPr>
              <a:t> sac when the </a:t>
            </a:r>
            <a:r>
              <a:rPr lang="en-US" sz="2800" b="1" dirty="0" err="1">
                <a:latin typeface="Alegreya Sans SC" panose="00000500000000000000" pitchFamily="2" charset="0"/>
              </a:rPr>
              <a:t>nasolacrimal</a:t>
            </a:r>
            <a:r>
              <a:rPr lang="en-US" sz="2800" b="1" dirty="0">
                <a:latin typeface="Alegreya Sans SC" panose="00000500000000000000" pitchFamily="2" charset="0"/>
              </a:rPr>
              <a:t> duct does not function.</a:t>
            </a:r>
          </a:p>
          <a:p>
            <a:endParaRPr lang="en-US" sz="2800" b="1" dirty="0">
              <a:latin typeface="Alegreya Sans SC" panose="00000500000000000000" pitchFamily="2" charset="0"/>
            </a:endParaRPr>
          </a:p>
          <a:p>
            <a:r>
              <a:rPr lang="en-US" sz="2800" b="1" dirty="0">
                <a:latin typeface="Alegreya Sans SC" panose="00000500000000000000" pitchFamily="2" charset="0"/>
              </a:rPr>
              <a:t>3 approaches</a:t>
            </a:r>
          </a:p>
          <a:p>
            <a:r>
              <a:rPr lang="en-US" sz="2800" b="1" dirty="0">
                <a:latin typeface="Alegreya Sans SC" panose="00000500000000000000" pitchFamily="2" charset="0"/>
              </a:rPr>
              <a:t>-external approach</a:t>
            </a:r>
          </a:p>
          <a:p>
            <a:r>
              <a:rPr lang="en-US" sz="2800" b="1" dirty="0">
                <a:latin typeface="Alegreya Sans SC" panose="00000500000000000000" pitchFamily="2" charset="0"/>
              </a:rPr>
              <a:t>-</a:t>
            </a:r>
            <a:r>
              <a:rPr lang="en-US" sz="2800" b="1" dirty="0" err="1">
                <a:latin typeface="Alegreya Sans SC" panose="00000500000000000000" pitchFamily="2" charset="0"/>
              </a:rPr>
              <a:t>endonasal</a:t>
            </a:r>
            <a:r>
              <a:rPr lang="en-US" sz="2800" b="1" dirty="0">
                <a:latin typeface="Alegreya Sans SC" panose="00000500000000000000" pitchFamily="2" charset="0"/>
              </a:rPr>
              <a:t> approach</a:t>
            </a:r>
          </a:p>
          <a:p>
            <a:r>
              <a:rPr lang="en-US" sz="2800" b="1" dirty="0">
                <a:latin typeface="Alegreya Sans SC" panose="00000500000000000000" pitchFamily="2" charset="0"/>
              </a:rPr>
              <a:t>-</a:t>
            </a:r>
            <a:r>
              <a:rPr lang="en-US" sz="2800" b="1" dirty="0" err="1">
                <a:latin typeface="Alegreya Sans SC" panose="00000500000000000000" pitchFamily="2" charset="0"/>
              </a:rPr>
              <a:t>endocanalicular</a:t>
            </a:r>
            <a:r>
              <a:rPr lang="en-US" sz="2800" b="1" dirty="0">
                <a:latin typeface="Alegreya Sans SC" panose="00000500000000000000" pitchFamily="2" charset="0"/>
              </a:rPr>
              <a:t> laser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2895600"/>
            <a:ext cx="50227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You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8175" y="609600"/>
            <a:ext cx="7008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legreya Sans SC" panose="00000500000000000000" pitchFamily="2" charset="0"/>
              </a:rPr>
              <a:t>Acute </a:t>
            </a:r>
            <a:r>
              <a:rPr lang="en-US" sz="2400" b="1" dirty="0" err="1">
                <a:latin typeface="Alegreya Sans SC" panose="00000500000000000000" pitchFamily="2" charset="0"/>
              </a:rPr>
              <a:t>suppurative</a:t>
            </a:r>
            <a:r>
              <a:rPr lang="en-US" sz="2400" b="1" dirty="0">
                <a:latin typeface="Alegreya Sans SC" panose="00000500000000000000" pitchFamily="2" charset="0"/>
              </a:rPr>
              <a:t> inflammation of the </a:t>
            </a:r>
            <a:r>
              <a:rPr lang="en-US" sz="2400" b="1" dirty="0" err="1">
                <a:latin typeface="Alegreya Sans SC" panose="00000500000000000000" pitchFamily="2" charset="0"/>
              </a:rPr>
              <a:t>lacrimal</a:t>
            </a:r>
            <a:r>
              <a:rPr lang="en-US" sz="2400" b="1" dirty="0">
                <a:latin typeface="Alegreya Sans SC" panose="00000500000000000000" pitchFamily="2" charset="0"/>
              </a:rPr>
              <a:t> sac.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9050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Alegreya Sans SC" panose="00000500000000000000" pitchFamily="2" charset="0"/>
              </a:rPr>
              <a:t>ETIOLOGY</a:t>
            </a:r>
          </a:p>
          <a:p>
            <a:endParaRPr lang="en-US" sz="2800" b="1" dirty="0">
              <a:latin typeface="Alegreya Sans SC" panose="00000500000000000000" pitchFamily="2" charset="0"/>
            </a:endParaRPr>
          </a:p>
          <a:p>
            <a:r>
              <a:rPr lang="en-US" sz="2800" b="1" dirty="0">
                <a:latin typeface="Alegreya Sans SC" panose="00000500000000000000" pitchFamily="2" charset="0"/>
              </a:rPr>
              <a:t>1. 	As an acute exacerbation of chronic     	</a:t>
            </a:r>
            <a:r>
              <a:rPr lang="en-US" sz="2800" b="1" dirty="0" err="1">
                <a:latin typeface="Alegreya Sans SC" panose="00000500000000000000" pitchFamily="2" charset="0"/>
              </a:rPr>
              <a:t>dacryocystitis</a:t>
            </a:r>
            <a:r>
              <a:rPr lang="en-US" sz="2800" b="1" dirty="0">
                <a:latin typeface="Alegreya Sans SC" panose="00000500000000000000" pitchFamily="2" charset="0"/>
              </a:rPr>
              <a:t>.</a:t>
            </a:r>
          </a:p>
          <a:p>
            <a:r>
              <a:rPr lang="en-US" sz="2800" b="1" dirty="0">
                <a:latin typeface="Alegreya Sans SC" panose="00000500000000000000" pitchFamily="2" charset="0"/>
              </a:rPr>
              <a:t>2. 	As an acute </a:t>
            </a:r>
            <a:r>
              <a:rPr lang="en-US" sz="2800" b="1" dirty="0" err="1">
                <a:latin typeface="Alegreya Sans SC" panose="00000500000000000000" pitchFamily="2" charset="0"/>
              </a:rPr>
              <a:t>peridacryocystitis</a:t>
            </a:r>
            <a:r>
              <a:rPr lang="en-US" sz="2800" b="1" dirty="0">
                <a:latin typeface="Alegreya Sans SC" panose="00000500000000000000" pitchFamily="2" charset="0"/>
              </a:rPr>
              <a:t> due to direct 	involvement from the  </a:t>
            </a:r>
            <a:r>
              <a:rPr lang="en-US" sz="2800" b="1" dirty="0" err="1">
                <a:latin typeface="Alegreya Sans SC" panose="00000500000000000000" pitchFamily="2" charset="0"/>
              </a:rPr>
              <a:t>neighbouring</a:t>
            </a:r>
            <a:r>
              <a:rPr lang="en-US" sz="2800" b="1" dirty="0">
                <a:latin typeface="Alegreya Sans SC" panose="00000500000000000000" pitchFamily="2" charset="0"/>
              </a:rPr>
              <a:t> infected 	structures such 	as </a:t>
            </a:r>
            <a:r>
              <a:rPr lang="en-US" sz="2800" b="1" dirty="0" err="1">
                <a:latin typeface="Alegreya Sans SC" panose="00000500000000000000" pitchFamily="2" charset="0"/>
              </a:rPr>
              <a:t>paranasal</a:t>
            </a:r>
            <a:r>
              <a:rPr lang="en-US" sz="2800" b="1" dirty="0">
                <a:latin typeface="Alegreya Sans SC" panose="00000500000000000000" pitchFamily="2" charset="0"/>
              </a:rPr>
              <a:t> sinuses, 	surrounding bones and dental abscess or 	caries teeth in upper jaw.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89835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legreya Sans SC" panose="00000500000000000000" pitchFamily="2" charset="0"/>
              </a:rPr>
              <a:t>			</a:t>
            </a:r>
            <a:r>
              <a:rPr lang="en-US" sz="2400" b="1" u="sng" dirty="0" smtClean="0">
                <a:latin typeface="Alegreya Sans SC" panose="00000500000000000000" pitchFamily="2" charset="0"/>
              </a:rPr>
              <a:t>CAUSATIVE </a:t>
            </a:r>
            <a:r>
              <a:rPr lang="en-US" sz="2400" b="1" u="sng" dirty="0">
                <a:latin typeface="Alegreya Sans SC" panose="00000500000000000000" pitchFamily="2" charset="0"/>
              </a:rPr>
              <a:t>ORGANISMS</a:t>
            </a:r>
          </a:p>
          <a:p>
            <a:endParaRPr lang="en-US" sz="2400" b="1" dirty="0">
              <a:latin typeface="Alegreya Sans SC" panose="00000500000000000000" pitchFamily="2" charset="0"/>
            </a:endParaRPr>
          </a:p>
          <a:p>
            <a:r>
              <a:rPr lang="en-US" sz="2400" b="1" i="1" dirty="0" smtClean="0">
                <a:latin typeface="Alegreya Sans SC" panose="00000500000000000000" pitchFamily="2" charset="0"/>
              </a:rPr>
              <a:t>    Streptococcus </a:t>
            </a:r>
            <a:r>
              <a:rPr lang="en-US" sz="2400" b="1" i="1" dirty="0" err="1">
                <a:latin typeface="Alegreya Sans SC" panose="00000500000000000000" pitchFamily="2" charset="0"/>
              </a:rPr>
              <a:t>haemolyticus</a:t>
            </a:r>
            <a:r>
              <a:rPr lang="en-US" sz="2400" b="1" i="1" dirty="0">
                <a:latin typeface="Alegreya Sans SC" panose="00000500000000000000" pitchFamily="2" charset="0"/>
              </a:rPr>
              <a:t>, Pneumococcus and Staphylococcus.</a:t>
            </a:r>
          </a:p>
        </p:txBody>
      </p:sp>
      <p:pic>
        <p:nvPicPr>
          <p:cNvPr id="17410" name="Picture 2" descr="http://www.proprofs.com/flashcards/upload/a65971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1"/>
            <a:ext cx="3733800" cy="2895600"/>
          </a:xfrm>
          <a:prstGeom prst="rect">
            <a:avLst/>
          </a:prstGeom>
          <a:noFill/>
        </p:spPr>
      </p:pic>
      <p:pic>
        <p:nvPicPr>
          <p:cNvPr id="17412" name="Picture 4" descr="http://textbookofbacteriology.net/PHILspbloodGr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0042" y="1600200"/>
            <a:ext cx="4943958" cy="2667000"/>
          </a:xfrm>
          <a:prstGeom prst="rect">
            <a:avLst/>
          </a:prstGeom>
          <a:noFill/>
        </p:spPr>
      </p:pic>
      <p:pic>
        <p:nvPicPr>
          <p:cNvPr id="17414" name="Picture 6" descr="http://www.proprofs.com/flashcards/upload/a659713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3886199"/>
            <a:ext cx="3600450" cy="2971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838200"/>
            <a:ext cx="8001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2400" b="1" i="0" u="sng" strike="noStrike" cap="none" normalizeH="0" baseline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  <a:t>SYMPTOMS</a:t>
            </a:r>
          </a:p>
          <a:p>
            <a:r>
              <a:rPr kumimoji="0" lang="en-US" sz="2400" b="1" i="0" u="none" strike="noStrike" cap="none" normalizeH="0" baseline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  <a:t/>
            </a:r>
            <a:br>
              <a:rPr kumimoji="0" lang="en-US" sz="2400" b="1" i="0" u="none" strike="noStrike" cap="none" normalizeH="0" baseline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</a:br>
            <a:r>
              <a:rPr kumimoji="0" lang="en-US" sz="2400" b="1" i="0" u="none" strike="noStrike" cap="none" normalizeH="0" baseline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  <a:t>1. Severe pain.</a:t>
            </a:r>
            <a:br>
              <a:rPr kumimoji="0" lang="en-US" sz="2400" b="1" i="0" u="none" strike="noStrike" cap="none" normalizeH="0" baseline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</a:br>
            <a:r>
              <a:rPr kumimoji="0" lang="en-US" sz="2400" b="1" i="0" u="none" strike="noStrike" cap="none" normalizeH="0" baseline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  <a:t>2. Fever</a:t>
            </a:r>
            <a:r>
              <a:rPr kumimoji="0" lang="en-US" sz="2400" b="1" i="0" u="none" strike="noStrike" cap="none" normalizeH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  <a:t> and malaise.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  <a:t/>
            </a:r>
            <a:br>
              <a:rPr kumimoji="0" lang="en-US" sz="2400" b="1" i="0" u="none" strike="noStrike" cap="none" normalizeH="0" baseline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</a:br>
            <a:r>
              <a:rPr kumimoji="0" lang="en-US" sz="2400" b="1" i="0" u="none" strike="noStrike" cap="none" normalizeH="0" baseline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  <a:t>3.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  <a:t>Epiphora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  <a:t>.</a:t>
            </a:r>
          </a:p>
          <a:p>
            <a:endParaRPr kumimoji="0" lang="en-US" sz="2400" b="1" i="0" u="none" strike="noStrike" cap="none" normalizeH="0" baseline="0" dirty="0">
              <a:ln>
                <a:noFill/>
              </a:ln>
              <a:effectLst/>
              <a:latin typeface="Alegreya Sans SC" panose="00000500000000000000" pitchFamily="2" charset="0"/>
              <a:cs typeface="Arial" pitchFamily="34" charset="0"/>
            </a:endParaRPr>
          </a:p>
          <a:p>
            <a:r>
              <a:rPr kumimoji="0" lang="en-US" sz="2400" b="1" i="0" u="none" strike="noStrike" cap="none" normalizeH="0" baseline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  <a:t/>
            </a:r>
            <a:br>
              <a:rPr kumimoji="0" lang="en-US" sz="2400" b="1" i="0" u="none" strike="noStrike" cap="none" normalizeH="0" baseline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</a:br>
            <a:r>
              <a:rPr kumimoji="0" lang="en-US" sz="2400" b="1" i="0" u="sng" strike="noStrike" cap="none" normalizeH="0" baseline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  <a:t>SIGNS</a:t>
            </a:r>
          </a:p>
          <a:p>
            <a:r>
              <a:rPr kumimoji="0" lang="en-US" sz="2400" b="1" i="0" u="none" strike="noStrike" cap="none" normalizeH="0" baseline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  <a:t/>
            </a:r>
            <a:br>
              <a:rPr kumimoji="0" lang="en-US" sz="2400" b="1" i="0" u="none" strike="noStrike" cap="none" normalizeH="0" baseline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</a:br>
            <a:r>
              <a:rPr kumimoji="0" lang="en-US" sz="2400" b="1" i="0" u="none" strike="noStrike" cap="none" normalizeH="0" baseline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  <a:t>1. Tender swelling of the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  <a:t>lacrimal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  <a:t> sac.</a:t>
            </a:r>
            <a:br>
              <a:rPr kumimoji="0" lang="en-US" sz="2400" b="1" i="0" u="none" strike="noStrike" cap="none" normalizeH="0" baseline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</a:br>
            <a:r>
              <a:rPr kumimoji="0" lang="en-US" sz="2400" b="1" i="0" u="none" strike="noStrike" cap="none" normalizeH="0" baseline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  <a:t>2. Marked edema &amp; redness of the skin over the sac.</a:t>
            </a:r>
            <a:br>
              <a:rPr kumimoji="0" lang="en-US" sz="2400" b="1" i="0" u="none" strike="noStrike" cap="none" normalizeH="0" baseline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</a:br>
            <a:r>
              <a:rPr kumimoji="0" lang="en-US" sz="2400" b="1" i="0" u="none" strike="noStrike" cap="none" normalizeH="0" baseline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  <a:t>3. Regurgitation test: Reflux of pus</a:t>
            </a:r>
            <a:br>
              <a:rPr kumimoji="0" lang="en-US" sz="2400" b="1" i="0" u="none" strike="noStrike" cap="none" normalizeH="0" baseline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</a:br>
            <a:r>
              <a:rPr kumimoji="0" lang="en-US" sz="2400" b="1" i="0" u="none" strike="noStrike" cap="none" normalizeH="0" baseline="0" dirty="0">
                <a:ln>
                  <a:noFill/>
                </a:ln>
                <a:effectLst/>
                <a:latin typeface="Alegreya Sans SC" panose="00000500000000000000" pitchFamily="2" charset="0"/>
                <a:cs typeface="Arial" pitchFamily="34" charset="0"/>
              </a:rPr>
              <a:t>4. Abscess formation with fluctuation.</a:t>
            </a:r>
            <a:endParaRPr lang="en-US" sz="2400" b="1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85800"/>
            <a:ext cx="6327373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legreya Sans SC" panose="00000500000000000000" pitchFamily="2" charset="0"/>
              </a:rPr>
              <a:t>		  </a:t>
            </a:r>
            <a:r>
              <a:rPr lang="en-US" sz="3200" b="1" u="sng" dirty="0" smtClean="0">
                <a:latin typeface="Alegreya Sans SC" panose="00000500000000000000" pitchFamily="2" charset="0"/>
              </a:rPr>
              <a:t>CLINICAL </a:t>
            </a:r>
            <a:r>
              <a:rPr lang="en-US" sz="3200" b="1" u="sng" dirty="0">
                <a:latin typeface="Alegreya Sans SC" panose="00000500000000000000" pitchFamily="2" charset="0"/>
              </a:rPr>
              <a:t>PICTURE</a:t>
            </a:r>
          </a:p>
          <a:p>
            <a:endParaRPr lang="en-US" sz="3600" b="1" dirty="0">
              <a:latin typeface="Alegreya Sans SC" panose="00000500000000000000" pitchFamily="2" charset="0"/>
            </a:endParaRPr>
          </a:p>
          <a:p>
            <a:pPr marL="342900" indent="-342900">
              <a:buAutoNum type="arabicPeriod"/>
            </a:pPr>
            <a:r>
              <a:rPr lang="en-US" sz="3600" b="1" dirty="0">
                <a:latin typeface="Alegreya Sans SC" panose="00000500000000000000" pitchFamily="2" charset="0"/>
              </a:rPr>
              <a:t>STAGE OF CELLULITIS</a:t>
            </a:r>
          </a:p>
          <a:p>
            <a:pPr marL="342900" indent="-342900">
              <a:buAutoNum type="arabicPeriod"/>
            </a:pPr>
            <a:endParaRPr lang="en-US" sz="3600" b="1" dirty="0">
              <a:latin typeface="Alegreya Sans SC" panose="00000500000000000000" pitchFamily="2" charset="0"/>
            </a:endParaRPr>
          </a:p>
          <a:p>
            <a:pPr marL="342900" indent="-342900">
              <a:buAutoNum type="arabicPeriod"/>
            </a:pPr>
            <a:r>
              <a:rPr lang="en-US" sz="3600" b="1" dirty="0">
                <a:latin typeface="Alegreya Sans SC" panose="00000500000000000000" pitchFamily="2" charset="0"/>
              </a:rPr>
              <a:t>STAGE OF LACRIMAL ABSCESS</a:t>
            </a:r>
          </a:p>
          <a:p>
            <a:pPr marL="342900" indent="-342900">
              <a:buAutoNum type="arabicPeriod"/>
            </a:pPr>
            <a:endParaRPr lang="en-US" sz="3600" b="1" dirty="0">
              <a:latin typeface="Alegreya Sans SC" panose="00000500000000000000" pitchFamily="2" charset="0"/>
            </a:endParaRPr>
          </a:p>
          <a:p>
            <a:pPr marL="342900" indent="-342900">
              <a:buAutoNum type="arabicPeriod"/>
            </a:pPr>
            <a:r>
              <a:rPr lang="en-US" sz="3600" b="1" dirty="0">
                <a:latin typeface="Alegreya Sans SC" panose="00000500000000000000" pitchFamily="2" charset="0"/>
              </a:rPr>
              <a:t>STAGE OF FISTULA FORMATION</a:t>
            </a:r>
          </a:p>
          <a:p>
            <a:pPr marL="342900" indent="-342900">
              <a:buAutoNum type="arabicPeriod"/>
            </a:pPr>
            <a:endParaRPr lang="en-US" sz="3600" b="1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7010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	        	</a:t>
            </a:r>
            <a:r>
              <a:rPr lang="en-US" sz="3200" b="1" u="sng" dirty="0" smtClean="0"/>
              <a:t>COMPLICATIONS</a:t>
            </a:r>
            <a:endParaRPr lang="en-US" sz="3200" b="1" u="sng" dirty="0"/>
          </a:p>
          <a:p>
            <a:endParaRPr lang="en-US" sz="2400" b="1" dirty="0"/>
          </a:p>
          <a:p>
            <a:pPr marL="342900" indent="-342900">
              <a:buAutoNum type="arabicPeriod"/>
            </a:pPr>
            <a:r>
              <a:rPr lang="en-US" sz="2400" b="1" dirty="0"/>
              <a:t>Acute conjunctivitis</a:t>
            </a:r>
          </a:p>
          <a:p>
            <a:pPr marL="342900" indent="-342900">
              <a:buAutoNum type="arabicPeriod"/>
            </a:pPr>
            <a:endParaRPr lang="en-US" sz="2400" b="1" dirty="0"/>
          </a:p>
          <a:p>
            <a:pPr marL="342900" indent="-342900">
              <a:buAutoNum type="arabicPeriod"/>
            </a:pPr>
            <a:endParaRPr lang="en-US" sz="2400" b="1" dirty="0"/>
          </a:p>
          <a:p>
            <a:pPr marL="342900" indent="-342900">
              <a:buAutoNum type="arabicPeriod"/>
            </a:pPr>
            <a:endParaRPr lang="en-US" sz="2400" b="1" dirty="0"/>
          </a:p>
          <a:p>
            <a:pPr marL="342900" indent="-342900">
              <a:buAutoNum type="arabicPeriod"/>
            </a:pPr>
            <a:endParaRPr lang="en-US" sz="2400" b="1" dirty="0"/>
          </a:p>
          <a:p>
            <a:pPr marL="342900" indent="-342900">
              <a:buAutoNum type="arabicPeriod"/>
            </a:pPr>
            <a:endParaRPr lang="en-US" sz="2400" b="1" dirty="0"/>
          </a:p>
          <a:p>
            <a:pPr marL="342900" indent="-342900">
              <a:buAutoNum type="arabicPeriod"/>
            </a:pPr>
            <a:endParaRPr lang="en-US" sz="2400" b="1" dirty="0"/>
          </a:p>
          <a:p>
            <a:pPr marL="342900" indent="-342900"/>
            <a:r>
              <a:rPr lang="en-US" sz="2400" b="1" dirty="0"/>
              <a:t>2.Lacrimal fistula</a:t>
            </a:r>
          </a:p>
          <a:p>
            <a:pPr marL="342900" indent="-342900">
              <a:buAutoNum type="arabicPeriod"/>
            </a:pPr>
            <a:endParaRPr lang="en-US" sz="2400" b="1" dirty="0"/>
          </a:p>
          <a:p>
            <a:pPr marL="342900" indent="-342900">
              <a:buAutoNum type="arabicPeriod"/>
            </a:pPr>
            <a:endParaRPr lang="en-US" sz="2400" b="1" dirty="0"/>
          </a:p>
          <a:p>
            <a:pPr marL="342900" indent="-342900"/>
            <a:endParaRPr lang="en-US" sz="2400" b="1" dirty="0"/>
          </a:p>
        </p:txBody>
      </p:sp>
      <p:pic>
        <p:nvPicPr>
          <p:cNvPr id="3074" name="Picture 2" descr="http://upload.wikimedia.org/wikipedia/commons/thumb/5/53/ConjunctivitisRedEye.jpg/220px-ConjunctivitisRedEy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295400"/>
            <a:ext cx="4038600" cy="2060620"/>
          </a:xfrm>
          <a:prstGeom prst="rect">
            <a:avLst/>
          </a:prstGeom>
          <a:noFill/>
        </p:spPr>
      </p:pic>
      <p:pic>
        <p:nvPicPr>
          <p:cNvPr id="3076" name="Picture 4" descr="http://webeye.ophth.uiowa.edu/eyeforum/atlas/photos/fistul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886200"/>
            <a:ext cx="4067175" cy="2225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en-US" sz="2800" b="1" dirty="0" smtClean="0">
              <a:latin typeface="Alegreya Sans SC" panose="00000500000000000000" pitchFamily="2" charset="0"/>
            </a:endParaRPr>
          </a:p>
          <a:p>
            <a:pPr marL="342900" indent="-342900"/>
            <a:r>
              <a:rPr lang="en-US" sz="2800" b="1" dirty="0" smtClean="0">
                <a:latin typeface="Alegreya Sans SC" panose="00000500000000000000" pitchFamily="2" charset="0"/>
              </a:rPr>
              <a:t>3.Corneal </a:t>
            </a:r>
            <a:r>
              <a:rPr lang="en-US" sz="2800" b="1" dirty="0" err="1">
                <a:latin typeface="Alegreya Sans SC" panose="00000500000000000000" pitchFamily="2" charset="0"/>
              </a:rPr>
              <a:t>abrasioisn</a:t>
            </a:r>
            <a:r>
              <a:rPr lang="en-US" sz="2800" b="1" dirty="0">
                <a:latin typeface="Alegreya Sans SC" panose="00000500000000000000" pitchFamily="2" charset="0"/>
              </a:rPr>
              <a:t> which may lead to corneal ulceration</a:t>
            </a:r>
          </a:p>
          <a:p>
            <a:pPr marL="342900" indent="-342900">
              <a:buAutoNum type="arabicPeriod"/>
            </a:pPr>
            <a:endParaRPr lang="en-US" sz="2800" b="1" dirty="0">
              <a:latin typeface="Alegreya Sans SC" panose="00000500000000000000" pitchFamily="2" charset="0"/>
            </a:endParaRPr>
          </a:p>
          <a:p>
            <a:pPr marL="342900" indent="-342900">
              <a:buAutoNum type="arabicPeriod"/>
            </a:pPr>
            <a:endParaRPr lang="en-US" sz="2800" b="1" dirty="0">
              <a:latin typeface="Alegreya Sans SC" panose="00000500000000000000" pitchFamily="2" charset="0"/>
            </a:endParaRPr>
          </a:p>
          <a:p>
            <a:pPr marL="342900" indent="-342900">
              <a:buAutoNum type="arabicPeriod"/>
            </a:pPr>
            <a:endParaRPr lang="en-US" sz="2800" b="1" dirty="0">
              <a:latin typeface="Alegreya Sans SC" panose="00000500000000000000" pitchFamily="2" charset="0"/>
            </a:endParaRPr>
          </a:p>
          <a:p>
            <a:pPr marL="342900" indent="-342900">
              <a:buAutoNum type="arabicPeriod"/>
            </a:pPr>
            <a:endParaRPr lang="en-US" sz="2800" b="1" dirty="0">
              <a:latin typeface="Alegreya Sans SC" panose="00000500000000000000" pitchFamily="2" charset="0"/>
            </a:endParaRPr>
          </a:p>
          <a:p>
            <a:pPr marL="342900" indent="-342900">
              <a:buAutoNum type="arabicPeriod"/>
            </a:pPr>
            <a:endParaRPr lang="en-US" sz="2800" b="1" dirty="0">
              <a:latin typeface="Alegreya Sans SC" panose="00000500000000000000" pitchFamily="2" charset="0"/>
            </a:endParaRPr>
          </a:p>
          <a:p>
            <a:pPr marL="342900" indent="-342900"/>
            <a:endParaRPr lang="en-US" sz="2800" b="1" dirty="0">
              <a:latin typeface="Alegreya Sans SC" panose="00000500000000000000" pitchFamily="2" charset="0"/>
            </a:endParaRPr>
          </a:p>
          <a:p>
            <a:pPr marL="342900" indent="-342900"/>
            <a:r>
              <a:rPr lang="en-US" sz="2800" b="1" dirty="0">
                <a:latin typeface="Alegreya Sans SC" panose="00000500000000000000" pitchFamily="2" charset="0"/>
              </a:rPr>
              <a:t>4.Lid abscess</a:t>
            </a:r>
            <a:endParaRPr lang="en-US" sz="2800" dirty="0">
              <a:latin typeface="Alegreya Sans SC" panose="00000500000000000000" pitchFamily="2" charset="0"/>
            </a:endParaRPr>
          </a:p>
        </p:txBody>
      </p:sp>
      <p:pic>
        <p:nvPicPr>
          <p:cNvPr id="23554" name="Picture 2" descr="http://upload.wikimedia.org/wikipedia/commons/thumb/6/64/Florecine.JPG/230px-Florec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295400"/>
            <a:ext cx="3657600" cy="2590800"/>
          </a:xfrm>
          <a:prstGeom prst="rect">
            <a:avLst/>
          </a:prstGeom>
          <a:noFill/>
        </p:spPr>
      </p:pic>
      <p:pic>
        <p:nvPicPr>
          <p:cNvPr id="23556" name="Picture 4" descr="http://www.sarawakeyecare.com/Atlasofophthalmology/paediatric/periorbitalabscess1.jpg"/>
          <p:cNvPicPr>
            <a:picLocks noChangeAspect="1" noChangeArrowheads="1"/>
          </p:cNvPicPr>
          <p:nvPr/>
        </p:nvPicPr>
        <p:blipFill>
          <a:blip r:embed="rId3" cstate="print"/>
          <a:srcRect r="42400" b="20000"/>
          <a:stretch>
            <a:fillRect/>
          </a:stretch>
        </p:blipFill>
        <p:spPr bwMode="auto">
          <a:xfrm>
            <a:off x="4724400" y="4114800"/>
            <a:ext cx="36576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8229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200" b="1" dirty="0">
                <a:latin typeface="Alegreya Sans SC" panose="00000500000000000000" pitchFamily="2" charset="0"/>
              </a:rPr>
              <a:t>5.Osteomyelitis of </a:t>
            </a:r>
            <a:r>
              <a:rPr lang="en-US" sz="3200" b="1" dirty="0" err="1">
                <a:latin typeface="Alegreya Sans SC" panose="00000500000000000000" pitchFamily="2" charset="0"/>
              </a:rPr>
              <a:t>lacrimal</a:t>
            </a:r>
            <a:r>
              <a:rPr lang="en-US" sz="3200" b="1" dirty="0">
                <a:latin typeface="Alegreya Sans SC" panose="00000500000000000000" pitchFamily="2" charset="0"/>
              </a:rPr>
              <a:t> bone</a:t>
            </a:r>
          </a:p>
          <a:p>
            <a:pPr marL="342900" indent="-342900"/>
            <a:endParaRPr lang="en-US" sz="3200" b="1" dirty="0">
              <a:latin typeface="Alegreya Sans SC" panose="00000500000000000000" pitchFamily="2" charset="0"/>
            </a:endParaRPr>
          </a:p>
          <a:p>
            <a:pPr marL="342900" indent="-342900"/>
            <a:endParaRPr lang="en-US" sz="3200" b="1" dirty="0">
              <a:latin typeface="Alegreya Sans SC" panose="00000500000000000000" pitchFamily="2" charset="0"/>
            </a:endParaRPr>
          </a:p>
          <a:p>
            <a:pPr marL="342900" indent="-342900"/>
            <a:endParaRPr lang="en-US" sz="3200" b="1" dirty="0">
              <a:latin typeface="Alegreya Sans SC" panose="00000500000000000000" pitchFamily="2" charset="0"/>
            </a:endParaRPr>
          </a:p>
          <a:p>
            <a:pPr marL="342900" indent="-342900"/>
            <a:endParaRPr lang="en-US" sz="3200" b="1" dirty="0">
              <a:latin typeface="Alegreya Sans SC" panose="00000500000000000000" pitchFamily="2" charset="0"/>
            </a:endParaRPr>
          </a:p>
          <a:p>
            <a:pPr marL="342900" indent="-342900"/>
            <a:endParaRPr lang="en-US" sz="3200" b="1" dirty="0">
              <a:latin typeface="Alegreya Sans SC" panose="00000500000000000000" pitchFamily="2" charset="0"/>
            </a:endParaRPr>
          </a:p>
          <a:p>
            <a:pPr marL="342900" indent="-342900"/>
            <a:endParaRPr lang="en-US" sz="3200" b="1" dirty="0">
              <a:latin typeface="Alegreya Sans SC" panose="00000500000000000000" pitchFamily="2" charset="0"/>
            </a:endParaRPr>
          </a:p>
          <a:p>
            <a:pPr marL="342900" indent="-342900"/>
            <a:r>
              <a:rPr lang="en-US" sz="3200" b="1" dirty="0">
                <a:latin typeface="Alegreya Sans SC" panose="00000500000000000000" pitchFamily="2" charset="0"/>
              </a:rPr>
              <a:t>6.Orbital </a:t>
            </a:r>
            <a:r>
              <a:rPr lang="en-US" sz="3200" b="1" dirty="0" err="1">
                <a:latin typeface="Alegreya Sans SC" panose="00000500000000000000" pitchFamily="2" charset="0"/>
              </a:rPr>
              <a:t>cellulitis</a:t>
            </a:r>
            <a:endParaRPr lang="en-US" sz="3200" dirty="0">
              <a:latin typeface="Alegreya Sans SC" panose="00000500000000000000" pitchFamily="2" charset="0"/>
            </a:endParaRPr>
          </a:p>
        </p:txBody>
      </p:sp>
      <p:pic>
        <p:nvPicPr>
          <p:cNvPr id="22530" name="Picture 2" descr="http://teleanatomy.com/General%20Anatomy/Introduction%20to%20Anatomy%203rd%20Edition/Skeletal%20system_files/image0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143000"/>
            <a:ext cx="3942347" cy="2895600"/>
          </a:xfrm>
          <a:prstGeom prst="rect">
            <a:avLst/>
          </a:prstGeom>
          <a:noFill/>
        </p:spPr>
      </p:pic>
      <p:pic>
        <p:nvPicPr>
          <p:cNvPr id="22532" name="Picture 4" descr="http://3.bp.blogspot.com/-_e-1g719ZKE/TasJS95A7JI/AAAAAAAACoQ/-2rqdw-KLaY/s1600/orbital-celluliti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038600"/>
            <a:ext cx="39624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200" b="1" dirty="0">
                <a:latin typeface="Alegreya Sans SC" panose="00000500000000000000" pitchFamily="2" charset="0"/>
              </a:rPr>
              <a:t>7.Facial </a:t>
            </a:r>
            <a:r>
              <a:rPr lang="en-US" sz="3200" b="1" dirty="0" err="1">
                <a:latin typeface="Alegreya Sans SC" panose="00000500000000000000" pitchFamily="2" charset="0"/>
              </a:rPr>
              <a:t>cellulitis</a:t>
            </a:r>
            <a:r>
              <a:rPr lang="en-US" sz="3200" b="1" dirty="0">
                <a:latin typeface="Alegreya Sans SC" panose="00000500000000000000" pitchFamily="2" charset="0"/>
              </a:rPr>
              <a:t> and acute </a:t>
            </a:r>
            <a:r>
              <a:rPr lang="en-US" sz="3200" b="1" dirty="0" err="1">
                <a:latin typeface="Alegreya Sans SC" panose="00000500000000000000" pitchFamily="2" charset="0"/>
              </a:rPr>
              <a:t>ethmoiditis</a:t>
            </a:r>
            <a:endParaRPr lang="en-US" sz="3200" b="1" dirty="0">
              <a:latin typeface="Alegreya Sans SC" panose="00000500000000000000" pitchFamily="2" charset="0"/>
            </a:endParaRPr>
          </a:p>
          <a:p>
            <a:pPr marL="342900" indent="-342900">
              <a:buAutoNum type="arabicPeriod"/>
            </a:pPr>
            <a:endParaRPr lang="en-US" sz="3200" b="1" dirty="0">
              <a:latin typeface="Alegreya Sans SC" panose="00000500000000000000" pitchFamily="2" charset="0"/>
            </a:endParaRPr>
          </a:p>
          <a:p>
            <a:pPr marL="342900" indent="-342900">
              <a:buAutoNum type="arabicPeriod"/>
            </a:pPr>
            <a:endParaRPr lang="en-US" sz="3200" b="1" dirty="0">
              <a:latin typeface="Alegreya Sans SC" panose="00000500000000000000" pitchFamily="2" charset="0"/>
            </a:endParaRPr>
          </a:p>
          <a:p>
            <a:pPr marL="342900" indent="-342900">
              <a:buAutoNum type="arabicPeriod"/>
            </a:pPr>
            <a:endParaRPr lang="en-US" sz="3200" b="1" dirty="0">
              <a:latin typeface="Alegreya Sans SC" panose="00000500000000000000" pitchFamily="2" charset="0"/>
            </a:endParaRPr>
          </a:p>
          <a:p>
            <a:pPr marL="342900" indent="-342900">
              <a:buAutoNum type="arabicPeriod"/>
            </a:pPr>
            <a:endParaRPr lang="en-US" sz="3200" b="1" dirty="0">
              <a:latin typeface="Alegreya Sans SC" panose="00000500000000000000" pitchFamily="2" charset="0"/>
            </a:endParaRPr>
          </a:p>
          <a:p>
            <a:pPr marL="342900" indent="-342900">
              <a:buAutoNum type="arabicPeriod"/>
            </a:pPr>
            <a:endParaRPr lang="en-US" sz="3200" b="1" dirty="0">
              <a:latin typeface="Alegreya Sans SC" panose="00000500000000000000" pitchFamily="2" charset="0"/>
            </a:endParaRPr>
          </a:p>
          <a:p>
            <a:pPr marL="342900" indent="-342900">
              <a:buAutoNum type="arabicPeriod"/>
            </a:pPr>
            <a:endParaRPr lang="en-US" sz="3200" b="1" dirty="0">
              <a:latin typeface="Alegreya Sans SC" panose="00000500000000000000" pitchFamily="2" charset="0"/>
            </a:endParaRPr>
          </a:p>
          <a:p>
            <a:pPr marL="342900" indent="-342900">
              <a:buAutoNum type="arabicPeriod"/>
            </a:pPr>
            <a:endParaRPr lang="en-US" sz="3200" b="1" dirty="0">
              <a:latin typeface="Alegreya Sans SC" panose="00000500000000000000" pitchFamily="2" charset="0"/>
            </a:endParaRPr>
          </a:p>
          <a:p>
            <a:pPr marL="342900" indent="-342900"/>
            <a:r>
              <a:rPr lang="en-US" sz="3200" b="1" dirty="0">
                <a:latin typeface="Alegreya Sans SC" panose="00000500000000000000" pitchFamily="2" charset="0"/>
              </a:rPr>
              <a:t>8.Rarely cavernous sinus thrombosis</a:t>
            </a:r>
          </a:p>
        </p:txBody>
      </p:sp>
      <p:pic>
        <p:nvPicPr>
          <p:cNvPr id="21506" name="Picture 2" descr="http://aapnews.aappublications.org/content/24/3/124.1/F2.sm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614457"/>
            <a:ext cx="28194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1239</TotalTime>
  <Words>84</Words>
  <Application>Microsoft Office PowerPoint</Application>
  <PresentationFormat>On-screen Show (4:3)</PresentationFormat>
  <Paragraphs>82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Alegreya Sans SC</vt:lpstr>
      <vt:lpstr>Arial</vt:lpstr>
      <vt:lpstr>Calibri</vt:lpstr>
      <vt:lpstr>Trebuchet MS</vt:lpstr>
      <vt:lpstr>Wingdings</vt:lpstr>
      <vt:lpstr>Wingdings 2</vt:lpstr>
      <vt:lpstr>Opulent</vt:lpstr>
      <vt:lpstr>ACUTE   DACRYOCYSTITIS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Mithilesh Patel</cp:lastModifiedBy>
  <cp:revision>14</cp:revision>
  <dcterms:created xsi:type="dcterms:W3CDTF">2012-07-25T04:03:58Z</dcterms:created>
  <dcterms:modified xsi:type="dcterms:W3CDTF">2017-05-15T14:24:31Z</dcterms:modified>
</cp:coreProperties>
</file>