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389" r:id="rId2"/>
    <p:sldId id="445" r:id="rId3"/>
    <p:sldId id="390" r:id="rId4"/>
    <p:sldId id="447" r:id="rId5"/>
    <p:sldId id="464" r:id="rId6"/>
    <p:sldId id="490" r:id="rId7"/>
    <p:sldId id="526" r:id="rId8"/>
    <p:sldId id="527" r:id="rId9"/>
    <p:sldId id="528" r:id="rId10"/>
    <p:sldId id="529" r:id="rId11"/>
    <p:sldId id="531" r:id="rId12"/>
    <p:sldId id="532" r:id="rId13"/>
    <p:sldId id="533" r:id="rId14"/>
    <p:sldId id="530" r:id="rId15"/>
    <p:sldId id="536" r:id="rId16"/>
    <p:sldId id="537" r:id="rId17"/>
    <p:sldId id="538" r:id="rId18"/>
    <p:sldId id="548" r:id="rId19"/>
    <p:sldId id="542" r:id="rId20"/>
    <p:sldId id="543" r:id="rId21"/>
    <p:sldId id="544" r:id="rId22"/>
    <p:sldId id="545" r:id="rId23"/>
    <p:sldId id="546" r:id="rId24"/>
    <p:sldId id="547" r:id="rId25"/>
    <p:sldId id="549" r:id="rId26"/>
    <p:sldId id="550" r:id="rId27"/>
    <p:sldId id="551" r:id="rId28"/>
    <p:sldId id="534" r:id="rId29"/>
    <p:sldId id="540" r:id="rId30"/>
    <p:sldId id="539" r:id="rId31"/>
    <p:sldId id="541" r:id="rId32"/>
    <p:sldId id="552" r:id="rId33"/>
    <p:sldId id="55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DCD01"/>
    <a:srgbClr val="E5BA01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727" autoAdjust="0"/>
    <p:restoredTop sz="94667" autoAdjust="0"/>
  </p:normalViewPr>
  <p:slideViewPr>
    <p:cSldViewPr>
      <p:cViewPr varScale="1">
        <p:scale>
          <a:sx n="70" d="100"/>
          <a:sy n="70" d="100"/>
        </p:scale>
        <p:origin x="1544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E6EAEA-A9AB-4B08-8FBF-8289AD8285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2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C0D63-1CD5-418B-88B7-56F8FF25AAF9}" type="datetimeFigureOut">
              <a:rPr lang="en-US" smtClean="0"/>
              <a:pPr/>
              <a:t>5/15/2017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15273-69A9-48FB-8E89-C25EED15968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258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246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246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 dirty="0"/>
              </a:p>
            </p:txBody>
          </p:sp>
          <p:sp>
            <p:nvSpPr>
              <p:cNvPr id="6246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 dirty="0"/>
              </a:p>
            </p:txBody>
          </p:sp>
        </p:grpSp>
        <p:grpSp>
          <p:nvGrpSpPr>
            <p:cNvPr id="6247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247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 dirty="0"/>
              </a:p>
            </p:txBody>
          </p:sp>
          <p:sp>
            <p:nvSpPr>
              <p:cNvPr id="6247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 dirty="0"/>
              </a:p>
            </p:txBody>
          </p:sp>
        </p:grp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 dirty="0"/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 dirty="0"/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 dirty="0"/>
            </a:p>
          </p:txBody>
        </p:sp>
      </p:grpSp>
      <p:sp>
        <p:nvSpPr>
          <p:cNvPr id="624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383F1B-6F5F-4D5B-95B2-896138CC50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1A282-B5FF-4A68-AABE-9D05AD1317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A710D-7FB9-484A-B3E9-A6F73CCBC3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E57B2-AF8B-4401-90E5-7139DC2292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B6FA6-FE8A-4A53-BD7D-4DEAED0607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9FE12-BB67-4DEC-93B3-D67F40AB62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32705-01B8-48DF-85E8-01EC07F99A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398D7-0BCA-401A-9068-43B4D0120E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F375D-ECE4-48FD-80E6-5BA9D8DBEC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90110-68C8-4E54-B922-368F04BF24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64F37-3A82-4702-9917-A3F86A20CD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IN" dirty="0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B05743-BDDA-49DA-B1E4-42E52BF04A5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 descr="data:image/jpeg;base64,/9j/4AAQSkZJRgABAQAAAQABAAD/2wCEAAkGBwgHBgkIBwgKCgkLDRYPDQwMDRsUFRAWIB0iIiAdHx8kKDQsJCYxJx8fLT0tMTU3Ojo6Iys/RD84QzQ5OjcBCgoKDQwNGg8PGjclHyU3Nzc3Nzc3Nzc3Nzc3Nzc3Nzc3Nzc3Nzc3Nzc3Nzc3Nzc3Nzc3Nzc3Nzc3Nzc3Nzc3N//AABEIAKAAdwMBIgACEQEDEQH/xAAcAAABBAMBAAAAAAAAAAAAAAACAQMFBgAEBwj/xAA8EAACAQMDAgQEAwYCCwAAAAABAgMABBEFEiEGMRNBUWEHInGBMpGhFEJSscHwI/EVFjM0Q2KissLR4f/EABoBAAIDAQEAAAAAAAAAAAAAAAADAQQFAgb/xAAmEQACAwACAgEDBQEAAAAAAAAAAQIDERIhBDETQVFxBSMyM2Ei/9oADAMBAAIRAxEAPwDpgFZilApcVpaVwdtLtFLilqANa9urewtJbu8lSGCJdzyOcBRWhoPUmkdQeINKvI52j/EoOGA9cd8Ux1yLc9NXUd14W1ymPFOBuDgg++MZx7VTvhpDFL1Pc3O9JTHaFI5EPkWXIIH0GOfI1XndligOjVtbmdRCg9u9IRin1xSSLhc03RY2ijzodvPFFWDtUkAFaEincc0jVIDJFIRThFBQQARxWUpFLUgPAVmKLyrMVyAOKXFFisA5o0Cl9cdKHqTU9Pe4kDWUEUmYCzAGQkYJAxnjPmKr2m9DtpPWGlXejr4KrKTNtYgGPacggk9+BwfPt51CdcfErUpdYuNP0lPCgtZWiLYJaQg4P24P51odL/Ey90/U4W1eMT25O1253ICMZFZs+bu5L0XoqCqx+zv65oyc96FCHRXU5VhkH2oq0SiDikxR1lAAUJpwihxQA3QkU4aEipAbNZRHtWUAPgcUuKLFZio0kHFZiixSSMERmbG1Rk5qGwzTzz1lPBa9Xauunp4am5dmZgCTJn5se2c1oaDp8Gq67pVjf4MU86JIVUKQM9vv2+9HrFjJPqF3eXW0yTO0nzzBeWyeO3GcUWlxtYa/Y3qFtkd3Gz7SCpAcnjHsB51kqceWm3KufDiekAoUBVGABgD0paIjBx6UlaxhiVlLWUAJigIxR0JoJANCaM0JqSBs1lKaypA3AKXFOBOM0mKVyGYN4qgfGi61K16Yt002SSKO4uRFcSxnkLtJC/c/yx510PbUH1qYE0FxcRLITInhqfNgcj+RpV0+Nbf2O6YcrFE87RdL3k6GQ2jh+xDtgk4znz/s1p3FheaZMX2tatuIBTOBg+ftxXT5bjUJdyLCyq3l+HHKjtx/KtPU5zPC0N/Adj7uWGD+92Pn+dYkPMm5f9Lo3JeHBLr2dI+HmqXetdGaZfahk3LoyuxH49rFd33AzVhxTelWsFlpFlaWi7beC3SOMf8AKFAFbPht6VvxfXZ5+S7GqQ0bKRSY4rrTnAKQ0RoTUgAaFqI0JqQBNJSmkoAlAaIKDTYp1aQPEK+lVT4gXKW9jbI5OWkLDb34GP61bM1zj4mXlu+oW0bSxkRR/NucBUJbnP5Cqnmy/ZaLPhQ29FdjvbQOxZA5dxkgjP4uO59qZmu7a5iZAyK+zBB7Hh+D5GtEXltuiQ39ngmPJSQDaVOSBiguDbXSgo8LhhgmB+3LZ/n+vlWGq8e4b/vpPTu2kqraVZH1to/+0VuNgDAqI6XJ/wBWtKG8viziG49z8o5qSLetelh3FHmJ9SYBHzUjilJ5oWbNMF4Bt5rNnrS5oSanWRiEdRimWpxzmmzUohgGkpTWV0CJEUWaZD0e6kDTT6gu2sNC1G8Q4aC2kkB78hSa8rXNxeXcnjXs7O7kktM+4j35r1lOiTwSQygGORSrA+hGDXnD9itoJ4PBiEqqfmmlA+bnGf0zjyqr5E1DNLviVuzUnhVzcyIw2zgjJO7HngfN9aAXk6FHV88nnd3wMVaoFEd5E52EF5GIbGPw4z9ajb3T1liGxY2YIWOxRgZbvmkK6LeNFqXizS1M6Z8D+pL/AFKS70y5lMkFtbI6Z7qc7cflj8q6uTXNPgfoyWGhXmok5lvJyg+bO1I+APzLfpXSCa0K849GTbvN77CzQmkJpM0wWKaEmtKCe/N/cR3VtbRWq/7GVLrc7/VNox+ZraY1xCyMvRMoOPswmtLVr+HS9OnvrkOYoV3MEGSfoK2XcIjM3ZQSftXBfiD1B42qzNa3GpFZiR4U7bYx2A2qDgjjv50Ts4+iFHSd6n+K9zHMg0S0MUasdzzruMgwMfL+758fSsrmc4c+FdpIwkkyXC/untgjispHJ/U7PWANFupgNRbqeAl/Iy2NwUOG8Ntp9DjiuWWXT1hHcln3yFEUZLYGeTnA7eVXvq7Ul03QZ5yASxCKCcck+tc6h1bUpJ5Zl+RNh3bYiQuPP1z3/Ssj9QcnNJP6Gv8ApySrbZtQaVpwuci2X5ldgWODySM/pUZedP2EUKmF3SQWp2tGQOSff2p2GfVHCFUxm2JO2Hg858x71AXHUNwiLHczjcIcJH4D9s8dhj6GqlULW+mX7J1r+XR1L4VwSWfT9zbPJ4gS9kKN6qQv/wBq5ZrkPSHxC0nRbS5TUortWll8RdkJI5HPfFSGofGHSDbSLptpetcsMRl412gnj+Ln6edblUsrW+zz98U7Xx9F21zqOx0ZD48gaYDPhKefv6VQ9Y66uJ1YCbwY2XcqRdzzgZPeqRLr9nO8huLTU7q4kJZ3kK8sfM4Pr/KoibUHe1/Y7WzuI1cks8iZJOQQePYYqnZK214+kW6401r7sssnVEix5eduGyG3H3re034nXlnKI5JjcReQl+bj2PeudSwXZG17e4A90K/0oTaOVQ+FNnkMCpG39KmFEYdpkTuc+sOza513Z6x0jqKWbvDfCHJhD43p+9tbzGM5HeuRR3U6ZADQiQBSF4yPqOSOxxWRQyw2j/tFvMiMQA5G4f3wa1mO0PIq7gQRjsfr7+dWE99lKax9LAt0kk5DmOID8LFePtxWVriaRoRA2GQkHbnHYcVlTjOT1iGot1MBqXdxVgCN6lIe3t4yFOZdwDKCOAf/AHVWgCtHMWbZ4Ydmwvv7elb3W2pzW09tb2qbpTGXyFyVGcdvtVUub7UUtJ3Cv+EH/DTIOfL286wfNTleze8LI0Inrbhtqjfi1VduRjIPv/Wq/eRpHbwtJD4jTKMjPACgY7+x/SkW41XxLhEabaIlIKIOB9/tWxZRz3XT1ndXDsJjDKcFccKOPzAFV4wlEfY0+ma2q28NzpjXWlNDJcFkR1VGym7PqMHGD+Vc7uIbt5mMyHBkI3DzPniurRTyT28zPZfshVYsIXDbvll+bI9TWkdIHjbN8bw+PCkhlT5gZCg+XA7fOO/pVyqfxrEipZUp/Ur/AErpUsHUdkJoriSKcgO0kZKEE9iTwfL71LwQate388VuNOWGFj4k8tpGFRQTyasNo22AQgnan7H5+lyw/wDGqb8Sbl9Mgg0WElFlDXV0B/xCXIUEjy4P6UyLlZNIXKUKoPr8Dzan06kpgOup45k+aePS4vBBxjj5Ce/viju4tbtZbaaPUYZbCV123FvFEqMv1C8HFcxLndmr18OrtpZZNHuGJs71SoQnPhyAEh19P68elOsq4R2LK1F/KeSXRs/EKCGPUFhtA7Tq87TovYL+MH64LflVL1COWKcQTRtEdqsEkXaeRkfzq8/E+WC3vTEodbxpCzSRtt3I0SjB9ec/r61z155FuUmkYyyKVbMh3ZxjAPqKZR3BMR5H9jFljTAEZ3N9CP51lOXNxlvFQctljkeZ5P6k1lOEHqMPS765UfiDrQQlYLH6mNse373PnTM3xF1iMllFoQCML4TY5+9c/NFln4JL2XHqm4HizkEnZCoIzx3J5/OoTVjGunyI7gM2AOSfzz71H2N9d9TftT3hjglVgXUQkYAHGQWOPuacm0VWP+9Z2tlxs3E/r3+3pWPdXytcmzWpvUK4xS9G6k0T6hf7ZgxbAO7gZA8u3pTMWpWC6Hp9vNcgHwJElUSLvUMuAea1/wDQ+TIY7sOp/GDwQf171GXsMFsLKG7nlhiAkLNBnfyTjGfXAHPrRXBJjXZ8qxdEsdd09gQ+oTOzhVMlxtwoVWCgBFH8XnQrrGkvcrcGa5MmY5PDW4IjdkwAduw5HHrVYil0eW2c2sl8JElC/wCM6suOc42gc9qjxfpHqeyJZvCH4d+MgH1Ix7eXnVlV62hEppQUt6Z0rRrqC7F48EysUS2D4B4PjyNjn2IrnfxBuLq61G5muChEdzJaIVTHyRscZ9/mq29IgB9ZKB1BMRAc5Iwzdz51XevY8Wl638OsS/8AUgP9K6ozmI8uPGLRRKmemJbiLUd9o8izKhZDGm5gfp6YzmoarJ0Dj/WJVLyIHtp1LRn5h/htyKu2fxZmVtqaw2Opeor3U5BJIAUZEcHaCSAoUkn3IJxVWZi5yxJ8ueeKmL6C5t7BZbi2SJJo/wDC3jBYA4yo+9Qoogkl0E95djsrhlIXdjPnWU2NzcAd6yuzgsluklzMqQEo7J8vH4ccDNNywrHbCS4Lfs6yAswHzN9M4/vFS9hpsaBJLhlJZOGaM8HPbII9P78tTUba2u4lhin8ORpAG3vlcAE5x9T79vzpqceWF9xlmlp6WuITAoiCJC8e5WZQCDnGSBx6Vt9S3b2mmzS20i7nYLyO2fPGfrVKVWtLOOMNMdqbd0b8N7AZ5709r09xJYosKAZZCQpwoz7Hnv8AbFV/i2zd6LLlkNaLDo+pINMjYYMoLAgd3weK0Lyb9tvLOSNsq8DsuADgjefP3Wq5amVLIQShg8xx5bVGQc/WpaFLn/RSXgeJkt08JIpHAeRTuy2M+W79Pau/iUZajuqae/gKXTotP0VDCSwdYZHGBySH+/lUjpWkQs940gLssxjBJAxjgeXpWnATrkNvb280FusVsgkkmbaAyhvlHrkt/X6rpXUdpp9teJfDE7Ss6rGCVyefX1qVGT0ixpVxX2JvRMx3PUCiU58INg/c/wBagevcmHVADwmqIcfWI802mrzadbteRy2MjXqeHNAr5aIeRxu/yprq/Ube6GrpbXcUiSXUUqhXB3/JgkfSuqoSjLRfl2QknjKZVg6COOrLEZI3F1ODjujVAqxCFeMEg/l/nUl0xcx2nUFhPLJ4UaSjdJ/CDxn9auTWxZlweSRbOqkt36Z00SysjpFKq4TdkpJgA+nfGfeqPbWzzNwpKgbm2jOABVq6kvre70Sxgt5Vdori43g9wrSZU8+tV20dkZlim8M7ecsFz6j3+lKp3gO8nj8nQxti4XcMHnJzxx2rKKITGY7F3uedpwRWU3f9K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3188" name="AutoShape 4" descr="data:image/jpeg;base64,/9j/4AAQSkZJRgABAQAAAQABAAD/2wCEAAkGBwgHBgkIBwgKCgkLDRYPDQwMDRsUFRAWIB0iIiAdHx8kKDQsJCYxJx8fLT0tMTU3Ojo6Iys/RD84QzQ5OjcBCgoKDQwNGg8PGjclHyU3Nzc3Nzc3Nzc3Nzc3Nzc3Nzc3Nzc3Nzc3Nzc3Nzc3Nzc3Nzc3Nzc3Nzc3Nzc3Nzc3N//AABEIAKAAdwMBIgACEQEDEQH/xAAcAAABBAMBAAAAAAAAAAAAAAACAQMFBgAEBwj/xAA8EAACAQMDAgQEAwYCCwAAAAABAgMABBEFEiEGMRNBUWEHInGBMpGhFEJSscHwI/EVFjM0Q2KissLR4f/EABoBAAIDAQEAAAAAAAAAAAAAAAADAQQFAgb/xAAmEQACAwACAgEDBQEAAAAAAAAAAQIDERIhBDETQVFxBSMyM2Ei/9oADAMBAAIRAxEAPwDpgFZilApcVpaVwdtLtFLilqANa9urewtJbu8lSGCJdzyOcBRWhoPUmkdQeINKvI52j/EoOGA9cd8Ux1yLc9NXUd14W1ymPFOBuDgg++MZx7VTvhpDFL1Pc3O9JTHaFI5EPkWXIIH0GOfI1XndligOjVtbmdRCg9u9IRin1xSSLhc03RY2ijzodvPFFWDtUkAFaEincc0jVIDJFIRThFBQQARxWUpFLUgPAVmKLyrMVyAOKXFFisA5o0Cl9cdKHqTU9Pe4kDWUEUmYCzAGQkYJAxnjPmKr2m9DtpPWGlXejr4KrKTNtYgGPacggk9+BwfPt51CdcfErUpdYuNP0lPCgtZWiLYJaQg4P24P51odL/Ey90/U4W1eMT25O1253ICMZFZs+bu5L0XoqCqx+zv65oyc96FCHRXU5VhkH2oq0SiDikxR1lAAUJpwihxQA3QkU4aEipAbNZRHtWUAPgcUuKLFZio0kHFZiixSSMERmbG1Rk5qGwzTzz1lPBa9Xauunp4am5dmZgCTJn5se2c1oaDp8Gq67pVjf4MU86JIVUKQM9vv2+9HrFjJPqF3eXW0yTO0nzzBeWyeO3GcUWlxtYa/Y3qFtkd3Gz7SCpAcnjHsB51kqceWm3KufDiekAoUBVGABgD0paIjBx6UlaxhiVlLWUAJigIxR0JoJANCaM0JqSBs1lKaypA3AKXFOBOM0mKVyGYN4qgfGi61K16Yt002SSKO4uRFcSxnkLtJC/c/yx510PbUH1qYE0FxcRLITInhqfNgcj+RpV0+Nbf2O6YcrFE87RdL3k6GQ2jh+xDtgk4znz/s1p3FheaZMX2tatuIBTOBg+ftxXT5bjUJdyLCyq3l+HHKjtx/KtPU5zPC0N/Adj7uWGD+92Pn+dYkPMm5f9Lo3JeHBLr2dI+HmqXetdGaZfahk3LoyuxH49rFd33AzVhxTelWsFlpFlaWi7beC3SOMf8AKFAFbPht6VvxfXZ5+S7GqQ0bKRSY4rrTnAKQ0RoTUgAaFqI0JqQBNJSmkoAlAaIKDTYp1aQPEK+lVT4gXKW9jbI5OWkLDb34GP61bM1zj4mXlu+oW0bSxkRR/NucBUJbnP5Cqnmy/ZaLPhQ29FdjvbQOxZA5dxkgjP4uO59qZmu7a5iZAyK+zBB7Hh+D5GtEXltuiQ39ngmPJSQDaVOSBiguDbXSgo8LhhgmB+3LZ/n+vlWGq8e4b/vpPTu2kqraVZH1to/+0VuNgDAqI6XJ/wBWtKG8viziG49z8o5qSLetelh3FHmJ9SYBHzUjilJ5oWbNMF4Bt5rNnrS5oSanWRiEdRimWpxzmmzUohgGkpTWV0CJEUWaZD0e6kDTT6gu2sNC1G8Q4aC2kkB78hSa8rXNxeXcnjXs7O7kktM+4j35r1lOiTwSQygGORSrA+hGDXnD9itoJ4PBiEqqfmmlA+bnGf0zjyqr5E1DNLviVuzUnhVzcyIw2zgjJO7HngfN9aAXk6FHV88nnd3wMVaoFEd5E52EF5GIbGPw4z9ajb3T1liGxY2YIWOxRgZbvmkK6LeNFqXizS1M6Z8D+pL/AFKS70y5lMkFtbI6Z7qc7cflj8q6uTXNPgfoyWGhXmok5lvJyg+bO1I+APzLfpXSCa0K849GTbvN77CzQmkJpM0wWKaEmtKCe/N/cR3VtbRWq/7GVLrc7/VNox+ZraY1xCyMvRMoOPswmtLVr+HS9OnvrkOYoV3MEGSfoK2XcIjM3ZQSftXBfiD1B42qzNa3GpFZiR4U7bYx2A2qDgjjv50Ts4+iFHSd6n+K9zHMg0S0MUasdzzruMgwMfL+758fSsrmc4c+FdpIwkkyXC/untgjispHJ/U7PWANFupgNRbqeAl/Iy2NwUOG8Ntp9DjiuWWXT1hHcln3yFEUZLYGeTnA7eVXvq7Ul03QZ5yASxCKCcck+tc6h1bUpJ5Zl+RNh3bYiQuPP1z3/Ssj9QcnNJP6Gv8ApySrbZtQaVpwuci2X5ldgWODySM/pUZedP2EUKmF3SQWp2tGQOSff2p2GfVHCFUxm2JO2Hg858x71AXHUNwiLHczjcIcJH4D9s8dhj6GqlULW+mX7J1r+XR1L4VwSWfT9zbPJ4gS9kKN6qQv/wBq5ZrkPSHxC0nRbS5TUortWll8RdkJI5HPfFSGofGHSDbSLptpetcsMRl412gnj+Ln6edblUsrW+zz98U7Xx9F21zqOx0ZD48gaYDPhKefv6VQ9Y66uJ1YCbwY2XcqRdzzgZPeqRLr9nO8huLTU7q4kJZ3kK8sfM4Pr/KoibUHe1/Y7WzuI1cks8iZJOQQePYYqnZK214+kW6401r7sssnVEix5eduGyG3H3re034nXlnKI5JjcReQl+bj2PeudSwXZG17e4A90K/0oTaOVQ+FNnkMCpG39KmFEYdpkTuc+sOza513Z6x0jqKWbvDfCHJhD43p+9tbzGM5HeuRR3U6ZADQiQBSF4yPqOSOxxWRQyw2j/tFvMiMQA5G4f3wa1mO0PIq7gQRjsfr7+dWE99lKax9LAt0kk5DmOID8LFePtxWVriaRoRA2GQkHbnHYcVlTjOT1iGot1MBqXdxVgCN6lIe3t4yFOZdwDKCOAf/AHVWgCtHMWbZ4Ydmwvv7elb3W2pzW09tb2qbpTGXyFyVGcdvtVUub7UUtJ3Cv+EH/DTIOfL286wfNTleze8LI0Inrbhtqjfi1VduRjIPv/Wq/eRpHbwtJD4jTKMjPACgY7+x/SkW41XxLhEabaIlIKIOB9/tWxZRz3XT1ndXDsJjDKcFccKOPzAFV4wlEfY0+ma2q28NzpjXWlNDJcFkR1VGym7PqMHGD+Vc7uIbt5mMyHBkI3DzPniurRTyT28zPZfshVYsIXDbvll+bI9TWkdIHjbN8bw+PCkhlT5gZCg+XA7fOO/pVyqfxrEipZUp/Ur/AErpUsHUdkJoriSKcgO0kZKEE9iTwfL71LwQate388VuNOWGFj4k8tpGFRQTyasNo22AQgnan7H5+lyw/wDGqb8Sbl9Mgg0WElFlDXV0B/xCXIUEjy4P6UyLlZNIXKUKoPr8Dzan06kpgOup45k+aePS4vBBxjj5Ce/viju4tbtZbaaPUYZbCV123FvFEqMv1C8HFcxLndmr18OrtpZZNHuGJs71SoQnPhyAEh19P68elOsq4R2LK1F/KeSXRs/EKCGPUFhtA7Tq87TovYL+MH64LflVL1COWKcQTRtEdqsEkXaeRkfzq8/E+WC3vTEodbxpCzSRtt3I0SjB9ec/r61z155FuUmkYyyKVbMh3ZxjAPqKZR3BMR5H9jFljTAEZ3N9CP51lOXNxlvFQctljkeZ5P6k1lOEHqMPS765UfiDrQQlYLH6mNse373PnTM3xF1iMllFoQCML4TY5+9c/NFln4JL2XHqm4HizkEnZCoIzx3J5/OoTVjGunyI7gM2AOSfzz71H2N9d9TftT3hjglVgXUQkYAHGQWOPuacm0VWP+9Z2tlxs3E/r3+3pWPdXytcmzWpvUK4xS9G6k0T6hf7ZgxbAO7gZA8u3pTMWpWC6Hp9vNcgHwJElUSLvUMuAea1/wDQ+TIY7sOp/GDwQf171GXsMFsLKG7nlhiAkLNBnfyTjGfXAHPrRXBJjXZ8qxdEsdd09gQ+oTOzhVMlxtwoVWCgBFH8XnQrrGkvcrcGa5MmY5PDW4IjdkwAduw5HHrVYil0eW2c2sl8JElC/wCM6suOc42gc9qjxfpHqeyJZvCH4d+MgH1Ix7eXnVlV62hEppQUt6Z0rRrqC7F48EysUS2D4B4PjyNjn2IrnfxBuLq61G5muChEdzJaIVTHyRscZ9/mq29IgB9ZKB1BMRAc5Iwzdz51XevY8Wl638OsS/8AUgP9K6ozmI8uPGLRRKmemJbiLUd9o8izKhZDGm5gfp6YzmoarJ0Dj/WJVLyIHtp1LRn5h/htyKu2fxZmVtqaw2Opeor3U5BJIAUZEcHaCSAoUkn3IJxVWZi5yxJ8ueeKmL6C5t7BZbi2SJJo/wDC3jBYA4yo+9Qoogkl0E95djsrhlIXdjPnWU2NzcAd6yuzgsluklzMqQEo7J8vH4ccDNNywrHbCS4Lfs6yAswHzN9M4/vFS9hpsaBJLhlJZOGaM8HPbII9P78tTUba2u4lhin8ORpAG3vlcAE5x9T79vzpqceWF9xlmlp6WuITAoiCJC8e5WZQCDnGSBx6Vt9S3b2mmzS20i7nYLyO2fPGfrVKVWtLOOMNMdqbd0b8N7AZ5709r09xJYosKAZZCQpwoz7Hnv8AbFV/i2zd6LLlkNaLDo+pINMjYYMoLAgd3weK0Lyb9tvLOSNsq8DsuADgjefP3Wq5amVLIQShg8xx5bVGQc/WpaFLn/RSXgeJkt08JIpHAeRTuy2M+W79Pau/iUZajuqae/gKXTotP0VDCSwdYZHGBySH+/lUjpWkQs940gLssxjBJAxjgeXpWnATrkNvb280FusVsgkkmbaAyhvlHrkt/X6rpXUdpp9teJfDE7Ss6rGCVyefX1qVGT0ixpVxX2JvRMx3PUCiU58INg/c/wBagevcmHVADwmqIcfWI802mrzadbteRy2MjXqeHNAr5aIeRxu/yprq/Ube6GrpbXcUiSXUUqhXB3/JgkfSuqoSjLRfl2QknjKZVg6COOrLEZI3F1ODjujVAqxCFeMEg/l/nUl0xcx2nUFhPLJ4UaSjdJ/CDxn9auTWxZlweSRbOqkt36Z00SysjpFKq4TdkpJgA+nfGfeqPbWzzNwpKgbm2jOABVq6kvre70Sxgt5Vdori43g9wrSZU8+tV20dkZlim8M7ecsFz6j3+lKp3gO8nj8nQxti4XcMHnJzxx2rKKITGY7F3uedpwRWU3f9K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9570" name="Picture 2" descr="C:\Users\Owner\Desktop\photo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H="1" flipV="1">
            <a:off x="5682786" y="3378425"/>
            <a:ext cx="1476910" cy="1107683"/>
          </a:xfrm>
          <a:prstGeom prst="horizontalScroll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C:\Users\Owner\Desktop\photo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060928" y="4135614"/>
            <a:ext cx="1476910" cy="1107683"/>
          </a:xfrm>
          <a:prstGeom prst="horizontalScroll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4343400" cy="16764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legreya Sans SC" panose="00000500000000000000" pitchFamily="2" charset="0"/>
              </a:rPr>
              <a:t>Acute diarrhea in children   </a:t>
            </a:r>
            <a:r>
              <a:rPr lang="en-US" sz="3600" b="1" dirty="0">
                <a:solidFill>
                  <a:schemeClr val="tx1"/>
                </a:solidFill>
                <a:latin typeface="Alegreya Sans SC" panose="00000500000000000000" pitchFamily="2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Alegreya Sans SC" panose="00000500000000000000" pitchFamily="2" charset="0"/>
              </a:rPr>
            </a:br>
            <a:r>
              <a:rPr lang="en-US" sz="1800" b="1" dirty="0">
                <a:solidFill>
                  <a:schemeClr val="tx1"/>
                </a:solidFill>
                <a:latin typeface="Alegreya Sans SC" panose="00000500000000000000" pitchFamily="2" charset="0"/>
              </a:rPr>
              <a:t>BY MBBSPPT.COM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850062" cy="762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Assessment of dehydration</a:t>
            </a:r>
            <a:endParaRPr lang="en-IN" dirty="0">
              <a:latin typeface="Alegreya Sans SC" panose="000005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317582"/>
              </p:ext>
            </p:extLst>
          </p:nvPr>
        </p:nvGraphicFramePr>
        <p:xfrm>
          <a:off x="762000" y="1760538"/>
          <a:ext cx="7772400" cy="47034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89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8389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Clinical signs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80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General condition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Well, alert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Restless, irritable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legreya Sans SC" panose="00000500000000000000" pitchFamily="2" charset="0"/>
                        </a:rPr>
                        <a:t>Lethergic</a:t>
                      </a:r>
                      <a:r>
                        <a:rPr lang="en-US" dirty="0">
                          <a:latin typeface="Alegreya Sans SC" panose="00000500000000000000" pitchFamily="2" charset="0"/>
                        </a:rPr>
                        <a:t> or unconscious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Eyes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Normal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Sunken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Sunken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7523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Thirst*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Drinks normally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Drinks eagerly, thirsty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Drinks poorly, not able to drink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7523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Skin pinch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Goes back immediately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Goes back slowly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Goes back very slowly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0972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Decide hydration status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No signs of dehydration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Any 2 or &gt; signs, some dehydration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Any 2 or.&gt; signs</a:t>
                      </a:r>
                    </a:p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Severe dehydration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Treatment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Plan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Plan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Plan C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7523">
                <a:tc gridSpan="4">
                  <a:txBody>
                    <a:bodyPr/>
                    <a:lstStyle/>
                    <a:p>
                      <a:r>
                        <a:rPr lang="en-US" dirty="0"/>
                        <a:t>* </a:t>
                      </a:r>
                      <a:r>
                        <a:rPr lang="en-GB" b="1" dirty="0">
                          <a:latin typeface="Alegreya Sans SC" panose="00000500000000000000" pitchFamily="2" charset="0"/>
                        </a:rPr>
                        <a:t>Thirst</a:t>
                      </a:r>
                      <a:r>
                        <a:rPr lang="en-GB" b="1" baseline="0" dirty="0">
                          <a:latin typeface="Alegreya Sans SC" panose="00000500000000000000" pitchFamily="2" charset="0"/>
                        </a:rPr>
                        <a:t> is not assessed in 0-2 </a:t>
                      </a:r>
                      <a:r>
                        <a:rPr lang="en-GB" b="1" baseline="0" dirty="0" err="1">
                          <a:latin typeface="Alegreya Sans SC" panose="00000500000000000000" pitchFamily="2" charset="0"/>
                        </a:rPr>
                        <a:t>mnths</a:t>
                      </a:r>
                      <a:endParaRPr lang="en-IN" b="1" dirty="0">
                        <a:latin typeface="Alegreya Sans SC" panose="00000500000000000000" pitchFamily="2" charset="0"/>
                      </a:endParaRPr>
                    </a:p>
                    <a:p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609600"/>
            <a:ext cx="3649662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Management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Principles of management: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General assessment of the child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Assessment of hydration status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Correction of electrolyte and acid base balance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Proper feeding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Zinc supplementation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Treatment of associated problems </a:t>
            </a:r>
            <a:r>
              <a:rPr lang="en-US" dirty="0" err="1">
                <a:latin typeface="Alegreya Sans SC" panose="00000500000000000000" pitchFamily="2" charset="0"/>
              </a:rPr>
              <a:t>e.g</a:t>
            </a:r>
            <a:r>
              <a:rPr lang="en-US" dirty="0">
                <a:latin typeface="Alegreya Sans SC" panose="00000500000000000000" pitchFamily="2" charset="0"/>
              </a:rPr>
              <a:t> PEM, 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Principles of treatment </a:t>
            </a:r>
            <a:r>
              <a:rPr lang="en-US" dirty="0" err="1">
                <a:latin typeface="Alegreya Sans SC" panose="00000500000000000000" pitchFamily="2" charset="0"/>
              </a:rPr>
              <a:t>contd</a:t>
            </a:r>
            <a:r>
              <a:rPr lang="en-US" dirty="0">
                <a:latin typeface="Alegreya Sans SC" panose="00000500000000000000" pitchFamily="2" charset="0"/>
              </a:rPr>
              <a:t>…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Treatment of associated systemic infections</a:t>
            </a:r>
          </a:p>
          <a:p>
            <a:r>
              <a:rPr lang="en-US" dirty="0">
                <a:latin typeface="Alegreya Sans SC" panose="00000500000000000000" pitchFamily="2" charset="0"/>
              </a:rPr>
              <a:t>Nutritional rehabilitation</a:t>
            </a:r>
          </a:p>
          <a:p>
            <a:r>
              <a:rPr lang="en-US" dirty="0">
                <a:latin typeface="Alegreya Sans SC" panose="00000500000000000000" pitchFamily="2" charset="0"/>
              </a:rPr>
              <a:t>Prevention of diarrhea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793037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Management of severe dehydration (deficit therapy)</a:t>
            </a:r>
            <a:endParaRPr lang="en-IN" dirty="0">
              <a:latin typeface="Alegreya Sans SC" panose="000005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498894"/>
              </p:ext>
            </p:extLst>
          </p:nvPr>
        </p:nvGraphicFramePr>
        <p:xfrm>
          <a:off x="457200" y="1981200"/>
          <a:ext cx="8269289" cy="44958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1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61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3994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Age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Infants 0- 1year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Older child (&gt;1 year)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951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Vol. of Ringer lactate/NS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30 ml/kg body weight in 1 hr followed by 70 ml/kg body wt in next 5 hrs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30 ml/ kg body wt/ in ½ hr &amp; 70 ml/kg body wt in next 2 &amp;</a:t>
                      </a:r>
                      <a:r>
                        <a:rPr lang="en-US" sz="2000" baseline="0" dirty="0">
                          <a:latin typeface="Alegreya Sans SC" panose="00000500000000000000" pitchFamily="2" charset="0"/>
                        </a:rPr>
                        <a:t> ½ hrs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229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Monitoring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Assess</a:t>
                      </a:r>
                      <a:r>
                        <a:rPr lang="en-US" sz="2000" baseline="0" dirty="0">
                          <a:latin typeface="Alegreya Sans SC" panose="00000500000000000000" pitchFamily="2" charset="0"/>
                        </a:rPr>
                        <a:t> improvement every 15-30 minutes</a:t>
                      </a:r>
                    </a:p>
                    <a:p>
                      <a:r>
                        <a:rPr lang="en-US" sz="2000" baseline="0" dirty="0">
                          <a:latin typeface="Alegreya Sans SC" panose="00000500000000000000" pitchFamily="2" charset="0"/>
                        </a:rPr>
                        <a:t>If no improvement give IV infusion more rapidly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Encourage oral feeding</a:t>
                      </a:r>
                      <a:r>
                        <a:rPr lang="en-US" sz="2000" baseline="0" dirty="0">
                          <a:latin typeface="Alegreya Sans SC" panose="00000500000000000000" pitchFamily="2" charset="0"/>
                        </a:rPr>
                        <a:t> by ORS 5 ml/kg/hr along with IV fluids</a:t>
                      </a:r>
                    </a:p>
                    <a:p>
                      <a:r>
                        <a:rPr lang="en-US" sz="2000" baseline="0" dirty="0">
                          <a:latin typeface="Alegreya Sans SC" panose="00000500000000000000" pitchFamily="2" charset="0"/>
                        </a:rPr>
                        <a:t>Reassess hydration status after 6 hrs in infants &amp; 3 hrs in older children &amp; treat </a:t>
                      </a:r>
                      <a:r>
                        <a:rPr lang="en-US" sz="2000" baseline="0" dirty="0" err="1">
                          <a:latin typeface="Alegreya Sans SC" panose="00000500000000000000" pitchFamily="2" charset="0"/>
                        </a:rPr>
                        <a:t>appropritely</a:t>
                      </a:r>
                      <a:r>
                        <a:rPr lang="en-US" sz="2000" baseline="0" dirty="0">
                          <a:latin typeface="Alegreya Sans SC" panose="00000500000000000000" pitchFamily="2" charset="0"/>
                        </a:rPr>
                        <a:t> (plan A,B or C)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Composition of Low osmolality ORS (WHO)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399593"/>
              </p:ext>
            </p:extLst>
          </p:nvPr>
        </p:nvGraphicFramePr>
        <p:xfrm>
          <a:off x="685800" y="1981200"/>
          <a:ext cx="7772400" cy="44784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32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5270"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Reduced osmolality ORS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legreya Sans SC" panose="00000500000000000000" pitchFamily="2" charset="0"/>
                        </a:rPr>
                        <a:t> </a:t>
                      </a:r>
                      <a:r>
                        <a:rPr lang="en-US" dirty="0" err="1">
                          <a:latin typeface="Alegreya Sans SC" panose="00000500000000000000" pitchFamily="2" charset="0"/>
                        </a:rPr>
                        <a:t>Gms</a:t>
                      </a:r>
                      <a:r>
                        <a:rPr lang="en-US" dirty="0">
                          <a:latin typeface="Alegreya Sans SC" panose="00000500000000000000" pitchFamily="2" charset="0"/>
                        </a:rPr>
                        <a:t>/</a:t>
                      </a:r>
                      <a:r>
                        <a:rPr lang="en-US" dirty="0" err="1">
                          <a:latin typeface="Alegreya Sans SC" panose="00000500000000000000" pitchFamily="2" charset="0"/>
                        </a:rPr>
                        <a:t>Litre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legreya Sans SC" panose="00000500000000000000" pitchFamily="2" charset="0"/>
                        </a:rPr>
                        <a:t>Milimoles</a:t>
                      </a:r>
                      <a:r>
                        <a:rPr lang="en-US" dirty="0">
                          <a:latin typeface="Alegreya Sans SC" panose="00000500000000000000" pitchFamily="2" charset="0"/>
                        </a:rPr>
                        <a:t>/</a:t>
                      </a:r>
                      <a:r>
                        <a:rPr lang="en-US" dirty="0" err="1">
                          <a:latin typeface="Alegreya Sans SC" panose="00000500000000000000" pitchFamily="2" charset="0"/>
                        </a:rPr>
                        <a:t>litre</a:t>
                      </a:r>
                      <a:endParaRPr lang="en-IN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2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Sodium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2.6 (as sodium chloride)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75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52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Chloride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65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2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Glucose (anhydrous)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13.5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75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52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Potassium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1.5 (as </a:t>
                      </a:r>
                      <a:r>
                        <a:rPr lang="en-US" sz="2000" dirty="0" err="1">
                          <a:latin typeface="Alegreya Sans SC" panose="00000500000000000000" pitchFamily="2" charset="0"/>
                        </a:rPr>
                        <a:t>Kcl</a:t>
                      </a:r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)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20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52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citrate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2.9 as </a:t>
                      </a:r>
                      <a:r>
                        <a:rPr lang="en-US" sz="2000" dirty="0" err="1">
                          <a:latin typeface="Alegreya Sans SC" panose="00000500000000000000" pitchFamily="2" charset="0"/>
                        </a:rPr>
                        <a:t>trisodium</a:t>
                      </a:r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 citrate </a:t>
                      </a:r>
                      <a:r>
                        <a:rPr lang="en-US" sz="2000" dirty="0" err="1">
                          <a:latin typeface="Alegreya Sans SC" panose="00000500000000000000" pitchFamily="2" charset="0"/>
                        </a:rPr>
                        <a:t>dihydrate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10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527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Total osmolality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legreya Sans SC" panose="00000500000000000000" pitchFamily="2" charset="0"/>
                        </a:rPr>
                        <a:t>245</a:t>
                      </a:r>
                      <a:endParaRPr lang="en-IN" sz="2000" dirty="0">
                        <a:latin typeface="Alegreya Sans SC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93037" cy="1143000"/>
          </a:xfrm>
        </p:spPr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Management of some dehydration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343" y="1981200"/>
            <a:ext cx="7372349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Administration of ORS 75 ml/kg body weight in 4 hrs.</a:t>
            </a:r>
          </a:p>
          <a:p>
            <a:r>
              <a:rPr lang="en-US" dirty="0">
                <a:latin typeface="Alegreya Sans SC" panose="00000500000000000000" pitchFamily="2" charset="0"/>
              </a:rPr>
              <a:t>If child wants more- give more</a:t>
            </a:r>
          </a:p>
          <a:p>
            <a:r>
              <a:rPr lang="en-US" dirty="0">
                <a:latin typeface="Alegreya Sans SC" panose="00000500000000000000" pitchFamily="2" charset="0"/>
              </a:rPr>
              <a:t>Breast feeding to be contd.</a:t>
            </a:r>
          </a:p>
          <a:p>
            <a:r>
              <a:rPr lang="en-US" dirty="0">
                <a:latin typeface="Alegreya Sans SC" panose="00000500000000000000" pitchFamily="2" charset="0"/>
              </a:rPr>
              <a:t>Infants under 6 </a:t>
            </a:r>
            <a:r>
              <a:rPr lang="en-US" dirty="0" err="1">
                <a:latin typeface="Alegreya Sans SC" panose="00000500000000000000" pitchFamily="2" charset="0"/>
              </a:rPr>
              <a:t>mths</a:t>
            </a:r>
            <a:r>
              <a:rPr lang="en-US" dirty="0">
                <a:latin typeface="Alegreya Sans SC" panose="00000500000000000000" pitchFamily="2" charset="0"/>
              </a:rPr>
              <a:t> not on breast feed- give 100-200ml of clean water during this period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93037" cy="1143000"/>
          </a:xfrm>
        </p:spPr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Management of some dehydration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15200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Show the mother how to give ORS solution: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Give small frequent sips from cup/spoon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If child vomits, wait x 10 minutes, then continue but more slowly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Continue breast feeding when child wants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793037" cy="693738"/>
          </a:xfrm>
        </p:spPr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Management of some dehydration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After 4 hrs: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Reassess the child &amp; classify dehydration again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Select appropriate plan for treatment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Begin feeding child in the clinic/ORT corner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58" y="762000"/>
            <a:ext cx="7793037" cy="1143000"/>
          </a:xfrm>
        </p:spPr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Indications of IV fluid in some dehydration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6742112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If purge rate &gt;5ml/kg/hr</a:t>
            </a:r>
          </a:p>
          <a:p>
            <a:r>
              <a:rPr lang="en-US" dirty="0">
                <a:latin typeface="Alegreya Sans SC" panose="00000500000000000000" pitchFamily="2" charset="0"/>
              </a:rPr>
              <a:t>Persistent vomiting</a:t>
            </a:r>
          </a:p>
          <a:p>
            <a:r>
              <a:rPr lang="en-US" dirty="0">
                <a:latin typeface="Alegreya Sans SC" panose="00000500000000000000" pitchFamily="2" charset="0"/>
              </a:rPr>
              <a:t>Abdominal distension</a:t>
            </a:r>
          </a:p>
          <a:p>
            <a:r>
              <a:rPr lang="en-US" dirty="0">
                <a:latin typeface="Alegreya Sans SC" panose="00000500000000000000" pitchFamily="2" charset="0"/>
              </a:rPr>
              <a:t>Mouth ulcer preventing oral intake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1" y="762000"/>
            <a:ext cx="7793037" cy="1143000"/>
          </a:xfrm>
        </p:spPr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Treatment plan A for prevention of dehydration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Principles of treatment in Plan A;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Give extra fluid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Continue feeding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Zinc supplementation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Advise when to return</a:t>
            </a:r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5173662" cy="922338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Learning objectives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306887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At the end of this lecture you should be able to: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Define acute, persistent, chronic diarrhea &amp; dysentery 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 Remember important organisms causing diarrhea &amp; dysentery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 Assess degree of dehydration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Management of diarrhea including prevention.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533400"/>
            <a:ext cx="7793037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Treatment plan A </a:t>
            </a:r>
            <a:r>
              <a:rPr lang="en-US" dirty="0" err="1">
                <a:latin typeface="Alegreya Sans SC" panose="00000500000000000000" pitchFamily="2" charset="0"/>
              </a:rPr>
              <a:t>contd</a:t>
            </a:r>
            <a:r>
              <a:rPr lang="en-US" dirty="0">
                <a:latin typeface="Alegreya Sans SC" panose="00000500000000000000" pitchFamily="2" charset="0"/>
              </a:rPr>
              <a:t>…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6818312" cy="4303713"/>
          </a:xfrm>
        </p:spPr>
        <p:txBody>
          <a:bodyPr/>
          <a:lstStyle/>
          <a:p>
            <a:r>
              <a:rPr lang="en-US" sz="2800" dirty="0">
                <a:latin typeface="Alegreya Sans SC" panose="00000500000000000000" pitchFamily="2" charset="0"/>
              </a:rPr>
              <a:t>Give extra fluid (as much as the child demands)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If baby is exclusively breast fed: BF more frequently &amp; for longer period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If baby is passing frequent watery stools;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&lt;6 </a:t>
            </a:r>
            <a:r>
              <a:rPr lang="en-US" dirty="0" err="1">
                <a:latin typeface="Alegreya Sans SC" panose="00000500000000000000" pitchFamily="2" charset="0"/>
              </a:rPr>
              <a:t>mths</a:t>
            </a:r>
            <a:r>
              <a:rPr lang="en-US" dirty="0">
                <a:latin typeface="Alegreya Sans SC" panose="00000500000000000000" pitchFamily="2" charset="0"/>
              </a:rPr>
              <a:t> age :- give ORS &amp; clean water in </a:t>
            </a:r>
            <a:r>
              <a:rPr lang="en-US" dirty="0" err="1">
                <a:latin typeface="Alegreya Sans SC" panose="00000500000000000000" pitchFamily="2" charset="0"/>
              </a:rPr>
              <a:t>addidition</a:t>
            </a:r>
            <a:r>
              <a:rPr lang="en-US" dirty="0">
                <a:latin typeface="Alegreya Sans SC" panose="00000500000000000000" pitchFamily="2" charset="0"/>
              </a:rPr>
              <a:t> to breast milk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&gt;6 </a:t>
            </a:r>
            <a:r>
              <a:rPr lang="en-US" dirty="0" err="1">
                <a:latin typeface="Alegreya Sans SC" panose="00000500000000000000" pitchFamily="2" charset="0"/>
              </a:rPr>
              <a:t>mths</a:t>
            </a:r>
            <a:r>
              <a:rPr lang="en-US" dirty="0">
                <a:latin typeface="Alegreya Sans SC" panose="00000500000000000000" pitchFamily="2" charset="0"/>
              </a:rPr>
              <a:t>:- home available fluid along with breast milk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17538"/>
            <a:ext cx="7046912" cy="1143000"/>
          </a:xfrm>
        </p:spPr>
        <p:txBody>
          <a:bodyPr/>
          <a:lstStyle/>
          <a:p>
            <a:r>
              <a:rPr lang="en-US" sz="4800" dirty="0">
                <a:latin typeface="Alegreya Sans SC" panose="00000500000000000000" pitchFamily="2" charset="0"/>
              </a:rPr>
              <a:t>Treatment plan A </a:t>
            </a:r>
            <a:r>
              <a:rPr lang="en-US" sz="4800" dirty="0" err="1">
                <a:latin typeface="Alegreya Sans SC" panose="00000500000000000000" pitchFamily="2" charset="0"/>
              </a:rPr>
              <a:t>contd</a:t>
            </a:r>
            <a:r>
              <a:rPr lang="en-US" sz="4800" dirty="0">
                <a:latin typeface="Alegreya Sans SC" panose="00000500000000000000" pitchFamily="2" charset="0"/>
              </a:rPr>
              <a:t>…</a:t>
            </a:r>
            <a:endParaRPr lang="en-IN" sz="48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60538"/>
            <a:ext cx="7123112" cy="4303713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If child is not exclusively breast fed;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Give any one of the home available fluids;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ORS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Yoghurt 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Lemon drink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Rice or pulse based drinks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Vegetable soup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Green coconut water, Milk, Plain water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Treatment plan A </a:t>
            </a:r>
            <a:r>
              <a:rPr lang="en-US" dirty="0" err="1">
                <a:latin typeface="Alegreya Sans SC" panose="00000500000000000000" pitchFamily="2" charset="0"/>
              </a:rPr>
              <a:t>contd</a:t>
            </a:r>
            <a:r>
              <a:rPr lang="en-US" dirty="0">
                <a:latin typeface="Alegreya Sans SC" panose="00000500000000000000" pitchFamily="2" charset="0"/>
              </a:rPr>
              <a:t>…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Give ORS at home if: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The child has been treated with plan B or C during the visit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The child can not return to the clinic if diarrhea gets worse</a:t>
            </a:r>
          </a:p>
          <a:p>
            <a:r>
              <a:rPr lang="en-US" dirty="0">
                <a:latin typeface="Alegreya Sans SC" panose="00000500000000000000" pitchFamily="2" charset="0"/>
              </a:rPr>
              <a:t>Teach the mother how to mix &amp; give ORS, give her 2 packets of ORS to be given at home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Treatment plan A </a:t>
            </a:r>
            <a:r>
              <a:rPr lang="en-US" dirty="0" err="1">
                <a:latin typeface="Alegreya Sans SC" panose="00000500000000000000" pitchFamily="2" charset="0"/>
              </a:rPr>
              <a:t>contd</a:t>
            </a:r>
            <a:r>
              <a:rPr lang="en-US" dirty="0">
                <a:latin typeface="Alegreya Sans SC" panose="00000500000000000000" pitchFamily="2" charset="0"/>
              </a:rPr>
              <a:t>…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275512" cy="4379913"/>
          </a:xfrm>
        </p:spPr>
        <p:txBody>
          <a:bodyPr/>
          <a:lstStyle/>
          <a:p>
            <a:r>
              <a:rPr lang="en-US" sz="2800" dirty="0">
                <a:latin typeface="Alegreya Sans SC" panose="00000500000000000000" pitchFamily="2" charset="0"/>
              </a:rPr>
              <a:t>Show the mother how much fluid to give in addition to the usual food/fluid:</a:t>
            </a:r>
          </a:p>
          <a:p>
            <a:pPr lvl="1"/>
            <a:r>
              <a:rPr lang="en-US" sz="2400" dirty="0">
                <a:latin typeface="Alegreya Sans SC" panose="00000500000000000000" pitchFamily="2" charset="0"/>
              </a:rPr>
              <a:t>Up to 2 yrs of age: 50-100 ml after every loose stool</a:t>
            </a:r>
          </a:p>
          <a:p>
            <a:pPr lvl="1"/>
            <a:r>
              <a:rPr lang="en-US" sz="2400" dirty="0">
                <a:latin typeface="Alegreya Sans SC" panose="00000500000000000000" pitchFamily="2" charset="0"/>
              </a:rPr>
              <a:t>2-5 yrs – 100-200 ml. after every loose stool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Tell mother to give small sips from a cup &amp; if child vomits, wait for 10 minutes &amp; give more slowly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continue giving extra fluid slowly till diarrhea stops</a:t>
            </a:r>
            <a:endParaRPr lang="en-IN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Treatment plan A </a:t>
            </a:r>
            <a:r>
              <a:rPr lang="en-US" dirty="0" err="1">
                <a:latin typeface="Alegreya Sans SC" panose="00000500000000000000" pitchFamily="2" charset="0"/>
              </a:rPr>
              <a:t>contd</a:t>
            </a:r>
            <a:r>
              <a:rPr lang="en-US" dirty="0">
                <a:latin typeface="Alegreya Sans SC" panose="00000500000000000000" pitchFamily="2" charset="0"/>
              </a:rPr>
              <a:t>…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Give Zinc supplementation for 14 days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For 2- 6 </a:t>
            </a:r>
            <a:r>
              <a:rPr lang="en-US" dirty="0" err="1">
                <a:latin typeface="Alegreya Sans SC" panose="00000500000000000000" pitchFamily="2" charset="0"/>
              </a:rPr>
              <a:t>mths</a:t>
            </a:r>
            <a:r>
              <a:rPr lang="en-US" dirty="0">
                <a:latin typeface="Alegreya Sans SC" panose="00000500000000000000" pitchFamily="2" charset="0"/>
              </a:rPr>
              <a:t> age – 10 mg /day</a:t>
            </a:r>
          </a:p>
          <a:p>
            <a:pPr lvl="1"/>
            <a:r>
              <a:rPr lang="en-US" dirty="0">
                <a:latin typeface="Alegreya Sans SC" panose="00000500000000000000" pitchFamily="2" charset="0"/>
              </a:rPr>
              <a:t>6 </a:t>
            </a:r>
            <a:r>
              <a:rPr lang="en-US" dirty="0" err="1">
                <a:latin typeface="Alegreya Sans SC" panose="00000500000000000000" pitchFamily="2" charset="0"/>
              </a:rPr>
              <a:t>mths</a:t>
            </a:r>
            <a:r>
              <a:rPr lang="en-US" dirty="0">
                <a:latin typeface="Alegreya Sans SC" panose="00000500000000000000" pitchFamily="2" charset="0"/>
              </a:rPr>
              <a:t> – 5 yrs – 20 mg /day</a:t>
            </a:r>
          </a:p>
          <a:p>
            <a:r>
              <a:rPr lang="en-US" dirty="0">
                <a:latin typeface="Alegreya Sans SC" panose="00000500000000000000" pitchFamily="2" charset="0"/>
              </a:rPr>
              <a:t>Continue feeding during diarrhea &amp; try to give more food (nutritious &amp; palatable)</a:t>
            </a:r>
          </a:p>
          <a:p>
            <a:r>
              <a:rPr lang="en-US" dirty="0">
                <a:latin typeface="Alegreya Sans SC" panose="00000500000000000000" pitchFamily="2" charset="0"/>
              </a:rPr>
              <a:t>Advise mother to return immediately if blood in stool or drinking poorly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906462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Diet in diarrhea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676400"/>
            <a:ext cx="7772400" cy="4456113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Do not stop feeding</a:t>
            </a:r>
          </a:p>
          <a:p>
            <a:r>
              <a:rPr lang="en-US" dirty="0">
                <a:latin typeface="Alegreya Sans SC" panose="00000500000000000000" pitchFamily="2" charset="0"/>
              </a:rPr>
              <a:t>Give more food</a:t>
            </a:r>
          </a:p>
          <a:p>
            <a:r>
              <a:rPr lang="en-US" dirty="0">
                <a:latin typeface="Alegreya Sans SC" panose="00000500000000000000" pitchFamily="2" charset="0"/>
              </a:rPr>
              <a:t>Continue breast feeding</a:t>
            </a:r>
          </a:p>
          <a:p>
            <a:r>
              <a:rPr lang="en-US" dirty="0">
                <a:latin typeface="Alegreya Sans SC" panose="00000500000000000000" pitchFamily="2" charset="0"/>
              </a:rPr>
              <a:t>Do not stop milk</a:t>
            </a:r>
          </a:p>
          <a:p>
            <a:r>
              <a:rPr lang="en-US" dirty="0">
                <a:latin typeface="Alegreya Sans SC" panose="00000500000000000000" pitchFamily="2" charset="0"/>
              </a:rPr>
              <a:t>Give easily digestible &amp; nutritionally balanced calorie dense diet</a:t>
            </a:r>
          </a:p>
          <a:p>
            <a:r>
              <a:rPr lang="en-US" dirty="0">
                <a:latin typeface="Alegreya Sans SC" panose="00000500000000000000" pitchFamily="2" charset="0"/>
              </a:rPr>
              <a:t>Soft drinks &amp; fruit juices not to be given</a:t>
            </a:r>
          </a:p>
          <a:p>
            <a:r>
              <a:rPr lang="en-US" dirty="0">
                <a:latin typeface="Alegreya Sans SC" panose="00000500000000000000" pitchFamily="2" charset="0"/>
              </a:rPr>
              <a:t>Small frequent feeding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5462"/>
            <a:ext cx="7793037" cy="1227138"/>
          </a:xfrm>
        </p:spPr>
        <p:txBody>
          <a:bodyPr/>
          <a:lstStyle/>
          <a:p>
            <a:r>
              <a:rPr lang="en-US" sz="4000" dirty="0">
                <a:latin typeface="Alegreya Sans SC" panose="00000500000000000000" pitchFamily="2" charset="0"/>
              </a:rPr>
              <a:t>Antimicrobial therapy in diarrhea- indications</a:t>
            </a:r>
            <a:endParaRPr lang="en-IN" sz="4000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Dysentery</a:t>
            </a:r>
          </a:p>
          <a:p>
            <a:r>
              <a:rPr lang="en-US" dirty="0">
                <a:latin typeface="Alegreya Sans SC" panose="00000500000000000000" pitchFamily="2" charset="0"/>
              </a:rPr>
              <a:t>Cholera</a:t>
            </a:r>
          </a:p>
          <a:p>
            <a:r>
              <a:rPr lang="en-US" dirty="0">
                <a:latin typeface="Alegreya Sans SC" panose="00000500000000000000" pitchFamily="2" charset="0"/>
              </a:rPr>
              <a:t>Associated systemic infections e.g. pneumonia, sepsis meningitis</a:t>
            </a:r>
          </a:p>
          <a:p>
            <a:r>
              <a:rPr lang="en-US" dirty="0">
                <a:latin typeface="Alegreya Sans SC" panose="00000500000000000000" pitchFamily="2" charset="0"/>
              </a:rPr>
              <a:t>In severely malnourished child</a:t>
            </a:r>
          </a:p>
          <a:p>
            <a:r>
              <a:rPr lang="en-US" dirty="0">
                <a:latin typeface="Alegreya Sans SC" panose="00000500000000000000" pitchFamily="2" charset="0"/>
              </a:rPr>
              <a:t>&lt; 2months of age with severe dehydration</a:t>
            </a:r>
          </a:p>
          <a:p>
            <a:r>
              <a:rPr lang="en-US" dirty="0">
                <a:latin typeface="Alegreya Sans SC" panose="00000500000000000000" pitchFamily="2" charset="0"/>
              </a:rPr>
              <a:t>Severe persistent diarrhea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019800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Antimicrobial therapy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44" y="1828800"/>
            <a:ext cx="7123112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In dysentery; ciprofloxacin x 3 days</a:t>
            </a:r>
          </a:p>
          <a:p>
            <a:r>
              <a:rPr lang="en-US" dirty="0">
                <a:latin typeface="Alegreya Sans SC" panose="00000500000000000000" pitchFamily="2" charset="0"/>
              </a:rPr>
              <a:t>If no response after 2 days </a:t>
            </a:r>
            <a:r>
              <a:rPr lang="en-US" dirty="0" err="1">
                <a:latin typeface="Alegreya Sans SC" panose="00000500000000000000" pitchFamily="2" charset="0"/>
              </a:rPr>
              <a:t>cefixime</a:t>
            </a:r>
            <a:r>
              <a:rPr lang="en-US" dirty="0">
                <a:latin typeface="Alegreya Sans SC" panose="00000500000000000000" pitchFamily="2" charset="0"/>
              </a:rPr>
              <a:t> is the second line of drug</a:t>
            </a:r>
          </a:p>
          <a:p>
            <a:r>
              <a:rPr lang="en-US" dirty="0">
                <a:latin typeface="Alegreya Sans SC" panose="00000500000000000000" pitchFamily="2" charset="0"/>
              </a:rPr>
              <a:t>If no response </a:t>
            </a:r>
            <a:r>
              <a:rPr lang="en-US" dirty="0">
                <a:latin typeface="Alegreya Sans SC" panose="00000500000000000000" pitchFamily="2" charset="0"/>
                <a:sym typeface="Wingdings" pitchFamily="2" charset="2"/>
              </a:rPr>
              <a:t> examine stool for E </a:t>
            </a:r>
            <a:r>
              <a:rPr lang="en-US" dirty="0" err="1">
                <a:latin typeface="Alegreya Sans SC" panose="00000500000000000000" pitchFamily="2" charset="0"/>
                <a:sym typeface="Wingdings" pitchFamily="2" charset="2"/>
              </a:rPr>
              <a:t>histolytica</a:t>
            </a:r>
            <a:r>
              <a:rPr lang="en-US" dirty="0">
                <a:latin typeface="Alegreya Sans SC" panose="00000500000000000000" pitchFamily="2" charset="0"/>
                <a:sym typeface="Wingdings" pitchFamily="2" charset="2"/>
              </a:rPr>
              <a:t> &amp; if +</a:t>
            </a:r>
            <a:r>
              <a:rPr lang="en-US" dirty="0" err="1">
                <a:latin typeface="Alegreya Sans SC" panose="00000500000000000000" pitchFamily="2" charset="0"/>
                <a:sym typeface="Wingdings" pitchFamily="2" charset="2"/>
              </a:rPr>
              <a:t>ve</a:t>
            </a:r>
            <a:r>
              <a:rPr lang="en-US" dirty="0">
                <a:latin typeface="Alegreya Sans SC" panose="00000500000000000000" pitchFamily="2" charset="0"/>
                <a:sym typeface="Wingdings" pitchFamily="2" charset="2"/>
              </a:rPr>
              <a:t>, </a:t>
            </a:r>
            <a:r>
              <a:rPr lang="en-US" dirty="0" err="1">
                <a:latin typeface="Alegreya Sans SC" panose="00000500000000000000" pitchFamily="2" charset="0"/>
                <a:sym typeface="Wingdings" pitchFamily="2" charset="2"/>
              </a:rPr>
              <a:t>metrogyl</a:t>
            </a:r>
            <a:r>
              <a:rPr lang="en-US" dirty="0">
                <a:latin typeface="Alegreya Sans SC" panose="00000500000000000000" pitchFamily="2" charset="0"/>
                <a:sym typeface="Wingdings" pitchFamily="2" charset="2"/>
              </a:rPr>
              <a:t> x5 days</a:t>
            </a:r>
            <a:endParaRPr lang="en-US" dirty="0">
              <a:latin typeface="Alegreya Sans SC" panose="00000500000000000000" pitchFamily="2" charset="0"/>
            </a:endParaRPr>
          </a:p>
          <a:p>
            <a:r>
              <a:rPr lang="en-US" dirty="0">
                <a:latin typeface="Alegreya Sans SC" panose="00000500000000000000" pitchFamily="2" charset="0"/>
              </a:rPr>
              <a:t>With severer </a:t>
            </a:r>
            <a:r>
              <a:rPr lang="en-US" dirty="0" err="1">
                <a:latin typeface="Alegreya Sans SC" panose="00000500000000000000" pitchFamily="2" charset="0"/>
              </a:rPr>
              <a:t>malnutrion</a:t>
            </a:r>
            <a:r>
              <a:rPr lang="en-US" dirty="0">
                <a:latin typeface="Alegreya Sans SC" panose="00000500000000000000" pitchFamily="2" charset="0"/>
              </a:rPr>
              <a:t> &amp; dysentery needing hospitalization- IV antibiotic –</a:t>
            </a:r>
            <a:r>
              <a:rPr lang="en-US" dirty="0" err="1">
                <a:latin typeface="Alegreya Sans SC" panose="00000500000000000000" pitchFamily="2" charset="0"/>
              </a:rPr>
              <a:t>ceftriaxone</a:t>
            </a:r>
            <a:endParaRPr lang="en-US" dirty="0">
              <a:latin typeface="Alegreya Sans SC" panose="00000500000000000000" pitchFamily="2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679764"/>
            <a:ext cx="6096000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Rehydration of severely malnourished children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781"/>
            <a:ext cx="7772400" cy="430371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>
                <a:latin typeface="Alegreya Sans SC" panose="00000500000000000000" pitchFamily="2" charset="0"/>
              </a:rPr>
              <a:t>Unreliable signs of dehydration in SAM</a:t>
            </a:r>
          </a:p>
          <a:p>
            <a:pPr lvl="1">
              <a:buFontTx/>
              <a:buChar char="•"/>
            </a:pPr>
            <a:r>
              <a:rPr lang="en-US" dirty="0">
                <a:latin typeface="Alegreya Sans SC" panose="00000500000000000000" pitchFamily="2" charset="0"/>
              </a:rPr>
              <a:t>Mental state</a:t>
            </a:r>
          </a:p>
          <a:p>
            <a:pPr lvl="1">
              <a:buFontTx/>
              <a:buChar char="•"/>
            </a:pPr>
            <a:r>
              <a:rPr lang="en-US" dirty="0">
                <a:latin typeface="Alegreya Sans SC" panose="00000500000000000000" pitchFamily="2" charset="0"/>
              </a:rPr>
              <a:t>Dryness of mouth tongue &amp; tears</a:t>
            </a:r>
          </a:p>
          <a:p>
            <a:pPr lvl="1">
              <a:buFontTx/>
              <a:buChar char="•"/>
            </a:pPr>
            <a:r>
              <a:rPr lang="en-US" dirty="0">
                <a:latin typeface="Alegreya Sans SC" panose="00000500000000000000" pitchFamily="2" charset="0"/>
              </a:rPr>
              <a:t>Skin elasticity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legreya Sans SC" panose="00000500000000000000" pitchFamily="2" charset="0"/>
              </a:rPr>
              <a:t>Reliable signs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Alegreya Sans SC" panose="00000500000000000000" pitchFamily="2" charset="0"/>
              </a:rPr>
              <a:t>Thirst, exhaustion, cool &amp; moist extremities, weak or absent radial pulses &amp; reduced or absent urine </a:t>
            </a:r>
            <a:r>
              <a:rPr lang="en-US" dirty="0" smtClean="0">
                <a:latin typeface="Alegreya Sans SC" panose="00000500000000000000" pitchFamily="2" charset="0"/>
              </a:rPr>
              <a:t>output</a:t>
            </a:r>
            <a:endParaRPr lang="en-US" sz="3600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86775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Correction of dehydration in SAM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r>
              <a:rPr lang="en-US" sz="2800" dirty="0" err="1">
                <a:latin typeface="Alegreya Sans SC" panose="00000500000000000000" pitchFamily="2" charset="0"/>
              </a:rPr>
              <a:t>ReSoMal</a:t>
            </a:r>
            <a:r>
              <a:rPr lang="en-US" sz="2800" dirty="0">
                <a:latin typeface="Alegreya Sans SC" panose="00000500000000000000" pitchFamily="2" charset="0"/>
              </a:rPr>
              <a:t> advocated by WHO is not freely available &amp; hence low osmolality ORS can be safely given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IV fluid is recommended in severe dehydration with weak pulse or oliguria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Ringer lactate or N/2 saline in 5 % glucose- 15 ml/kg in 1 hr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If no improvement </a:t>
            </a:r>
            <a:r>
              <a:rPr lang="en-US" sz="2800" dirty="0">
                <a:latin typeface="Alegreya Sans SC" panose="00000500000000000000" pitchFamily="2" charset="0"/>
                <a:sym typeface="Wingdings" pitchFamily="2" charset="2"/>
              </a:rPr>
              <a:t></a:t>
            </a:r>
            <a:r>
              <a:rPr lang="en-US" sz="2800" dirty="0">
                <a:latin typeface="Alegreya Sans SC" panose="00000500000000000000" pitchFamily="2" charset="0"/>
              </a:rPr>
              <a:t> Consider septic shock &amp; give one more bolus of the same fluid</a:t>
            </a:r>
            <a:endParaRPr lang="en-IN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381000"/>
            <a:ext cx="3581400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Introduction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47800"/>
            <a:ext cx="7543800" cy="4379913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>
                <a:latin typeface="Alegreya Sans SC" panose="00000500000000000000" pitchFamily="2" charset="0"/>
              </a:rPr>
              <a:t>Diarrhea is the second most important cause of death in developing countries including India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It is defined as passage of three or more loose watery stools (that takes the shape of a container)/day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The recent change in consistency &amp; character of stool </a:t>
            </a:r>
            <a:endParaRPr lang="en-IN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86775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Correction of dehydration in SAM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379913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Do not give IV fluid unless pt is in shock</a:t>
            </a:r>
          </a:p>
          <a:p>
            <a:r>
              <a:rPr lang="en-US" dirty="0">
                <a:latin typeface="Alegreya Sans SC" panose="00000500000000000000" pitchFamily="2" charset="0"/>
              </a:rPr>
              <a:t>Give WHO low osmolality ORS 10 ml/kg/hr x 2 hrs orally or by NG tube</a:t>
            </a:r>
          </a:p>
          <a:p>
            <a:r>
              <a:rPr lang="en-US" dirty="0">
                <a:latin typeface="Alegreya Sans SC" panose="00000500000000000000" pitchFamily="2" charset="0"/>
              </a:rPr>
              <a:t>Then 5-10 ml/kg/hr x 4-10 hrs</a:t>
            </a:r>
          </a:p>
          <a:p>
            <a:r>
              <a:rPr lang="en-US" dirty="0">
                <a:latin typeface="Alegreya Sans SC" panose="00000500000000000000" pitchFamily="2" charset="0"/>
              </a:rPr>
              <a:t>The amount depends on stool loss, child’s demand &amp; vomiting</a:t>
            </a:r>
          </a:p>
          <a:p>
            <a:r>
              <a:rPr lang="en-US" dirty="0">
                <a:latin typeface="Alegreya Sans SC" panose="00000500000000000000" pitchFamily="2" charset="0"/>
              </a:rPr>
              <a:t>If rehydration is continuing- give F-75 at 4,6,8 &amp; 10 hrs in place of ORS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Correction of dehydration in SAM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391400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Then switch to oral or </a:t>
            </a:r>
            <a:r>
              <a:rPr lang="en-US" dirty="0" err="1">
                <a:latin typeface="Alegreya Sans SC" panose="00000500000000000000" pitchFamily="2" charset="0"/>
              </a:rPr>
              <a:t>nasogastric</a:t>
            </a:r>
            <a:r>
              <a:rPr lang="en-US" dirty="0">
                <a:latin typeface="Alegreya Sans SC" panose="00000500000000000000" pitchFamily="2" charset="0"/>
              </a:rPr>
              <a:t> ORS100 ml/kg  x 10 hrs at 10 ml/kg/hr</a:t>
            </a:r>
          </a:p>
          <a:p>
            <a:r>
              <a:rPr lang="en-US" dirty="0">
                <a:latin typeface="Alegreya Sans SC" panose="00000500000000000000" pitchFamily="2" charset="0"/>
              </a:rPr>
              <a:t>Alternate aliquots of ORS can be replaced with F-75 formula</a:t>
            </a:r>
          </a:p>
          <a:p>
            <a:r>
              <a:rPr lang="en-US" dirty="0">
                <a:latin typeface="Alegreya Sans SC" panose="00000500000000000000" pitchFamily="2" charset="0"/>
              </a:rPr>
              <a:t>If due to abdominal distention ORS/F-75 cannot be given then use same amount of N/6 saline in 5 % dextrose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7793037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Prevention of diarrhea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Exclusive breast feeding x 6 </a:t>
            </a:r>
            <a:r>
              <a:rPr lang="en-US" dirty="0" err="1">
                <a:latin typeface="Alegreya Sans SC" panose="00000500000000000000" pitchFamily="2" charset="0"/>
              </a:rPr>
              <a:t>mths</a:t>
            </a:r>
            <a:endParaRPr lang="en-US" dirty="0">
              <a:latin typeface="Alegreya Sans SC" panose="00000500000000000000" pitchFamily="2" charset="0"/>
            </a:endParaRPr>
          </a:p>
          <a:p>
            <a:r>
              <a:rPr lang="en-US" dirty="0">
                <a:latin typeface="Alegreya Sans SC" panose="00000500000000000000" pitchFamily="2" charset="0"/>
              </a:rPr>
              <a:t>Complimentary energy rich food </a:t>
            </a:r>
          </a:p>
          <a:p>
            <a:r>
              <a:rPr lang="en-US" dirty="0">
                <a:latin typeface="Alegreya Sans SC" panose="00000500000000000000" pitchFamily="2" charset="0"/>
              </a:rPr>
              <a:t>Hygiene</a:t>
            </a:r>
          </a:p>
          <a:p>
            <a:r>
              <a:rPr lang="en-US" dirty="0">
                <a:latin typeface="Alegreya Sans SC" panose="00000500000000000000" pitchFamily="2" charset="0"/>
              </a:rPr>
              <a:t>Environment</a:t>
            </a:r>
          </a:p>
          <a:p>
            <a:r>
              <a:rPr lang="en-US" dirty="0">
                <a:latin typeface="Alegreya Sans SC" panose="00000500000000000000" pitchFamily="2" charset="0"/>
              </a:rPr>
              <a:t>Vaccination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29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3276600" cy="1143000"/>
          </a:xfrm>
        </p:spPr>
        <p:txBody>
          <a:bodyPr/>
          <a:lstStyle/>
          <a:p>
            <a:pPr eaLnBrk="1" hangingPunct="1"/>
            <a:r>
              <a:rPr lang="en-US" dirty="0"/>
              <a:t>           </a:t>
            </a:r>
            <a:r>
              <a:rPr lang="en-US" dirty="0">
                <a:latin typeface="Alegreya Sans SC" panose="00000500000000000000" pitchFamily="2" charset="0"/>
              </a:rPr>
              <a:t>Definitions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463498"/>
          </a:xfrm>
        </p:spPr>
        <p:txBody>
          <a:bodyPr/>
          <a:lstStyle/>
          <a:p>
            <a:pPr eaLnBrk="1" hangingPunct="1"/>
            <a:r>
              <a:rPr lang="en-US" dirty="0">
                <a:latin typeface="Alegreya Sans SC" panose="00000500000000000000" pitchFamily="2" charset="0"/>
              </a:rPr>
              <a:t>Acute watery diarrhea- begins abruptly,  lasts &lt;14 days without visible blood in stool</a:t>
            </a:r>
          </a:p>
          <a:p>
            <a:pPr eaLnBrk="1" hangingPunct="1"/>
            <a:r>
              <a:rPr lang="en-US" dirty="0">
                <a:latin typeface="Alegreya Sans SC" panose="00000500000000000000" pitchFamily="2" charset="0"/>
              </a:rPr>
              <a:t>Persistent diarrhea – Starts as acute diarrhea/dysentery but persists &gt;14 days.</a:t>
            </a:r>
          </a:p>
          <a:p>
            <a:pPr eaLnBrk="1" hangingPunct="1"/>
            <a:r>
              <a:rPr lang="en-US" dirty="0">
                <a:latin typeface="Alegreya Sans SC" panose="00000500000000000000" pitchFamily="2" charset="0"/>
              </a:rPr>
              <a:t>Chronic diarrhea – Recurrent or long lasting diarrhea not abrupt in onset &amp; non infectious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533400"/>
            <a:ext cx="4419600" cy="830262"/>
          </a:xfrm>
        </p:spPr>
        <p:txBody>
          <a:bodyPr/>
          <a:lstStyle/>
          <a:p>
            <a:r>
              <a:rPr lang="en-US" dirty="0"/>
              <a:t>    </a:t>
            </a:r>
            <a:r>
              <a:rPr lang="en-US" dirty="0">
                <a:latin typeface="Alegreya Sans SC" panose="00000500000000000000" pitchFamily="2" charset="0"/>
              </a:rPr>
              <a:t>Epidemiology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00200"/>
            <a:ext cx="7772400" cy="472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legreya Sans SC" panose="00000500000000000000" pitchFamily="2" charset="0"/>
              </a:rPr>
              <a:t>Leading cause of morbidity &amp; mortality in &lt;5 yrs age in the world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legreya Sans SC" panose="00000500000000000000" pitchFamily="2" charset="0"/>
              </a:rPr>
              <a:t>Approx. 3.3 episodes/per child/year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legreya Sans SC" panose="00000500000000000000" pitchFamily="2" charset="0"/>
              </a:rPr>
              <a:t>WHO estimates about 2 million &lt;5 deaths in the world die due to diarrhea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legreya Sans SC" panose="00000500000000000000" pitchFamily="2" charset="0"/>
              </a:rPr>
              <a:t>It occurs mostly in &lt;2 yrs of age (Max, 6 mths-1 yr)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Alegreya Sans SC" panose="00000500000000000000" pitchFamily="2" charset="0"/>
              </a:rPr>
              <a:t>Low socio economic status, PEM &amp; formula feed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9" y="304800"/>
            <a:ext cx="4648201" cy="1143000"/>
          </a:xfrm>
        </p:spPr>
        <p:txBody>
          <a:bodyPr/>
          <a:lstStyle/>
          <a:p>
            <a:r>
              <a:rPr lang="en-US" dirty="0"/>
              <a:t>         </a:t>
            </a:r>
            <a:r>
              <a:rPr lang="en-US" dirty="0" err="1">
                <a:latin typeface="Alegreya Sans SC" panose="00000500000000000000" pitchFamily="2" charset="0"/>
              </a:rPr>
              <a:t>Etiopathogenesis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362"/>
            <a:ext cx="7772400" cy="4456113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Bacteria –            </a:t>
            </a:r>
          </a:p>
          <a:p>
            <a:r>
              <a:rPr lang="en-US" dirty="0" err="1">
                <a:latin typeface="Alegreya Sans SC" panose="00000500000000000000" pitchFamily="2" charset="0"/>
              </a:rPr>
              <a:t>Esch</a:t>
            </a:r>
            <a:r>
              <a:rPr lang="en-US" dirty="0">
                <a:latin typeface="Alegreya Sans SC" panose="00000500000000000000" pitchFamily="2" charset="0"/>
              </a:rPr>
              <a:t> coli – ETEC, EPEC, Campylobacter </a:t>
            </a:r>
            <a:r>
              <a:rPr lang="en-US" dirty="0" err="1">
                <a:latin typeface="Alegreya Sans SC" panose="00000500000000000000" pitchFamily="2" charset="0"/>
              </a:rPr>
              <a:t>Jejuni</a:t>
            </a:r>
            <a:r>
              <a:rPr lang="en-US" dirty="0">
                <a:latin typeface="Alegreya Sans SC" panose="00000500000000000000" pitchFamily="2" charset="0"/>
              </a:rPr>
              <a:t>, Vibrio </a:t>
            </a:r>
            <a:r>
              <a:rPr lang="en-US" dirty="0" err="1">
                <a:latin typeface="Alegreya Sans SC" panose="00000500000000000000" pitchFamily="2" charset="0"/>
              </a:rPr>
              <a:t>Cholerae</a:t>
            </a:r>
            <a:r>
              <a:rPr lang="en-US" dirty="0">
                <a:latin typeface="Alegreya Sans SC" panose="00000500000000000000" pitchFamily="2" charset="0"/>
              </a:rPr>
              <a:t>, Non typhoid Salmonella species, </a:t>
            </a:r>
            <a:r>
              <a:rPr lang="en-US" dirty="0" err="1">
                <a:latin typeface="Alegreya Sans SC" panose="00000500000000000000" pitchFamily="2" charset="0"/>
              </a:rPr>
              <a:t>yersenia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  <a:r>
              <a:rPr lang="en-US" dirty="0" err="1">
                <a:latin typeface="Alegreya Sans SC" panose="00000500000000000000" pitchFamily="2" charset="0"/>
              </a:rPr>
              <a:t>enterocolitica</a:t>
            </a:r>
            <a:r>
              <a:rPr lang="en-US" dirty="0">
                <a:latin typeface="Alegreya Sans SC" panose="00000500000000000000" pitchFamily="2" charset="0"/>
              </a:rPr>
              <a:t> &amp; </a:t>
            </a:r>
            <a:r>
              <a:rPr lang="en-US" dirty="0" err="1">
                <a:latin typeface="Alegreya Sans SC" panose="00000500000000000000" pitchFamily="2" charset="0"/>
              </a:rPr>
              <a:t>aeromonus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  <a:r>
              <a:rPr lang="en-US" dirty="0" err="1">
                <a:latin typeface="Alegreya Sans SC" panose="00000500000000000000" pitchFamily="2" charset="0"/>
              </a:rPr>
              <a:t>hydrophilia</a:t>
            </a:r>
            <a:endParaRPr lang="en-US" dirty="0">
              <a:latin typeface="Alegreya Sans SC" panose="00000500000000000000" pitchFamily="2" charset="0"/>
            </a:endParaRPr>
          </a:p>
          <a:p>
            <a:r>
              <a:rPr lang="en-US" dirty="0">
                <a:latin typeface="Alegreya Sans SC" panose="00000500000000000000" pitchFamily="2" charset="0"/>
              </a:rPr>
              <a:t>Virus – Rota virus &amp; </a:t>
            </a:r>
            <a:r>
              <a:rPr lang="en-US" dirty="0" err="1">
                <a:latin typeface="Alegreya Sans SC" panose="00000500000000000000" pitchFamily="2" charset="0"/>
              </a:rPr>
              <a:t>Entero</a:t>
            </a:r>
            <a:r>
              <a:rPr lang="en-US" dirty="0">
                <a:latin typeface="Alegreya Sans SC" panose="00000500000000000000" pitchFamily="2" charset="0"/>
              </a:rPr>
              <a:t> virus</a:t>
            </a:r>
          </a:p>
          <a:p>
            <a:r>
              <a:rPr lang="en-US" dirty="0">
                <a:latin typeface="Alegreya Sans SC" panose="00000500000000000000" pitchFamily="2" charset="0"/>
              </a:rPr>
              <a:t>Parasites- </a:t>
            </a:r>
            <a:r>
              <a:rPr lang="en-US" dirty="0" err="1">
                <a:latin typeface="Alegreya Sans SC" panose="00000500000000000000" pitchFamily="2" charset="0"/>
              </a:rPr>
              <a:t>Giardia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</a:p>
          <a:p>
            <a:r>
              <a:rPr lang="en-US" dirty="0">
                <a:latin typeface="Alegreya Sans SC" panose="00000500000000000000" pitchFamily="2" charset="0"/>
              </a:rPr>
              <a:t>Dysentery – </a:t>
            </a:r>
            <a:r>
              <a:rPr lang="en-US" dirty="0" err="1">
                <a:latin typeface="Alegreya Sans SC" panose="00000500000000000000" pitchFamily="2" charset="0"/>
              </a:rPr>
              <a:t>Shigella</a:t>
            </a:r>
            <a:r>
              <a:rPr lang="en-US" dirty="0">
                <a:latin typeface="Alegreya Sans SC" panose="00000500000000000000" pitchFamily="2" charset="0"/>
              </a:rPr>
              <a:t>, Salmonella, C </a:t>
            </a:r>
            <a:r>
              <a:rPr lang="en-US" dirty="0" err="1">
                <a:latin typeface="Alegreya Sans SC" panose="00000500000000000000" pitchFamily="2" charset="0"/>
              </a:rPr>
              <a:t>Jejuni</a:t>
            </a:r>
            <a:r>
              <a:rPr lang="en-US" dirty="0">
                <a:latin typeface="Alegreya Sans SC" panose="00000500000000000000" pitchFamily="2" charset="0"/>
              </a:rPr>
              <a:t>, </a:t>
            </a:r>
            <a:r>
              <a:rPr lang="en-US" dirty="0" err="1">
                <a:latin typeface="Alegreya Sans SC" panose="00000500000000000000" pitchFamily="2" charset="0"/>
              </a:rPr>
              <a:t>Entamoeba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  <a:r>
              <a:rPr lang="en-US" dirty="0" err="1">
                <a:latin typeface="Alegreya Sans SC" panose="00000500000000000000" pitchFamily="2" charset="0"/>
              </a:rPr>
              <a:t>histiolytica</a:t>
            </a:r>
            <a:endParaRPr lang="en-US" dirty="0">
              <a:latin typeface="Alegreya Sans SC" panose="00000500000000000000" pitchFamily="2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7793037" cy="1143000"/>
          </a:xfrm>
        </p:spPr>
        <p:txBody>
          <a:bodyPr/>
          <a:lstStyle/>
          <a:p>
            <a:r>
              <a:rPr lang="en-US" dirty="0" err="1">
                <a:latin typeface="Alegreya Sans SC" panose="00000500000000000000" pitchFamily="2" charset="0"/>
              </a:rPr>
              <a:t>Etiopathogenesis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  <a:r>
              <a:rPr lang="en-US" dirty="0" err="1">
                <a:latin typeface="Alegreya Sans SC" panose="00000500000000000000" pitchFamily="2" charset="0"/>
              </a:rPr>
              <a:t>contd</a:t>
            </a:r>
            <a:r>
              <a:rPr lang="en-US" dirty="0">
                <a:latin typeface="Alegreya Sans SC" panose="00000500000000000000" pitchFamily="2" charset="0"/>
              </a:rPr>
              <a:t>….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Antibiotic associated diarrhea;</a:t>
            </a:r>
          </a:p>
          <a:p>
            <a:r>
              <a:rPr lang="en-US" dirty="0" err="1">
                <a:latin typeface="Alegreya Sans SC" panose="00000500000000000000" pitchFamily="2" charset="0"/>
              </a:rPr>
              <a:t>Ampicillin</a:t>
            </a:r>
            <a:r>
              <a:rPr lang="en-US" dirty="0">
                <a:latin typeface="Alegreya Sans SC" panose="00000500000000000000" pitchFamily="2" charset="0"/>
              </a:rPr>
              <a:t>, Amoxicillin, </a:t>
            </a:r>
            <a:r>
              <a:rPr lang="en-US" dirty="0" err="1">
                <a:latin typeface="Alegreya Sans SC" panose="00000500000000000000" pitchFamily="2" charset="0"/>
              </a:rPr>
              <a:t>Cotrimoxazole</a:t>
            </a:r>
            <a:r>
              <a:rPr lang="en-US" dirty="0">
                <a:latin typeface="Alegreya Sans SC" panose="00000500000000000000" pitchFamily="2" charset="0"/>
              </a:rPr>
              <a:t>, </a:t>
            </a:r>
            <a:r>
              <a:rPr lang="en-US" dirty="0" err="1">
                <a:latin typeface="Alegreya Sans SC" panose="00000500000000000000" pitchFamily="2" charset="0"/>
              </a:rPr>
              <a:t>Chloramphenicol</a:t>
            </a:r>
            <a:r>
              <a:rPr lang="en-US" dirty="0">
                <a:latin typeface="Alegreya Sans SC" panose="00000500000000000000" pitchFamily="2" charset="0"/>
              </a:rPr>
              <a:t> ,</a:t>
            </a:r>
            <a:r>
              <a:rPr lang="en-US" dirty="0" err="1">
                <a:latin typeface="Alegreya Sans SC" panose="00000500000000000000" pitchFamily="2" charset="0"/>
              </a:rPr>
              <a:t>Clindamicin</a:t>
            </a:r>
            <a:r>
              <a:rPr lang="en-US" dirty="0">
                <a:latin typeface="Alegreya Sans SC" panose="00000500000000000000" pitchFamily="2" charset="0"/>
              </a:rPr>
              <a:t> etc</a:t>
            </a:r>
          </a:p>
          <a:p>
            <a:r>
              <a:rPr lang="en-US" dirty="0" err="1">
                <a:latin typeface="Alegreya Sans SC" panose="00000500000000000000" pitchFamily="2" charset="0"/>
              </a:rPr>
              <a:t>Pseudomemebranous</a:t>
            </a:r>
            <a:r>
              <a:rPr lang="en-US" dirty="0">
                <a:latin typeface="Alegreya Sans SC" panose="00000500000000000000" pitchFamily="2" charset="0"/>
              </a:rPr>
              <a:t> colitis is the most severe form of antibiotic associated diarrhea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533400"/>
            <a:ext cx="4419600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Types of diarrhea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r>
              <a:rPr lang="en-US" dirty="0" err="1">
                <a:latin typeface="Alegreya Sans SC" panose="00000500000000000000" pitchFamily="2" charset="0"/>
              </a:rPr>
              <a:t>Secretory</a:t>
            </a:r>
            <a:r>
              <a:rPr lang="en-US" dirty="0">
                <a:latin typeface="Alegreya Sans SC" panose="00000500000000000000" pitchFamily="2" charset="0"/>
              </a:rPr>
              <a:t> diarrhea ; Toxin mediated sodium pump failure leading to profound loss of water- usual organisms Rota virus, ETEC &amp; </a:t>
            </a:r>
            <a:r>
              <a:rPr lang="en-US" dirty="0" err="1">
                <a:latin typeface="Alegreya Sans SC" panose="00000500000000000000" pitchFamily="2" charset="0"/>
              </a:rPr>
              <a:t>Vibrio</a:t>
            </a:r>
            <a:endParaRPr lang="en-US" dirty="0">
              <a:latin typeface="Alegreya Sans SC" panose="00000500000000000000" pitchFamily="2" charset="0"/>
            </a:endParaRPr>
          </a:p>
          <a:p>
            <a:r>
              <a:rPr lang="en-US" dirty="0">
                <a:latin typeface="Alegreya Sans SC" panose="00000500000000000000" pitchFamily="2" charset="0"/>
              </a:rPr>
              <a:t>Invasive diarrhea – invasion of intestinal mucosa leading to blood &amp; mucus in stool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419600" cy="11430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Types of diarrhea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Osmotic diarrhea: Injury to </a:t>
            </a:r>
            <a:r>
              <a:rPr lang="en-US" dirty="0" err="1">
                <a:latin typeface="Alegreya Sans SC" panose="00000500000000000000" pitchFamily="2" charset="0"/>
              </a:rPr>
              <a:t>enterocyte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  <a:r>
              <a:rPr lang="en-US" dirty="0">
                <a:latin typeface="Alegreya Sans SC" panose="00000500000000000000" pitchFamily="2" charset="0"/>
                <a:sym typeface="Wingdings" pitchFamily="2" charset="2"/>
              </a:rPr>
              <a:t> brush border damage &amp; epithelial destruction  decrease mucosal disaccharide activity frothy ,explosive &amp; acidic stool</a:t>
            </a:r>
          </a:p>
          <a:p>
            <a:r>
              <a:rPr lang="en-US" dirty="0">
                <a:latin typeface="Alegreya Sans SC" panose="00000500000000000000" pitchFamily="2" charset="0"/>
                <a:sym typeface="Wingdings" pitchFamily="2" charset="2"/>
              </a:rPr>
              <a:t>High carbonated drink,&amp; ORS /home available fluid with high sugar content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8809</TotalTime>
  <Words>1443</Words>
  <Application>Microsoft Office PowerPoint</Application>
  <PresentationFormat>On-screen Show (4:3)</PresentationFormat>
  <Paragraphs>218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Alegreya Sans SC</vt:lpstr>
      <vt:lpstr>Calibri</vt:lpstr>
      <vt:lpstr>Tahoma</vt:lpstr>
      <vt:lpstr>Wingdings</vt:lpstr>
      <vt:lpstr>Blends</vt:lpstr>
      <vt:lpstr>Acute diarrhea in children    BY MBBSPPT.COM </vt:lpstr>
      <vt:lpstr>Learning objectives</vt:lpstr>
      <vt:lpstr>Introduction</vt:lpstr>
      <vt:lpstr>           Definitions</vt:lpstr>
      <vt:lpstr>    Epidemiology</vt:lpstr>
      <vt:lpstr>         Etiopathogenesis</vt:lpstr>
      <vt:lpstr>Etiopathogenesis contd….</vt:lpstr>
      <vt:lpstr>Types of diarrhea</vt:lpstr>
      <vt:lpstr>Types of diarrhea</vt:lpstr>
      <vt:lpstr>Assessment of dehydration</vt:lpstr>
      <vt:lpstr>Management</vt:lpstr>
      <vt:lpstr>Principles of treatment contd…</vt:lpstr>
      <vt:lpstr>Management of severe dehydration (deficit therapy)</vt:lpstr>
      <vt:lpstr>Composition of Low osmolality ORS (WHO)</vt:lpstr>
      <vt:lpstr>Management of some dehydration</vt:lpstr>
      <vt:lpstr>Management of some dehydration</vt:lpstr>
      <vt:lpstr>Management of some dehydration</vt:lpstr>
      <vt:lpstr>Indications of IV fluid in some dehydration</vt:lpstr>
      <vt:lpstr>Treatment plan A for prevention of dehydration</vt:lpstr>
      <vt:lpstr>Treatment plan A contd…</vt:lpstr>
      <vt:lpstr>Treatment plan A contd…</vt:lpstr>
      <vt:lpstr>Treatment plan A contd…</vt:lpstr>
      <vt:lpstr>Treatment plan A contd…</vt:lpstr>
      <vt:lpstr>Treatment plan A contd…</vt:lpstr>
      <vt:lpstr>Diet in diarrhea</vt:lpstr>
      <vt:lpstr>Antimicrobial therapy in diarrhea- indications</vt:lpstr>
      <vt:lpstr>Antimicrobial therapy</vt:lpstr>
      <vt:lpstr>Rehydration of severely malnourished children</vt:lpstr>
      <vt:lpstr>Correction of dehydration in SAM</vt:lpstr>
      <vt:lpstr>Correction of dehydration in SAM</vt:lpstr>
      <vt:lpstr>Correction of dehydration in SAM</vt:lpstr>
      <vt:lpstr>Prevention of diarrhea</vt:lpstr>
      <vt:lpstr>PowerPoint Presentation</vt:lpstr>
    </vt:vector>
  </TitlesOfParts>
  <Company>LHMC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Vikram</dc:creator>
  <cp:lastModifiedBy>Mithilesh Patel</cp:lastModifiedBy>
  <cp:revision>265</cp:revision>
  <dcterms:created xsi:type="dcterms:W3CDTF">2006-07-03T04:58:36Z</dcterms:created>
  <dcterms:modified xsi:type="dcterms:W3CDTF">2017-05-15T14:33:35Z</dcterms:modified>
</cp:coreProperties>
</file>