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42"/>
  </p:notesMasterIdLst>
  <p:sldIdLst>
    <p:sldId id="256" r:id="rId2"/>
    <p:sldId id="257" r:id="rId3"/>
    <p:sldId id="258" r:id="rId4"/>
    <p:sldId id="297" r:id="rId5"/>
    <p:sldId id="259" r:id="rId6"/>
    <p:sldId id="260" r:id="rId7"/>
    <p:sldId id="261" r:id="rId8"/>
    <p:sldId id="290" r:id="rId9"/>
    <p:sldId id="291" r:id="rId10"/>
    <p:sldId id="263" r:id="rId11"/>
    <p:sldId id="264" r:id="rId12"/>
    <p:sldId id="265" r:id="rId13"/>
    <p:sldId id="266" r:id="rId14"/>
    <p:sldId id="267" r:id="rId15"/>
    <p:sldId id="268" r:id="rId16"/>
    <p:sldId id="269" r:id="rId17"/>
    <p:sldId id="270" r:id="rId18"/>
    <p:sldId id="271" r:id="rId19"/>
    <p:sldId id="272" r:id="rId20"/>
    <p:sldId id="274" r:id="rId21"/>
    <p:sldId id="275" r:id="rId22"/>
    <p:sldId id="276" r:id="rId23"/>
    <p:sldId id="278" r:id="rId24"/>
    <p:sldId id="277" r:id="rId25"/>
    <p:sldId id="273" r:id="rId26"/>
    <p:sldId id="279" r:id="rId27"/>
    <p:sldId id="288" r:id="rId28"/>
    <p:sldId id="281" r:id="rId29"/>
    <p:sldId id="282" r:id="rId30"/>
    <p:sldId id="283" r:id="rId31"/>
    <p:sldId id="284" r:id="rId32"/>
    <p:sldId id="285" r:id="rId33"/>
    <p:sldId id="286" r:id="rId34"/>
    <p:sldId id="289" r:id="rId35"/>
    <p:sldId id="287" r:id="rId36"/>
    <p:sldId id="292" r:id="rId37"/>
    <p:sldId id="293" r:id="rId38"/>
    <p:sldId id="294" r:id="rId39"/>
    <p:sldId id="295" r:id="rId40"/>
    <p:sldId id="296" r:id="rId4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9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CD4490-0848-4F56-8F84-3302C72CA5B2}" type="datetimeFigureOut">
              <a:rPr lang="en-US" smtClean="0"/>
              <a:pPr/>
              <a:t>11/7/2024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3A70F3-C94B-4764-A524-C4378AF16D0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E73AB4A-440B-4BFF-B7BE-0740AC7A4121}" type="slidenum">
              <a:rPr lang="en-US"/>
              <a:pPr>
                <a:defRPr/>
              </a:pPr>
              <a:t>15</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endParaRPr lang="ar-EG"/>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miter lim="800000"/>
            <a:headEnd/>
            <a:tailEnd/>
          </a:ln>
        </p:spPr>
        <p:txBody>
          <a:bodyPr/>
          <a:lstStyle/>
          <a:p>
            <a:fld id="{C9A5FE37-C614-4217-B079-CC3D07828219}" type="slidenum">
              <a:rPr lang="en-US" smtClean="0">
                <a:cs typeface="Arial" charset="0"/>
              </a:rPr>
              <a:pPr/>
              <a:t>25</a:t>
            </a:fld>
            <a:endParaRPr lang="en-US">
              <a:cs typeface="Arial" charset="0"/>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r>
              <a:rPr lang="en-US"/>
              <a:t>The overall prognosis of GBS is quite good,</a:t>
            </a:r>
            <a:endParaRPr lang="en-US" b="1"/>
          </a:p>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55" name="Rectangle 105"/>
          <p:cNvSpPr/>
          <p:nvPr/>
        </p:nvSpPr>
        <p:spPr>
          <a:xfrm rot="2700000">
            <a:off x="7446946" y="993285"/>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09" name="Group 408"/>
          <p:cNvGrpSpPr/>
          <p:nvPr/>
        </p:nvGrpSpPr>
        <p:grpSpPr>
          <a:xfrm>
            <a:off x="0" y="420256"/>
            <a:ext cx="9144000" cy="3795497"/>
            <a:chOff x="0" y="420256"/>
            <a:chExt cx="12188952" cy="3795497"/>
          </a:xfrm>
        </p:grpSpPr>
        <p:cxnSp>
          <p:nvCxnSpPr>
            <p:cNvPr id="410" name="Straight Connector 409"/>
            <p:cNvCxnSpPr/>
            <p:nvPr/>
          </p:nvCxnSpPr>
          <p:spPr>
            <a:xfrm>
              <a:off x="0" y="4215753"/>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1" name="Straight Connector 410"/>
            <p:cNvCxnSpPr/>
            <p:nvPr/>
          </p:nvCxnSpPr>
          <p:spPr>
            <a:xfrm>
              <a:off x="0" y="379403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2" name="Straight Connector 411"/>
            <p:cNvCxnSpPr/>
            <p:nvPr/>
          </p:nvCxnSpPr>
          <p:spPr>
            <a:xfrm>
              <a:off x="0" y="337231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3" name="Straight Connector 412"/>
            <p:cNvCxnSpPr/>
            <p:nvPr/>
          </p:nvCxnSpPr>
          <p:spPr>
            <a:xfrm>
              <a:off x="0" y="295058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4" name="Straight Connector 413"/>
            <p:cNvCxnSpPr/>
            <p:nvPr/>
          </p:nvCxnSpPr>
          <p:spPr>
            <a:xfrm>
              <a:off x="0" y="252886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5" name="Straight Connector 414"/>
            <p:cNvCxnSpPr/>
            <p:nvPr/>
          </p:nvCxnSpPr>
          <p:spPr>
            <a:xfrm>
              <a:off x="0" y="2107144"/>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6" name="Straight Connector 415"/>
            <p:cNvCxnSpPr/>
            <p:nvPr/>
          </p:nvCxnSpPr>
          <p:spPr>
            <a:xfrm>
              <a:off x="0" y="1685422"/>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7" name="Straight Connector 416"/>
            <p:cNvCxnSpPr/>
            <p:nvPr/>
          </p:nvCxnSpPr>
          <p:spPr>
            <a:xfrm>
              <a:off x="0" y="1263700"/>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8" name="Straight Connector 417"/>
            <p:cNvCxnSpPr/>
            <p:nvPr/>
          </p:nvCxnSpPr>
          <p:spPr>
            <a:xfrm>
              <a:off x="0" y="841978"/>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419" name="Straight Connector 418"/>
            <p:cNvCxnSpPr/>
            <p:nvPr/>
          </p:nvCxnSpPr>
          <p:spPr>
            <a:xfrm>
              <a:off x="0" y="420256"/>
              <a:ext cx="12188952" cy="0"/>
            </a:xfrm>
            <a:prstGeom prst="line">
              <a:avLst/>
            </a:prstGeom>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grpSp>
      <p:sp>
        <p:nvSpPr>
          <p:cNvPr id="420" name="Rectangle 379"/>
          <p:cNvSpPr/>
          <p:nvPr/>
        </p:nvSpPr>
        <p:spPr>
          <a:xfrm rot="18900000" flipV="1">
            <a:off x="8146056" y="-427079"/>
            <a:ext cx="13716" cy="2816931"/>
          </a:xfrm>
          <a:custGeom>
            <a:avLst/>
            <a:gdLst/>
            <a:ahLst/>
            <a:cxnLst/>
            <a:rect l="l" t="t" r="r" b="b"/>
            <a:pathLst>
              <a:path w="13716" h="2816931">
                <a:moveTo>
                  <a:pt x="0" y="2816931"/>
                </a:moveTo>
                <a:lnTo>
                  <a:pt x="13716" y="2803216"/>
                </a:lnTo>
                <a:lnTo>
                  <a:pt x="13716" y="13716"/>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1" name="Rectangle 56"/>
          <p:cNvSpPr/>
          <p:nvPr/>
        </p:nvSpPr>
        <p:spPr>
          <a:xfrm>
            <a:off x="1" y="0"/>
            <a:ext cx="8865825" cy="4572004"/>
          </a:xfrm>
          <a:custGeom>
            <a:avLst/>
            <a:gdLst/>
            <a:ahLst/>
            <a:cxnLst/>
            <a:rect l="l" t="t" r="r" b="b"/>
            <a:pathLst>
              <a:path w="8865825" h="4572004">
                <a:moveTo>
                  <a:pt x="5901406" y="4"/>
                </a:moveTo>
                <a:lnTo>
                  <a:pt x="5915122" y="4"/>
                </a:lnTo>
                <a:lnTo>
                  <a:pt x="5915122" y="4572004"/>
                </a:lnTo>
                <a:lnTo>
                  <a:pt x="5901406" y="4572004"/>
                </a:lnTo>
                <a:close/>
                <a:moveTo>
                  <a:pt x="5058348" y="3"/>
                </a:moveTo>
                <a:lnTo>
                  <a:pt x="5072064" y="3"/>
                </a:lnTo>
                <a:lnTo>
                  <a:pt x="5072064" y="4572003"/>
                </a:lnTo>
                <a:lnTo>
                  <a:pt x="5058348" y="4572003"/>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3372232" y="1"/>
                </a:moveTo>
                <a:lnTo>
                  <a:pt x="3385948" y="1"/>
                </a:lnTo>
                <a:lnTo>
                  <a:pt x="3385948" y="4572001"/>
                </a:lnTo>
                <a:lnTo>
                  <a:pt x="3372232" y="4572001"/>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2"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3"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4"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5"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6"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7"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8" name="Rectangle 93"/>
          <p:cNvSpPr/>
          <p:nvPr/>
        </p:nvSpPr>
        <p:spPr>
          <a:xfrm rot="2700000">
            <a:off x="7126799" y="-278554"/>
            <a:ext cx="13716" cy="5699824"/>
          </a:xfrm>
          <a:custGeom>
            <a:avLst/>
            <a:gdLst/>
            <a:ahLst/>
            <a:cxnLst/>
            <a:rect l="l" t="t" r="r" b="b"/>
            <a:pathLst>
              <a:path w="13716" h="5699824">
                <a:moveTo>
                  <a:pt x="0" y="0"/>
                </a:moveTo>
                <a:lnTo>
                  <a:pt x="13716" y="13717"/>
                </a:lnTo>
                <a:lnTo>
                  <a:pt x="13716" y="5686109"/>
                </a:lnTo>
                <a:lnTo>
                  <a:pt x="1" y="5699824"/>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9" name="Rectangle 95"/>
          <p:cNvSpPr/>
          <p:nvPr/>
        </p:nvSpPr>
        <p:spPr>
          <a:xfrm rot="2700000">
            <a:off x="7969986" y="1747381"/>
            <a:ext cx="13716" cy="3314931"/>
          </a:xfrm>
          <a:custGeom>
            <a:avLst/>
            <a:gdLst/>
            <a:ahLst/>
            <a:cxnLst/>
            <a:rect l="l" t="t" r="r" b="b"/>
            <a:pathLst>
              <a:path w="13716" h="3314931">
                <a:moveTo>
                  <a:pt x="0" y="0"/>
                </a:moveTo>
                <a:lnTo>
                  <a:pt x="13716" y="13716"/>
                </a:lnTo>
                <a:lnTo>
                  <a:pt x="13716" y="3301215"/>
                </a:lnTo>
                <a:lnTo>
                  <a:pt x="0" y="331493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0" name="Rectangle 96"/>
          <p:cNvSpPr/>
          <p:nvPr/>
        </p:nvSpPr>
        <p:spPr>
          <a:xfrm rot="2700000">
            <a:off x="8391577" y="2765192"/>
            <a:ext cx="13716" cy="2122490"/>
          </a:xfrm>
          <a:custGeom>
            <a:avLst/>
            <a:gdLst/>
            <a:ahLst/>
            <a:cxnLst/>
            <a:rect l="l" t="t" r="r" b="b"/>
            <a:pathLst>
              <a:path w="13716" h="2122490">
                <a:moveTo>
                  <a:pt x="0" y="0"/>
                </a:moveTo>
                <a:lnTo>
                  <a:pt x="13716" y="13716"/>
                </a:lnTo>
                <a:lnTo>
                  <a:pt x="13716" y="2108774"/>
                </a:lnTo>
                <a:lnTo>
                  <a:pt x="0" y="212249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1" name="Rectangle 97"/>
          <p:cNvSpPr/>
          <p:nvPr/>
        </p:nvSpPr>
        <p:spPr>
          <a:xfrm rot="2700000">
            <a:off x="8813172" y="3783010"/>
            <a:ext cx="13717" cy="930041"/>
          </a:xfrm>
          <a:custGeom>
            <a:avLst/>
            <a:gdLst/>
            <a:ahLst/>
            <a:cxnLst/>
            <a:rect l="l" t="t" r="r" b="b"/>
            <a:pathLst>
              <a:path w="13717" h="930041">
                <a:moveTo>
                  <a:pt x="0" y="0"/>
                </a:moveTo>
                <a:lnTo>
                  <a:pt x="13717" y="13717"/>
                </a:lnTo>
                <a:lnTo>
                  <a:pt x="13717" y="916324"/>
                </a:lnTo>
                <a:lnTo>
                  <a:pt x="1" y="930041"/>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2"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3"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4"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5"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6"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7"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8"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9"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0"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1"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2"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3"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4"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5" name="Rectangle 376"/>
          <p:cNvSpPr/>
          <p:nvPr/>
        </p:nvSpPr>
        <p:spPr>
          <a:xfrm rot="18900000" flipV="1">
            <a:off x="6881278" y="-950966"/>
            <a:ext cx="13716" cy="6394268"/>
          </a:xfrm>
          <a:custGeom>
            <a:avLst/>
            <a:gdLst/>
            <a:ahLst/>
            <a:cxnLst/>
            <a:rect l="l" t="t" r="r" b="b"/>
            <a:pathLst>
              <a:path w="13716" h="6394268">
                <a:moveTo>
                  <a:pt x="13716" y="6380553"/>
                </a:moveTo>
                <a:lnTo>
                  <a:pt x="13716" y="13716"/>
                </a:lnTo>
                <a:lnTo>
                  <a:pt x="0" y="0"/>
                </a:lnTo>
                <a:lnTo>
                  <a:pt x="0" y="639426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6" name="Rectangle 377"/>
          <p:cNvSpPr/>
          <p:nvPr/>
        </p:nvSpPr>
        <p:spPr>
          <a:xfrm rot="18900000" flipV="1">
            <a:off x="7302869" y="-776336"/>
            <a:ext cx="13717" cy="5201823"/>
          </a:xfrm>
          <a:custGeom>
            <a:avLst/>
            <a:gdLst/>
            <a:ahLst/>
            <a:cxnLst/>
            <a:rect l="l" t="t" r="r" b="b"/>
            <a:pathLst>
              <a:path w="13717" h="5201823">
                <a:moveTo>
                  <a:pt x="1" y="5201823"/>
                </a:moveTo>
                <a:lnTo>
                  <a:pt x="13717" y="5188106"/>
                </a:lnTo>
                <a:lnTo>
                  <a:pt x="13717" y="13717"/>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7" name="Rectangle 378"/>
          <p:cNvSpPr/>
          <p:nvPr/>
        </p:nvSpPr>
        <p:spPr>
          <a:xfrm rot="18900000" flipV="1">
            <a:off x="7742935" y="-582310"/>
            <a:ext cx="13716" cy="4009378"/>
          </a:xfrm>
          <a:custGeom>
            <a:avLst/>
            <a:gdLst/>
            <a:ahLst/>
            <a:cxnLst/>
            <a:rect l="l" t="t" r="r" b="b"/>
            <a:pathLst>
              <a:path w="13716" h="4009378">
                <a:moveTo>
                  <a:pt x="13716" y="3995663"/>
                </a:moveTo>
                <a:lnTo>
                  <a:pt x="13716" y="13717"/>
                </a:lnTo>
                <a:lnTo>
                  <a:pt x="0" y="0"/>
                </a:lnTo>
                <a:lnTo>
                  <a:pt x="0" y="4009378"/>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8" name="Rectangle 138"/>
          <p:cNvSpPr/>
          <p:nvPr/>
        </p:nvSpPr>
        <p:spPr>
          <a:xfrm rot="18900000" flipV="1">
            <a:off x="8567649" y="-252451"/>
            <a:ext cx="13715" cy="1624488"/>
          </a:xfrm>
          <a:custGeom>
            <a:avLst/>
            <a:gdLst/>
            <a:ahLst/>
            <a:cxnLst/>
            <a:rect l="l" t="t" r="r" b="b"/>
            <a:pathLst>
              <a:path w="13715" h="1624488">
                <a:moveTo>
                  <a:pt x="0" y="1624488"/>
                </a:moveTo>
                <a:lnTo>
                  <a:pt x="13715" y="1610773"/>
                </a:lnTo>
                <a:lnTo>
                  <a:pt x="13715" y="13715"/>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9" name="Freeform 448"/>
          <p:cNvSpPr/>
          <p:nvPr/>
        </p:nvSpPr>
        <p:spPr>
          <a:xfrm rot="18900000" flipV="1">
            <a:off x="8989243" y="-77819"/>
            <a:ext cx="13715" cy="432040"/>
          </a:xfrm>
          <a:custGeom>
            <a:avLst/>
            <a:gdLst/>
            <a:ahLst/>
            <a:cxnLst/>
            <a:rect l="l" t="t" r="r" b="b"/>
            <a:pathLst>
              <a:path w="13715" h="432040">
                <a:moveTo>
                  <a:pt x="0" y="432040"/>
                </a:moveTo>
                <a:lnTo>
                  <a:pt x="13715" y="418325"/>
                </a:lnTo>
                <a:lnTo>
                  <a:pt x="13715" y="13715"/>
                </a:lnTo>
                <a:lnTo>
                  <a:pt x="0"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0"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1"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2"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3"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4"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5"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6"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7"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8"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9"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0"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1"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2" name="Teardrop 3"/>
          <p:cNvSpPr/>
          <p:nvPr/>
        </p:nvSpPr>
        <p:spPr>
          <a:xfrm rot="5400000" flipH="1" flipV="1">
            <a:off x="8812306" y="329061"/>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29"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3"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8" y="173608"/>
                </a:lnTo>
                <a:lnTo>
                  <a:pt x="3810" y="173608"/>
                </a:lnTo>
                <a:cubicBezTo>
                  <a:pt x="332" y="169383"/>
                  <a:pt x="0" y="164657"/>
                  <a:pt x="0" y="159854"/>
                </a:cubicBezTo>
                <a:cubicBezTo>
                  <a:pt x="0" y="132604"/>
                  <a:pt x="10705"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3"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4" name="Oval 463"/>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5"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6" name="Oval 465"/>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7" name="Oval 466"/>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8" name="Oval 467"/>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9" name="Oval 468"/>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0" name="Oval 469"/>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1" name="Oval 470"/>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2" name="Oval 471"/>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3" name="Oval 472"/>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4" name="Oval 473"/>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5"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6"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7"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8"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9"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0"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1"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2"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3"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4"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5"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6" name="Oval 485"/>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7" name="Oval 486"/>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8" name="Oval 487"/>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9" name="Oval 488"/>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0" name="Oval 489"/>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1" name="Oval 490"/>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2" name="Oval 491"/>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3" name="Oval 492"/>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4" name="Oval 493"/>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5" name="Oval 494"/>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6" name="Oval 495"/>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7"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8"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9"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0"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1"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2"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3"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4"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5"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6"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7"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8"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9"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0" name="Oval 883"/>
          <p:cNvSpPr/>
          <p:nvPr/>
        </p:nvSpPr>
        <p:spPr>
          <a:xfrm>
            <a:off x="2031413" y="-10245"/>
            <a:ext cx="6910072" cy="84875"/>
          </a:xfrm>
          <a:custGeom>
            <a:avLst/>
            <a:gdLst/>
            <a:ahLst/>
            <a:cxnLst/>
            <a:rect l="l" t="t" r="r" b="b"/>
            <a:pathLst>
              <a:path w="6910072" h="84875">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1"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2"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3"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4"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5"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6"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7"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8"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9"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0"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1" name="Teardrop 3"/>
          <p:cNvSpPr/>
          <p:nvPr/>
        </p:nvSpPr>
        <p:spPr>
          <a:xfrm rot="5400000" flipH="1" flipV="1">
            <a:off x="8812306" y="1174559"/>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3"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2" y="169383"/>
                  <a:pt x="0" y="164657"/>
                  <a:pt x="0" y="159854"/>
                </a:cubicBezTo>
                <a:cubicBezTo>
                  <a:pt x="0" y="132604"/>
                  <a:pt x="10705"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2"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3" name="Oval 522"/>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4" name="Oval 523"/>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5" name="Oval 524"/>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6" name="Oval 525"/>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7" name="Oval 526"/>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8" name="Oval 527"/>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9" name="Oval 528"/>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0" name="Oval 529"/>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1" name="Oval 530"/>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2" name="Oval 531"/>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3"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4"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5"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6"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7"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8"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9"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0"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1"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2"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3"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4" name="Oval 543"/>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5" name="Oval 544"/>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6" name="Oval 545"/>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7" name="Oval 546"/>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8" name="Oval 547"/>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9" name="Oval 548"/>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0" name="Oval 549"/>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1" name="Oval 550"/>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2" name="Oval 551"/>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3" name="Oval 552"/>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4" name="Oval 553"/>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5"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6"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7"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8"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9"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0"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1"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2"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3"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4"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5" name="Teardrop 3"/>
          <p:cNvSpPr/>
          <p:nvPr/>
        </p:nvSpPr>
        <p:spPr>
          <a:xfrm rot="5400000" flipH="1" flipV="1">
            <a:off x="8812306" y="2017156"/>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29"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6"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7" name="Oval 566"/>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8" name="Oval 567"/>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9" name="Oval 568"/>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0" name="Oval 569"/>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1" name="Oval 570"/>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2" name="Oval 571"/>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3" name="Oval 572"/>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4" name="Oval 573"/>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5" name="Oval 574"/>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6" name="Oval 575"/>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7"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8"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9"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0"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1"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2"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3"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4"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5"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6"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7"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8" name="Oval 587"/>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9" name="Oval 588"/>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0" name="Oval 589"/>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1" name="Oval 590"/>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2" name="Oval 591"/>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3" name="Oval 592"/>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4" name="Oval 593"/>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5" name="Oval 594"/>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6" name="Oval 595"/>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7" name="Oval 596"/>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8" name="Oval 597"/>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9"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0"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1"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2"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3"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4"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5"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6"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7"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8"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9" name="Teardrop 3"/>
          <p:cNvSpPr/>
          <p:nvPr/>
        </p:nvSpPr>
        <p:spPr>
          <a:xfrm rot="5400000" flipH="1" flipV="1">
            <a:off x="8812306" y="2865829"/>
            <a:ext cx="489780" cy="173608"/>
          </a:xfrm>
          <a:custGeom>
            <a:avLst/>
            <a:gdLst/>
            <a:ahLst/>
            <a:cxnLst/>
            <a:rect l="l" t="t" r="r" b="b"/>
            <a:pathLst>
              <a:path w="489780" h="173608">
                <a:moveTo>
                  <a:pt x="489780" y="159854"/>
                </a:moveTo>
                <a:lnTo>
                  <a:pt x="485976" y="173608"/>
                </a:lnTo>
                <a:lnTo>
                  <a:pt x="475132"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2"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1"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0"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1" name="Oval 610"/>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2" name="Oval 611"/>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3" name="Oval 612"/>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4" name="Oval 613"/>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5" name="Oval 614"/>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6" name="Oval 615"/>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7" name="Oval 616"/>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8" name="Oval 617"/>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9" name="Oval 618"/>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0" name="Oval 619"/>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1"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2"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3"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4"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5"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6"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7"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8"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9"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0"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1"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2" name="Oval 631"/>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3" name="Oval 632"/>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4" name="Oval 633"/>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5" name="Oval 634"/>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6" name="Oval 635"/>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7" name="Oval 636"/>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8" name="Oval 637"/>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9" name="Oval 638"/>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0" name="Oval 639"/>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1" name="Oval 640"/>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2" name="Oval 641"/>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3"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4"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5"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6"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7"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8"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9"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0"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1"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2"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3" name="Teardrop 3"/>
          <p:cNvSpPr/>
          <p:nvPr/>
        </p:nvSpPr>
        <p:spPr>
          <a:xfrm rot="5400000" flipH="1" flipV="1">
            <a:off x="8812306" y="3710008"/>
            <a:ext cx="489780" cy="173608"/>
          </a:xfrm>
          <a:custGeom>
            <a:avLst/>
            <a:gdLst/>
            <a:ahLst/>
            <a:cxnLst/>
            <a:rect l="l" t="t" r="r" b="b"/>
            <a:pathLst>
              <a:path w="489780" h="173608">
                <a:moveTo>
                  <a:pt x="489780" y="159854"/>
                </a:moveTo>
                <a:lnTo>
                  <a:pt x="485976" y="173608"/>
                </a:lnTo>
                <a:lnTo>
                  <a:pt x="475132"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2"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1" y="61434"/>
                  <a:pt x="443360" y="72140"/>
                  <a:pt x="461494" y="89721"/>
                </a:cubicBezTo>
                <a:cubicBezTo>
                  <a:pt x="479075" y="107854"/>
                  <a:pt x="489780" y="132604"/>
                  <a:pt x="489780" y="159854"/>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4"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5" name="Oval 654"/>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6" name="Oval 655"/>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7" name="Oval 656"/>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8" name="Oval 657"/>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9" name="Oval 658"/>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0" name="Oval 659"/>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1" name="Oval 660"/>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2" name="Oval 661"/>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3" name="Oval 662"/>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4" name="Oval 663"/>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5"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6"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7"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8"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9"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0"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1"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2"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3"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4"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5"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6" name="Oval 675"/>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7" name="Oval 676"/>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8" name="Oval 677"/>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9" name="Oval 678"/>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0" name="Oval 679"/>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1" name="Oval 680"/>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2" name="Oval 681"/>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3" name="Oval 682"/>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4" name="Oval 683"/>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5" name="Oval 684"/>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6" name="Oval 685"/>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7"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8"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9"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0"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1"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2"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3"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4"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5"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6"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7" name="Teardrop 3"/>
          <p:cNvSpPr/>
          <p:nvPr/>
        </p:nvSpPr>
        <p:spPr>
          <a:xfrm rot="5400000" flipH="1" flipV="1">
            <a:off x="8991444" y="4419445"/>
            <a:ext cx="171406" cy="133705"/>
          </a:xfrm>
          <a:custGeom>
            <a:avLst/>
            <a:gdLst/>
            <a:ahLst/>
            <a:cxnLst/>
            <a:rect l="l" t="t" r="r" b="b"/>
            <a:pathLst>
              <a:path w="171406" h="133705">
                <a:moveTo>
                  <a:pt x="171406" y="123429"/>
                </a:moveTo>
                <a:lnTo>
                  <a:pt x="168564" y="133705"/>
                </a:lnTo>
                <a:lnTo>
                  <a:pt x="157460" y="133705"/>
                </a:lnTo>
                <a:cubicBezTo>
                  <a:pt x="159382" y="130353"/>
                  <a:pt x="159597" y="126761"/>
                  <a:pt x="159597" y="123119"/>
                </a:cubicBezTo>
                <a:cubicBezTo>
                  <a:pt x="159597" y="99209"/>
                  <a:pt x="150331" y="77462"/>
                  <a:pt x="135010" y="61451"/>
                </a:cubicBezTo>
                <a:lnTo>
                  <a:pt x="62756" y="133705"/>
                </a:lnTo>
                <a:lnTo>
                  <a:pt x="62665" y="133705"/>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8"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9" name="Oval 1651"/>
          <p:cNvSpPr/>
          <p:nvPr/>
        </p:nvSpPr>
        <p:spPr>
          <a:xfrm>
            <a:off x="812619" y="4561319"/>
            <a:ext cx="7660836" cy="10682"/>
          </a:xfrm>
          <a:custGeom>
            <a:avLst/>
            <a:gdLst/>
            <a:ahLst/>
            <a:cxnLst/>
            <a:rect l="l" t="t" r="r" b="b"/>
            <a:pathLst>
              <a:path w="7660836" h="10682">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0" name="Oval 699"/>
          <p:cNvSpPr/>
          <p:nvPr/>
        </p:nvSpPr>
        <p:spPr>
          <a:xfrm>
            <a:off x="71204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1" name="Oval 700"/>
          <p:cNvSpPr/>
          <p:nvPr/>
        </p:nvSpPr>
        <p:spPr>
          <a:xfrm>
            <a:off x="3774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2" name="Oval 701"/>
          <p:cNvSpPr/>
          <p:nvPr/>
        </p:nvSpPr>
        <p:spPr>
          <a:xfrm>
            <a:off x="12203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3" name="Oval 702"/>
          <p:cNvSpPr/>
          <p:nvPr/>
        </p:nvSpPr>
        <p:spPr>
          <a:xfrm>
            <a:off x="20632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4" name="Oval 703"/>
          <p:cNvSpPr/>
          <p:nvPr/>
        </p:nvSpPr>
        <p:spPr>
          <a:xfrm>
            <a:off x="290609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5" name="Oval 704"/>
          <p:cNvSpPr/>
          <p:nvPr/>
        </p:nvSpPr>
        <p:spPr>
          <a:xfrm>
            <a:off x="37489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6" name="Oval 705"/>
          <p:cNvSpPr/>
          <p:nvPr/>
        </p:nvSpPr>
        <p:spPr>
          <a:xfrm>
            <a:off x="45918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7" name="Oval 706"/>
          <p:cNvSpPr/>
          <p:nvPr/>
        </p:nvSpPr>
        <p:spPr>
          <a:xfrm>
            <a:off x="543473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8" name="Oval 707"/>
          <p:cNvSpPr/>
          <p:nvPr/>
        </p:nvSpPr>
        <p:spPr>
          <a:xfrm>
            <a:off x="627761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09" name="Oval 708"/>
          <p:cNvSpPr/>
          <p:nvPr/>
        </p:nvSpPr>
        <p:spPr>
          <a:xfrm>
            <a:off x="880625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0" name="Oval 709"/>
          <p:cNvSpPr/>
          <p:nvPr/>
        </p:nvSpPr>
        <p:spPr>
          <a:xfrm>
            <a:off x="7963379" y="365858"/>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1" name="Oval 710"/>
          <p:cNvSpPr/>
          <p:nvPr/>
        </p:nvSpPr>
        <p:spPr>
          <a:xfrm>
            <a:off x="71204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2" name="Oval 711"/>
          <p:cNvSpPr/>
          <p:nvPr/>
        </p:nvSpPr>
        <p:spPr>
          <a:xfrm>
            <a:off x="3774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3" name="Oval 712"/>
          <p:cNvSpPr/>
          <p:nvPr/>
        </p:nvSpPr>
        <p:spPr>
          <a:xfrm>
            <a:off x="12203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4" name="Oval 713"/>
          <p:cNvSpPr/>
          <p:nvPr/>
        </p:nvSpPr>
        <p:spPr>
          <a:xfrm>
            <a:off x="20632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5" name="Oval 714"/>
          <p:cNvSpPr/>
          <p:nvPr/>
        </p:nvSpPr>
        <p:spPr>
          <a:xfrm>
            <a:off x="290609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6" name="Oval 715"/>
          <p:cNvSpPr/>
          <p:nvPr/>
        </p:nvSpPr>
        <p:spPr>
          <a:xfrm>
            <a:off x="37489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7" name="Oval 716"/>
          <p:cNvSpPr/>
          <p:nvPr/>
        </p:nvSpPr>
        <p:spPr>
          <a:xfrm>
            <a:off x="45918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8" name="Oval 717"/>
          <p:cNvSpPr/>
          <p:nvPr/>
        </p:nvSpPr>
        <p:spPr>
          <a:xfrm>
            <a:off x="543473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19" name="Oval 718"/>
          <p:cNvSpPr/>
          <p:nvPr/>
        </p:nvSpPr>
        <p:spPr>
          <a:xfrm>
            <a:off x="627761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0" name="Oval 719"/>
          <p:cNvSpPr/>
          <p:nvPr/>
        </p:nvSpPr>
        <p:spPr>
          <a:xfrm>
            <a:off x="880625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1" name="Oval 720"/>
          <p:cNvSpPr/>
          <p:nvPr/>
        </p:nvSpPr>
        <p:spPr>
          <a:xfrm>
            <a:off x="7963379" y="121135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2" name="Oval 721"/>
          <p:cNvSpPr/>
          <p:nvPr/>
        </p:nvSpPr>
        <p:spPr>
          <a:xfrm>
            <a:off x="71204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3" name="Oval 722"/>
          <p:cNvSpPr/>
          <p:nvPr/>
        </p:nvSpPr>
        <p:spPr>
          <a:xfrm>
            <a:off x="3774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4" name="Oval 723"/>
          <p:cNvSpPr/>
          <p:nvPr/>
        </p:nvSpPr>
        <p:spPr>
          <a:xfrm>
            <a:off x="12203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5" name="Oval 724"/>
          <p:cNvSpPr/>
          <p:nvPr/>
        </p:nvSpPr>
        <p:spPr>
          <a:xfrm>
            <a:off x="20632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6" name="Oval 725"/>
          <p:cNvSpPr/>
          <p:nvPr/>
        </p:nvSpPr>
        <p:spPr>
          <a:xfrm>
            <a:off x="290609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7" name="Oval 726"/>
          <p:cNvSpPr/>
          <p:nvPr/>
        </p:nvSpPr>
        <p:spPr>
          <a:xfrm>
            <a:off x="37489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8" name="Oval 727"/>
          <p:cNvSpPr/>
          <p:nvPr/>
        </p:nvSpPr>
        <p:spPr>
          <a:xfrm>
            <a:off x="45918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29" name="Oval 728"/>
          <p:cNvSpPr/>
          <p:nvPr/>
        </p:nvSpPr>
        <p:spPr>
          <a:xfrm>
            <a:off x="543473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0" name="Oval 729"/>
          <p:cNvSpPr/>
          <p:nvPr/>
        </p:nvSpPr>
        <p:spPr>
          <a:xfrm>
            <a:off x="627761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1" name="Oval 730"/>
          <p:cNvSpPr/>
          <p:nvPr/>
        </p:nvSpPr>
        <p:spPr>
          <a:xfrm>
            <a:off x="880625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2" name="Oval 731"/>
          <p:cNvSpPr/>
          <p:nvPr/>
        </p:nvSpPr>
        <p:spPr>
          <a:xfrm>
            <a:off x="7963379" y="2053953"/>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3" name="Oval 732"/>
          <p:cNvSpPr/>
          <p:nvPr/>
        </p:nvSpPr>
        <p:spPr>
          <a:xfrm>
            <a:off x="71204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4" name="Oval 733"/>
          <p:cNvSpPr/>
          <p:nvPr/>
        </p:nvSpPr>
        <p:spPr>
          <a:xfrm>
            <a:off x="3774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5" name="Oval 734"/>
          <p:cNvSpPr/>
          <p:nvPr/>
        </p:nvSpPr>
        <p:spPr>
          <a:xfrm>
            <a:off x="12203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6" name="Oval 735"/>
          <p:cNvSpPr/>
          <p:nvPr/>
        </p:nvSpPr>
        <p:spPr>
          <a:xfrm>
            <a:off x="20632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7" name="Oval 736"/>
          <p:cNvSpPr/>
          <p:nvPr/>
        </p:nvSpPr>
        <p:spPr>
          <a:xfrm>
            <a:off x="290609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8" name="Oval 737"/>
          <p:cNvSpPr/>
          <p:nvPr/>
        </p:nvSpPr>
        <p:spPr>
          <a:xfrm>
            <a:off x="37489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39" name="Oval 738"/>
          <p:cNvSpPr/>
          <p:nvPr/>
        </p:nvSpPr>
        <p:spPr>
          <a:xfrm>
            <a:off x="45918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0" name="Oval 739"/>
          <p:cNvSpPr/>
          <p:nvPr/>
        </p:nvSpPr>
        <p:spPr>
          <a:xfrm>
            <a:off x="543473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1" name="Oval 740"/>
          <p:cNvSpPr/>
          <p:nvPr/>
        </p:nvSpPr>
        <p:spPr>
          <a:xfrm>
            <a:off x="627761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2" name="Oval 741"/>
          <p:cNvSpPr/>
          <p:nvPr/>
        </p:nvSpPr>
        <p:spPr>
          <a:xfrm>
            <a:off x="880625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3" name="Oval 742"/>
          <p:cNvSpPr/>
          <p:nvPr/>
        </p:nvSpPr>
        <p:spPr>
          <a:xfrm>
            <a:off x="7963379" y="2902626"/>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4" name="Oval 743"/>
          <p:cNvSpPr/>
          <p:nvPr/>
        </p:nvSpPr>
        <p:spPr>
          <a:xfrm>
            <a:off x="71204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5" name="Oval 744"/>
          <p:cNvSpPr/>
          <p:nvPr/>
        </p:nvSpPr>
        <p:spPr>
          <a:xfrm>
            <a:off x="3774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6" name="Oval 745"/>
          <p:cNvSpPr/>
          <p:nvPr/>
        </p:nvSpPr>
        <p:spPr>
          <a:xfrm>
            <a:off x="12203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7" name="Oval 746"/>
          <p:cNvSpPr/>
          <p:nvPr/>
        </p:nvSpPr>
        <p:spPr>
          <a:xfrm>
            <a:off x="20632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8" name="Oval 747"/>
          <p:cNvSpPr/>
          <p:nvPr/>
        </p:nvSpPr>
        <p:spPr>
          <a:xfrm>
            <a:off x="290609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49" name="Oval 748"/>
          <p:cNvSpPr/>
          <p:nvPr/>
        </p:nvSpPr>
        <p:spPr>
          <a:xfrm>
            <a:off x="37489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0" name="Oval 749"/>
          <p:cNvSpPr/>
          <p:nvPr/>
        </p:nvSpPr>
        <p:spPr>
          <a:xfrm>
            <a:off x="45918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1" name="Oval 750"/>
          <p:cNvSpPr/>
          <p:nvPr/>
        </p:nvSpPr>
        <p:spPr>
          <a:xfrm>
            <a:off x="543473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2" name="Oval 751"/>
          <p:cNvSpPr/>
          <p:nvPr/>
        </p:nvSpPr>
        <p:spPr>
          <a:xfrm>
            <a:off x="627761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3" name="Oval 752"/>
          <p:cNvSpPr/>
          <p:nvPr/>
        </p:nvSpPr>
        <p:spPr>
          <a:xfrm>
            <a:off x="880625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754" name="Oval 753"/>
          <p:cNvSpPr/>
          <p:nvPr/>
        </p:nvSpPr>
        <p:spPr>
          <a:xfrm>
            <a:off x="7963379" y="3746805"/>
            <a:ext cx="100015" cy="100014"/>
          </a:xfrm>
          <a:prstGeom prst="ellipse">
            <a:avLst/>
          </a:prstGeom>
          <a:solidFill>
            <a:schemeClr val="bg1"/>
          </a:solidFill>
          <a:ln w="13970">
            <a:solidFill>
              <a:schemeClr val="accent3">
                <a:lumMod val="75000"/>
              </a:schemeClr>
            </a:solidFill>
          </a:ln>
        </p:spPr>
        <p:style>
          <a:lnRef idx="1">
            <a:schemeClr val="accent1"/>
          </a:lnRef>
          <a:fillRef idx="0">
            <a:schemeClr val="accent1"/>
          </a:fillRef>
          <a:effectRef idx="0">
            <a:schemeClr val="accent1"/>
          </a:effectRef>
          <a:fontRef idx="minor">
            <a:schemeClr val="tx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1D8BD707-D9CF-40AE-B4C6-C98DA3205C09}" type="datetimeFigureOut">
              <a:rPr lang="en-US" smtClean="0"/>
              <a:pPr/>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8706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07393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0"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8598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26605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0" y="420256"/>
            <a:ext cx="9144000" cy="3795497"/>
            <a:chOff x="0" y="420256"/>
            <a:chExt cx="12188952" cy="3795497"/>
          </a:xfrm>
        </p:grpSpPr>
        <p:cxnSp>
          <p:nvCxnSpPr>
            <p:cNvPr id="10" name="Straight Connector 9"/>
            <p:cNvCxnSpPr/>
            <p:nvPr/>
          </p:nvCxnSpPr>
          <p:spPr>
            <a:xfrm>
              <a:off x="0" y="4215753"/>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379403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337231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295058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252886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2107144"/>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1685422"/>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0" y="1263700"/>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0" y="841978"/>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420256"/>
              <a:ext cx="12188952" cy="0"/>
            </a:xfrm>
            <a:prstGeom prst="line">
              <a:avLst/>
            </a:prstGeom>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20" name="Rectangle 379"/>
          <p:cNvSpPr/>
          <p:nvPr/>
        </p:nvSpPr>
        <p:spPr>
          <a:xfrm rot="18900000" flipV="1">
            <a:off x="8146056" y="-427079"/>
            <a:ext cx="13716" cy="2816931"/>
          </a:xfrm>
          <a:custGeom>
            <a:avLst/>
            <a:gdLst/>
            <a:ahLst/>
            <a:cxnLst/>
            <a:rect l="l" t="t" r="r" b="b"/>
            <a:pathLst>
              <a:path w="13716" h="2816931">
                <a:moveTo>
                  <a:pt x="0" y="2816931"/>
                </a:moveTo>
                <a:lnTo>
                  <a:pt x="13716" y="2803216"/>
                </a:lnTo>
                <a:lnTo>
                  <a:pt x="13716" y="13716"/>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56"/>
          <p:cNvSpPr/>
          <p:nvPr/>
        </p:nvSpPr>
        <p:spPr>
          <a:xfrm>
            <a:off x="1" y="0"/>
            <a:ext cx="8865825" cy="4572004"/>
          </a:xfrm>
          <a:custGeom>
            <a:avLst/>
            <a:gdLst/>
            <a:ahLst/>
            <a:cxnLst/>
            <a:rect l="l" t="t" r="r" b="b"/>
            <a:pathLst>
              <a:path w="8865825" h="4572004">
                <a:moveTo>
                  <a:pt x="5901406" y="4"/>
                </a:moveTo>
                <a:lnTo>
                  <a:pt x="5915122" y="4"/>
                </a:lnTo>
                <a:lnTo>
                  <a:pt x="5915122" y="4572004"/>
                </a:lnTo>
                <a:lnTo>
                  <a:pt x="5901406" y="4572004"/>
                </a:lnTo>
                <a:close/>
                <a:moveTo>
                  <a:pt x="5058348" y="3"/>
                </a:moveTo>
                <a:lnTo>
                  <a:pt x="5072064" y="3"/>
                </a:lnTo>
                <a:lnTo>
                  <a:pt x="5072064" y="4572003"/>
                </a:lnTo>
                <a:lnTo>
                  <a:pt x="5058348" y="4572003"/>
                </a:lnTo>
                <a:close/>
                <a:moveTo>
                  <a:pt x="6322935" y="2"/>
                </a:moveTo>
                <a:lnTo>
                  <a:pt x="6336651" y="2"/>
                </a:lnTo>
                <a:lnTo>
                  <a:pt x="6336651" y="4572002"/>
                </a:lnTo>
                <a:lnTo>
                  <a:pt x="6322935" y="4572002"/>
                </a:lnTo>
                <a:close/>
                <a:moveTo>
                  <a:pt x="5479877" y="2"/>
                </a:moveTo>
                <a:lnTo>
                  <a:pt x="5493593" y="2"/>
                </a:lnTo>
                <a:lnTo>
                  <a:pt x="5493593" y="4572002"/>
                </a:lnTo>
                <a:lnTo>
                  <a:pt x="5479877" y="4572002"/>
                </a:lnTo>
                <a:close/>
                <a:moveTo>
                  <a:pt x="4636819" y="2"/>
                </a:moveTo>
                <a:lnTo>
                  <a:pt x="4650535" y="2"/>
                </a:lnTo>
                <a:lnTo>
                  <a:pt x="4650535" y="4572002"/>
                </a:lnTo>
                <a:lnTo>
                  <a:pt x="4636819" y="4572002"/>
                </a:lnTo>
                <a:close/>
                <a:moveTo>
                  <a:pt x="4215290" y="2"/>
                </a:moveTo>
                <a:lnTo>
                  <a:pt x="4229006" y="2"/>
                </a:lnTo>
                <a:lnTo>
                  <a:pt x="4229006" y="4572002"/>
                </a:lnTo>
                <a:lnTo>
                  <a:pt x="4215290" y="4572002"/>
                </a:lnTo>
                <a:close/>
                <a:moveTo>
                  <a:pt x="421529" y="2"/>
                </a:moveTo>
                <a:lnTo>
                  <a:pt x="435245" y="2"/>
                </a:lnTo>
                <a:lnTo>
                  <a:pt x="435245" y="4572002"/>
                </a:lnTo>
                <a:lnTo>
                  <a:pt x="421529" y="4572002"/>
                </a:lnTo>
                <a:close/>
                <a:moveTo>
                  <a:pt x="0" y="2"/>
                </a:moveTo>
                <a:lnTo>
                  <a:pt x="13716" y="2"/>
                </a:lnTo>
                <a:lnTo>
                  <a:pt x="13716" y="4572002"/>
                </a:lnTo>
                <a:lnTo>
                  <a:pt x="0" y="4572002"/>
                </a:lnTo>
                <a:close/>
                <a:moveTo>
                  <a:pt x="3372232" y="1"/>
                </a:moveTo>
                <a:lnTo>
                  <a:pt x="3385948" y="1"/>
                </a:lnTo>
                <a:lnTo>
                  <a:pt x="3385948" y="4572001"/>
                </a:lnTo>
                <a:lnTo>
                  <a:pt x="3372232" y="4572001"/>
                </a:lnTo>
                <a:close/>
                <a:moveTo>
                  <a:pt x="8852109" y="0"/>
                </a:moveTo>
                <a:lnTo>
                  <a:pt x="8865825" y="0"/>
                </a:lnTo>
                <a:lnTo>
                  <a:pt x="8865825" y="4572000"/>
                </a:lnTo>
                <a:lnTo>
                  <a:pt x="8852109" y="4572000"/>
                </a:lnTo>
                <a:close/>
                <a:moveTo>
                  <a:pt x="8430580" y="0"/>
                </a:moveTo>
                <a:lnTo>
                  <a:pt x="8444296" y="0"/>
                </a:lnTo>
                <a:lnTo>
                  <a:pt x="8444296" y="4572000"/>
                </a:lnTo>
                <a:lnTo>
                  <a:pt x="8430580" y="4572000"/>
                </a:lnTo>
                <a:close/>
                <a:moveTo>
                  <a:pt x="8009051" y="0"/>
                </a:moveTo>
                <a:lnTo>
                  <a:pt x="8022767" y="0"/>
                </a:lnTo>
                <a:lnTo>
                  <a:pt x="8022767" y="4572000"/>
                </a:lnTo>
                <a:lnTo>
                  <a:pt x="8009051" y="4572000"/>
                </a:lnTo>
                <a:close/>
                <a:moveTo>
                  <a:pt x="7587522" y="0"/>
                </a:moveTo>
                <a:lnTo>
                  <a:pt x="7601238" y="0"/>
                </a:lnTo>
                <a:lnTo>
                  <a:pt x="7601238" y="4572000"/>
                </a:lnTo>
                <a:lnTo>
                  <a:pt x="7587522" y="4572000"/>
                </a:lnTo>
                <a:close/>
                <a:moveTo>
                  <a:pt x="7165993" y="0"/>
                </a:moveTo>
                <a:lnTo>
                  <a:pt x="7179709" y="0"/>
                </a:lnTo>
                <a:lnTo>
                  <a:pt x="7179709" y="4572000"/>
                </a:lnTo>
                <a:lnTo>
                  <a:pt x="7165993" y="4572000"/>
                </a:lnTo>
                <a:close/>
                <a:moveTo>
                  <a:pt x="6744464" y="0"/>
                </a:moveTo>
                <a:lnTo>
                  <a:pt x="6758180" y="0"/>
                </a:lnTo>
                <a:lnTo>
                  <a:pt x="6758180" y="4572000"/>
                </a:lnTo>
                <a:lnTo>
                  <a:pt x="6744464" y="4572000"/>
                </a:lnTo>
                <a:close/>
                <a:moveTo>
                  <a:pt x="3793761" y="0"/>
                </a:moveTo>
                <a:lnTo>
                  <a:pt x="3807477" y="0"/>
                </a:lnTo>
                <a:lnTo>
                  <a:pt x="3807477" y="4572000"/>
                </a:lnTo>
                <a:lnTo>
                  <a:pt x="3793761" y="4572000"/>
                </a:lnTo>
                <a:close/>
                <a:moveTo>
                  <a:pt x="2950703" y="0"/>
                </a:moveTo>
                <a:lnTo>
                  <a:pt x="2964419" y="0"/>
                </a:lnTo>
                <a:lnTo>
                  <a:pt x="2964419" y="4572000"/>
                </a:lnTo>
                <a:lnTo>
                  <a:pt x="2950703" y="4572000"/>
                </a:lnTo>
                <a:close/>
                <a:moveTo>
                  <a:pt x="2529174" y="0"/>
                </a:moveTo>
                <a:lnTo>
                  <a:pt x="2542890" y="0"/>
                </a:lnTo>
                <a:lnTo>
                  <a:pt x="2542890" y="4572000"/>
                </a:lnTo>
                <a:lnTo>
                  <a:pt x="2529174" y="4572000"/>
                </a:lnTo>
                <a:close/>
                <a:moveTo>
                  <a:pt x="2107645" y="0"/>
                </a:moveTo>
                <a:lnTo>
                  <a:pt x="2121361" y="0"/>
                </a:lnTo>
                <a:lnTo>
                  <a:pt x="2121361" y="4572000"/>
                </a:lnTo>
                <a:lnTo>
                  <a:pt x="2107645" y="4572000"/>
                </a:lnTo>
                <a:close/>
                <a:moveTo>
                  <a:pt x="1686116" y="0"/>
                </a:moveTo>
                <a:lnTo>
                  <a:pt x="1699832" y="0"/>
                </a:lnTo>
                <a:lnTo>
                  <a:pt x="1699832" y="4572000"/>
                </a:lnTo>
                <a:lnTo>
                  <a:pt x="1686116" y="4572000"/>
                </a:lnTo>
                <a:close/>
                <a:moveTo>
                  <a:pt x="1264587" y="0"/>
                </a:moveTo>
                <a:lnTo>
                  <a:pt x="1278303" y="0"/>
                </a:lnTo>
                <a:lnTo>
                  <a:pt x="1278303" y="4572000"/>
                </a:lnTo>
                <a:lnTo>
                  <a:pt x="1264587" y="4572000"/>
                </a:lnTo>
                <a:close/>
                <a:moveTo>
                  <a:pt x="843058" y="0"/>
                </a:moveTo>
                <a:lnTo>
                  <a:pt x="856774" y="0"/>
                </a:lnTo>
                <a:lnTo>
                  <a:pt x="856774" y="4572000"/>
                </a:lnTo>
                <a:lnTo>
                  <a:pt x="843058" y="457200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87"/>
          <p:cNvSpPr/>
          <p:nvPr/>
        </p:nvSpPr>
        <p:spPr>
          <a:xfrm rot="2700000">
            <a:off x="2311242" y="-967047"/>
            <a:ext cx="13716" cy="6570294"/>
          </a:xfrm>
          <a:custGeom>
            <a:avLst/>
            <a:gdLst/>
            <a:ahLst/>
            <a:cxnLst/>
            <a:rect l="l" t="t" r="r" b="b"/>
            <a:pathLst>
              <a:path w="13716" h="6570294">
                <a:moveTo>
                  <a:pt x="0" y="6556578"/>
                </a:moveTo>
                <a:lnTo>
                  <a:pt x="13716" y="6570294"/>
                </a:lnTo>
                <a:lnTo>
                  <a:pt x="13716" y="6570294"/>
                </a:lnTo>
                <a:lnTo>
                  <a:pt x="0" y="6556578"/>
                </a:lnTo>
                <a:close/>
                <a:moveTo>
                  <a:pt x="0" y="13716"/>
                </a:moveTo>
                <a:lnTo>
                  <a:pt x="13716" y="0"/>
                </a:lnTo>
                <a:lnTo>
                  <a:pt x="13716" y="6465786"/>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88"/>
          <p:cNvSpPr/>
          <p:nvPr/>
        </p:nvSpPr>
        <p:spPr>
          <a:xfrm rot="2700000">
            <a:off x="3186527" y="-953751"/>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Rectangle 89"/>
          <p:cNvSpPr/>
          <p:nvPr/>
        </p:nvSpPr>
        <p:spPr>
          <a:xfrm rot="2700000">
            <a:off x="4029713" y="-953750"/>
            <a:ext cx="13716" cy="6479503"/>
          </a:xfrm>
          <a:custGeom>
            <a:avLst/>
            <a:gdLst/>
            <a:ahLst/>
            <a:cxnLst/>
            <a:rect l="l" t="t" r="r" b="b"/>
            <a:pathLst>
              <a:path w="13716" h="6479503">
                <a:moveTo>
                  <a:pt x="0" y="13716"/>
                </a:moveTo>
                <a:lnTo>
                  <a:pt x="13716" y="0"/>
                </a:lnTo>
                <a:lnTo>
                  <a:pt x="13716" y="6465787"/>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90"/>
          <p:cNvSpPr/>
          <p:nvPr/>
        </p:nvSpPr>
        <p:spPr>
          <a:xfrm rot="2700000">
            <a:off x="4872899" y="-953750"/>
            <a:ext cx="13716" cy="6479503"/>
          </a:xfrm>
          <a:custGeom>
            <a:avLst/>
            <a:gdLst/>
            <a:ahLst/>
            <a:cxnLst/>
            <a:rect l="l" t="t" r="r" b="b"/>
            <a:pathLst>
              <a:path w="13716" h="6479503">
                <a:moveTo>
                  <a:pt x="0" y="13716"/>
                </a:moveTo>
                <a:lnTo>
                  <a:pt x="13716" y="0"/>
                </a:lnTo>
                <a:lnTo>
                  <a:pt x="13716" y="6465786"/>
                </a:lnTo>
                <a:lnTo>
                  <a:pt x="0" y="64795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91"/>
          <p:cNvSpPr/>
          <p:nvPr/>
        </p:nvSpPr>
        <p:spPr>
          <a:xfrm rot="2700000">
            <a:off x="5716086" y="-953749"/>
            <a:ext cx="13716" cy="6479501"/>
          </a:xfrm>
          <a:custGeom>
            <a:avLst/>
            <a:gdLst/>
            <a:ahLst/>
            <a:cxnLst/>
            <a:rect l="l" t="t" r="r" b="b"/>
            <a:pathLst>
              <a:path w="13716" h="6479501">
                <a:moveTo>
                  <a:pt x="0" y="13716"/>
                </a:moveTo>
                <a:lnTo>
                  <a:pt x="13716" y="0"/>
                </a:lnTo>
                <a:lnTo>
                  <a:pt x="13716" y="6465785"/>
                </a:lnTo>
                <a:lnTo>
                  <a:pt x="0" y="647950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92"/>
          <p:cNvSpPr/>
          <p:nvPr/>
        </p:nvSpPr>
        <p:spPr>
          <a:xfrm rot="2700000">
            <a:off x="6559272" y="-953750"/>
            <a:ext cx="13716" cy="6479502"/>
          </a:xfrm>
          <a:custGeom>
            <a:avLst/>
            <a:gdLst/>
            <a:ahLst/>
            <a:cxnLst/>
            <a:rect l="l" t="t" r="r" b="b"/>
            <a:pathLst>
              <a:path w="13716" h="6479502">
                <a:moveTo>
                  <a:pt x="0" y="13716"/>
                </a:moveTo>
                <a:lnTo>
                  <a:pt x="13716" y="0"/>
                </a:lnTo>
                <a:lnTo>
                  <a:pt x="13715" y="6465787"/>
                </a:lnTo>
                <a:lnTo>
                  <a:pt x="0" y="647950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Rectangle 93"/>
          <p:cNvSpPr/>
          <p:nvPr/>
        </p:nvSpPr>
        <p:spPr>
          <a:xfrm rot="2700000">
            <a:off x="7126799" y="-278554"/>
            <a:ext cx="13716" cy="5699824"/>
          </a:xfrm>
          <a:custGeom>
            <a:avLst/>
            <a:gdLst/>
            <a:ahLst/>
            <a:cxnLst/>
            <a:rect l="l" t="t" r="r" b="b"/>
            <a:pathLst>
              <a:path w="13716" h="5699824">
                <a:moveTo>
                  <a:pt x="0" y="0"/>
                </a:moveTo>
                <a:lnTo>
                  <a:pt x="13716" y="13717"/>
                </a:lnTo>
                <a:lnTo>
                  <a:pt x="13716" y="5686109"/>
                </a:lnTo>
                <a:lnTo>
                  <a:pt x="1" y="5699824"/>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Rectangle 95"/>
          <p:cNvSpPr/>
          <p:nvPr/>
        </p:nvSpPr>
        <p:spPr>
          <a:xfrm rot="2700000">
            <a:off x="7969986" y="1747381"/>
            <a:ext cx="13716" cy="3314931"/>
          </a:xfrm>
          <a:custGeom>
            <a:avLst/>
            <a:gdLst/>
            <a:ahLst/>
            <a:cxnLst/>
            <a:rect l="l" t="t" r="r" b="b"/>
            <a:pathLst>
              <a:path w="13716" h="3314931">
                <a:moveTo>
                  <a:pt x="0" y="0"/>
                </a:moveTo>
                <a:lnTo>
                  <a:pt x="13716" y="13716"/>
                </a:lnTo>
                <a:lnTo>
                  <a:pt x="13716" y="3301215"/>
                </a:lnTo>
                <a:lnTo>
                  <a:pt x="0" y="331493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96"/>
          <p:cNvSpPr/>
          <p:nvPr/>
        </p:nvSpPr>
        <p:spPr>
          <a:xfrm rot="2700000">
            <a:off x="8391577" y="2765192"/>
            <a:ext cx="13716" cy="2122490"/>
          </a:xfrm>
          <a:custGeom>
            <a:avLst/>
            <a:gdLst/>
            <a:ahLst/>
            <a:cxnLst/>
            <a:rect l="l" t="t" r="r" b="b"/>
            <a:pathLst>
              <a:path w="13716" h="2122490">
                <a:moveTo>
                  <a:pt x="0" y="0"/>
                </a:moveTo>
                <a:lnTo>
                  <a:pt x="13716" y="13716"/>
                </a:lnTo>
                <a:lnTo>
                  <a:pt x="13716" y="2108774"/>
                </a:lnTo>
                <a:lnTo>
                  <a:pt x="0" y="212249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97"/>
          <p:cNvSpPr/>
          <p:nvPr/>
        </p:nvSpPr>
        <p:spPr>
          <a:xfrm rot="2700000">
            <a:off x="8813172" y="3783010"/>
            <a:ext cx="13717" cy="930041"/>
          </a:xfrm>
          <a:custGeom>
            <a:avLst/>
            <a:gdLst/>
            <a:ahLst/>
            <a:cxnLst/>
            <a:rect l="l" t="t" r="r" b="b"/>
            <a:pathLst>
              <a:path w="13717" h="930041">
                <a:moveTo>
                  <a:pt x="0" y="0"/>
                </a:moveTo>
                <a:lnTo>
                  <a:pt x="13717" y="13717"/>
                </a:lnTo>
                <a:lnTo>
                  <a:pt x="13717" y="916324"/>
                </a:lnTo>
                <a:lnTo>
                  <a:pt x="1" y="930041"/>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102"/>
          <p:cNvSpPr/>
          <p:nvPr/>
        </p:nvSpPr>
        <p:spPr>
          <a:xfrm rot="2700000">
            <a:off x="203277" y="-93899"/>
            <a:ext cx="13716" cy="608068"/>
          </a:xfrm>
          <a:custGeom>
            <a:avLst/>
            <a:gdLst/>
            <a:ahLst/>
            <a:cxnLst/>
            <a:rect l="l" t="t" r="r" b="b"/>
            <a:pathLst>
              <a:path w="13716" h="608068">
                <a:moveTo>
                  <a:pt x="0" y="13716"/>
                </a:moveTo>
                <a:lnTo>
                  <a:pt x="13716" y="0"/>
                </a:lnTo>
                <a:lnTo>
                  <a:pt x="13716" y="608068"/>
                </a:lnTo>
                <a:lnTo>
                  <a:pt x="0" y="59435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103"/>
          <p:cNvSpPr/>
          <p:nvPr/>
        </p:nvSpPr>
        <p:spPr>
          <a:xfrm rot="2700000">
            <a:off x="624870" y="-268529"/>
            <a:ext cx="13716" cy="1800514"/>
          </a:xfrm>
          <a:custGeom>
            <a:avLst/>
            <a:gdLst/>
            <a:ahLst/>
            <a:cxnLst/>
            <a:rect l="l" t="t" r="r" b="b"/>
            <a:pathLst>
              <a:path w="13716" h="1800514">
                <a:moveTo>
                  <a:pt x="0" y="13716"/>
                </a:moveTo>
                <a:lnTo>
                  <a:pt x="13716" y="0"/>
                </a:lnTo>
                <a:lnTo>
                  <a:pt x="13716" y="1800514"/>
                </a:lnTo>
                <a:lnTo>
                  <a:pt x="0" y="178679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104"/>
          <p:cNvSpPr/>
          <p:nvPr/>
        </p:nvSpPr>
        <p:spPr>
          <a:xfrm rot="2700000">
            <a:off x="1046463" y="-443158"/>
            <a:ext cx="13716" cy="2992958"/>
          </a:xfrm>
          <a:custGeom>
            <a:avLst/>
            <a:gdLst/>
            <a:ahLst/>
            <a:cxnLst/>
            <a:rect l="l" t="t" r="r" b="b"/>
            <a:pathLst>
              <a:path w="13716" h="2992958">
                <a:moveTo>
                  <a:pt x="0" y="13716"/>
                </a:moveTo>
                <a:lnTo>
                  <a:pt x="13716" y="0"/>
                </a:lnTo>
                <a:lnTo>
                  <a:pt x="13716" y="2992958"/>
                </a:lnTo>
                <a:lnTo>
                  <a:pt x="0" y="2979242"/>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Rectangle 105"/>
          <p:cNvSpPr/>
          <p:nvPr/>
        </p:nvSpPr>
        <p:spPr>
          <a:xfrm rot="2700000">
            <a:off x="1468056" y="-617788"/>
            <a:ext cx="13716" cy="4185404"/>
          </a:xfrm>
          <a:custGeom>
            <a:avLst/>
            <a:gdLst/>
            <a:ahLst/>
            <a:cxnLst/>
            <a:rect l="l" t="t" r="r" b="b"/>
            <a:pathLst>
              <a:path w="13716" h="4185404">
                <a:moveTo>
                  <a:pt x="0" y="13716"/>
                </a:moveTo>
                <a:lnTo>
                  <a:pt x="13716" y="0"/>
                </a:lnTo>
                <a:lnTo>
                  <a:pt x="13716" y="4185404"/>
                </a:lnTo>
                <a:lnTo>
                  <a:pt x="0" y="417168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106"/>
          <p:cNvSpPr/>
          <p:nvPr/>
        </p:nvSpPr>
        <p:spPr>
          <a:xfrm rot="2700000">
            <a:off x="1889649" y="-792416"/>
            <a:ext cx="13716" cy="5377849"/>
          </a:xfrm>
          <a:custGeom>
            <a:avLst/>
            <a:gdLst/>
            <a:ahLst/>
            <a:cxnLst/>
            <a:rect l="l" t="t" r="r" b="b"/>
            <a:pathLst>
              <a:path w="13716" h="5377849">
                <a:moveTo>
                  <a:pt x="0" y="13716"/>
                </a:moveTo>
                <a:lnTo>
                  <a:pt x="13716" y="0"/>
                </a:lnTo>
                <a:lnTo>
                  <a:pt x="13716" y="5377849"/>
                </a:lnTo>
                <a:lnTo>
                  <a:pt x="0" y="536413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148"/>
          <p:cNvSpPr/>
          <p:nvPr/>
        </p:nvSpPr>
        <p:spPr>
          <a:xfrm rot="18900000" flipV="1">
            <a:off x="2070569" y="-450209"/>
            <a:ext cx="13716" cy="5889566"/>
          </a:xfrm>
          <a:custGeom>
            <a:avLst/>
            <a:gdLst/>
            <a:ahLst/>
            <a:cxnLst/>
            <a:rect l="l" t="t" r="r" b="b"/>
            <a:pathLst>
              <a:path w="13716" h="5889566">
                <a:moveTo>
                  <a:pt x="13716" y="5889566"/>
                </a:moveTo>
                <a:lnTo>
                  <a:pt x="13716" y="0"/>
                </a:lnTo>
                <a:lnTo>
                  <a:pt x="0" y="13716"/>
                </a:lnTo>
                <a:lnTo>
                  <a:pt x="0" y="587585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23"/>
          <p:cNvSpPr/>
          <p:nvPr/>
        </p:nvSpPr>
        <p:spPr>
          <a:xfrm rot="18900000" flipV="1">
            <a:off x="1648976" y="567610"/>
            <a:ext cx="13716" cy="4697119"/>
          </a:xfrm>
          <a:custGeom>
            <a:avLst/>
            <a:gdLst/>
            <a:ahLst/>
            <a:cxnLst/>
            <a:rect l="l" t="t" r="r" b="b"/>
            <a:pathLst>
              <a:path w="13716" h="4697119">
                <a:moveTo>
                  <a:pt x="13716" y="4697119"/>
                </a:moveTo>
                <a:lnTo>
                  <a:pt x="13716" y="0"/>
                </a:lnTo>
                <a:lnTo>
                  <a:pt x="0" y="13716"/>
                </a:lnTo>
                <a:lnTo>
                  <a:pt x="0" y="4683403"/>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9" name="Rectangle 324"/>
          <p:cNvSpPr/>
          <p:nvPr/>
        </p:nvSpPr>
        <p:spPr>
          <a:xfrm rot="18900000" flipV="1">
            <a:off x="1227383" y="1585424"/>
            <a:ext cx="13716" cy="3504674"/>
          </a:xfrm>
          <a:custGeom>
            <a:avLst/>
            <a:gdLst/>
            <a:ahLst/>
            <a:cxnLst/>
            <a:rect l="l" t="t" r="r" b="b"/>
            <a:pathLst>
              <a:path w="13716" h="3504674">
                <a:moveTo>
                  <a:pt x="13716" y="3504674"/>
                </a:moveTo>
                <a:lnTo>
                  <a:pt x="13716" y="0"/>
                </a:lnTo>
                <a:lnTo>
                  <a:pt x="0" y="13716"/>
                </a:lnTo>
                <a:lnTo>
                  <a:pt x="0" y="349095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Rectangle 325"/>
          <p:cNvSpPr/>
          <p:nvPr/>
        </p:nvSpPr>
        <p:spPr>
          <a:xfrm rot="18900000" flipV="1">
            <a:off x="805790" y="2603242"/>
            <a:ext cx="13716" cy="2312226"/>
          </a:xfrm>
          <a:custGeom>
            <a:avLst/>
            <a:gdLst/>
            <a:ahLst/>
            <a:cxnLst/>
            <a:rect l="l" t="t" r="r" b="b"/>
            <a:pathLst>
              <a:path w="13716" h="2312226">
                <a:moveTo>
                  <a:pt x="13716" y="2312226"/>
                </a:moveTo>
                <a:lnTo>
                  <a:pt x="13716" y="0"/>
                </a:lnTo>
                <a:lnTo>
                  <a:pt x="0" y="13716"/>
                </a:lnTo>
                <a:lnTo>
                  <a:pt x="0" y="229851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326"/>
          <p:cNvSpPr/>
          <p:nvPr/>
        </p:nvSpPr>
        <p:spPr>
          <a:xfrm rot="18900000" flipV="1">
            <a:off x="384198" y="3621057"/>
            <a:ext cx="13716" cy="1119782"/>
          </a:xfrm>
          <a:custGeom>
            <a:avLst/>
            <a:gdLst/>
            <a:ahLst/>
            <a:cxnLst/>
            <a:rect l="l" t="t" r="r" b="b"/>
            <a:pathLst>
              <a:path w="13716" h="1119782">
                <a:moveTo>
                  <a:pt x="13716" y="1119782"/>
                </a:moveTo>
                <a:lnTo>
                  <a:pt x="13716" y="0"/>
                </a:lnTo>
                <a:lnTo>
                  <a:pt x="0" y="13716"/>
                </a:lnTo>
                <a:lnTo>
                  <a:pt x="0" y="110606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 name="Rectangle 371"/>
          <p:cNvSpPr/>
          <p:nvPr/>
        </p:nvSpPr>
        <p:spPr>
          <a:xfrm rot="18900000" flipV="1">
            <a:off x="2705180" y="-953749"/>
            <a:ext cx="13716" cy="6479500"/>
          </a:xfrm>
          <a:custGeom>
            <a:avLst/>
            <a:gdLst/>
            <a:ahLst/>
            <a:cxnLst/>
            <a:rect l="l" t="t" r="r" b="b"/>
            <a:pathLst>
              <a:path w="13716" h="6479500">
                <a:moveTo>
                  <a:pt x="0" y="6479500"/>
                </a:moveTo>
                <a:lnTo>
                  <a:pt x="13716" y="646578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373"/>
          <p:cNvSpPr/>
          <p:nvPr/>
        </p:nvSpPr>
        <p:spPr>
          <a:xfrm rot="18900000" flipV="1">
            <a:off x="4391552" y="-953749"/>
            <a:ext cx="13716" cy="6479500"/>
          </a:xfrm>
          <a:custGeom>
            <a:avLst/>
            <a:gdLst/>
            <a:ahLst/>
            <a:cxnLst/>
            <a:rect l="l" t="t" r="r" b="b"/>
            <a:pathLst>
              <a:path w="13716" h="6479500">
                <a:moveTo>
                  <a:pt x="0" y="6479500"/>
                </a:moveTo>
                <a:lnTo>
                  <a:pt x="13716" y="6465784"/>
                </a:lnTo>
                <a:lnTo>
                  <a:pt x="13716" y="0"/>
                </a:lnTo>
                <a:lnTo>
                  <a:pt x="0" y="13715"/>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Rectangle 375"/>
          <p:cNvSpPr/>
          <p:nvPr/>
        </p:nvSpPr>
        <p:spPr>
          <a:xfrm rot="18900000" flipV="1">
            <a:off x="6077925" y="-953749"/>
            <a:ext cx="13716" cy="6479501"/>
          </a:xfrm>
          <a:custGeom>
            <a:avLst/>
            <a:gdLst/>
            <a:ahLst/>
            <a:cxnLst/>
            <a:rect l="l" t="t" r="r" b="b"/>
            <a:pathLst>
              <a:path w="13716" h="6479501">
                <a:moveTo>
                  <a:pt x="0" y="6479501"/>
                </a:moveTo>
                <a:lnTo>
                  <a:pt x="13716" y="6465785"/>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 name="Rectangle 376"/>
          <p:cNvSpPr/>
          <p:nvPr/>
        </p:nvSpPr>
        <p:spPr>
          <a:xfrm rot="18900000" flipV="1">
            <a:off x="6881278" y="-950966"/>
            <a:ext cx="13716" cy="6394268"/>
          </a:xfrm>
          <a:custGeom>
            <a:avLst/>
            <a:gdLst/>
            <a:ahLst/>
            <a:cxnLst/>
            <a:rect l="l" t="t" r="r" b="b"/>
            <a:pathLst>
              <a:path w="13716" h="6394268">
                <a:moveTo>
                  <a:pt x="13716" y="6380553"/>
                </a:moveTo>
                <a:lnTo>
                  <a:pt x="13716" y="13716"/>
                </a:lnTo>
                <a:lnTo>
                  <a:pt x="0" y="0"/>
                </a:lnTo>
                <a:lnTo>
                  <a:pt x="0" y="639426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 name="Rectangle 377"/>
          <p:cNvSpPr/>
          <p:nvPr/>
        </p:nvSpPr>
        <p:spPr>
          <a:xfrm rot="18900000" flipV="1">
            <a:off x="7302869" y="-776336"/>
            <a:ext cx="13717" cy="5201823"/>
          </a:xfrm>
          <a:custGeom>
            <a:avLst/>
            <a:gdLst/>
            <a:ahLst/>
            <a:cxnLst/>
            <a:rect l="l" t="t" r="r" b="b"/>
            <a:pathLst>
              <a:path w="13717" h="5201823">
                <a:moveTo>
                  <a:pt x="1" y="5201823"/>
                </a:moveTo>
                <a:lnTo>
                  <a:pt x="13717" y="5188106"/>
                </a:lnTo>
                <a:lnTo>
                  <a:pt x="13717" y="13717"/>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 name="Rectangle 378"/>
          <p:cNvSpPr/>
          <p:nvPr/>
        </p:nvSpPr>
        <p:spPr>
          <a:xfrm rot="18900000" flipV="1">
            <a:off x="7742935" y="-582310"/>
            <a:ext cx="13716" cy="4009378"/>
          </a:xfrm>
          <a:custGeom>
            <a:avLst/>
            <a:gdLst/>
            <a:ahLst/>
            <a:cxnLst/>
            <a:rect l="l" t="t" r="r" b="b"/>
            <a:pathLst>
              <a:path w="13716" h="4009378">
                <a:moveTo>
                  <a:pt x="13716" y="3995663"/>
                </a:moveTo>
                <a:lnTo>
                  <a:pt x="13716" y="13717"/>
                </a:lnTo>
                <a:lnTo>
                  <a:pt x="0" y="0"/>
                </a:lnTo>
                <a:lnTo>
                  <a:pt x="0" y="4009378"/>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8" name="Rectangle 138"/>
          <p:cNvSpPr/>
          <p:nvPr/>
        </p:nvSpPr>
        <p:spPr>
          <a:xfrm rot="18900000" flipV="1">
            <a:off x="8567649" y="-252451"/>
            <a:ext cx="13715" cy="1624488"/>
          </a:xfrm>
          <a:custGeom>
            <a:avLst/>
            <a:gdLst/>
            <a:ahLst/>
            <a:cxnLst/>
            <a:rect l="l" t="t" r="r" b="b"/>
            <a:pathLst>
              <a:path w="13715" h="1624488">
                <a:moveTo>
                  <a:pt x="0" y="1624488"/>
                </a:moveTo>
                <a:lnTo>
                  <a:pt x="13715" y="1610773"/>
                </a:lnTo>
                <a:lnTo>
                  <a:pt x="13715" y="13715"/>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9" name="Freeform 48"/>
          <p:cNvSpPr/>
          <p:nvPr/>
        </p:nvSpPr>
        <p:spPr>
          <a:xfrm rot="18900000" flipV="1">
            <a:off x="8989243" y="-77819"/>
            <a:ext cx="13715" cy="432040"/>
          </a:xfrm>
          <a:custGeom>
            <a:avLst/>
            <a:gdLst/>
            <a:ahLst/>
            <a:cxnLst/>
            <a:rect l="l" t="t" r="r" b="b"/>
            <a:pathLst>
              <a:path w="13715" h="432040">
                <a:moveTo>
                  <a:pt x="0" y="432040"/>
                </a:moveTo>
                <a:lnTo>
                  <a:pt x="13715" y="418325"/>
                </a:lnTo>
                <a:lnTo>
                  <a:pt x="13715" y="13715"/>
                </a:lnTo>
                <a:lnTo>
                  <a:pt x="0"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0" name="Rectangle 372"/>
          <p:cNvSpPr/>
          <p:nvPr/>
        </p:nvSpPr>
        <p:spPr>
          <a:xfrm rot="18900000" flipV="1">
            <a:off x="3543517" y="-965458"/>
            <a:ext cx="13716" cy="6493219"/>
          </a:xfrm>
          <a:custGeom>
            <a:avLst/>
            <a:gdLst/>
            <a:ahLst/>
            <a:cxnLst/>
            <a:rect l="l" t="t" r="r" b="b"/>
            <a:pathLst>
              <a:path w="13716" h="6493219">
                <a:moveTo>
                  <a:pt x="0" y="6493219"/>
                </a:moveTo>
                <a:lnTo>
                  <a:pt x="13716" y="6479503"/>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1" name="Rectangle 374"/>
          <p:cNvSpPr/>
          <p:nvPr/>
        </p:nvSpPr>
        <p:spPr>
          <a:xfrm rot="18900000" flipV="1">
            <a:off x="5229889" y="-965458"/>
            <a:ext cx="13716" cy="6493220"/>
          </a:xfrm>
          <a:custGeom>
            <a:avLst/>
            <a:gdLst/>
            <a:ahLst/>
            <a:cxnLst/>
            <a:rect l="l" t="t" r="r" b="b"/>
            <a:pathLst>
              <a:path w="13716" h="6493220">
                <a:moveTo>
                  <a:pt x="0" y="6493220"/>
                </a:moveTo>
                <a:lnTo>
                  <a:pt x="13716" y="6479504"/>
                </a:lnTo>
                <a:lnTo>
                  <a:pt x="13716" y="0"/>
                </a:lnTo>
                <a:lnTo>
                  <a:pt x="0" y="13716"/>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2" name="Teardrop 3"/>
          <p:cNvSpPr/>
          <p:nvPr/>
        </p:nvSpPr>
        <p:spPr>
          <a:xfrm rot="5400000" flipH="1" flipV="1">
            <a:off x="64427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3" name="Teardrop 3"/>
          <p:cNvSpPr/>
          <p:nvPr/>
        </p:nvSpPr>
        <p:spPr>
          <a:xfrm rot="5400000" flipH="1" flipV="1">
            <a:off x="-148774" y="258315"/>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1"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6" y="223846"/>
                </a:cubicBezTo>
                <a:lnTo>
                  <a:pt x="221347" y="232509"/>
                </a:lnTo>
                <a:cubicBezTo>
                  <a:pt x="224389"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0"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1" y="93753"/>
                </a:cubicBezTo>
                <a:cubicBezTo>
                  <a:pt x="100880" y="69151"/>
                  <a:pt x="130228" y="53433"/>
                  <a:pt x="163247" y="53433"/>
                </a:cubicBezTo>
                <a:cubicBezTo>
                  <a:pt x="186137" y="53872"/>
                  <a:pt x="201262" y="50984"/>
                  <a:pt x="211354"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8"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1"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4" name="Teardrop 3"/>
          <p:cNvSpPr/>
          <p:nvPr/>
        </p:nvSpPr>
        <p:spPr>
          <a:xfrm rot="5400000" flipH="1" flipV="1">
            <a:off x="13875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5" name="Teardrop 3"/>
          <p:cNvSpPr/>
          <p:nvPr/>
        </p:nvSpPr>
        <p:spPr>
          <a:xfrm rot="5400000" flipH="1" flipV="1">
            <a:off x="223007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6" name="Teardrop 3"/>
          <p:cNvSpPr/>
          <p:nvPr/>
        </p:nvSpPr>
        <p:spPr>
          <a:xfrm rot="5400000" flipH="1" flipV="1">
            <a:off x="30726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7" name="Teardrop 3"/>
          <p:cNvSpPr/>
          <p:nvPr/>
        </p:nvSpPr>
        <p:spPr>
          <a:xfrm rot="5400000" flipH="1" flipV="1">
            <a:off x="39151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8" name="Teardrop 3"/>
          <p:cNvSpPr/>
          <p:nvPr/>
        </p:nvSpPr>
        <p:spPr>
          <a:xfrm rot="5400000" flipH="1" flipV="1">
            <a:off x="47576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9" name="Teardrop 3"/>
          <p:cNvSpPr/>
          <p:nvPr/>
        </p:nvSpPr>
        <p:spPr>
          <a:xfrm rot="5400000" flipH="1" flipV="1">
            <a:off x="560023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0" name="Teardrop 3"/>
          <p:cNvSpPr/>
          <p:nvPr/>
        </p:nvSpPr>
        <p:spPr>
          <a:xfrm rot="5400000" flipH="1" flipV="1">
            <a:off x="812785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Teardrop 3"/>
          <p:cNvSpPr/>
          <p:nvPr/>
        </p:nvSpPr>
        <p:spPr>
          <a:xfrm rot="5400000" flipH="1" flipV="1">
            <a:off x="728531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Teardrop 3"/>
          <p:cNvSpPr/>
          <p:nvPr/>
        </p:nvSpPr>
        <p:spPr>
          <a:xfrm rot="5400000" flipH="1" flipV="1">
            <a:off x="8812306" y="329061"/>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29"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3"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8" y="173608"/>
                </a:lnTo>
                <a:lnTo>
                  <a:pt x="3810" y="173608"/>
                </a:lnTo>
                <a:cubicBezTo>
                  <a:pt x="332" y="169383"/>
                  <a:pt x="0" y="164657"/>
                  <a:pt x="0" y="159854"/>
                </a:cubicBezTo>
                <a:cubicBezTo>
                  <a:pt x="0" y="132604"/>
                  <a:pt x="10705"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Teardrop 3"/>
          <p:cNvSpPr/>
          <p:nvPr/>
        </p:nvSpPr>
        <p:spPr>
          <a:xfrm rot="5400000" flipH="1" flipV="1">
            <a:off x="544992" y="109541"/>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Teardrop 3"/>
          <p:cNvSpPr/>
          <p:nvPr/>
        </p:nvSpPr>
        <p:spPr>
          <a:xfrm rot="5400000" flipH="1" flipV="1">
            <a:off x="60211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 name="Teardrop 3"/>
          <p:cNvSpPr/>
          <p:nvPr/>
        </p:nvSpPr>
        <p:spPr>
          <a:xfrm rot="5400000" flipH="1" flipV="1">
            <a:off x="9659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6" name="Teardrop 3"/>
          <p:cNvSpPr/>
          <p:nvPr/>
        </p:nvSpPr>
        <p:spPr>
          <a:xfrm rot="5400000" flipH="1" flipV="1">
            <a:off x="180848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7" name="Teardrop 3"/>
          <p:cNvSpPr/>
          <p:nvPr/>
        </p:nvSpPr>
        <p:spPr>
          <a:xfrm rot="5400000" flipH="1" flipV="1">
            <a:off x="26510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8" name="Teardrop 3"/>
          <p:cNvSpPr/>
          <p:nvPr/>
        </p:nvSpPr>
        <p:spPr>
          <a:xfrm rot="5400000" flipH="1" flipV="1">
            <a:off x="34935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9" name="Teardrop 3"/>
          <p:cNvSpPr/>
          <p:nvPr/>
        </p:nvSpPr>
        <p:spPr>
          <a:xfrm rot="5400000" flipH="1" flipV="1">
            <a:off x="43361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0" name="Teardrop 3"/>
          <p:cNvSpPr/>
          <p:nvPr/>
        </p:nvSpPr>
        <p:spPr>
          <a:xfrm rot="5400000" flipH="1" flipV="1">
            <a:off x="517864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1" name="Teardrop 3"/>
          <p:cNvSpPr/>
          <p:nvPr/>
        </p:nvSpPr>
        <p:spPr>
          <a:xfrm rot="5400000" flipH="1" flipV="1">
            <a:off x="770626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2" name="Teardrop 3"/>
          <p:cNvSpPr/>
          <p:nvPr/>
        </p:nvSpPr>
        <p:spPr>
          <a:xfrm rot="5400000" flipH="1" flipV="1">
            <a:off x="686372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 name="Teardrop 3"/>
          <p:cNvSpPr/>
          <p:nvPr/>
        </p:nvSpPr>
        <p:spPr>
          <a:xfrm rot="5400000" flipH="1" flipV="1">
            <a:off x="85488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4" name="Teardrop 3"/>
          <p:cNvSpPr/>
          <p:nvPr/>
        </p:nvSpPr>
        <p:spPr>
          <a:xfrm rot="5400000" flipH="1" flipV="1">
            <a:off x="123402" y="53022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5" name="Teardrop 3"/>
          <p:cNvSpPr/>
          <p:nvPr/>
        </p:nvSpPr>
        <p:spPr>
          <a:xfrm rot="5400000" flipH="1" flipV="1">
            <a:off x="617401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6" name="Teardrop 3"/>
          <p:cNvSpPr/>
          <p:nvPr/>
        </p:nvSpPr>
        <p:spPr>
          <a:xfrm rot="5400000" flipH="1" flipV="1">
            <a:off x="111877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699"/>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8"/>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 name="Teardrop 3"/>
          <p:cNvSpPr/>
          <p:nvPr/>
        </p:nvSpPr>
        <p:spPr>
          <a:xfrm rot="5400000" flipH="1" flipV="1">
            <a:off x="196131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4"/>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90"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Teardrop 3"/>
          <p:cNvSpPr/>
          <p:nvPr/>
        </p:nvSpPr>
        <p:spPr>
          <a:xfrm rot="5400000" flipH="1" flipV="1">
            <a:off x="280385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Teardrop 3"/>
          <p:cNvSpPr/>
          <p:nvPr/>
        </p:nvSpPr>
        <p:spPr>
          <a:xfrm rot="5400000" flipH="1" flipV="1">
            <a:off x="364639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1"/>
                </a:cubicBezTo>
                <a:cubicBezTo>
                  <a:pt x="100880" y="366700"/>
                  <a:pt x="130228" y="350981"/>
                  <a:pt x="163247" y="350981"/>
                </a:cubicBezTo>
                <a:cubicBezTo>
                  <a:pt x="186137" y="351421"/>
                  <a:pt x="201262" y="348532"/>
                  <a:pt x="211354" y="336664"/>
                </a:cubicBezTo>
                <a:cubicBezTo>
                  <a:pt x="212796" y="334968"/>
                  <a:pt x="214135" y="333090"/>
                  <a:pt x="215380" y="331011"/>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8"/>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2"/>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5"/>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5"/>
                  <a:pt x="61434" y="178458"/>
                  <a:pt x="61434" y="159855"/>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0" name="Teardrop 3"/>
          <p:cNvSpPr/>
          <p:nvPr/>
        </p:nvSpPr>
        <p:spPr>
          <a:xfrm rot="5400000" flipH="1" flipV="1">
            <a:off x="448893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1" name="Teardrop 3"/>
          <p:cNvSpPr/>
          <p:nvPr/>
        </p:nvSpPr>
        <p:spPr>
          <a:xfrm rot="5400000" flipH="1" flipV="1">
            <a:off x="533147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 name="Teardrop 3"/>
          <p:cNvSpPr/>
          <p:nvPr/>
        </p:nvSpPr>
        <p:spPr>
          <a:xfrm rot="5400000" flipH="1" flipV="1">
            <a:off x="785909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8"/>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3" name="Teardrop 3"/>
          <p:cNvSpPr/>
          <p:nvPr/>
        </p:nvSpPr>
        <p:spPr>
          <a:xfrm rot="5400000" flipH="1" flipV="1">
            <a:off x="7016553" y="-163077"/>
            <a:ext cx="306986" cy="612648"/>
          </a:xfrm>
          <a:custGeom>
            <a:avLst/>
            <a:gdLst/>
            <a:ahLst/>
            <a:cxnLst/>
            <a:rect l="l" t="t" r="r" b="b"/>
            <a:pathLst>
              <a:path w="306986" h="612648">
                <a:moveTo>
                  <a:pt x="215380" y="331012"/>
                </a:moveTo>
                <a:cubicBezTo>
                  <a:pt x="210766" y="314775"/>
                  <a:pt x="210686" y="297561"/>
                  <a:pt x="215167" y="281312"/>
                </a:cubicBezTo>
                <a:cubicBezTo>
                  <a:pt x="205209" y="264960"/>
                  <a:pt x="189231" y="261169"/>
                  <a:pt x="163247" y="261668"/>
                </a:cubicBezTo>
                <a:cubicBezTo>
                  <a:pt x="130240" y="261668"/>
                  <a:pt x="100901" y="245961"/>
                  <a:pt x="82612" y="221373"/>
                </a:cubicBezTo>
                <a:cubicBezTo>
                  <a:pt x="66104" y="224383"/>
                  <a:pt x="50483" y="232539"/>
                  <a:pt x="37722" y="245300"/>
                </a:cubicBezTo>
                <a:cubicBezTo>
                  <a:pt x="20815" y="262208"/>
                  <a:pt x="11990" y="284137"/>
                  <a:pt x="11501" y="306292"/>
                </a:cubicBezTo>
                <a:lnTo>
                  <a:pt x="96667" y="306292"/>
                </a:lnTo>
                <a:lnTo>
                  <a:pt x="96667" y="306356"/>
                </a:lnTo>
                <a:lnTo>
                  <a:pt x="11501" y="306356"/>
                </a:lnTo>
                <a:cubicBezTo>
                  <a:pt x="11989" y="328512"/>
                  <a:pt x="20815" y="350441"/>
                  <a:pt x="37722" y="367348"/>
                </a:cubicBezTo>
                <a:cubicBezTo>
                  <a:pt x="50477" y="380104"/>
                  <a:pt x="66091" y="388259"/>
                  <a:pt x="82591" y="391302"/>
                </a:cubicBezTo>
                <a:cubicBezTo>
                  <a:pt x="100880" y="366700"/>
                  <a:pt x="130228" y="350982"/>
                  <a:pt x="163247" y="350982"/>
                </a:cubicBezTo>
                <a:cubicBezTo>
                  <a:pt x="186137" y="351421"/>
                  <a:pt x="201262" y="348532"/>
                  <a:pt x="211354" y="336664"/>
                </a:cubicBezTo>
                <a:cubicBezTo>
                  <a:pt x="212796" y="334969"/>
                  <a:pt x="214135" y="333090"/>
                  <a:pt x="215380" y="331012"/>
                </a:cubicBezTo>
                <a:close/>
                <a:moveTo>
                  <a:pt x="239385" y="239431"/>
                </a:moveTo>
                <a:lnTo>
                  <a:pt x="97830" y="97876"/>
                </a:lnTo>
                <a:cubicBezTo>
                  <a:pt x="82509" y="113888"/>
                  <a:pt x="73243" y="135634"/>
                  <a:pt x="73243" y="159545"/>
                </a:cubicBezTo>
                <a:cubicBezTo>
                  <a:pt x="73243" y="209563"/>
                  <a:pt x="113791" y="250112"/>
                  <a:pt x="163810" y="250112"/>
                </a:cubicBezTo>
                <a:cubicBezTo>
                  <a:pt x="182888" y="249746"/>
                  <a:pt x="207035" y="254980"/>
                  <a:pt x="219892" y="268141"/>
                </a:cubicBezTo>
                <a:cubicBezTo>
                  <a:pt x="224319" y="257687"/>
                  <a:pt x="230870" y="247949"/>
                  <a:pt x="239385" y="239431"/>
                </a:cubicBezTo>
                <a:close/>
                <a:moveTo>
                  <a:pt x="239386" y="373218"/>
                </a:moveTo>
                <a:cubicBezTo>
                  <a:pt x="230866" y="364697"/>
                  <a:pt x="224313" y="354954"/>
                  <a:pt x="219944" y="344457"/>
                </a:cubicBezTo>
                <a:cubicBezTo>
                  <a:pt x="207099" y="357655"/>
                  <a:pt x="182914" y="362904"/>
                  <a:pt x="163810" y="362538"/>
                </a:cubicBezTo>
                <a:cubicBezTo>
                  <a:pt x="113791" y="362537"/>
                  <a:pt x="73243" y="403086"/>
                  <a:pt x="73243" y="453105"/>
                </a:cubicBezTo>
                <a:cubicBezTo>
                  <a:pt x="73243" y="477015"/>
                  <a:pt x="82509" y="498762"/>
                  <a:pt x="97830" y="514773"/>
                </a:cubicBezTo>
                <a:close/>
                <a:moveTo>
                  <a:pt x="268140" y="219893"/>
                </a:moveTo>
                <a:cubicBezTo>
                  <a:pt x="254980" y="207035"/>
                  <a:pt x="249745" y="182889"/>
                  <a:pt x="250111" y="163811"/>
                </a:cubicBezTo>
                <a:cubicBezTo>
                  <a:pt x="250111" y="113793"/>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9"/>
                </a:lnTo>
                <a:cubicBezTo>
                  <a:pt x="113887" y="530139"/>
                  <a:pt x="135634" y="539405"/>
                  <a:pt x="159544" y="539405"/>
                </a:cubicBezTo>
                <a:cubicBezTo>
                  <a:pt x="184553" y="539405"/>
                  <a:pt x="207195" y="529268"/>
                  <a:pt x="223584" y="512879"/>
                </a:cubicBezTo>
                <a:cubicBezTo>
                  <a:pt x="239974" y="496489"/>
                  <a:pt x="250111" y="473848"/>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8"/>
                </a:lnTo>
                <a:lnTo>
                  <a:pt x="306292" y="96667"/>
                </a:lnTo>
                <a:lnTo>
                  <a:pt x="306292" y="11501"/>
                </a:lnTo>
                <a:cubicBezTo>
                  <a:pt x="284137" y="11990"/>
                  <a:pt x="262207" y="20815"/>
                  <a:pt x="245300" y="37722"/>
                </a:cubicBezTo>
                <a:cubicBezTo>
                  <a:pt x="232539" y="50484"/>
                  <a:pt x="224382" y="66106"/>
                  <a:pt x="221373" y="82614"/>
                </a:cubicBezTo>
                <a:cubicBezTo>
                  <a:pt x="245960" y="100903"/>
                  <a:pt x="261667" y="130241"/>
                  <a:pt x="261667" y="163248"/>
                </a:cubicBezTo>
                <a:cubicBezTo>
                  <a:pt x="261168" y="189232"/>
                  <a:pt x="264959" y="205210"/>
                  <a:pt x="281311" y="215168"/>
                </a:cubicBezTo>
                <a:lnTo>
                  <a:pt x="306986" y="215277"/>
                </a:lnTo>
                <a:lnTo>
                  <a:pt x="306986" y="221929"/>
                </a:lnTo>
                <a:cubicBezTo>
                  <a:pt x="285145" y="221632"/>
                  <a:pt x="263250" y="229877"/>
                  <a:pt x="246580" y="246536"/>
                </a:cubicBezTo>
                <a:lnTo>
                  <a:pt x="254808" y="254763"/>
                </a:lnTo>
                <a:cubicBezTo>
                  <a:pt x="254801" y="254772"/>
                  <a:pt x="254793" y="254779"/>
                  <a:pt x="254786" y="254787"/>
                </a:cubicBezTo>
                <a:cubicBezTo>
                  <a:pt x="254778" y="254794"/>
                  <a:pt x="254771" y="254802"/>
                  <a:pt x="254763" y="254808"/>
                </a:cubicBezTo>
                <a:lnTo>
                  <a:pt x="246535" y="246581"/>
                </a:lnTo>
                <a:cubicBezTo>
                  <a:pt x="213554" y="279582"/>
                  <a:pt x="213554" y="333067"/>
                  <a:pt x="246535" y="366068"/>
                </a:cubicBezTo>
                <a:lnTo>
                  <a:pt x="254763" y="357841"/>
                </a:lnTo>
                <a:cubicBezTo>
                  <a:pt x="254771" y="357848"/>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4"/>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4"/>
                  <a:pt x="284136" y="600659"/>
                  <a:pt x="306292" y="601147"/>
                </a:cubicBezTo>
                <a:lnTo>
                  <a:pt x="306292" y="515981"/>
                </a:lnTo>
                <a:lnTo>
                  <a:pt x="306356" y="515982"/>
                </a:lnTo>
                <a:lnTo>
                  <a:pt x="306356" y="601147"/>
                </a:lnTo>
                <a:lnTo>
                  <a:pt x="306986" y="601012"/>
                </a:lnTo>
                <a:lnTo>
                  <a:pt x="306986" y="612510"/>
                </a:lnTo>
                <a:cubicBezTo>
                  <a:pt x="306767" y="612641"/>
                  <a:pt x="306546" y="612645"/>
                  <a:pt x="306324" y="612648"/>
                </a:cubicBezTo>
                <a:cubicBezTo>
                  <a:pt x="281070" y="612257"/>
                  <a:pt x="255999" y="602326"/>
                  <a:pt x="236731" y="583058"/>
                </a:cubicBezTo>
                <a:cubicBezTo>
                  <a:pt x="223570" y="569897"/>
                  <a:pt x="214766" y="554031"/>
                  <a:pt x="210610" y="537175"/>
                </a:cubicBezTo>
                <a:cubicBezTo>
                  <a:pt x="195839" y="546241"/>
                  <a:pt x="178427" y="551215"/>
                  <a:pt x="159854" y="551215"/>
                </a:cubicBezTo>
                <a:cubicBezTo>
                  <a:pt x="132604" y="551215"/>
                  <a:pt x="107854" y="540509"/>
                  <a:pt x="89720" y="522928"/>
                </a:cubicBezTo>
                <a:lnTo>
                  <a:pt x="89720" y="522928"/>
                </a:lnTo>
                <a:cubicBezTo>
                  <a:pt x="72139" y="504795"/>
                  <a:pt x="61434" y="480045"/>
                  <a:pt x="61434" y="452795"/>
                </a:cubicBezTo>
                <a:cubicBezTo>
                  <a:pt x="61434" y="434222"/>
                  <a:pt x="66407" y="416810"/>
                  <a:pt x="75474" y="402038"/>
                </a:cubicBezTo>
                <a:cubicBezTo>
                  <a:pt x="58618" y="397882"/>
                  <a:pt x="42751" y="389078"/>
                  <a:pt x="29591" y="375918"/>
                </a:cubicBezTo>
                <a:cubicBezTo>
                  <a:pt x="10322" y="356649"/>
                  <a:pt x="391" y="331578"/>
                  <a:pt x="0" y="306324"/>
                </a:cubicBezTo>
                <a:lnTo>
                  <a:pt x="0" y="306324"/>
                </a:lnTo>
                <a:cubicBezTo>
                  <a:pt x="391" y="281070"/>
                  <a:pt x="10322" y="256000"/>
                  <a:pt x="29591" y="236731"/>
                </a:cubicBezTo>
                <a:cubicBezTo>
                  <a:pt x="42758" y="223564"/>
                  <a:pt x="58634" y="214757"/>
                  <a:pt x="75514" y="210684"/>
                </a:cubicBezTo>
                <a:cubicBezTo>
                  <a:pt x="66423" y="195896"/>
                  <a:pt x="61434" y="178458"/>
                  <a:pt x="61434" y="159855"/>
                </a:cubicBezTo>
                <a:cubicBezTo>
                  <a:pt x="61434" y="132604"/>
                  <a:pt x="72139" y="107855"/>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4" name="Teardrop 3"/>
          <p:cNvSpPr/>
          <p:nvPr/>
        </p:nvSpPr>
        <p:spPr>
          <a:xfrm rot="5400000" flipH="1" flipV="1">
            <a:off x="87016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7"/>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2"/>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2"/>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3"/>
                </a:cubicBezTo>
                <a:cubicBezTo>
                  <a:pt x="245960" y="100902"/>
                  <a:pt x="261667" y="130241"/>
                  <a:pt x="261667" y="163248"/>
                </a:cubicBezTo>
                <a:cubicBezTo>
                  <a:pt x="261168" y="189232"/>
                  <a:pt x="264959" y="205210"/>
                  <a:pt x="281311" y="215167"/>
                </a:cubicBezTo>
                <a:lnTo>
                  <a:pt x="306986" y="215277"/>
                </a:lnTo>
                <a:lnTo>
                  <a:pt x="306986" y="221928"/>
                </a:lnTo>
                <a:cubicBezTo>
                  <a:pt x="285145" y="221632"/>
                  <a:pt x="263250" y="229876"/>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3"/>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5"/>
                  <a:pt x="306324" y="612648"/>
                </a:cubicBez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 name="Teardrop 3"/>
          <p:cNvSpPr/>
          <p:nvPr/>
        </p:nvSpPr>
        <p:spPr>
          <a:xfrm rot="5400000" flipH="1" flipV="1">
            <a:off x="276233" y="-163077"/>
            <a:ext cx="306986" cy="612648"/>
          </a:xfrm>
          <a:custGeom>
            <a:avLst/>
            <a:gdLst/>
            <a:ahLst/>
            <a:cxnLst/>
            <a:rect l="l" t="t" r="r" b="b"/>
            <a:pathLst>
              <a:path w="306986" h="612648">
                <a:moveTo>
                  <a:pt x="215380" y="331011"/>
                </a:moveTo>
                <a:cubicBezTo>
                  <a:pt x="210766" y="314774"/>
                  <a:pt x="210686" y="297561"/>
                  <a:pt x="215167" y="281312"/>
                </a:cubicBezTo>
                <a:cubicBezTo>
                  <a:pt x="205209" y="264959"/>
                  <a:pt x="189231" y="261169"/>
                  <a:pt x="163247" y="261668"/>
                </a:cubicBezTo>
                <a:cubicBezTo>
                  <a:pt x="130240" y="261668"/>
                  <a:pt x="100901" y="245961"/>
                  <a:pt x="82612" y="221373"/>
                </a:cubicBezTo>
                <a:cubicBezTo>
                  <a:pt x="66104" y="224382"/>
                  <a:pt x="50483" y="232539"/>
                  <a:pt x="37722" y="245300"/>
                </a:cubicBezTo>
                <a:cubicBezTo>
                  <a:pt x="20815" y="262208"/>
                  <a:pt x="11990" y="284136"/>
                  <a:pt x="11501" y="306292"/>
                </a:cubicBezTo>
                <a:lnTo>
                  <a:pt x="96667" y="306292"/>
                </a:lnTo>
                <a:lnTo>
                  <a:pt x="96667" y="306356"/>
                </a:lnTo>
                <a:lnTo>
                  <a:pt x="11501" y="306356"/>
                </a:lnTo>
                <a:cubicBezTo>
                  <a:pt x="11989" y="328512"/>
                  <a:pt x="20815" y="350441"/>
                  <a:pt x="37722" y="367348"/>
                </a:cubicBezTo>
                <a:cubicBezTo>
                  <a:pt x="50477" y="380103"/>
                  <a:pt x="66091" y="388259"/>
                  <a:pt x="82591" y="391301"/>
                </a:cubicBezTo>
                <a:cubicBezTo>
                  <a:pt x="100880" y="366699"/>
                  <a:pt x="130228" y="350981"/>
                  <a:pt x="163247" y="350981"/>
                </a:cubicBezTo>
                <a:cubicBezTo>
                  <a:pt x="186137" y="351420"/>
                  <a:pt x="201262" y="348532"/>
                  <a:pt x="211354" y="336664"/>
                </a:cubicBezTo>
                <a:cubicBezTo>
                  <a:pt x="212796" y="334968"/>
                  <a:pt x="214135" y="333090"/>
                  <a:pt x="215380" y="331011"/>
                </a:cubicBezTo>
                <a:close/>
                <a:moveTo>
                  <a:pt x="239385" y="239431"/>
                </a:moveTo>
                <a:lnTo>
                  <a:pt x="97830" y="97876"/>
                </a:lnTo>
                <a:cubicBezTo>
                  <a:pt x="82509" y="113887"/>
                  <a:pt x="73243" y="135634"/>
                  <a:pt x="73243" y="159544"/>
                </a:cubicBezTo>
                <a:cubicBezTo>
                  <a:pt x="73243" y="209563"/>
                  <a:pt x="113791" y="250112"/>
                  <a:pt x="163810" y="250112"/>
                </a:cubicBezTo>
                <a:cubicBezTo>
                  <a:pt x="182888" y="249746"/>
                  <a:pt x="207035" y="254980"/>
                  <a:pt x="219892" y="268141"/>
                </a:cubicBezTo>
                <a:cubicBezTo>
                  <a:pt x="224319" y="257686"/>
                  <a:pt x="230870" y="247948"/>
                  <a:pt x="239385" y="239431"/>
                </a:cubicBezTo>
                <a:close/>
                <a:moveTo>
                  <a:pt x="239386" y="373218"/>
                </a:moveTo>
                <a:cubicBezTo>
                  <a:pt x="230866" y="364697"/>
                  <a:pt x="224313" y="354954"/>
                  <a:pt x="219944" y="344457"/>
                </a:cubicBezTo>
                <a:cubicBezTo>
                  <a:pt x="207099" y="357655"/>
                  <a:pt x="182914" y="362904"/>
                  <a:pt x="163810" y="362537"/>
                </a:cubicBezTo>
                <a:cubicBezTo>
                  <a:pt x="113791" y="362537"/>
                  <a:pt x="73243" y="403086"/>
                  <a:pt x="73243" y="453104"/>
                </a:cubicBezTo>
                <a:cubicBezTo>
                  <a:pt x="73243" y="477015"/>
                  <a:pt x="82509" y="498761"/>
                  <a:pt x="97830" y="514773"/>
                </a:cubicBezTo>
                <a:close/>
                <a:moveTo>
                  <a:pt x="268140" y="219893"/>
                </a:moveTo>
                <a:cubicBezTo>
                  <a:pt x="254980" y="207035"/>
                  <a:pt x="249745" y="182889"/>
                  <a:pt x="250111" y="163811"/>
                </a:cubicBezTo>
                <a:cubicBezTo>
                  <a:pt x="250111" y="113792"/>
                  <a:pt x="209563" y="73244"/>
                  <a:pt x="159544" y="73244"/>
                </a:cubicBezTo>
                <a:cubicBezTo>
                  <a:pt x="135634" y="73244"/>
                  <a:pt x="113887" y="82510"/>
                  <a:pt x="97875" y="97831"/>
                </a:cubicBezTo>
                <a:lnTo>
                  <a:pt x="239430" y="239386"/>
                </a:lnTo>
                <a:cubicBezTo>
                  <a:pt x="247948" y="230871"/>
                  <a:pt x="257686" y="224320"/>
                  <a:pt x="268140" y="219893"/>
                </a:cubicBezTo>
                <a:close/>
                <a:moveTo>
                  <a:pt x="268191" y="392705"/>
                </a:moveTo>
                <a:cubicBezTo>
                  <a:pt x="257695" y="388335"/>
                  <a:pt x="247952" y="381782"/>
                  <a:pt x="239431" y="373263"/>
                </a:cubicBezTo>
                <a:lnTo>
                  <a:pt x="97875" y="514818"/>
                </a:lnTo>
                <a:cubicBezTo>
                  <a:pt x="113887" y="530139"/>
                  <a:pt x="135634" y="539405"/>
                  <a:pt x="159544" y="539405"/>
                </a:cubicBezTo>
                <a:cubicBezTo>
                  <a:pt x="184553" y="539405"/>
                  <a:pt x="207195" y="529268"/>
                  <a:pt x="223584" y="512879"/>
                </a:cubicBezTo>
                <a:cubicBezTo>
                  <a:pt x="239974" y="496489"/>
                  <a:pt x="250111" y="473847"/>
                  <a:pt x="250111" y="448838"/>
                </a:cubicBezTo>
                <a:cubicBezTo>
                  <a:pt x="249745" y="429735"/>
                  <a:pt x="254994" y="405550"/>
                  <a:pt x="268191" y="392705"/>
                </a:cubicBezTo>
                <a:close/>
                <a:moveTo>
                  <a:pt x="306986" y="138"/>
                </a:moveTo>
                <a:lnTo>
                  <a:pt x="306986" y="11636"/>
                </a:lnTo>
                <a:cubicBezTo>
                  <a:pt x="306778" y="11511"/>
                  <a:pt x="306567" y="11506"/>
                  <a:pt x="306356" y="11501"/>
                </a:cubicBezTo>
                <a:lnTo>
                  <a:pt x="306356" y="96667"/>
                </a:lnTo>
                <a:lnTo>
                  <a:pt x="306292" y="96667"/>
                </a:lnTo>
                <a:lnTo>
                  <a:pt x="306292" y="11501"/>
                </a:lnTo>
                <a:cubicBezTo>
                  <a:pt x="284137" y="11990"/>
                  <a:pt x="262207" y="20815"/>
                  <a:pt x="245300" y="37722"/>
                </a:cubicBezTo>
                <a:cubicBezTo>
                  <a:pt x="232539" y="50483"/>
                  <a:pt x="224382" y="66105"/>
                  <a:pt x="221373" y="82614"/>
                </a:cubicBezTo>
                <a:cubicBezTo>
                  <a:pt x="245960" y="100902"/>
                  <a:pt x="261667" y="130241"/>
                  <a:pt x="261667" y="163248"/>
                </a:cubicBezTo>
                <a:cubicBezTo>
                  <a:pt x="261168" y="189232"/>
                  <a:pt x="264959" y="205210"/>
                  <a:pt x="281311" y="215167"/>
                </a:cubicBezTo>
                <a:lnTo>
                  <a:pt x="306986" y="215277"/>
                </a:lnTo>
                <a:lnTo>
                  <a:pt x="306986" y="221929"/>
                </a:lnTo>
                <a:cubicBezTo>
                  <a:pt x="285145" y="221632"/>
                  <a:pt x="263250" y="229877"/>
                  <a:pt x="246580" y="246536"/>
                </a:cubicBezTo>
                <a:lnTo>
                  <a:pt x="254808" y="254763"/>
                </a:lnTo>
                <a:cubicBezTo>
                  <a:pt x="254801" y="254771"/>
                  <a:pt x="254793" y="254779"/>
                  <a:pt x="254786" y="254786"/>
                </a:cubicBezTo>
                <a:cubicBezTo>
                  <a:pt x="254778" y="254794"/>
                  <a:pt x="254771" y="254801"/>
                  <a:pt x="254763" y="254808"/>
                </a:cubicBezTo>
                <a:lnTo>
                  <a:pt x="246535" y="246581"/>
                </a:lnTo>
                <a:cubicBezTo>
                  <a:pt x="213554" y="279582"/>
                  <a:pt x="213554" y="333067"/>
                  <a:pt x="246535" y="366068"/>
                </a:cubicBezTo>
                <a:lnTo>
                  <a:pt x="254763" y="357841"/>
                </a:lnTo>
                <a:cubicBezTo>
                  <a:pt x="254771" y="357847"/>
                  <a:pt x="254778" y="357855"/>
                  <a:pt x="254786" y="357863"/>
                </a:cubicBezTo>
                <a:lnTo>
                  <a:pt x="254808" y="357886"/>
                </a:lnTo>
                <a:lnTo>
                  <a:pt x="246580" y="366113"/>
                </a:lnTo>
                <a:cubicBezTo>
                  <a:pt x="263250" y="382773"/>
                  <a:pt x="285145" y="391017"/>
                  <a:pt x="306986" y="390721"/>
                </a:cubicBezTo>
                <a:lnTo>
                  <a:pt x="306986" y="397378"/>
                </a:lnTo>
                <a:cubicBezTo>
                  <a:pt x="298457" y="400796"/>
                  <a:pt x="289920" y="399622"/>
                  <a:pt x="281637" y="397269"/>
                </a:cubicBezTo>
                <a:cubicBezTo>
                  <a:pt x="265010" y="407223"/>
                  <a:pt x="261165" y="423242"/>
                  <a:pt x="261667" y="449401"/>
                </a:cubicBezTo>
                <a:cubicBezTo>
                  <a:pt x="261667" y="477516"/>
                  <a:pt x="250271" y="502969"/>
                  <a:pt x="231847" y="521394"/>
                </a:cubicBezTo>
                <a:lnTo>
                  <a:pt x="221347" y="530057"/>
                </a:lnTo>
                <a:cubicBezTo>
                  <a:pt x="224389" y="546557"/>
                  <a:pt x="232545" y="562171"/>
                  <a:pt x="245300" y="574926"/>
                </a:cubicBezTo>
                <a:cubicBezTo>
                  <a:pt x="262207" y="591833"/>
                  <a:pt x="284136" y="600659"/>
                  <a:pt x="306292" y="601147"/>
                </a:cubicBezTo>
                <a:lnTo>
                  <a:pt x="306292" y="515981"/>
                </a:lnTo>
                <a:lnTo>
                  <a:pt x="306356" y="515981"/>
                </a:lnTo>
                <a:lnTo>
                  <a:pt x="306356" y="601147"/>
                </a:lnTo>
                <a:lnTo>
                  <a:pt x="306986" y="601012"/>
                </a:lnTo>
                <a:lnTo>
                  <a:pt x="306986" y="612510"/>
                </a:lnTo>
                <a:cubicBezTo>
                  <a:pt x="306767" y="612640"/>
                  <a:pt x="306546" y="612644"/>
                  <a:pt x="306324" y="612648"/>
                </a:cubicBezTo>
                <a:lnTo>
                  <a:pt x="306324" y="612648"/>
                </a:lnTo>
                <a:cubicBezTo>
                  <a:pt x="281070" y="612257"/>
                  <a:pt x="255999" y="602326"/>
                  <a:pt x="236731" y="583057"/>
                </a:cubicBezTo>
                <a:cubicBezTo>
                  <a:pt x="223570" y="569897"/>
                  <a:pt x="214766" y="554030"/>
                  <a:pt x="210610" y="537174"/>
                </a:cubicBezTo>
                <a:cubicBezTo>
                  <a:pt x="195839" y="546241"/>
                  <a:pt x="178427" y="551214"/>
                  <a:pt x="159854" y="551214"/>
                </a:cubicBezTo>
                <a:cubicBezTo>
                  <a:pt x="132604" y="551214"/>
                  <a:pt x="107854" y="540509"/>
                  <a:pt x="89720" y="522928"/>
                </a:cubicBezTo>
                <a:lnTo>
                  <a:pt x="89720" y="522928"/>
                </a:lnTo>
                <a:cubicBezTo>
                  <a:pt x="72139" y="504795"/>
                  <a:pt x="61434" y="480045"/>
                  <a:pt x="61434" y="452795"/>
                </a:cubicBezTo>
                <a:cubicBezTo>
                  <a:pt x="61434" y="434221"/>
                  <a:pt x="66407" y="416810"/>
                  <a:pt x="75474" y="402038"/>
                </a:cubicBezTo>
                <a:cubicBezTo>
                  <a:pt x="58618" y="397882"/>
                  <a:pt x="42751" y="389078"/>
                  <a:pt x="29591" y="375917"/>
                </a:cubicBezTo>
                <a:cubicBezTo>
                  <a:pt x="10322" y="356649"/>
                  <a:pt x="391" y="331578"/>
                  <a:pt x="0" y="306324"/>
                </a:cubicBezTo>
                <a:lnTo>
                  <a:pt x="0" y="306324"/>
                </a:lnTo>
                <a:cubicBezTo>
                  <a:pt x="391" y="281070"/>
                  <a:pt x="10322" y="255999"/>
                  <a:pt x="29591" y="236731"/>
                </a:cubicBezTo>
                <a:cubicBezTo>
                  <a:pt x="42758" y="223564"/>
                  <a:pt x="58634" y="214757"/>
                  <a:pt x="75514" y="210684"/>
                </a:cubicBezTo>
                <a:cubicBezTo>
                  <a:pt x="66423" y="195895"/>
                  <a:pt x="61434" y="178457"/>
                  <a:pt x="61434" y="159854"/>
                </a:cubicBezTo>
                <a:cubicBezTo>
                  <a:pt x="61434" y="132604"/>
                  <a:pt x="72139" y="107854"/>
                  <a:pt x="89720" y="89721"/>
                </a:cubicBezTo>
                <a:lnTo>
                  <a:pt x="89720" y="89721"/>
                </a:lnTo>
                <a:cubicBezTo>
                  <a:pt x="107854" y="72140"/>
                  <a:pt x="132604" y="61435"/>
                  <a:pt x="159854" y="61435"/>
                </a:cubicBezTo>
                <a:cubicBezTo>
                  <a:pt x="178457" y="61435"/>
                  <a:pt x="195895" y="66424"/>
                  <a:pt x="210684" y="75515"/>
                </a:cubicBezTo>
                <a:cubicBezTo>
                  <a:pt x="214757" y="58635"/>
                  <a:pt x="223563" y="42758"/>
                  <a:pt x="236731" y="29591"/>
                </a:cubicBezTo>
                <a:cubicBezTo>
                  <a:pt x="256000" y="10322"/>
                  <a:pt x="281070" y="391"/>
                  <a:pt x="306324" y="0"/>
                </a:cubicBezTo>
                <a:lnTo>
                  <a:pt x="306324" y="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6" name="Teardrop 3"/>
          <p:cNvSpPr/>
          <p:nvPr/>
        </p:nvSpPr>
        <p:spPr>
          <a:xfrm rot="5400000" flipH="1" flipV="1">
            <a:off x="64427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 name="Teardrop 3"/>
          <p:cNvSpPr/>
          <p:nvPr/>
        </p:nvSpPr>
        <p:spPr>
          <a:xfrm rot="5400000" flipH="1" flipV="1">
            <a:off x="-148774" y="110381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7" y="294285"/>
                  <a:pt x="284136"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39" y="207247"/>
                  <a:pt x="61434" y="182497"/>
                  <a:pt x="61434" y="155247"/>
                </a:cubicBezTo>
                <a:cubicBezTo>
                  <a:pt x="61434" y="136673"/>
                  <a:pt x="66407"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89"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6" y="0"/>
                </a:lnTo>
                <a:cubicBezTo>
                  <a:pt x="219687"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8"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 name="Teardrop 3"/>
          <p:cNvSpPr/>
          <p:nvPr/>
        </p:nvSpPr>
        <p:spPr>
          <a:xfrm rot="5400000" flipH="1" flipV="1">
            <a:off x="13875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9" name="Teardrop 3"/>
          <p:cNvSpPr/>
          <p:nvPr/>
        </p:nvSpPr>
        <p:spPr>
          <a:xfrm rot="5400000" flipH="1" flipV="1">
            <a:off x="223007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0" name="Teardrop 3"/>
          <p:cNvSpPr/>
          <p:nvPr/>
        </p:nvSpPr>
        <p:spPr>
          <a:xfrm rot="5400000" flipH="1" flipV="1">
            <a:off x="30726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1" name="Teardrop 3"/>
          <p:cNvSpPr/>
          <p:nvPr/>
        </p:nvSpPr>
        <p:spPr>
          <a:xfrm rot="5400000" flipH="1" flipV="1">
            <a:off x="39151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 name="Teardrop 3"/>
          <p:cNvSpPr/>
          <p:nvPr/>
        </p:nvSpPr>
        <p:spPr>
          <a:xfrm rot="5400000" flipH="1" flipV="1">
            <a:off x="47576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3" name="Teardrop 3"/>
          <p:cNvSpPr/>
          <p:nvPr/>
        </p:nvSpPr>
        <p:spPr>
          <a:xfrm rot="5400000" flipH="1" flipV="1">
            <a:off x="560023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4" name="Teardrop 3"/>
          <p:cNvSpPr/>
          <p:nvPr/>
        </p:nvSpPr>
        <p:spPr>
          <a:xfrm rot="5400000" flipH="1" flipV="1">
            <a:off x="812785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5" name="Teardrop 3"/>
          <p:cNvSpPr/>
          <p:nvPr/>
        </p:nvSpPr>
        <p:spPr>
          <a:xfrm rot="5400000" flipH="1" flipV="1">
            <a:off x="728531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6" name="Teardrop 3"/>
          <p:cNvSpPr/>
          <p:nvPr/>
        </p:nvSpPr>
        <p:spPr>
          <a:xfrm rot="5400000" flipH="1" flipV="1">
            <a:off x="8812306" y="1174559"/>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3"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2" y="169383"/>
                  <a:pt x="0" y="164657"/>
                  <a:pt x="0" y="159854"/>
                </a:cubicBezTo>
                <a:cubicBezTo>
                  <a:pt x="0" y="132604"/>
                  <a:pt x="10705"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7" name="Teardrop 3"/>
          <p:cNvSpPr/>
          <p:nvPr/>
        </p:nvSpPr>
        <p:spPr>
          <a:xfrm rot="5400000" flipH="1" flipV="1">
            <a:off x="544992" y="95503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8" name="Teardrop 3"/>
          <p:cNvSpPr/>
          <p:nvPr/>
        </p:nvSpPr>
        <p:spPr>
          <a:xfrm rot="5400000" flipH="1" flipV="1">
            <a:off x="60211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9" name="Teardrop 3"/>
          <p:cNvSpPr/>
          <p:nvPr/>
        </p:nvSpPr>
        <p:spPr>
          <a:xfrm rot="5400000" flipH="1" flipV="1">
            <a:off x="9659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Teardrop 3"/>
          <p:cNvSpPr/>
          <p:nvPr/>
        </p:nvSpPr>
        <p:spPr>
          <a:xfrm rot="5400000" flipH="1" flipV="1">
            <a:off x="180848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Teardrop 3"/>
          <p:cNvSpPr/>
          <p:nvPr/>
        </p:nvSpPr>
        <p:spPr>
          <a:xfrm rot="5400000" flipH="1" flipV="1">
            <a:off x="26510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2" name="Teardrop 3"/>
          <p:cNvSpPr/>
          <p:nvPr/>
        </p:nvSpPr>
        <p:spPr>
          <a:xfrm rot="5400000" flipH="1" flipV="1">
            <a:off x="34935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3" name="Teardrop 3"/>
          <p:cNvSpPr/>
          <p:nvPr/>
        </p:nvSpPr>
        <p:spPr>
          <a:xfrm rot="5400000" flipH="1" flipV="1">
            <a:off x="43361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 name="Teardrop 3"/>
          <p:cNvSpPr/>
          <p:nvPr/>
        </p:nvSpPr>
        <p:spPr>
          <a:xfrm rot="5400000" flipH="1" flipV="1">
            <a:off x="517864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5" name="Teardrop 3"/>
          <p:cNvSpPr/>
          <p:nvPr/>
        </p:nvSpPr>
        <p:spPr>
          <a:xfrm rot="5400000" flipH="1" flipV="1">
            <a:off x="770626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6" name="Teardrop 3"/>
          <p:cNvSpPr/>
          <p:nvPr/>
        </p:nvSpPr>
        <p:spPr>
          <a:xfrm rot="5400000" flipH="1" flipV="1">
            <a:off x="686372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7" name="Teardrop 3"/>
          <p:cNvSpPr/>
          <p:nvPr/>
        </p:nvSpPr>
        <p:spPr>
          <a:xfrm rot="5400000" flipH="1" flipV="1">
            <a:off x="85488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8" name="Teardrop 3"/>
          <p:cNvSpPr/>
          <p:nvPr/>
        </p:nvSpPr>
        <p:spPr>
          <a:xfrm rot="5400000" flipH="1" flipV="1">
            <a:off x="123402" y="1375727"/>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9" name="Teardrop 3"/>
          <p:cNvSpPr/>
          <p:nvPr/>
        </p:nvSpPr>
        <p:spPr>
          <a:xfrm rot="5400000" flipH="1" flipV="1">
            <a:off x="64427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0" name="Teardrop 3"/>
          <p:cNvSpPr/>
          <p:nvPr/>
        </p:nvSpPr>
        <p:spPr>
          <a:xfrm rot="5400000" flipH="1" flipV="1">
            <a:off x="-148774" y="1946410"/>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5"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4" y="119205"/>
                  <a:pt x="551214" y="136643"/>
                  <a:pt x="551214" y="155247"/>
                </a:cubicBezTo>
                <a:cubicBezTo>
                  <a:pt x="551214" y="182497"/>
                  <a:pt x="540509" y="207247"/>
                  <a:pt x="522928" y="225380"/>
                </a:cubicBezTo>
                <a:lnTo>
                  <a:pt x="522928" y="225380"/>
                </a:lnTo>
                <a:cubicBezTo>
                  <a:pt x="504794" y="242961"/>
                  <a:pt x="480044"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1" y="49750"/>
                  <a:pt x="392961" y="24354"/>
                  <a:pt x="389142" y="0"/>
                </a:cubicBezTo>
                <a:lnTo>
                  <a:pt x="397337" y="0"/>
                </a:lnTo>
                <a:cubicBezTo>
                  <a:pt x="401479" y="11094"/>
                  <a:pt x="400548" y="22668"/>
                  <a:pt x="397481" y="33790"/>
                </a:cubicBezTo>
                <a:cubicBezTo>
                  <a:pt x="407439" y="50142"/>
                  <a:pt x="423417" y="53932"/>
                  <a:pt x="449401" y="53433"/>
                </a:cubicBezTo>
                <a:cubicBezTo>
                  <a:pt x="482407"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4"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1" name="Teardrop 3"/>
          <p:cNvSpPr/>
          <p:nvPr/>
        </p:nvSpPr>
        <p:spPr>
          <a:xfrm rot="5400000" flipH="1" flipV="1">
            <a:off x="13875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2" name="Teardrop 3"/>
          <p:cNvSpPr/>
          <p:nvPr/>
        </p:nvSpPr>
        <p:spPr>
          <a:xfrm rot="5400000" flipH="1" flipV="1">
            <a:off x="223007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3" name="Teardrop 3"/>
          <p:cNvSpPr/>
          <p:nvPr/>
        </p:nvSpPr>
        <p:spPr>
          <a:xfrm rot="5400000" flipH="1" flipV="1">
            <a:off x="30726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4" name="Teardrop 3"/>
          <p:cNvSpPr/>
          <p:nvPr/>
        </p:nvSpPr>
        <p:spPr>
          <a:xfrm rot="5400000" flipH="1" flipV="1">
            <a:off x="39151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5" name="Teardrop 3"/>
          <p:cNvSpPr/>
          <p:nvPr/>
        </p:nvSpPr>
        <p:spPr>
          <a:xfrm rot="5400000" flipH="1" flipV="1">
            <a:off x="47576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6" name="Teardrop 3"/>
          <p:cNvSpPr/>
          <p:nvPr/>
        </p:nvSpPr>
        <p:spPr>
          <a:xfrm rot="5400000" flipH="1" flipV="1">
            <a:off x="560023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7" name="Teardrop 3"/>
          <p:cNvSpPr/>
          <p:nvPr/>
        </p:nvSpPr>
        <p:spPr>
          <a:xfrm rot="5400000" flipH="1" flipV="1">
            <a:off x="812785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8" name="Teardrop 3"/>
          <p:cNvSpPr/>
          <p:nvPr/>
        </p:nvSpPr>
        <p:spPr>
          <a:xfrm rot="5400000" flipH="1" flipV="1">
            <a:off x="728531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9" name="Teardrop 3"/>
          <p:cNvSpPr/>
          <p:nvPr/>
        </p:nvSpPr>
        <p:spPr>
          <a:xfrm rot="5400000" flipH="1" flipV="1">
            <a:off x="8812306" y="2017156"/>
            <a:ext cx="489780" cy="173608"/>
          </a:xfrm>
          <a:custGeom>
            <a:avLst/>
            <a:gdLst/>
            <a:ahLst/>
            <a:cxnLst/>
            <a:rect l="l" t="t" r="r" b="b"/>
            <a:pathLst>
              <a:path w="489780" h="173608">
                <a:moveTo>
                  <a:pt x="489780" y="159854"/>
                </a:moveTo>
                <a:lnTo>
                  <a:pt x="485976" y="173608"/>
                </a:lnTo>
                <a:lnTo>
                  <a:pt x="475131"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1" y="73244"/>
                  <a:pt x="301103" y="113792"/>
                  <a:pt x="301103" y="163811"/>
                </a:cubicBezTo>
                <a:lnTo>
                  <a:pt x="299829"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0"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0" name="Teardrop 3"/>
          <p:cNvSpPr/>
          <p:nvPr/>
        </p:nvSpPr>
        <p:spPr>
          <a:xfrm rot="5400000" flipH="1" flipV="1">
            <a:off x="544992" y="1797636"/>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1" name="Teardrop 3"/>
          <p:cNvSpPr/>
          <p:nvPr/>
        </p:nvSpPr>
        <p:spPr>
          <a:xfrm rot="5400000" flipH="1" flipV="1">
            <a:off x="60211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2" name="Teardrop 3"/>
          <p:cNvSpPr/>
          <p:nvPr/>
        </p:nvSpPr>
        <p:spPr>
          <a:xfrm rot="5400000" flipH="1" flipV="1">
            <a:off x="9659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3" name="Teardrop 3"/>
          <p:cNvSpPr/>
          <p:nvPr/>
        </p:nvSpPr>
        <p:spPr>
          <a:xfrm rot="5400000" flipH="1" flipV="1">
            <a:off x="180848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4" name="Teardrop 3"/>
          <p:cNvSpPr/>
          <p:nvPr/>
        </p:nvSpPr>
        <p:spPr>
          <a:xfrm rot="5400000" flipH="1" flipV="1">
            <a:off x="26510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5" name="Teardrop 3"/>
          <p:cNvSpPr/>
          <p:nvPr/>
        </p:nvSpPr>
        <p:spPr>
          <a:xfrm rot="5400000" flipH="1" flipV="1">
            <a:off x="34935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6" name="Teardrop 3"/>
          <p:cNvSpPr/>
          <p:nvPr/>
        </p:nvSpPr>
        <p:spPr>
          <a:xfrm rot="5400000" flipH="1" flipV="1">
            <a:off x="43361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7" name="Teardrop 3"/>
          <p:cNvSpPr/>
          <p:nvPr/>
        </p:nvSpPr>
        <p:spPr>
          <a:xfrm rot="5400000" flipH="1" flipV="1">
            <a:off x="517864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8" name="Teardrop 3"/>
          <p:cNvSpPr/>
          <p:nvPr/>
        </p:nvSpPr>
        <p:spPr>
          <a:xfrm rot="5400000" flipH="1" flipV="1">
            <a:off x="770626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9" name="Teardrop 3"/>
          <p:cNvSpPr/>
          <p:nvPr/>
        </p:nvSpPr>
        <p:spPr>
          <a:xfrm rot="5400000" flipH="1" flipV="1">
            <a:off x="686372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0" name="Teardrop 3"/>
          <p:cNvSpPr/>
          <p:nvPr/>
        </p:nvSpPr>
        <p:spPr>
          <a:xfrm rot="5400000" flipH="1" flipV="1">
            <a:off x="85488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1" name="Teardrop 3"/>
          <p:cNvSpPr/>
          <p:nvPr/>
        </p:nvSpPr>
        <p:spPr>
          <a:xfrm rot="5400000" flipH="1" flipV="1">
            <a:off x="123402" y="221832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2" name="Teardrop 3"/>
          <p:cNvSpPr/>
          <p:nvPr/>
        </p:nvSpPr>
        <p:spPr>
          <a:xfrm rot="5400000" flipH="1" flipV="1">
            <a:off x="64427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3" name="Teardrop 3"/>
          <p:cNvSpPr/>
          <p:nvPr/>
        </p:nvSpPr>
        <p:spPr>
          <a:xfrm rot="5400000" flipH="1" flipV="1">
            <a:off x="-148774" y="2795083"/>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4" name="Teardrop 3"/>
          <p:cNvSpPr/>
          <p:nvPr/>
        </p:nvSpPr>
        <p:spPr>
          <a:xfrm rot="5400000" flipH="1" flipV="1">
            <a:off x="13875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5" name="Teardrop 3"/>
          <p:cNvSpPr/>
          <p:nvPr/>
        </p:nvSpPr>
        <p:spPr>
          <a:xfrm rot="5400000" flipH="1" flipV="1">
            <a:off x="223007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6" name="Teardrop 3"/>
          <p:cNvSpPr/>
          <p:nvPr/>
        </p:nvSpPr>
        <p:spPr>
          <a:xfrm rot="5400000" flipH="1" flipV="1">
            <a:off x="30726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7" name="Teardrop 3"/>
          <p:cNvSpPr/>
          <p:nvPr/>
        </p:nvSpPr>
        <p:spPr>
          <a:xfrm rot="5400000" flipH="1" flipV="1">
            <a:off x="39151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8" name="Teardrop 3"/>
          <p:cNvSpPr/>
          <p:nvPr/>
        </p:nvSpPr>
        <p:spPr>
          <a:xfrm rot="5400000" flipH="1" flipV="1">
            <a:off x="47576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9" name="Teardrop 3"/>
          <p:cNvSpPr/>
          <p:nvPr/>
        </p:nvSpPr>
        <p:spPr>
          <a:xfrm rot="5400000" flipH="1" flipV="1">
            <a:off x="560023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0" name="Teardrop 3"/>
          <p:cNvSpPr/>
          <p:nvPr/>
        </p:nvSpPr>
        <p:spPr>
          <a:xfrm rot="5400000" flipH="1" flipV="1">
            <a:off x="812785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1" name="Teardrop 3"/>
          <p:cNvSpPr/>
          <p:nvPr/>
        </p:nvSpPr>
        <p:spPr>
          <a:xfrm rot="5400000" flipH="1" flipV="1">
            <a:off x="728531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2" name="Teardrop 3"/>
          <p:cNvSpPr/>
          <p:nvPr/>
        </p:nvSpPr>
        <p:spPr>
          <a:xfrm rot="5400000" flipH="1" flipV="1">
            <a:off x="8812306" y="2865829"/>
            <a:ext cx="489780" cy="173608"/>
          </a:xfrm>
          <a:custGeom>
            <a:avLst/>
            <a:gdLst/>
            <a:ahLst/>
            <a:cxnLst/>
            <a:rect l="l" t="t" r="r" b="b"/>
            <a:pathLst>
              <a:path w="489780" h="173608">
                <a:moveTo>
                  <a:pt x="489780" y="159854"/>
                </a:moveTo>
                <a:lnTo>
                  <a:pt x="485976" y="173608"/>
                </a:lnTo>
                <a:lnTo>
                  <a:pt x="475132"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2"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1"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3" name="Teardrop 3"/>
          <p:cNvSpPr/>
          <p:nvPr/>
        </p:nvSpPr>
        <p:spPr>
          <a:xfrm rot="5400000" flipH="1" flipV="1">
            <a:off x="544992" y="264630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4" name="Teardrop 3"/>
          <p:cNvSpPr/>
          <p:nvPr/>
        </p:nvSpPr>
        <p:spPr>
          <a:xfrm rot="5400000" flipH="1" flipV="1">
            <a:off x="60211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5" name="Teardrop 3"/>
          <p:cNvSpPr/>
          <p:nvPr/>
        </p:nvSpPr>
        <p:spPr>
          <a:xfrm rot="5400000" flipH="1" flipV="1">
            <a:off x="9659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6" name="Teardrop 3"/>
          <p:cNvSpPr/>
          <p:nvPr/>
        </p:nvSpPr>
        <p:spPr>
          <a:xfrm rot="5400000" flipH="1" flipV="1">
            <a:off x="180848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7" name="Teardrop 3"/>
          <p:cNvSpPr/>
          <p:nvPr/>
        </p:nvSpPr>
        <p:spPr>
          <a:xfrm rot="5400000" flipH="1" flipV="1">
            <a:off x="26510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8" name="Teardrop 3"/>
          <p:cNvSpPr/>
          <p:nvPr/>
        </p:nvSpPr>
        <p:spPr>
          <a:xfrm rot="5400000" flipH="1" flipV="1">
            <a:off x="34935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9" name="Teardrop 3"/>
          <p:cNvSpPr/>
          <p:nvPr/>
        </p:nvSpPr>
        <p:spPr>
          <a:xfrm rot="5400000" flipH="1" flipV="1">
            <a:off x="43361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0" name="Teardrop 3"/>
          <p:cNvSpPr/>
          <p:nvPr/>
        </p:nvSpPr>
        <p:spPr>
          <a:xfrm rot="5400000" flipH="1" flipV="1">
            <a:off x="517864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1" name="Teardrop 3"/>
          <p:cNvSpPr/>
          <p:nvPr/>
        </p:nvSpPr>
        <p:spPr>
          <a:xfrm rot="5400000" flipH="1" flipV="1">
            <a:off x="770626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2" name="Teardrop 3"/>
          <p:cNvSpPr/>
          <p:nvPr/>
        </p:nvSpPr>
        <p:spPr>
          <a:xfrm rot="5400000" flipH="1" flipV="1">
            <a:off x="686372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3" name="Teardrop 3"/>
          <p:cNvSpPr/>
          <p:nvPr/>
        </p:nvSpPr>
        <p:spPr>
          <a:xfrm rot="5400000" flipH="1" flipV="1">
            <a:off x="85488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4" name="Teardrop 3"/>
          <p:cNvSpPr/>
          <p:nvPr/>
        </p:nvSpPr>
        <p:spPr>
          <a:xfrm rot="5400000" flipH="1" flipV="1">
            <a:off x="123402" y="3068579"/>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5" name="Teardrop 3"/>
          <p:cNvSpPr/>
          <p:nvPr/>
        </p:nvSpPr>
        <p:spPr>
          <a:xfrm rot="5400000" flipH="1" flipV="1">
            <a:off x="64427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6" name="Teardrop 3"/>
          <p:cNvSpPr/>
          <p:nvPr/>
        </p:nvSpPr>
        <p:spPr>
          <a:xfrm rot="5400000" flipH="1" flipV="1">
            <a:off x="-148774" y="3639262"/>
            <a:ext cx="612648" cy="315100"/>
          </a:xfrm>
          <a:custGeom>
            <a:avLst/>
            <a:gdLst/>
            <a:ahLst/>
            <a:cxnLst/>
            <a:rect l="l" t="t" r="r" b="b"/>
            <a:pathLst>
              <a:path w="612648" h="315100">
                <a:moveTo>
                  <a:pt x="239386" y="75670"/>
                </a:moveTo>
                <a:cubicBezTo>
                  <a:pt x="230866" y="67149"/>
                  <a:pt x="224313" y="57406"/>
                  <a:pt x="219944" y="46909"/>
                </a:cubicBezTo>
                <a:cubicBezTo>
                  <a:pt x="207099" y="60107"/>
                  <a:pt x="182914" y="65356"/>
                  <a:pt x="163810" y="64989"/>
                </a:cubicBezTo>
                <a:cubicBezTo>
                  <a:pt x="113792" y="64989"/>
                  <a:pt x="73243" y="105538"/>
                  <a:pt x="73243" y="155556"/>
                </a:cubicBezTo>
                <a:cubicBezTo>
                  <a:pt x="73243" y="179467"/>
                  <a:pt x="82509" y="201213"/>
                  <a:pt x="97830" y="217225"/>
                </a:cubicBezTo>
                <a:close/>
                <a:moveTo>
                  <a:pt x="268191" y="95157"/>
                </a:moveTo>
                <a:cubicBezTo>
                  <a:pt x="257695" y="90787"/>
                  <a:pt x="247952" y="84234"/>
                  <a:pt x="239431" y="75715"/>
                </a:cubicBezTo>
                <a:lnTo>
                  <a:pt x="97875" y="217270"/>
                </a:lnTo>
                <a:cubicBezTo>
                  <a:pt x="113887" y="232591"/>
                  <a:pt x="135634" y="241857"/>
                  <a:pt x="159544" y="241857"/>
                </a:cubicBezTo>
                <a:cubicBezTo>
                  <a:pt x="184553" y="241857"/>
                  <a:pt x="207195" y="231720"/>
                  <a:pt x="223585" y="215331"/>
                </a:cubicBezTo>
                <a:cubicBezTo>
                  <a:pt x="239974" y="198941"/>
                  <a:pt x="250111" y="176299"/>
                  <a:pt x="250111" y="151290"/>
                </a:cubicBezTo>
                <a:cubicBezTo>
                  <a:pt x="249745" y="132187"/>
                  <a:pt x="254994" y="108002"/>
                  <a:pt x="268191" y="95157"/>
                </a:cubicBezTo>
                <a:close/>
                <a:moveTo>
                  <a:pt x="391275" y="232488"/>
                </a:moveTo>
                <a:cubicBezTo>
                  <a:pt x="366688" y="214199"/>
                  <a:pt x="350981" y="184860"/>
                  <a:pt x="350981" y="151853"/>
                </a:cubicBezTo>
                <a:cubicBezTo>
                  <a:pt x="351479" y="125869"/>
                  <a:pt x="347689" y="109892"/>
                  <a:pt x="331337" y="99934"/>
                </a:cubicBezTo>
                <a:cubicBezTo>
                  <a:pt x="315088" y="104415"/>
                  <a:pt x="297874" y="104335"/>
                  <a:pt x="281637" y="99721"/>
                </a:cubicBezTo>
                <a:cubicBezTo>
                  <a:pt x="265010" y="109675"/>
                  <a:pt x="261165" y="125694"/>
                  <a:pt x="261667" y="151853"/>
                </a:cubicBezTo>
                <a:cubicBezTo>
                  <a:pt x="261667" y="179968"/>
                  <a:pt x="250271" y="205421"/>
                  <a:pt x="231847" y="223846"/>
                </a:cubicBezTo>
                <a:lnTo>
                  <a:pt x="221347" y="232509"/>
                </a:lnTo>
                <a:cubicBezTo>
                  <a:pt x="224390" y="249009"/>
                  <a:pt x="232545" y="264623"/>
                  <a:pt x="245300" y="277378"/>
                </a:cubicBezTo>
                <a:cubicBezTo>
                  <a:pt x="262208" y="294285"/>
                  <a:pt x="284137" y="303111"/>
                  <a:pt x="306292" y="303599"/>
                </a:cubicBezTo>
                <a:lnTo>
                  <a:pt x="306292" y="218433"/>
                </a:lnTo>
                <a:lnTo>
                  <a:pt x="306356" y="218433"/>
                </a:lnTo>
                <a:lnTo>
                  <a:pt x="306356" y="303599"/>
                </a:lnTo>
                <a:cubicBezTo>
                  <a:pt x="328512" y="303110"/>
                  <a:pt x="350441" y="294285"/>
                  <a:pt x="367348" y="277378"/>
                </a:cubicBezTo>
                <a:cubicBezTo>
                  <a:pt x="380109" y="264617"/>
                  <a:pt x="388266" y="248996"/>
                  <a:pt x="391275" y="232488"/>
                </a:cubicBezTo>
                <a:close/>
                <a:moveTo>
                  <a:pt x="514773" y="217271"/>
                </a:moveTo>
                <a:lnTo>
                  <a:pt x="373218" y="75716"/>
                </a:lnTo>
                <a:cubicBezTo>
                  <a:pt x="364700" y="84231"/>
                  <a:pt x="354962" y="90781"/>
                  <a:pt x="344508" y="95209"/>
                </a:cubicBezTo>
                <a:cubicBezTo>
                  <a:pt x="357668" y="108066"/>
                  <a:pt x="362903" y="132212"/>
                  <a:pt x="362537" y="151290"/>
                </a:cubicBezTo>
                <a:cubicBezTo>
                  <a:pt x="362537" y="201309"/>
                  <a:pt x="403086" y="241857"/>
                  <a:pt x="453104" y="241857"/>
                </a:cubicBezTo>
                <a:cubicBezTo>
                  <a:pt x="477015" y="241857"/>
                  <a:pt x="498761" y="232592"/>
                  <a:pt x="514773" y="217271"/>
                </a:cubicBezTo>
                <a:close/>
                <a:moveTo>
                  <a:pt x="539405" y="155556"/>
                </a:moveTo>
                <a:cubicBezTo>
                  <a:pt x="539405" y="105538"/>
                  <a:pt x="498856" y="64989"/>
                  <a:pt x="448838" y="64989"/>
                </a:cubicBezTo>
                <a:cubicBezTo>
                  <a:pt x="429760" y="65355"/>
                  <a:pt x="405614" y="60121"/>
                  <a:pt x="392756" y="46961"/>
                </a:cubicBezTo>
                <a:cubicBezTo>
                  <a:pt x="388329" y="57415"/>
                  <a:pt x="381778" y="67153"/>
                  <a:pt x="373263" y="75671"/>
                </a:cubicBezTo>
                <a:lnTo>
                  <a:pt x="514818" y="217225"/>
                </a:lnTo>
                <a:cubicBezTo>
                  <a:pt x="530139" y="201213"/>
                  <a:pt x="539405" y="179467"/>
                  <a:pt x="539405" y="155556"/>
                </a:cubicBezTo>
                <a:close/>
                <a:moveTo>
                  <a:pt x="612648" y="8776"/>
                </a:moveTo>
                <a:cubicBezTo>
                  <a:pt x="612257" y="34030"/>
                  <a:pt x="602326" y="59101"/>
                  <a:pt x="583058" y="78369"/>
                </a:cubicBezTo>
                <a:cubicBezTo>
                  <a:pt x="569890" y="91537"/>
                  <a:pt x="554014" y="100343"/>
                  <a:pt x="537134" y="104416"/>
                </a:cubicBezTo>
                <a:cubicBezTo>
                  <a:pt x="546225" y="119205"/>
                  <a:pt x="551214" y="136643"/>
                  <a:pt x="551214" y="155247"/>
                </a:cubicBezTo>
                <a:cubicBezTo>
                  <a:pt x="551214" y="182497"/>
                  <a:pt x="540509" y="207247"/>
                  <a:pt x="522928" y="225380"/>
                </a:cubicBezTo>
                <a:lnTo>
                  <a:pt x="522928" y="225380"/>
                </a:lnTo>
                <a:cubicBezTo>
                  <a:pt x="504794" y="242961"/>
                  <a:pt x="480045" y="253667"/>
                  <a:pt x="452794" y="253667"/>
                </a:cubicBezTo>
                <a:cubicBezTo>
                  <a:pt x="434191" y="253667"/>
                  <a:pt x="416753" y="248677"/>
                  <a:pt x="401964" y="239586"/>
                </a:cubicBezTo>
                <a:cubicBezTo>
                  <a:pt x="397891" y="256466"/>
                  <a:pt x="389084" y="272342"/>
                  <a:pt x="375917" y="285509"/>
                </a:cubicBezTo>
                <a:cubicBezTo>
                  <a:pt x="356649" y="304778"/>
                  <a:pt x="331578" y="314709"/>
                  <a:pt x="306324" y="315100"/>
                </a:cubicBezTo>
                <a:lnTo>
                  <a:pt x="306324" y="315100"/>
                </a:lnTo>
                <a:cubicBezTo>
                  <a:pt x="281070" y="314709"/>
                  <a:pt x="255999" y="304778"/>
                  <a:pt x="236731" y="285509"/>
                </a:cubicBezTo>
                <a:cubicBezTo>
                  <a:pt x="223571" y="272349"/>
                  <a:pt x="214766" y="256482"/>
                  <a:pt x="210610" y="239626"/>
                </a:cubicBezTo>
                <a:cubicBezTo>
                  <a:pt x="195839" y="248693"/>
                  <a:pt x="178427" y="253666"/>
                  <a:pt x="159854" y="253666"/>
                </a:cubicBezTo>
                <a:cubicBezTo>
                  <a:pt x="132604" y="253666"/>
                  <a:pt x="107854" y="242961"/>
                  <a:pt x="89720" y="225380"/>
                </a:cubicBezTo>
                <a:lnTo>
                  <a:pt x="89720" y="225380"/>
                </a:lnTo>
                <a:cubicBezTo>
                  <a:pt x="72140" y="207247"/>
                  <a:pt x="61434" y="182497"/>
                  <a:pt x="61434" y="155247"/>
                </a:cubicBezTo>
                <a:cubicBezTo>
                  <a:pt x="61434" y="136673"/>
                  <a:pt x="66408" y="119262"/>
                  <a:pt x="75474" y="104490"/>
                </a:cubicBezTo>
                <a:cubicBezTo>
                  <a:pt x="58618" y="100334"/>
                  <a:pt x="42751" y="91530"/>
                  <a:pt x="29591" y="78369"/>
                </a:cubicBezTo>
                <a:cubicBezTo>
                  <a:pt x="10322" y="59101"/>
                  <a:pt x="391" y="34030"/>
                  <a:pt x="0" y="8776"/>
                </a:cubicBezTo>
                <a:lnTo>
                  <a:pt x="0" y="8776"/>
                </a:lnTo>
                <a:lnTo>
                  <a:pt x="1828" y="0"/>
                </a:lnTo>
                <a:lnTo>
                  <a:pt x="13374" y="0"/>
                </a:lnTo>
                <a:cubicBezTo>
                  <a:pt x="11782" y="2802"/>
                  <a:pt x="11567" y="5771"/>
                  <a:pt x="11501" y="8744"/>
                </a:cubicBezTo>
                <a:lnTo>
                  <a:pt x="96667" y="8744"/>
                </a:lnTo>
                <a:lnTo>
                  <a:pt x="96667" y="8808"/>
                </a:lnTo>
                <a:lnTo>
                  <a:pt x="11501" y="8808"/>
                </a:lnTo>
                <a:cubicBezTo>
                  <a:pt x="11990" y="30964"/>
                  <a:pt x="20815" y="52893"/>
                  <a:pt x="37722" y="69800"/>
                </a:cubicBezTo>
                <a:cubicBezTo>
                  <a:pt x="50477" y="82555"/>
                  <a:pt x="66091" y="90711"/>
                  <a:pt x="82592" y="93753"/>
                </a:cubicBezTo>
                <a:cubicBezTo>
                  <a:pt x="100880" y="69151"/>
                  <a:pt x="130228" y="53433"/>
                  <a:pt x="163247" y="53433"/>
                </a:cubicBezTo>
                <a:cubicBezTo>
                  <a:pt x="186137" y="53872"/>
                  <a:pt x="201262" y="50984"/>
                  <a:pt x="211355" y="39116"/>
                </a:cubicBezTo>
                <a:cubicBezTo>
                  <a:pt x="212796" y="37420"/>
                  <a:pt x="214135" y="35542"/>
                  <a:pt x="215380" y="33463"/>
                </a:cubicBezTo>
                <a:lnTo>
                  <a:pt x="215236" y="0"/>
                </a:lnTo>
                <a:lnTo>
                  <a:pt x="223507" y="0"/>
                </a:lnTo>
                <a:cubicBezTo>
                  <a:pt x="219688" y="24354"/>
                  <a:pt x="227777" y="49750"/>
                  <a:pt x="246535" y="68520"/>
                </a:cubicBezTo>
                <a:lnTo>
                  <a:pt x="254763" y="60293"/>
                </a:lnTo>
                <a:cubicBezTo>
                  <a:pt x="254771" y="60299"/>
                  <a:pt x="254778" y="60307"/>
                  <a:pt x="254786" y="60315"/>
                </a:cubicBezTo>
                <a:lnTo>
                  <a:pt x="254808" y="60338"/>
                </a:lnTo>
                <a:lnTo>
                  <a:pt x="246580" y="68565"/>
                </a:lnTo>
                <a:cubicBezTo>
                  <a:pt x="279582" y="101547"/>
                  <a:pt x="333066" y="101547"/>
                  <a:pt x="366068" y="68565"/>
                </a:cubicBezTo>
                <a:lnTo>
                  <a:pt x="357840" y="60338"/>
                </a:lnTo>
                <a:cubicBezTo>
                  <a:pt x="357847" y="60330"/>
                  <a:pt x="357855" y="60322"/>
                  <a:pt x="357862" y="60315"/>
                </a:cubicBezTo>
                <a:lnTo>
                  <a:pt x="357885" y="60293"/>
                </a:lnTo>
                <a:lnTo>
                  <a:pt x="366113" y="68520"/>
                </a:lnTo>
                <a:cubicBezTo>
                  <a:pt x="384872" y="49750"/>
                  <a:pt x="392961" y="24354"/>
                  <a:pt x="389142" y="0"/>
                </a:cubicBezTo>
                <a:lnTo>
                  <a:pt x="397337" y="0"/>
                </a:lnTo>
                <a:cubicBezTo>
                  <a:pt x="401479" y="11094"/>
                  <a:pt x="400548" y="22668"/>
                  <a:pt x="397481" y="33790"/>
                </a:cubicBezTo>
                <a:cubicBezTo>
                  <a:pt x="407439" y="50142"/>
                  <a:pt x="423417" y="53932"/>
                  <a:pt x="449401" y="53433"/>
                </a:cubicBezTo>
                <a:cubicBezTo>
                  <a:pt x="482408" y="53434"/>
                  <a:pt x="511746" y="69140"/>
                  <a:pt x="530035" y="93727"/>
                </a:cubicBezTo>
                <a:cubicBezTo>
                  <a:pt x="546543" y="90718"/>
                  <a:pt x="562165" y="82561"/>
                  <a:pt x="574926" y="69800"/>
                </a:cubicBezTo>
                <a:cubicBezTo>
                  <a:pt x="591833" y="52893"/>
                  <a:pt x="600659" y="30964"/>
                  <a:pt x="601147" y="8808"/>
                </a:cubicBezTo>
                <a:lnTo>
                  <a:pt x="515982" y="8808"/>
                </a:lnTo>
                <a:lnTo>
                  <a:pt x="515981" y="8744"/>
                </a:lnTo>
                <a:lnTo>
                  <a:pt x="601147" y="8744"/>
                </a:lnTo>
                <a:lnTo>
                  <a:pt x="599275" y="0"/>
                </a:lnTo>
                <a:lnTo>
                  <a:pt x="610820" y="0"/>
                </a:lnTo>
                <a:cubicBezTo>
                  <a:pt x="612423" y="2826"/>
                  <a:pt x="612602" y="5800"/>
                  <a:pt x="612648"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7" name="Teardrop 3"/>
          <p:cNvSpPr/>
          <p:nvPr/>
        </p:nvSpPr>
        <p:spPr>
          <a:xfrm rot="5400000" flipH="1" flipV="1">
            <a:off x="13875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8" name="Teardrop 3"/>
          <p:cNvSpPr/>
          <p:nvPr/>
        </p:nvSpPr>
        <p:spPr>
          <a:xfrm rot="5400000" flipH="1" flipV="1">
            <a:off x="223007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9" name="Teardrop 3"/>
          <p:cNvSpPr/>
          <p:nvPr/>
        </p:nvSpPr>
        <p:spPr>
          <a:xfrm rot="5400000" flipH="1" flipV="1">
            <a:off x="30726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0" name="Teardrop 3"/>
          <p:cNvSpPr/>
          <p:nvPr/>
        </p:nvSpPr>
        <p:spPr>
          <a:xfrm rot="5400000" flipH="1" flipV="1">
            <a:off x="39151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1" name="Teardrop 3"/>
          <p:cNvSpPr/>
          <p:nvPr/>
        </p:nvSpPr>
        <p:spPr>
          <a:xfrm rot="5400000" flipH="1" flipV="1">
            <a:off x="47576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2" name="Teardrop 3"/>
          <p:cNvSpPr/>
          <p:nvPr/>
        </p:nvSpPr>
        <p:spPr>
          <a:xfrm rot="5400000" flipH="1" flipV="1">
            <a:off x="560023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3" name="Teardrop 3"/>
          <p:cNvSpPr/>
          <p:nvPr/>
        </p:nvSpPr>
        <p:spPr>
          <a:xfrm rot="5400000" flipH="1" flipV="1">
            <a:off x="812785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4" name="Teardrop 3"/>
          <p:cNvSpPr/>
          <p:nvPr/>
        </p:nvSpPr>
        <p:spPr>
          <a:xfrm rot="5400000" flipH="1" flipV="1">
            <a:off x="728531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5" name="Teardrop 3"/>
          <p:cNvSpPr/>
          <p:nvPr/>
        </p:nvSpPr>
        <p:spPr>
          <a:xfrm rot="5400000" flipH="1" flipV="1">
            <a:off x="8812306" y="3710008"/>
            <a:ext cx="489780" cy="173608"/>
          </a:xfrm>
          <a:custGeom>
            <a:avLst/>
            <a:gdLst/>
            <a:ahLst/>
            <a:cxnLst/>
            <a:rect l="l" t="t" r="r" b="b"/>
            <a:pathLst>
              <a:path w="489780" h="173608">
                <a:moveTo>
                  <a:pt x="489780" y="159854"/>
                </a:moveTo>
                <a:lnTo>
                  <a:pt x="485976" y="173608"/>
                </a:lnTo>
                <a:lnTo>
                  <a:pt x="475132" y="173608"/>
                </a:lnTo>
                <a:cubicBezTo>
                  <a:pt x="477585" y="169211"/>
                  <a:pt x="477971" y="164422"/>
                  <a:pt x="477971" y="159544"/>
                </a:cubicBezTo>
                <a:cubicBezTo>
                  <a:pt x="477971" y="135634"/>
                  <a:pt x="468705" y="113887"/>
                  <a:pt x="453384" y="97876"/>
                </a:cubicBezTo>
                <a:lnTo>
                  <a:pt x="377652" y="173608"/>
                </a:lnTo>
                <a:lnTo>
                  <a:pt x="377561" y="173608"/>
                </a:lnTo>
                <a:lnTo>
                  <a:pt x="453339" y="97830"/>
                </a:lnTo>
                <a:cubicBezTo>
                  <a:pt x="437327" y="82509"/>
                  <a:pt x="415581" y="73244"/>
                  <a:pt x="391670" y="73244"/>
                </a:cubicBezTo>
                <a:cubicBezTo>
                  <a:pt x="341652" y="73244"/>
                  <a:pt x="301103" y="113792"/>
                  <a:pt x="301103" y="163811"/>
                </a:cubicBezTo>
                <a:lnTo>
                  <a:pt x="299830" y="173608"/>
                </a:lnTo>
                <a:lnTo>
                  <a:pt x="288634" y="173608"/>
                </a:lnTo>
                <a:cubicBezTo>
                  <a:pt x="289602" y="170367"/>
                  <a:pt x="289617" y="166907"/>
                  <a:pt x="289547" y="163248"/>
                </a:cubicBezTo>
                <a:cubicBezTo>
                  <a:pt x="289547" y="130228"/>
                  <a:pt x="305265" y="100880"/>
                  <a:pt x="329868" y="82592"/>
                </a:cubicBezTo>
                <a:cubicBezTo>
                  <a:pt x="326825" y="66091"/>
                  <a:pt x="318670" y="50477"/>
                  <a:pt x="305914" y="37722"/>
                </a:cubicBezTo>
                <a:cubicBezTo>
                  <a:pt x="289007" y="20815"/>
                  <a:pt x="267078" y="11989"/>
                  <a:pt x="244922" y="11501"/>
                </a:cubicBezTo>
                <a:lnTo>
                  <a:pt x="244922" y="96667"/>
                </a:lnTo>
                <a:lnTo>
                  <a:pt x="244858" y="96667"/>
                </a:lnTo>
                <a:lnTo>
                  <a:pt x="244858" y="11501"/>
                </a:lnTo>
                <a:cubicBezTo>
                  <a:pt x="222703" y="11990"/>
                  <a:pt x="200774" y="20815"/>
                  <a:pt x="183866" y="37722"/>
                </a:cubicBezTo>
                <a:cubicBezTo>
                  <a:pt x="171105" y="50483"/>
                  <a:pt x="162948" y="66105"/>
                  <a:pt x="159939" y="82613"/>
                </a:cubicBezTo>
                <a:cubicBezTo>
                  <a:pt x="184526" y="100902"/>
                  <a:pt x="200233" y="130241"/>
                  <a:pt x="200233" y="163248"/>
                </a:cubicBezTo>
                <a:lnTo>
                  <a:pt x="201368" y="173608"/>
                </a:lnTo>
                <a:lnTo>
                  <a:pt x="189949" y="173608"/>
                </a:lnTo>
                <a:cubicBezTo>
                  <a:pt x="188710" y="170302"/>
                  <a:pt x="188616" y="166986"/>
                  <a:pt x="188677" y="163811"/>
                </a:cubicBezTo>
                <a:cubicBezTo>
                  <a:pt x="188677" y="113792"/>
                  <a:pt x="148129" y="73244"/>
                  <a:pt x="98110" y="73244"/>
                </a:cubicBezTo>
                <a:cubicBezTo>
                  <a:pt x="74200" y="73244"/>
                  <a:pt x="52453" y="82510"/>
                  <a:pt x="36441" y="97831"/>
                </a:cubicBezTo>
                <a:lnTo>
                  <a:pt x="112218" y="173608"/>
                </a:lnTo>
                <a:lnTo>
                  <a:pt x="112128" y="173608"/>
                </a:lnTo>
                <a:lnTo>
                  <a:pt x="36396" y="97876"/>
                </a:lnTo>
                <a:cubicBezTo>
                  <a:pt x="21075" y="113887"/>
                  <a:pt x="11809" y="135634"/>
                  <a:pt x="11809" y="159544"/>
                </a:cubicBezTo>
                <a:lnTo>
                  <a:pt x="14649" y="173608"/>
                </a:lnTo>
                <a:lnTo>
                  <a:pt x="3810" y="173608"/>
                </a:lnTo>
                <a:cubicBezTo>
                  <a:pt x="333" y="169383"/>
                  <a:pt x="0" y="164657"/>
                  <a:pt x="0" y="159854"/>
                </a:cubicBezTo>
                <a:cubicBezTo>
                  <a:pt x="0" y="132604"/>
                  <a:pt x="10706" y="107854"/>
                  <a:pt x="28286" y="89721"/>
                </a:cubicBezTo>
                <a:lnTo>
                  <a:pt x="28286" y="89721"/>
                </a:lnTo>
                <a:cubicBezTo>
                  <a:pt x="46420" y="72140"/>
                  <a:pt x="71170" y="61435"/>
                  <a:pt x="98420" y="61435"/>
                </a:cubicBezTo>
                <a:cubicBezTo>
                  <a:pt x="117023" y="61435"/>
                  <a:pt x="134461" y="66424"/>
                  <a:pt x="149250" y="75515"/>
                </a:cubicBezTo>
                <a:cubicBezTo>
                  <a:pt x="153323" y="58635"/>
                  <a:pt x="162130" y="42758"/>
                  <a:pt x="175297" y="29591"/>
                </a:cubicBezTo>
                <a:cubicBezTo>
                  <a:pt x="194566" y="10322"/>
                  <a:pt x="219636" y="391"/>
                  <a:pt x="244890" y="0"/>
                </a:cubicBezTo>
                <a:lnTo>
                  <a:pt x="244890" y="0"/>
                </a:lnTo>
                <a:cubicBezTo>
                  <a:pt x="270144" y="391"/>
                  <a:pt x="295215" y="10322"/>
                  <a:pt x="314484" y="29591"/>
                </a:cubicBezTo>
                <a:cubicBezTo>
                  <a:pt x="327644" y="42751"/>
                  <a:pt x="336448" y="58618"/>
                  <a:pt x="340604" y="75474"/>
                </a:cubicBezTo>
                <a:cubicBezTo>
                  <a:pt x="355376" y="66408"/>
                  <a:pt x="372787" y="61434"/>
                  <a:pt x="391360" y="61434"/>
                </a:cubicBezTo>
                <a:cubicBezTo>
                  <a:pt x="418611" y="61434"/>
                  <a:pt x="443360" y="72140"/>
                  <a:pt x="461494" y="89721"/>
                </a:cubicBezTo>
                <a:cubicBezTo>
                  <a:pt x="479075" y="107854"/>
                  <a:pt x="489780" y="132604"/>
                  <a:pt x="489780" y="15985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6" name="Teardrop 3"/>
          <p:cNvSpPr/>
          <p:nvPr/>
        </p:nvSpPr>
        <p:spPr>
          <a:xfrm rot="5400000" flipH="1" flipV="1">
            <a:off x="544992" y="3490488"/>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7" name="Teardrop 3"/>
          <p:cNvSpPr/>
          <p:nvPr/>
        </p:nvSpPr>
        <p:spPr>
          <a:xfrm rot="5400000" flipH="1" flipV="1">
            <a:off x="60211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8" name="Teardrop 3"/>
          <p:cNvSpPr/>
          <p:nvPr/>
        </p:nvSpPr>
        <p:spPr>
          <a:xfrm rot="5400000" flipH="1" flipV="1">
            <a:off x="9659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9" name="Teardrop 3"/>
          <p:cNvSpPr/>
          <p:nvPr/>
        </p:nvSpPr>
        <p:spPr>
          <a:xfrm rot="5400000" flipH="1" flipV="1">
            <a:off x="180848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0" name="Teardrop 3"/>
          <p:cNvSpPr/>
          <p:nvPr/>
        </p:nvSpPr>
        <p:spPr>
          <a:xfrm rot="5400000" flipH="1" flipV="1">
            <a:off x="26510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1" name="Teardrop 3"/>
          <p:cNvSpPr/>
          <p:nvPr/>
        </p:nvSpPr>
        <p:spPr>
          <a:xfrm rot="5400000" flipH="1" flipV="1">
            <a:off x="34935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2" name="Teardrop 3"/>
          <p:cNvSpPr/>
          <p:nvPr/>
        </p:nvSpPr>
        <p:spPr>
          <a:xfrm rot="5400000" flipH="1" flipV="1">
            <a:off x="43361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3" name="Teardrop 3"/>
          <p:cNvSpPr/>
          <p:nvPr/>
        </p:nvSpPr>
        <p:spPr>
          <a:xfrm rot="5400000" flipH="1" flipV="1">
            <a:off x="517864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4" name="Teardrop 3"/>
          <p:cNvSpPr/>
          <p:nvPr/>
        </p:nvSpPr>
        <p:spPr>
          <a:xfrm rot="5400000" flipH="1" flipV="1">
            <a:off x="770626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5" name="Teardrop 3"/>
          <p:cNvSpPr/>
          <p:nvPr/>
        </p:nvSpPr>
        <p:spPr>
          <a:xfrm rot="5400000" flipH="1" flipV="1">
            <a:off x="686372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6" name="Teardrop 3"/>
          <p:cNvSpPr/>
          <p:nvPr/>
        </p:nvSpPr>
        <p:spPr>
          <a:xfrm rot="5400000" flipH="1" flipV="1">
            <a:off x="85488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7" name="Teardrop 3"/>
          <p:cNvSpPr/>
          <p:nvPr/>
        </p:nvSpPr>
        <p:spPr>
          <a:xfrm rot="5400000" flipH="1" flipV="1">
            <a:off x="123402" y="3914584"/>
            <a:ext cx="612648" cy="612648"/>
          </a:xfrm>
          <a:custGeom>
            <a:avLst/>
            <a:gdLst/>
            <a:ahLst/>
            <a:cxnLst/>
            <a:rect l="l" t="t" r="r" b="b"/>
            <a:pathLst>
              <a:path w="3699724" h="3699725">
                <a:moveTo>
                  <a:pt x="1619273" y="1327910"/>
                </a:moveTo>
                <a:cubicBezTo>
                  <a:pt x="1539798" y="1250266"/>
                  <a:pt x="1508187" y="1104450"/>
                  <a:pt x="1510397" y="989239"/>
                </a:cubicBezTo>
                <a:cubicBezTo>
                  <a:pt x="1510398" y="687181"/>
                  <a:pt x="1265529" y="442312"/>
                  <a:pt x="963471" y="442313"/>
                </a:cubicBezTo>
                <a:cubicBezTo>
                  <a:pt x="819078" y="442312"/>
                  <a:pt x="687752" y="498269"/>
                  <a:pt x="591059" y="590790"/>
                </a:cubicBezTo>
                <a:lnTo>
                  <a:pt x="1445896" y="1445628"/>
                </a:lnTo>
                <a:cubicBezTo>
                  <a:pt x="1497333" y="1394206"/>
                  <a:pt x="1556141" y="1354647"/>
                  <a:pt x="1619273" y="1327910"/>
                </a:cubicBezTo>
                <a:close/>
                <a:moveTo>
                  <a:pt x="1327906" y="1619277"/>
                </a:moveTo>
                <a:cubicBezTo>
                  <a:pt x="1354643" y="1556145"/>
                  <a:pt x="1394202" y="1497337"/>
                  <a:pt x="1445624" y="1445900"/>
                </a:cubicBezTo>
                <a:lnTo>
                  <a:pt x="590784" y="591062"/>
                </a:lnTo>
                <a:cubicBezTo>
                  <a:pt x="498263" y="687756"/>
                  <a:pt x="442308" y="819081"/>
                  <a:pt x="442308" y="963474"/>
                </a:cubicBezTo>
                <a:cubicBezTo>
                  <a:pt x="442308" y="1265532"/>
                  <a:pt x="687175" y="1510401"/>
                  <a:pt x="989234" y="1510401"/>
                </a:cubicBezTo>
                <a:cubicBezTo>
                  <a:pt x="1104445" y="1508191"/>
                  <a:pt x="1250262" y="1539802"/>
                  <a:pt x="1327906" y="1619277"/>
                </a:cubicBezTo>
                <a:close/>
                <a:moveTo>
                  <a:pt x="1276350" y="2033081"/>
                </a:moveTo>
                <a:cubicBezTo>
                  <a:pt x="1285057" y="2022843"/>
                  <a:pt x="1293143" y="2011498"/>
                  <a:pt x="1300657" y="1998947"/>
                </a:cubicBezTo>
                <a:cubicBezTo>
                  <a:pt x="1272796" y="1900893"/>
                  <a:pt x="1272313" y="1796942"/>
                  <a:pt x="1299372" y="1698816"/>
                </a:cubicBezTo>
                <a:cubicBezTo>
                  <a:pt x="1239239" y="1600065"/>
                  <a:pt x="1142748" y="1577177"/>
                  <a:pt x="985834" y="1580187"/>
                </a:cubicBezTo>
                <a:cubicBezTo>
                  <a:pt x="786506" y="1580187"/>
                  <a:pt x="609333" y="1485334"/>
                  <a:pt x="498888" y="1336851"/>
                </a:cubicBezTo>
                <a:cubicBezTo>
                  <a:pt x="399199" y="1355025"/>
                  <a:pt x="304862" y="1404283"/>
                  <a:pt x="227800" y="1481345"/>
                </a:cubicBezTo>
                <a:cubicBezTo>
                  <a:pt x="125698" y="1583447"/>
                  <a:pt x="72404" y="1715874"/>
                  <a:pt x="69454" y="1849669"/>
                </a:cubicBezTo>
                <a:lnTo>
                  <a:pt x="583761" y="1849669"/>
                </a:lnTo>
                <a:lnTo>
                  <a:pt x="583765" y="1850056"/>
                </a:lnTo>
                <a:lnTo>
                  <a:pt x="69453" y="1850056"/>
                </a:lnTo>
                <a:cubicBezTo>
                  <a:pt x="72403" y="1983852"/>
                  <a:pt x="125698" y="2116279"/>
                  <a:pt x="227799" y="2218380"/>
                </a:cubicBezTo>
                <a:cubicBezTo>
                  <a:pt x="304828" y="2295410"/>
                  <a:pt x="399119" y="2344659"/>
                  <a:pt x="498762" y="2363033"/>
                </a:cubicBezTo>
                <a:cubicBezTo>
                  <a:pt x="609207" y="2214464"/>
                  <a:pt x="786436" y="2119544"/>
                  <a:pt x="985834" y="2119544"/>
                </a:cubicBezTo>
                <a:cubicBezTo>
                  <a:pt x="1124065" y="2122196"/>
                  <a:pt x="1215404" y="2104750"/>
                  <a:pt x="1276350" y="2033081"/>
                </a:cubicBezTo>
                <a:close/>
                <a:moveTo>
                  <a:pt x="2033078" y="1276353"/>
                </a:moveTo>
                <a:cubicBezTo>
                  <a:pt x="2104746" y="1215407"/>
                  <a:pt x="2122193" y="1124068"/>
                  <a:pt x="2119541" y="985837"/>
                </a:cubicBezTo>
                <a:cubicBezTo>
                  <a:pt x="2119541" y="786437"/>
                  <a:pt x="2214463" y="609207"/>
                  <a:pt x="2363033" y="498763"/>
                </a:cubicBezTo>
                <a:cubicBezTo>
                  <a:pt x="2344659" y="399120"/>
                  <a:pt x="2295410" y="304828"/>
                  <a:pt x="2218380" y="227799"/>
                </a:cubicBezTo>
                <a:cubicBezTo>
                  <a:pt x="2116279" y="125698"/>
                  <a:pt x="1983852" y="72403"/>
                  <a:pt x="1850056" y="69453"/>
                </a:cubicBezTo>
                <a:lnTo>
                  <a:pt x="1850055" y="583765"/>
                </a:lnTo>
                <a:lnTo>
                  <a:pt x="1849669" y="583761"/>
                </a:lnTo>
                <a:lnTo>
                  <a:pt x="1849669" y="69454"/>
                </a:lnTo>
                <a:cubicBezTo>
                  <a:pt x="1715874" y="72405"/>
                  <a:pt x="1583446" y="125699"/>
                  <a:pt x="1481345" y="227800"/>
                </a:cubicBezTo>
                <a:cubicBezTo>
                  <a:pt x="1404281" y="304864"/>
                  <a:pt x="1355022" y="399204"/>
                  <a:pt x="1336849" y="498895"/>
                </a:cubicBezTo>
                <a:cubicBezTo>
                  <a:pt x="1485331" y="609340"/>
                  <a:pt x="1580182" y="786513"/>
                  <a:pt x="1580182" y="985839"/>
                </a:cubicBezTo>
                <a:cubicBezTo>
                  <a:pt x="1577172" y="1142752"/>
                  <a:pt x="1600060" y="1239243"/>
                  <a:pt x="1698811" y="1299376"/>
                </a:cubicBezTo>
                <a:cubicBezTo>
                  <a:pt x="1796937" y="1272317"/>
                  <a:pt x="1900888" y="1272800"/>
                  <a:pt x="1998943" y="1300661"/>
                </a:cubicBezTo>
                <a:cubicBezTo>
                  <a:pt x="2011494" y="1293147"/>
                  <a:pt x="2022839" y="1285060"/>
                  <a:pt x="2033078" y="1276353"/>
                </a:cubicBezTo>
                <a:close/>
                <a:moveTo>
                  <a:pt x="1445628" y="2253827"/>
                </a:moveTo>
                <a:cubicBezTo>
                  <a:pt x="1394179" y="2202371"/>
                  <a:pt x="1354607" y="2143534"/>
                  <a:pt x="1328220" y="2080145"/>
                </a:cubicBezTo>
                <a:cubicBezTo>
                  <a:pt x="1250650" y="2159845"/>
                  <a:pt x="1104599" y="2191543"/>
                  <a:pt x="989234" y="2189330"/>
                </a:cubicBezTo>
                <a:cubicBezTo>
                  <a:pt x="687176" y="2189329"/>
                  <a:pt x="442308" y="2434198"/>
                  <a:pt x="442308" y="2736256"/>
                </a:cubicBezTo>
                <a:cubicBezTo>
                  <a:pt x="442308" y="2880649"/>
                  <a:pt x="498263" y="3011974"/>
                  <a:pt x="590785" y="3108668"/>
                </a:cubicBezTo>
                <a:close/>
                <a:moveTo>
                  <a:pt x="2253823" y="1445631"/>
                </a:moveTo>
                <a:lnTo>
                  <a:pt x="3108665" y="590788"/>
                </a:lnTo>
                <a:cubicBezTo>
                  <a:pt x="3011971" y="498266"/>
                  <a:pt x="2880646" y="442311"/>
                  <a:pt x="2736253" y="442311"/>
                </a:cubicBezTo>
                <a:cubicBezTo>
                  <a:pt x="2434195" y="442311"/>
                  <a:pt x="2189326" y="687179"/>
                  <a:pt x="2189327" y="989237"/>
                </a:cubicBezTo>
                <a:cubicBezTo>
                  <a:pt x="2191540" y="1104602"/>
                  <a:pt x="2159841" y="1250654"/>
                  <a:pt x="2080141" y="1328224"/>
                </a:cubicBezTo>
                <a:cubicBezTo>
                  <a:pt x="2143530" y="1354611"/>
                  <a:pt x="2202368" y="1394182"/>
                  <a:pt x="2253823" y="1445631"/>
                </a:cubicBezTo>
                <a:close/>
                <a:moveTo>
                  <a:pt x="2210921" y="2210652"/>
                </a:moveTo>
                <a:cubicBezTo>
                  <a:pt x="2410093" y="2011361"/>
                  <a:pt x="2410093" y="1688371"/>
                  <a:pt x="2210920" y="1489079"/>
                </a:cubicBezTo>
                <a:lnTo>
                  <a:pt x="2161236" y="1538763"/>
                </a:lnTo>
                <a:lnTo>
                  <a:pt x="2161096" y="1538632"/>
                </a:lnTo>
                <a:cubicBezTo>
                  <a:pt x="2161051" y="1538585"/>
                  <a:pt x="2161005" y="1538541"/>
                  <a:pt x="2160964" y="1538490"/>
                </a:cubicBezTo>
                <a:lnTo>
                  <a:pt x="2210648" y="1488807"/>
                </a:lnTo>
                <a:cubicBezTo>
                  <a:pt x="2011356" y="1289635"/>
                  <a:pt x="1688367" y="1289636"/>
                  <a:pt x="1489076" y="1488807"/>
                </a:cubicBezTo>
                <a:lnTo>
                  <a:pt x="1538760" y="1538491"/>
                </a:lnTo>
                <a:cubicBezTo>
                  <a:pt x="1538719" y="1538541"/>
                  <a:pt x="1538673" y="1538585"/>
                  <a:pt x="1538628" y="1538631"/>
                </a:cubicBezTo>
                <a:cubicBezTo>
                  <a:pt x="1538582" y="1538676"/>
                  <a:pt x="1538537" y="1538722"/>
                  <a:pt x="1538487" y="1538763"/>
                </a:cubicBezTo>
                <a:lnTo>
                  <a:pt x="1488803" y="1489080"/>
                </a:lnTo>
                <a:cubicBezTo>
                  <a:pt x="1289632" y="1688371"/>
                  <a:pt x="1289632" y="2011360"/>
                  <a:pt x="1488803" y="2210652"/>
                </a:cubicBezTo>
                <a:lnTo>
                  <a:pt x="1538488" y="2160967"/>
                </a:lnTo>
                <a:cubicBezTo>
                  <a:pt x="1538538" y="2161008"/>
                  <a:pt x="1538582" y="2161054"/>
                  <a:pt x="1538629" y="2161099"/>
                </a:cubicBezTo>
                <a:lnTo>
                  <a:pt x="1538760" y="2161239"/>
                </a:lnTo>
                <a:lnTo>
                  <a:pt x="1489075" y="2210924"/>
                </a:lnTo>
                <a:cubicBezTo>
                  <a:pt x="1688367" y="2410097"/>
                  <a:pt x="2011356" y="2410097"/>
                  <a:pt x="2210648" y="2210925"/>
                </a:cubicBezTo>
                <a:lnTo>
                  <a:pt x="2160963" y="2161240"/>
                </a:lnTo>
                <a:cubicBezTo>
                  <a:pt x="2161005" y="2161190"/>
                  <a:pt x="2161050" y="2161145"/>
                  <a:pt x="2161095" y="2161099"/>
                </a:cubicBezTo>
                <a:lnTo>
                  <a:pt x="2161236" y="2160967"/>
                </a:lnTo>
                <a:close/>
                <a:moveTo>
                  <a:pt x="1350206" y="3097227"/>
                </a:moveTo>
                <a:cubicBezTo>
                  <a:pt x="1449181" y="2998253"/>
                  <a:pt x="1510398" y="2861521"/>
                  <a:pt x="1510397" y="2710492"/>
                </a:cubicBezTo>
                <a:cubicBezTo>
                  <a:pt x="1508185" y="2595128"/>
                  <a:pt x="1539883" y="2449078"/>
                  <a:pt x="1619582" y="2371508"/>
                </a:cubicBezTo>
                <a:cubicBezTo>
                  <a:pt x="1556193" y="2345120"/>
                  <a:pt x="1497356" y="2305548"/>
                  <a:pt x="1445900" y="2254099"/>
                </a:cubicBezTo>
                <a:lnTo>
                  <a:pt x="591059" y="3108941"/>
                </a:lnTo>
                <a:cubicBezTo>
                  <a:pt x="687753" y="3201462"/>
                  <a:pt x="819078" y="3257418"/>
                  <a:pt x="963471" y="3257418"/>
                </a:cubicBezTo>
                <a:cubicBezTo>
                  <a:pt x="1114500" y="3257418"/>
                  <a:pt x="1251232" y="3196201"/>
                  <a:pt x="1350206" y="3097227"/>
                </a:cubicBezTo>
                <a:close/>
                <a:moveTo>
                  <a:pt x="3097224" y="1350209"/>
                </a:moveTo>
                <a:cubicBezTo>
                  <a:pt x="3196198" y="1251235"/>
                  <a:pt x="3257415" y="1114503"/>
                  <a:pt x="3257415" y="963474"/>
                </a:cubicBezTo>
                <a:cubicBezTo>
                  <a:pt x="3257415" y="819081"/>
                  <a:pt x="3201459" y="687756"/>
                  <a:pt x="3108938" y="591062"/>
                </a:cubicBezTo>
                <a:lnTo>
                  <a:pt x="2254096" y="1445904"/>
                </a:lnTo>
                <a:cubicBezTo>
                  <a:pt x="2305545" y="1497359"/>
                  <a:pt x="2345117" y="1556196"/>
                  <a:pt x="2371504" y="1619586"/>
                </a:cubicBezTo>
                <a:cubicBezTo>
                  <a:pt x="2449074" y="1539886"/>
                  <a:pt x="2595125" y="1508188"/>
                  <a:pt x="2710489" y="1510400"/>
                </a:cubicBezTo>
                <a:cubicBezTo>
                  <a:pt x="2861518" y="1510401"/>
                  <a:pt x="2998250" y="1449184"/>
                  <a:pt x="3097224" y="1350209"/>
                </a:cubicBezTo>
                <a:close/>
                <a:moveTo>
                  <a:pt x="2218380" y="3471925"/>
                </a:moveTo>
                <a:cubicBezTo>
                  <a:pt x="2295441" y="3394863"/>
                  <a:pt x="2344700" y="3300526"/>
                  <a:pt x="2362874" y="3200838"/>
                </a:cubicBezTo>
                <a:cubicBezTo>
                  <a:pt x="2214392" y="3090392"/>
                  <a:pt x="2119540" y="2913220"/>
                  <a:pt x="2119540" y="2713893"/>
                </a:cubicBezTo>
                <a:cubicBezTo>
                  <a:pt x="2122550" y="2556979"/>
                  <a:pt x="2099662" y="2460490"/>
                  <a:pt x="2000913" y="2400356"/>
                </a:cubicBezTo>
                <a:cubicBezTo>
                  <a:pt x="1902786" y="2427415"/>
                  <a:pt x="1798834" y="2426932"/>
                  <a:pt x="1700778" y="2399071"/>
                </a:cubicBezTo>
                <a:cubicBezTo>
                  <a:pt x="1600372" y="2459185"/>
                  <a:pt x="1577152" y="2555917"/>
                  <a:pt x="1580182" y="2713892"/>
                </a:cubicBezTo>
                <a:cubicBezTo>
                  <a:pt x="1580183" y="2883675"/>
                  <a:pt x="1511364" y="3037385"/>
                  <a:pt x="1400099" y="3148650"/>
                </a:cubicBezTo>
                <a:lnTo>
                  <a:pt x="1336693" y="3200965"/>
                </a:lnTo>
                <a:cubicBezTo>
                  <a:pt x="1355067" y="3300607"/>
                  <a:pt x="1404316" y="3394897"/>
                  <a:pt x="1481344" y="3471926"/>
                </a:cubicBezTo>
                <a:cubicBezTo>
                  <a:pt x="1583446" y="3574027"/>
                  <a:pt x="1715873" y="3627322"/>
                  <a:pt x="1849669" y="3630272"/>
                </a:cubicBezTo>
                <a:lnTo>
                  <a:pt x="1849669" y="3115960"/>
                </a:lnTo>
                <a:lnTo>
                  <a:pt x="1850055" y="3115964"/>
                </a:lnTo>
                <a:lnTo>
                  <a:pt x="1850055" y="3630271"/>
                </a:lnTo>
                <a:cubicBezTo>
                  <a:pt x="1983851" y="3627320"/>
                  <a:pt x="2116278" y="3574026"/>
                  <a:pt x="2218380" y="3471925"/>
                </a:cubicBezTo>
                <a:close/>
                <a:moveTo>
                  <a:pt x="3471925" y="2218380"/>
                </a:moveTo>
                <a:cubicBezTo>
                  <a:pt x="3574026" y="2116278"/>
                  <a:pt x="3627320" y="1983851"/>
                  <a:pt x="3630271" y="1850056"/>
                </a:cubicBezTo>
                <a:lnTo>
                  <a:pt x="3115964" y="1850056"/>
                </a:lnTo>
                <a:lnTo>
                  <a:pt x="3115960" y="1849669"/>
                </a:lnTo>
                <a:lnTo>
                  <a:pt x="3630272" y="1849669"/>
                </a:lnTo>
                <a:cubicBezTo>
                  <a:pt x="3627322" y="1715873"/>
                  <a:pt x="3574027" y="1583446"/>
                  <a:pt x="3471926" y="1481345"/>
                </a:cubicBezTo>
                <a:cubicBezTo>
                  <a:pt x="3394897" y="1404316"/>
                  <a:pt x="3300607" y="1355067"/>
                  <a:pt x="3200965" y="1336693"/>
                </a:cubicBezTo>
                <a:cubicBezTo>
                  <a:pt x="3186174" y="1359992"/>
                  <a:pt x="3168056" y="1380693"/>
                  <a:pt x="3148647" y="1400102"/>
                </a:cubicBezTo>
                <a:cubicBezTo>
                  <a:pt x="3037382" y="1511367"/>
                  <a:pt x="2883672" y="1580186"/>
                  <a:pt x="2713889" y="1580185"/>
                </a:cubicBezTo>
                <a:cubicBezTo>
                  <a:pt x="2555913" y="1577155"/>
                  <a:pt x="2459181" y="1600375"/>
                  <a:pt x="2399067" y="1700783"/>
                </a:cubicBezTo>
                <a:cubicBezTo>
                  <a:pt x="2426929" y="1798838"/>
                  <a:pt x="2427411" y="1902791"/>
                  <a:pt x="2400352" y="2000918"/>
                </a:cubicBezTo>
                <a:cubicBezTo>
                  <a:pt x="2460486" y="2099667"/>
                  <a:pt x="2556976" y="2122555"/>
                  <a:pt x="2713888" y="2119545"/>
                </a:cubicBezTo>
                <a:cubicBezTo>
                  <a:pt x="2913213" y="2119545"/>
                  <a:pt x="3090385" y="2214395"/>
                  <a:pt x="3200830" y="2362876"/>
                </a:cubicBezTo>
                <a:cubicBezTo>
                  <a:pt x="3300521" y="2344703"/>
                  <a:pt x="3394861" y="2295444"/>
                  <a:pt x="3471925" y="2218380"/>
                </a:cubicBezTo>
                <a:close/>
                <a:moveTo>
                  <a:pt x="3108937" y="3108668"/>
                </a:moveTo>
                <a:cubicBezTo>
                  <a:pt x="3201458" y="3011974"/>
                  <a:pt x="3257415" y="2880649"/>
                  <a:pt x="3257414" y="2736256"/>
                </a:cubicBezTo>
                <a:cubicBezTo>
                  <a:pt x="3257415" y="2434198"/>
                  <a:pt x="3012546" y="2189329"/>
                  <a:pt x="2710488" y="2189330"/>
                </a:cubicBezTo>
                <a:cubicBezTo>
                  <a:pt x="2595278" y="2191540"/>
                  <a:pt x="2449463" y="2159929"/>
                  <a:pt x="2371818" y="2080456"/>
                </a:cubicBezTo>
                <a:cubicBezTo>
                  <a:pt x="2345082" y="2143588"/>
                  <a:pt x="2305522" y="2202395"/>
                  <a:pt x="2254101" y="2253832"/>
                </a:cubicBezTo>
                <a:close/>
                <a:moveTo>
                  <a:pt x="3108664" y="3108942"/>
                </a:moveTo>
                <a:lnTo>
                  <a:pt x="2253828" y="2254105"/>
                </a:lnTo>
                <a:cubicBezTo>
                  <a:pt x="2202391" y="2305526"/>
                  <a:pt x="2143583" y="2345086"/>
                  <a:pt x="2080451" y="2371822"/>
                </a:cubicBezTo>
                <a:cubicBezTo>
                  <a:pt x="2159925" y="2449467"/>
                  <a:pt x="2191536" y="2595283"/>
                  <a:pt x="2189326" y="2710493"/>
                </a:cubicBezTo>
                <a:cubicBezTo>
                  <a:pt x="2189325" y="3012551"/>
                  <a:pt x="2434195" y="3257419"/>
                  <a:pt x="2736252" y="3257419"/>
                </a:cubicBezTo>
                <a:cubicBezTo>
                  <a:pt x="2880646" y="3257419"/>
                  <a:pt x="3011971" y="3201464"/>
                  <a:pt x="3108664" y="3108942"/>
                </a:cubicBezTo>
                <a:close/>
                <a:moveTo>
                  <a:pt x="3157911" y="3157916"/>
                </a:moveTo>
                <a:cubicBezTo>
                  <a:pt x="3048404" y="3264084"/>
                  <a:pt x="2898943" y="3328734"/>
                  <a:pt x="2734381" y="3328734"/>
                </a:cubicBezTo>
                <a:cubicBezTo>
                  <a:pt x="2622038" y="3328734"/>
                  <a:pt x="2516732" y="3298603"/>
                  <a:pt x="2427424" y="3243706"/>
                </a:cubicBezTo>
                <a:cubicBezTo>
                  <a:pt x="2402826" y="3345640"/>
                  <a:pt x="2349644" y="3441515"/>
                  <a:pt x="2270129" y="3521030"/>
                </a:cubicBezTo>
                <a:cubicBezTo>
                  <a:pt x="2153768" y="3637392"/>
                  <a:pt x="2002368" y="3697364"/>
                  <a:pt x="1849862" y="3699724"/>
                </a:cubicBezTo>
                <a:lnTo>
                  <a:pt x="1849862" y="3699725"/>
                </a:lnTo>
                <a:cubicBezTo>
                  <a:pt x="1697356" y="3697364"/>
                  <a:pt x="1545956" y="3637392"/>
                  <a:pt x="1429594" y="3521030"/>
                </a:cubicBezTo>
                <a:cubicBezTo>
                  <a:pt x="1350121" y="3441556"/>
                  <a:pt x="1296952" y="3345738"/>
                  <a:pt x="1271854" y="3243947"/>
                </a:cubicBezTo>
                <a:cubicBezTo>
                  <a:pt x="1182651" y="3298700"/>
                  <a:pt x="1077504" y="3328733"/>
                  <a:pt x="965342" y="3328733"/>
                </a:cubicBezTo>
                <a:cubicBezTo>
                  <a:pt x="800782" y="3328733"/>
                  <a:pt x="651319" y="3264084"/>
                  <a:pt x="541812" y="3157915"/>
                </a:cubicBezTo>
                <a:lnTo>
                  <a:pt x="541811" y="3157915"/>
                </a:lnTo>
                <a:cubicBezTo>
                  <a:pt x="435643" y="3048408"/>
                  <a:pt x="370993" y="2898946"/>
                  <a:pt x="370994" y="2734385"/>
                </a:cubicBezTo>
                <a:cubicBezTo>
                  <a:pt x="370994" y="2622223"/>
                  <a:pt x="401028" y="2517075"/>
                  <a:pt x="455781" y="2427871"/>
                </a:cubicBezTo>
                <a:cubicBezTo>
                  <a:pt x="353989" y="2402773"/>
                  <a:pt x="258170" y="2349604"/>
                  <a:pt x="178695" y="2270131"/>
                </a:cubicBezTo>
                <a:cubicBezTo>
                  <a:pt x="62332" y="2153769"/>
                  <a:pt x="2361" y="2002368"/>
                  <a:pt x="0" y="1849863"/>
                </a:cubicBezTo>
                <a:lnTo>
                  <a:pt x="1" y="1849862"/>
                </a:lnTo>
                <a:cubicBezTo>
                  <a:pt x="2361" y="1697357"/>
                  <a:pt x="62333" y="1545957"/>
                  <a:pt x="178695" y="1429596"/>
                </a:cubicBezTo>
                <a:cubicBezTo>
                  <a:pt x="258210" y="1350080"/>
                  <a:pt x="354086" y="1296898"/>
                  <a:pt x="456020" y="1272300"/>
                </a:cubicBezTo>
                <a:cubicBezTo>
                  <a:pt x="401124" y="1182994"/>
                  <a:pt x="370993" y="1077688"/>
                  <a:pt x="370993" y="965346"/>
                </a:cubicBezTo>
                <a:cubicBezTo>
                  <a:pt x="370993" y="800784"/>
                  <a:pt x="435643" y="651322"/>
                  <a:pt x="541811" y="541816"/>
                </a:cubicBezTo>
                <a:lnTo>
                  <a:pt x="541812" y="541815"/>
                </a:lnTo>
                <a:cubicBezTo>
                  <a:pt x="651319" y="435646"/>
                  <a:pt x="800781" y="370998"/>
                  <a:pt x="965341" y="370998"/>
                </a:cubicBezTo>
                <a:cubicBezTo>
                  <a:pt x="1077684" y="370998"/>
                  <a:pt x="1182991" y="401129"/>
                  <a:pt x="1272299" y="456026"/>
                </a:cubicBezTo>
                <a:cubicBezTo>
                  <a:pt x="1296896" y="354089"/>
                  <a:pt x="1350079" y="258211"/>
                  <a:pt x="1429596" y="178695"/>
                </a:cubicBezTo>
                <a:cubicBezTo>
                  <a:pt x="1545957" y="62333"/>
                  <a:pt x="1697356" y="2361"/>
                  <a:pt x="1849862" y="1"/>
                </a:cubicBezTo>
                <a:lnTo>
                  <a:pt x="1849863" y="0"/>
                </a:lnTo>
                <a:cubicBezTo>
                  <a:pt x="2002368" y="2361"/>
                  <a:pt x="2153768" y="62333"/>
                  <a:pt x="2270131" y="178695"/>
                </a:cubicBezTo>
                <a:cubicBezTo>
                  <a:pt x="2349605" y="258170"/>
                  <a:pt x="2402774" y="353990"/>
                  <a:pt x="2427871" y="455782"/>
                </a:cubicBezTo>
                <a:cubicBezTo>
                  <a:pt x="2517074" y="401030"/>
                  <a:pt x="2622221" y="370997"/>
                  <a:pt x="2734382" y="370997"/>
                </a:cubicBezTo>
                <a:cubicBezTo>
                  <a:pt x="2898943" y="370996"/>
                  <a:pt x="3048405" y="435646"/>
                  <a:pt x="3157912" y="541814"/>
                </a:cubicBezTo>
                <a:lnTo>
                  <a:pt x="3157912" y="541815"/>
                </a:lnTo>
                <a:cubicBezTo>
                  <a:pt x="3264081" y="651322"/>
                  <a:pt x="3328730" y="800785"/>
                  <a:pt x="3328730" y="965345"/>
                </a:cubicBezTo>
                <a:cubicBezTo>
                  <a:pt x="3328730" y="1077505"/>
                  <a:pt x="3298697" y="1182652"/>
                  <a:pt x="3243945" y="1271854"/>
                </a:cubicBezTo>
                <a:cubicBezTo>
                  <a:pt x="3345737" y="1296952"/>
                  <a:pt x="3441555" y="1350121"/>
                  <a:pt x="3521030" y="1429594"/>
                </a:cubicBezTo>
                <a:cubicBezTo>
                  <a:pt x="3637392" y="1545956"/>
                  <a:pt x="3697363" y="1697357"/>
                  <a:pt x="3699724" y="1849862"/>
                </a:cubicBezTo>
                <a:lnTo>
                  <a:pt x="3699724" y="1849862"/>
                </a:lnTo>
                <a:cubicBezTo>
                  <a:pt x="3697363" y="2002368"/>
                  <a:pt x="3637392" y="2153768"/>
                  <a:pt x="3521030" y="2270129"/>
                </a:cubicBezTo>
                <a:cubicBezTo>
                  <a:pt x="3441513" y="2349646"/>
                  <a:pt x="3345636" y="2402829"/>
                  <a:pt x="3243700" y="2427426"/>
                </a:cubicBezTo>
                <a:cubicBezTo>
                  <a:pt x="3298598" y="2516734"/>
                  <a:pt x="3328729" y="2622042"/>
                  <a:pt x="3328729" y="2734386"/>
                </a:cubicBezTo>
                <a:cubicBezTo>
                  <a:pt x="3328729" y="2898946"/>
                  <a:pt x="3264081" y="3048408"/>
                  <a:pt x="3157911" y="3157915"/>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8" name="Teardrop 3"/>
          <p:cNvSpPr/>
          <p:nvPr/>
        </p:nvSpPr>
        <p:spPr>
          <a:xfrm rot="5400000" flipH="1" flipV="1">
            <a:off x="663614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9" name="Teardrop 3"/>
          <p:cNvSpPr/>
          <p:nvPr/>
        </p:nvSpPr>
        <p:spPr>
          <a:xfrm rot="5400000" flipH="1" flipV="1">
            <a:off x="22905" y="4316257"/>
            <a:ext cx="232840" cy="278649"/>
          </a:xfrm>
          <a:custGeom>
            <a:avLst/>
            <a:gdLst/>
            <a:ahLst/>
            <a:cxnLst/>
            <a:rect l="l" t="t" r="r" b="b"/>
            <a:pathLst>
              <a:path w="232840" h="278649">
                <a:moveTo>
                  <a:pt x="232840" y="8776"/>
                </a:moveTo>
                <a:cubicBezTo>
                  <a:pt x="232449" y="34030"/>
                  <a:pt x="222519" y="59101"/>
                  <a:pt x="203250" y="78369"/>
                </a:cubicBezTo>
                <a:cubicBezTo>
                  <a:pt x="190082" y="91537"/>
                  <a:pt x="174206" y="100343"/>
                  <a:pt x="157326" y="104416"/>
                </a:cubicBezTo>
                <a:cubicBezTo>
                  <a:pt x="166417" y="119205"/>
                  <a:pt x="171406" y="136643"/>
                  <a:pt x="171406" y="155247"/>
                </a:cubicBezTo>
                <a:cubicBezTo>
                  <a:pt x="171406" y="182497"/>
                  <a:pt x="160701" y="207247"/>
                  <a:pt x="143120" y="225380"/>
                </a:cubicBezTo>
                <a:cubicBezTo>
                  <a:pt x="124986" y="242961"/>
                  <a:pt x="100237" y="253667"/>
                  <a:pt x="72986" y="253667"/>
                </a:cubicBezTo>
                <a:cubicBezTo>
                  <a:pt x="54383" y="253667"/>
                  <a:pt x="36945" y="248677"/>
                  <a:pt x="22156" y="239586"/>
                </a:cubicBezTo>
                <a:lnTo>
                  <a:pt x="0" y="278649"/>
                </a:lnTo>
                <a:lnTo>
                  <a:pt x="0" y="260595"/>
                </a:lnTo>
                <a:cubicBezTo>
                  <a:pt x="5973" y="252057"/>
                  <a:pt x="9654" y="242433"/>
                  <a:pt x="11467" y="232488"/>
                </a:cubicBezTo>
                <a:lnTo>
                  <a:pt x="0" y="218900"/>
                </a:lnTo>
                <a:lnTo>
                  <a:pt x="0" y="201603"/>
                </a:lnTo>
                <a:cubicBezTo>
                  <a:pt x="14950" y="226291"/>
                  <a:pt x="42305" y="241857"/>
                  <a:pt x="73296" y="241857"/>
                </a:cubicBezTo>
                <a:cubicBezTo>
                  <a:pt x="97207" y="241857"/>
                  <a:pt x="118953" y="232592"/>
                  <a:pt x="134965" y="217271"/>
                </a:cubicBezTo>
                <a:lnTo>
                  <a:pt x="0" y="82306"/>
                </a:lnTo>
                <a:lnTo>
                  <a:pt x="0" y="82216"/>
                </a:lnTo>
                <a:lnTo>
                  <a:pt x="135010" y="217225"/>
                </a:lnTo>
                <a:cubicBezTo>
                  <a:pt x="150331" y="201213"/>
                  <a:pt x="159597" y="179467"/>
                  <a:pt x="159597" y="155556"/>
                </a:cubicBezTo>
                <a:cubicBezTo>
                  <a:pt x="159597" y="105538"/>
                  <a:pt x="119048" y="64989"/>
                  <a:pt x="69030" y="64989"/>
                </a:cubicBezTo>
                <a:cubicBezTo>
                  <a:pt x="49952" y="65355"/>
                  <a:pt x="25806" y="60121"/>
                  <a:pt x="12948" y="46961"/>
                </a:cubicBezTo>
                <a:lnTo>
                  <a:pt x="0" y="66032"/>
                </a:lnTo>
                <a:lnTo>
                  <a:pt x="0" y="46474"/>
                </a:lnTo>
                <a:cubicBezTo>
                  <a:pt x="9193" y="32573"/>
                  <a:pt x="11853" y="16060"/>
                  <a:pt x="9334" y="0"/>
                </a:cubicBezTo>
                <a:lnTo>
                  <a:pt x="17529" y="0"/>
                </a:lnTo>
                <a:cubicBezTo>
                  <a:pt x="21671" y="11094"/>
                  <a:pt x="20740" y="22668"/>
                  <a:pt x="17673" y="33790"/>
                </a:cubicBezTo>
                <a:cubicBezTo>
                  <a:pt x="27631" y="50142"/>
                  <a:pt x="43609" y="53932"/>
                  <a:pt x="69593" y="53433"/>
                </a:cubicBezTo>
                <a:cubicBezTo>
                  <a:pt x="102600" y="53434"/>
                  <a:pt x="131938" y="69140"/>
                  <a:pt x="150227" y="93727"/>
                </a:cubicBezTo>
                <a:cubicBezTo>
                  <a:pt x="166735" y="90718"/>
                  <a:pt x="182357" y="82561"/>
                  <a:pt x="195118" y="69800"/>
                </a:cubicBezTo>
                <a:cubicBezTo>
                  <a:pt x="212026" y="52893"/>
                  <a:pt x="220851" y="30964"/>
                  <a:pt x="221339" y="8808"/>
                </a:cubicBezTo>
                <a:lnTo>
                  <a:pt x="136174" y="8808"/>
                </a:lnTo>
                <a:lnTo>
                  <a:pt x="136173" y="8744"/>
                </a:lnTo>
                <a:lnTo>
                  <a:pt x="221340" y="8744"/>
                </a:lnTo>
                <a:lnTo>
                  <a:pt x="219467" y="0"/>
                </a:lnTo>
                <a:lnTo>
                  <a:pt x="231012" y="0"/>
                </a:lnTo>
                <a:cubicBezTo>
                  <a:pt x="232616" y="2826"/>
                  <a:pt x="232794" y="5800"/>
                  <a:pt x="232840" y="8776"/>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0" name="Teardrop 3"/>
          <p:cNvSpPr/>
          <p:nvPr/>
        </p:nvSpPr>
        <p:spPr>
          <a:xfrm rot="5400000" flipH="1" flipV="1">
            <a:off x="158090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6"/>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5"/>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1" name="Teardrop 3"/>
          <p:cNvSpPr/>
          <p:nvPr/>
        </p:nvSpPr>
        <p:spPr>
          <a:xfrm rot="5400000" flipH="1" flipV="1">
            <a:off x="242344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2" name="Teardrop 3"/>
          <p:cNvSpPr/>
          <p:nvPr/>
        </p:nvSpPr>
        <p:spPr>
          <a:xfrm rot="5400000" flipH="1" flipV="1">
            <a:off x="326598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7"/>
                  <a:pt x="171406" y="416370"/>
                </a:cubicBezTo>
                <a:cubicBezTo>
                  <a:pt x="171406" y="443620"/>
                  <a:pt x="160701" y="468370"/>
                  <a:pt x="143120" y="486503"/>
                </a:cubicBezTo>
                <a:cubicBezTo>
                  <a:pt x="124986" y="504084"/>
                  <a:pt x="100237" y="514790"/>
                  <a:pt x="72986" y="514790"/>
                </a:cubicBezTo>
                <a:cubicBezTo>
                  <a:pt x="54383" y="514790"/>
                  <a:pt x="36945" y="509800"/>
                  <a:pt x="22156" y="500710"/>
                </a:cubicBezTo>
                <a:lnTo>
                  <a:pt x="0" y="539772"/>
                </a:lnTo>
                <a:lnTo>
                  <a:pt x="0" y="521718"/>
                </a:lnTo>
                <a:cubicBezTo>
                  <a:pt x="5973" y="513180"/>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9"/>
                </a:lnTo>
                <a:lnTo>
                  <a:pt x="135010" y="478348"/>
                </a:lnTo>
                <a:cubicBezTo>
                  <a:pt x="150331" y="462336"/>
                  <a:pt x="159597" y="440590"/>
                  <a:pt x="159597" y="416680"/>
                </a:cubicBezTo>
                <a:cubicBezTo>
                  <a:pt x="159597" y="366661"/>
                  <a:pt x="119048" y="326112"/>
                  <a:pt x="69030" y="326113"/>
                </a:cubicBezTo>
                <a:cubicBezTo>
                  <a:pt x="49952" y="326478"/>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3" name="Teardrop 3"/>
          <p:cNvSpPr/>
          <p:nvPr/>
        </p:nvSpPr>
        <p:spPr>
          <a:xfrm rot="5400000" flipH="1" flipV="1">
            <a:off x="4108522" y="4185695"/>
            <a:ext cx="232840" cy="539773"/>
          </a:xfrm>
          <a:custGeom>
            <a:avLst/>
            <a:gdLst/>
            <a:ahLst/>
            <a:cxnLst/>
            <a:rect l="l" t="t" r="r" b="b"/>
            <a:pathLst>
              <a:path w="232840" h="539773">
                <a:moveTo>
                  <a:pt x="221340" y="269867"/>
                </a:moveTo>
                <a:cubicBezTo>
                  <a:pt x="220851" y="247712"/>
                  <a:pt x="212026" y="225782"/>
                  <a:pt x="195119" y="208875"/>
                </a:cubicBezTo>
                <a:cubicBezTo>
                  <a:pt x="182363" y="196120"/>
                  <a:pt x="166749" y="187965"/>
                  <a:pt x="150249" y="184922"/>
                </a:cubicBezTo>
                <a:cubicBezTo>
                  <a:pt x="147800" y="188780"/>
                  <a:pt x="144800" y="192208"/>
                  <a:pt x="141586" y="195422"/>
                </a:cubicBezTo>
                <a:cubicBezTo>
                  <a:pt x="123161" y="213847"/>
                  <a:pt x="97708" y="225243"/>
                  <a:pt x="69593" y="225242"/>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89"/>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6"/>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4" name="Teardrop 3"/>
          <p:cNvSpPr/>
          <p:nvPr/>
        </p:nvSpPr>
        <p:spPr>
          <a:xfrm rot="5400000" flipH="1" flipV="1">
            <a:off x="495106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5" name="Teardrop 3"/>
          <p:cNvSpPr/>
          <p:nvPr/>
        </p:nvSpPr>
        <p:spPr>
          <a:xfrm rot="5400000" flipH="1" flipV="1">
            <a:off x="579360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7"/>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6" name="Teardrop 3"/>
          <p:cNvSpPr/>
          <p:nvPr/>
        </p:nvSpPr>
        <p:spPr>
          <a:xfrm rot="5400000" flipH="1" flipV="1">
            <a:off x="8321221"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5"/>
                  <a:pt x="150249" y="184922"/>
                </a:cubicBezTo>
                <a:cubicBezTo>
                  <a:pt x="147800" y="188780"/>
                  <a:pt x="144800" y="192208"/>
                  <a:pt x="141586" y="195422"/>
                </a:cubicBezTo>
                <a:cubicBezTo>
                  <a:pt x="123161" y="213847"/>
                  <a:pt x="97708" y="225242"/>
                  <a:pt x="69593" y="225242"/>
                </a:cubicBezTo>
                <a:cubicBezTo>
                  <a:pt x="43433" y="224741"/>
                  <a:pt x="27415" y="228586"/>
                  <a:pt x="17461" y="245212"/>
                </a:cubicBezTo>
                <a:cubicBezTo>
                  <a:pt x="22074" y="261450"/>
                  <a:pt x="22154" y="278664"/>
                  <a:pt x="17673" y="294913"/>
                </a:cubicBezTo>
                <a:cubicBezTo>
                  <a:pt x="27631" y="311265"/>
                  <a:pt x="43609" y="315055"/>
                  <a:pt x="69593" y="314556"/>
                </a:cubicBezTo>
                <a:cubicBezTo>
                  <a:pt x="102600" y="314556"/>
                  <a:pt x="131938" y="330263"/>
                  <a:pt x="150227" y="354850"/>
                </a:cubicBezTo>
                <a:cubicBezTo>
                  <a:pt x="166735" y="351841"/>
                  <a:pt x="182357" y="343684"/>
                  <a:pt x="195118" y="330923"/>
                </a:cubicBezTo>
                <a:cubicBezTo>
                  <a:pt x="212026" y="314015"/>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cubicBezTo>
                  <a:pt x="124986" y="504084"/>
                  <a:pt x="100237" y="514790"/>
                  <a:pt x="72986" y="514790"/>
                </a:cubicBezTo>
                <a:cubicBezTo>
                  <a:pt x="54383" y="514790"/>
                  <a:pt x="36945" y="509800"/>
                  <a:pt x="22156" y="500709"/>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9"/>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7" name="Teardrop 3"/>
          <p:cNvSpPr/>
          <p:nvPr/>
        </p:nvSpPr>
        <p:spPr>
          <a:xfrm rot="5400000" flipH="1" flipV="1">
            <a:off x="7478682" y="4185695"/>
            <a:ext cx="232840" cy="539773"/>
          </a:xfrm>
          <a:custGeom>
            <a:avLst/>
            <a:gdLst/>
            <a:ahLst/>
            <a:cxnLst/>
            <a:rect l="l" t="t" r="r" b="b"/>
            <a:pathLst>
              <a:path w="232840" h="539773">
                <a:moveTo>
                  <a:pt x="221340" y="269867"/>
                </a:moveTo>
                <a:cubicBezTo>
                  <a:pt x="220851" y="247712"/>
                  <a:pt x="212026" y="225783"/>
                  <a:pt x="195119" y="208875"/>
                </a:cubicBezTo>
                <a:cubicBezTo>
                  <a:pt x="182363" y="196120"/>
                  <a:pt x="166749" y="187965"/>
                  <a:pt x="150249" y="184922"/>
                </a:cubicBezTo>
                <a:cubicBezTo>
                  <a:pt x="147800" y="188780"/>
                  <a:pt x="144800" y="192208"/>
                  <a:pt x="141586" y="195422"/>
                </a:cubicBezTo>
                <a:cubicBezTo>
                  <a:pt x="123161" y="213847"/>
                  <a:pt x="97708" y="225243"/>
                  <a:pt x="69593" y="225243"/>
                </a:cubicBezTo>
                <a:cubicBezTo>
                  <a:pt x="43433" y="224741"/>
                  <a:pt x="27415" y="228586"/>
                  <a:pt x="17461" y="245213"/>
                </a:cubicBezTo>
                <a:cubicBezTo>
                  <a:pt x="22074" y="261450"/>
                  <a:pt x="22154" y="278664"/>
                  <a:pt x="17673" y="294913"/>
                </a:cubicBezTo>
                <a:cubicBezTo>
                  <a:pt x="27631" y="311265"/>
                  <a:pt x="43609" y="315055"/>
                  <a:pt x="69593" y="314557"/>
                </a:cubicBezTo>
                <a:cubicBezTo>
                  <a:pt x="102600" y="314557"/>
                  <a:pt x="131938" y="330263"/>
                  <a:pt x="150227" y="354851"/>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7"/>
                  <a:pt x="157326" y="365540"/>
                </a:cubicBezTo>
                <a:cubicBezTo>
                  <a:pt x="166417" y="380328"/>
                  <a:pt x="171406" y="397767"/>
                  <a:pt x="171406" y="416370"/>
                </a:cubicBezTo>
                <a:cubicBezTo>
                  <a:pt x="171406" y="443620"/>
                  <a:pt x="160701" y="468370"/>
                  <a:pt x="143120" y="486503"/>
                </a:cubicBezTo>
                <a:lnTo>
                  <a:pt x="143120" y="486504"/>
                </a:lnTo>
                <a:cubicBezTo>
                  <a:pt x="124986" y="504084"/>
                  <a:pt x="100237" y="514790"/>
                  <a:pt x="72986" y="514790"/>
                </a:cubicBezTo>
                <a:cubicBezTo>
                  <a:pt x="54383" y="514790"/>
                  <a:pt x="36945" y="509800"/>
                  <a:pt x="22156" y="500710"/>
                </a:cubicBezTo>
                <a:lnTo>
                  <a:pt x="0" y="539773"/>
                </a:lnTo>
                <a:lnTo>
                  <a:pt x="0" y="521718"/>
                </a:lnTo>
                <a:cubicBezTo>
                  <a:pt x="5973" y="513180"/>
                  <a:pt x="9654" y="503556"/>
                  <a:pt x="11467" y="493611"/>
                </a:cubicBezTo>
                <a:lnTo>
                  <a:pt x="0" y="480024"/>
                </a:lnTo>
                <a:lnTo>
                  <a:pt x="0" y="462726"/>
                </a:lnTo>
                <a:cubicBezTo>
                  <a:pt x="14950" y="487415"/>
                  <a:pt x="42305" y="502981"/>
                  <a:pt x="73296" y="502981"/>
                </a:cubicBezTo>
                <a:cubicBezTo>
                  <a:pt x="97207" y="502981"/>
                  <a:pt x="118953" y="493715"/>
                  <a:pt x="134965" y="478394"/>
                </a:cubicBezTo>
                <a:lnTo>
                  <a:pt x="0" y="343429"/>
                </a:lnTo>
                <a:lnTo>
                  <a:pt x="0" y="343339"/>
                </a:lnTo>
                <a:lnTo>
                  <a:pt x="135010" y="478348"/>
                </a:lnTo>
                <a:cubicBezTo>
                  <a:pt x="150331" y="462337"/>
                  <a:pt x="159597" y="440590"/>
                  <a:pt x="159597" y="416680"/>
                </a:cubicBezTo>
                <a:cubicBezTo>
                  <a:pt x="159597" y="366661"/>
                  <a:pt x="119048" y="326112"/>
                  <a:pt x="69030" y="326113"/>
                </a:cubicBezTo>
                <a:cubicBezTo>
                  <a:pt x="49952" y="326479"/>
                  <a:pt x="25806" y="321244"/>
                  <a:pt x="12948" y="308084"/>
                </a:cubicBezTo>
                <a:lnTo>
                  <a:pt x="0" y="327154"/>
                </a:lnTo>
                <a:lnTo>
                  <a:pt x="0" y="309010"/>
                </a:lnTo>
                <a:cubicBezTo>
                  <a:pt x="14338" y="284867"/>
                  <a:pt x="14338" y="254933"/>
                  <a:pt x="0" y="230790"/>
                </a:cubicBezTo>
                <a:lnTo>
                  <a:pt x="0" y="212690"/>
                </a:lnTo>
                <a:cubicBezTo>
                  <a:pt x="6036" y="217996"/>
                  <a:pt x="9959" y="224711"/>
                  <a:pt x="12896" y="231767"/>
                </a:cubicBezTo>
                <a:cubicBezTo>
                  <a:pt x="25742" y="218569"/>
                  <a:pt x="49927" y="213320"/>
                  <a:pt x="69030" y="213687"/>
                </a:cubicBezTo>
                <a:cubicBezTo>
                  <a:pt x="94039" y="213687"/>
                  <a:pt x="116681" y="203550"/>
                  <a:pt x="133071" y="187160"/>
                </a:cubicBezTo>
                <a:cubicBezTo>
                  <a:pt x="149460" y="170771"/>
                  <a:pt x="159597" y="148129"/>
                  <a:pt x="159597" y="123120"/>
                </a:cubicBezTo>
                <a:cubicBezTo>
                  <a:pt x="159597" y="99209"/>
                  <a:pt x="150331" y="77463"/>
                  <a:pt x="135010" y="61451"/>
                </a:cubicBezTo>
                <a:lnTo>
                  <a:pt x="0" y="196461"/>
                </a:lnTo>
                <a:lnTo>
                  <a:pt x="0" y="196370"/>
                </a:lnTo>
                <a:lnTo>
                  <a:pt x="134965" y="61406"/>
                </a:lnTo>
                <a:cubicBezTo>
                  <a:pt x="118953" y="46085"/>
                  <a:pt x="97207" y="36819"/>
                  <a:pt x="73296" y="36819"/>
                </a:cubicBezTo>
                <a:cubicBezTo>
                  <a:pt x="42305" y="36819"/>
                  <a:pt x="14950" y="52385"/>
                  <a:pt x="0" y="77073"/>
                </a:cubicBezTo>
                <a:lnTo>
                  <a:pt x="0" y="59780"/>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10"/>
                  <a:pt x="72986" y="25010"/>
                </a:cubicBezTo>
                <a:cubicBezTo>
                  <a:pt x="100237" y="25010"/>
                  <a:pt x="124986" y="35715"/>
                  <a:pt x="143120" y="53296"/>
                </a:cubicBezTo>
                <a:cubicBezTo>
                  <a:pt x="160701" y="71430"/>
                  <a:pt x="171406" y="96180"/>
                  <a:pt x="171406" y="123429"/>
                </a:cubicBezTo>
                <a:cubicBezTo>
                  <a:pt x="171406" y="142002"/>
                  <a:pt x="166433" y="159414"/>
                  <a:pt x="157367" y="174185"/>
                </a:cubicBezTo>
                <a:cubicBezTo>
                  <a:pt x="174223" y="178341"/>
                  <a:pt x="190089" y="187146"/>
                  <a:pt x="203250" y="200306"/>
                </a:cubicBezTo>
                <a:cubicBezTo>
                  <a:pt x="222519" y="219575"/>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8" name="Teardrop 3"/>
          <p:cNvSpPr/>
          <p:nvPr/>
        </p:nvSpPr>
        <p:spPr>
          <a:xfrm rot="5400000" flipH="1" flipV="1">
            <a:off x="8991444" y="4419445"/>
            <a:ext cx="171406" cy="133705"/>
          </a:xfrm>
          <a:custGeom>
            <a:avLst/>
            <a:gdLst/>
            <a:ahLst/>
            <a:cxnLst/>
            <a:rect l="l" t="t" r="r" b="b"/>
            <a:pathLst>
              <a:path w="171406" h="133705">
                <a:moveTo>
                  <a:pt x="171406" y="123429"/>
                </a:moveTo>
                <a:lnTo>
                  <a:pt x="168564" y="133705"/>
                </a:lnTo>
                <a:lnTo>
                  <a:pt x="157460" y="133705"/>
                </a:lnTo>
                <a:cubicBezTo>
                  <a:pt x="159382" y="130353"/>
                  <a:pt x="159597" y="126761"/>
                  <a:pt x="159597" y="123119"/>
                </a:cubicBezTo>
                <a:cubicBezTo>
                  <a:pt x="159597" y="99209"/>
                  <a:pt x="150331" y="77462"/>
                  <a:pt x="135010" y="61451"/>
                </a:cubicBezTo>
                <a:lnTo>
                  <a:pt x="62756" y="133705"/>
                </a:lnTo>
                <a:lnTo>
                  <a:pt x="62665" y="133705"/>
                </a:lnTo>
                <a:lnTo>
                  <a:pt x="134965" y="61405"/>
                </a:lnTo>
                <a:cubicBezTo>
                  <a:pt x="118953" y="46084"/>
                  <a:pt x="97207" y="36819"/>
                  <a:pt x="73296" y="36819"/>
                </a:cubicBezTo>
                <a:cubicBezTo>
                  <a:pt x="42305" y="36819"/>
                  <a:pt x="14950" y="52385"/>
                  <a:pt x="0" y="77073"/>
                </a:cubicBezTo>
                <a:lnTo>
                  <a:pt x="0" y="59780"/>
                </a:lnTo>
                <a:cubicBezTo>
                  <a:pt x="2240" y="53717"/>
                  <a:pt x="6698" y="49732"/>
                  <a:pt x="11494" y="46167"/>
                </a:cubicBezTo>
                <a:cubicBezTo>
                  <a:pt x="9661" y="36226"/>
                  <a:pt x="5972" y="26608"/>
                  <a:pt x="0" y="18073"/>
                </a:cubicBezTo>
                <a:lnTo>
                  <a:pt x="0" y="0"/>
                </a:lnTo>
                <a:cubicBezTo>
                  <a:pt x="11637" y="10773"/>
                  <a:pt x="18655" y="24545"/>
                  <a:pt x="22230" y="39049"/>
                </a:cubicBezTo>
                <a:cubicBezTo>
                  <a:pt x="37002" y="29983"/>
                  <a:pt x="54413" y="25009"/>
                  <a:pt x="72986" y="25009"/>
                </a:cubicBezTo>
                <a:cubicBezTo>
                  <a:pt x="100237" y="25009"/>
                  <a:pt x="124986" y="35715"/>
                  <a:pt x="143120" y="53296"/>
                </a:cubicBezTo>
                <a:cubicBezTo>
                  <a:pt x="160701" y="71429"/>
                  <a:pt x="171406" y="96179"/>
                  <a:pt x="171406" y="12342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9" name="Teardrop 3"/>
          <p:cNvSpPr/>
          <p:nvPr/>
        </p:nvSpPr>
        <p:spPr>
          <a:xfrm rot="5400000" flipH="1" flipV="1">
            <a:off x="733383" y="4185695"/>
            <a:ext cx="232840" cy="539772"/>
          </a:xfrm>
          <a:custGeom>
            <a:avLst/>
            <a:gdLst/>
            <a:ahLst/>
            <a:cxnLst/>
            <a:rect l="l" t="t" r="r" b="b"/>
            <a:pathLst>
              <a:path w="232840" h="539772">
                <a:moveTo>
                  <a:pt x="221340" y="269867"/>
                </a:moveTo>
                <a:cubicBezTo>
                  <a:pt x="220851" y="247711"/>
                  <a:pt x="212026" y="225782"/>
                  <a:pt x="195119" y="208875"/>
                </a:cubicBezTo>
                <a:cubicBezTo>
                  <a:pt x="182363" y="196120"/>
                  <a:pt x="166749" y="187964"/>
                  <a:pt x="150249" y="184922"/>
                </a:cubicBezTo>
                <a:cubicBezTo>
                  <a:pt x="147800" y="188780"/>
                  <a:pt x="144800" y="192208"/>
                  <a:pt x="141586" y="195422"/>
                </a:cubicBezTo>
                <a:cubicBezTo>
                  <a:pt x="123161" y="213847"/>
                  <a:pt x="97708" y="225243"/>
                  <a:pt x="69593" y="225242"/>
                </a:cubicBezTo>
                <a:cubicBezTo>
                  <a:pt x="43433" y="224741"/>
                  <a:pt x="27415" y="228586"/>
                  <a:pt x="17461" y="245212"/>
                </a:cubicBezTo>
                <a:cubicBezTo>
                  <a:pt x="22074" y="261450"/>
                  <a:pt x="22154" y="278664"/>
                  <a:pt x="17673" y="294913"/>
                </a:cubicBezTo>
                <a:cubicBezTo>
                  <a:pt x="27631" y="311265"/>
                  <a:pt x="43609" y="315055"/>
                  <a:pt x="69593" y="314557"/>
                </a:cubicBezTo>
                <a:cubicBezTo>
                  <a:pt x="102600" y="314557"/>
                  <a:pt x="131938" y="330263"/>
                  <a:pt x="150227" y="354850"/>
                </a:cubicBezTo>
                <a:cubicBezTo>
                  <a:pt x="166735" y="351841"/>
                  <a:pt x="182357" y="343684"/>
                  <a:pt x="195118" y="330923"/>
                </a:cubicBezTo>
                <a:cubicBezTo>
                  <a:pt x="212026" y="314016"/>
                  <a:pt x="220851" y="292087"/>
                  <a:pt x="221339" y="269931"/>
                </a:cubicBezTo>
                <a:lnTo>
                  <a:pt x="136174" y="269931"/>
                </a:lnTo>
                <a:lnTo>
                  <a:pt x="136173" y="269867"/>
                </a:lnTo>
                <a:close/>
                <a:moveTo>
                  <a:pt x="232840" y="269899"/>
                </a:moveTo>
                <a:cubicBezTo>
                  <a:pt x="232449" y="295153"/>
                  <a:pt x="222519" y="320224"/>
                  <a:pt x="203250" y="339492"/>
                </a:cubicBezTo>
                <a:cubicBezTo>
                  <a:pt x="190082" y="352660"/>
                  <a:pt x="174206" y="361466"/>
                  <a:pt x="157326" y="365539"/>
                </a:cubicBezTo>
                <a:cubicBezTo>
                  <a:pt x="166417" y="380328"/>
                  <a:pt x="171406" y="397766"/>
                  <a:pt x="171406" y="416370"/>
                </a:cubicBezTo>
                <a:cubicBezTo>
                  <a:pt x="171406" y="443620"/>
                  <a:pt x="160701" y="468370"/>
                  <a:pt x="143120" y="486503"/>
                </a:cubicBezTo>
                <a:lnTo>
                  <a:pt x="143120" y="486503"/>
                </a:lnTo>
                <a:cubicBezTo>
                  <a:pt x="124986" y="504084"/>
                  <a:pt x="100237" y="514790"/>
                  <a:pt x="72986" y="514790"/>
                </a:cubicBezTo>
                <a:cubicBezTo>
                  <a:pt x="54383" y="514790"/>
                  <a:pt x="36945" y="509800"/>
                  <a:pt x="22156" y="500710"/>
                </a:cubicBezTo>
                <a:lnTo>
                  <a:pt x="0" y="539772"/>
                </a:lnTo>
                <a:lnTo>
                  <a:pt x="0" y="521718"/>
                </a:lnTo>
                <a:cubicBezTo>
                  <a:pt x="5973" y="513179"/>
                  <a:pt x="9654" y="503556"/>
                  <a:pt x="11467" y="493611"/>
                </a:cubicBezTo>
                <a:lnTo>
                  <a:pt x="0" y="480023"/>
                </a:lnTo>
                <a:lnTo>
                  <a:pt x="0" y="462726"/>
                </a:lnTo>
                <a:cubicBezTo>
                  <a:pt x="14950" y="487414"/>
                  <a:pt x="42305" y="502980"/>
                  <a:pt x="73296" y="502980"/>
                </a:cubicBezTo>
                <a:cubicBezTo>
                  <a:pt x="97207" y="502980"/>
                  <a:pt x="118953" y="493715"/>
                  <a:pt x="134965" y="478394"/>
                </a:cubicBezTo>
                <a:lnTo>
                  <a:pt x="0" y="343428"/>
                </a:lnTo>
                <a:lnTo>
                  <a:pt x="0" y="343338"/>
                </a:lnTo>
                <a:lnTo>
                  <a:pt x="135010" y="478348"/>
                </a:lnTo>
                <a:cubicBezTo>
                  <a:pt x="150331" y="462336"/>
                  <a:pt x="159597" y="440590"/>
                  <a:pt x="159597" y="416679"/>
                </a:cubicBezTo>
                <a:cubicBezTo>
                  <a:pt x="159597" y="366661"/>
                  <a:pt x="119048" y="326112"/>
                  <a:pt x="69030" y="326112"/>
                </a:cubicBezTo>
                <a:cubicBezTo>
                  <a:pt x="49952" y="326478"/>
                  <a:pt x="25806" y="321244"/>
                  <a:pt x="12948" y="308084"/>
                </a:cubicBezTo>
                <a:lnTo>
                  <a:pt x="0" y="327154"/>
                </a:lnTo>
                <a:lnTo>
                  <a:pt x="0" y="309010"/>
                </a:lnTo>
                <a:cubicBezTo>
                  <a:pt x="14338" y="284867"/>
                  <a:pt x="14338" y="254932"/>
                  <a:pt x="0" y="230790"/>
                </a:cubicBezTo>
                <a:lnTo>
                  <a:pt x="0" y="212689"/>
                </a:lnTo>
                <a:cubicBezTo>
                  <a:pt x="6036" y="217996"/>
                  <a:pt x="9959" y="224711"/>
                  <a:pt x="12896" y="231767"/>
                </a:cubicBezTo>
                <a:cubicBezTo>
                  <a:pt x="25742" y="218569"/>
                  <a:pt x="49927" y="213320"/>
                  <a:pt x="69030" y="213686"/>
                </a:cubicBezTo>
                <a:cubicBezTo>
                  <a:pt x="94039" y="213687"/>
                  <a:pt x="116681" y="203550"/>
                  <a:pt x="133071" y="187160"/>
                </a:cubicBezTo>
                <a:cubicBezTo>
                  <a:pt x="149460" y="170771"/>
                  <a:pt x="159597" y="148129"/>
                  <a:pt x="159597" y="123119"/>
                </a:cubicBezTo>
                <a:cubicBezTo>
                  <a:pt x="159597" y="99209"/>
                  <a:pt x="150331" y="77463"/>
                  <a:pt x="135010" y="61451"/>
                </a:cubicBezTo>
                <a:lnTo>
                  <a:pt x="0" y="196461"/>
                </a:lnTo>
                <a:lnTo>
                  <a:pt x="0" y="196370"/>
                </a:lnTo>
                <a:lnTo>
                  <a:pt x="134965" y="61405"/>
                </a:lnTo>
                <a:cubicBezTo>
                  <a:pt x="118953" y="46084"/>
                  <a:pt x="97207" y="36819"/>
                  <a:pt x="73296" y="36819"/>
                </a:cubicBezTo>
                <a:cubicBezTo>
                  <a:pt x="42305" y="36819"/>
                  <a:pt x="14950" y="52385"/>
                  <a:pt x="0" y="77073"/>
                </a:cubicBezTo>
                <a:lnTo>
                  <a:pt x="0" y="59779"/>
                </a:lnTo>
                <a:cubicBezTo>
                  <a:pt x="2240" y="53717"/>
                  <a:pt x="6698" y="49732"/>
                  <a:pt x="11494" y="46167"/>
                </a:cubicBezTo>
                <a:cubicBezTo>
                  <a:pt x="9661" y="36227"/>
                  <a:pt x="5972" y="26608"/>
                  <a:pt x="0" y="18074"/>
                </a:cubicBezTo>
                <a:lnTo>
                  <a:pt x="0" y="0"/>
                </a:lnTo>
                <a:cubicBezTo>
                  <a:pt x="11637" y="10773"/>
                  <a:pt x="18655" y="24545"/>
                  <a:pt x="22230" y="39049"/>
                </a:cubicBezTo>
                <a:cubicBezTo>
                  <a:pt x="37002" y="29983"/>
                  <a:pt x="54413" y="25009"/>
                  <a:pt x="72986" y="25009"/>
                </a:cubicBezTo>
                <a:cubicBezTo>
                  <a:pt x="100237" y="25009"/>
                  <a:pt x="124986" y="35715"/>
                  <a:pt x="143120" y="53296"/>
                </a:cubicBezTo>
                <a:lnTo>
                  <a:pt x="143120" y="53296"/>
                </a:lnTo>
                <a:cubicBezTo>
                  <a:pt x="160701" y="71429"/>
                  <a:pt x="171406" y="96179"/>
                  <a:pt x="171406" y="123429"/>
                </a:cubicBezTo>
                <a:cubicBezTo>
                  <a:pt x="171406" y="142002"/>
                  <a:pt x="166433" y="159414"/>
                  <a:pt x="157367" y="174185"/>
                </a:cubicBezTo>
                <a:cubicBezTo>
                  <a:pt x="174223" y="178341"/>
                  <a:pt x="190089" y="187145"/>
                  <a:pt x="203250" y="200306"/>
                </a:cubicBezTo>
                <a:cubicBezTo>
                  <a:pt x="222519" y="219574"/>
                  <a:pt x="232449" y="244645"/>
                  <a:pt x="232840" y="269899"/>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0" name="Oval 189"/>
          <p:cNvSpPr/>
          <p:nvPr/>
        </p:nvSpPr>
        <p:spPr>
          <a:xfrm>
            <a:off x="66645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1" name="Oval 167"/>
          <p:cNvSpPr/>
          <p:nvPr/>
        </p:nvSpPr>
        <p:spPr>
          <a:xfrm>
            <a:off x="0" y="331699"/>
            <a:ext cx="93942" cy="4240302"/>
          </a:xfrm>
          <a:custGeom>
            <a:avLst/>
            <a:gdLst/>
            <a:ahLst/>
            <a:cxnLst/>
            <a:rect l="l" t="t" r="r" b="b"/>
            <a:pathLst>
              <a:path w="93942" h="4240302">
                <a:moveTo>
                  <a:pt x="9066" y="4229620"/>
                </a:moveTo>
                <a:cubicBezTo>
                  <a:pt x="23324" y="4229620"/>
                  <a:pt x="36761" y="4233136"/>
                  <a:pt x="48054" y="4240302"/>
                </a:cubicBezTo>
                <a:lnTo>
                  <a:pt x="0" y="4240302"/>
                </a:lnTo>
                <a:lnTo>
                  <a:pt x="0" y="4231451"/>
                </a:lnTo>
                <a:cubicBezTo>
                  <a:pt x="2881" y="4229788"/>
                  <a:pt x="5954" y="4229620"/>
                  <a:pt x="9066" y="4229620"/>
                </a:cubicBezTo>
                <a:close/>
                <a:moveTo>
                  <a:pt x="9066" y="3380947"/>
                </a:moveTo>
                <a:cubicBezTo>
                  <a:pt x="55942" y="3380947"/>
                  <a:pt x="93942" y="3418947"/>
                  <a:pt x="93942" y="3465822"/>
                </a:cubicBezTo>
                <a:cubicBezTo>
                  <a:pt x="93942" y="3512697"/>
                  <a:pt x="55942" y="3550697"/>
                  <a:pt x="9066" y="3550697"/>
                </a:cubicBezTo>
                <a:lnTo>
                  <a:pt x="0" y="3548867"/>
                </a:lnTo>
                <a:lnTo>
                  <a:pt x="0" y="3382777"/>
                </a:lnTo>
                <a:cubicBezTo>
                  <a:pt x="2881" y="3381115"/>
                  <a:pt x="5954" y="3380947"/>
                  <a:pt x="9066" y="3380947"/>
                </a:cubicBezTo>
                <a:close/>
                <a:moveTo>
                  <a:pt x="9066" y="2536768"/>
                </a:moveTo>
                <a:cubicBezTo>
                  <a:pt x="55942" y="2536768"/>
                  <a:pt x="93942" y="2574768"/>
                  <a:pt x="93942" y="2621643"/>
                </a:cubicBezTo>
                <a:cubicBezTo>
                  <a:pt x="93942" y="2668518"/>
                  <a:pt x="55942" y="2706518"/>
                  <a:pt x="9066" y="2706518"/>
                </a:cubicBezTo>
                <a:lnTo>
                  <a:pt x="0" y="2704688"/>
                </a:lnTo>
                <a:lnTo>
                  <a:pt x="0" y="2538598"/>
                </a:lnTo>
                <a:cubicBezTo>
                  <a:pt x="2881" y="2536936"/>
                  <a:pt x="5954" y="2536768"/>
                  <a:pt x="9066" y="2536768"/>
                </a:cubicBezTo>
                <a:close/>
                <a:moveTo>
                  <a:pt x="9066" y="1688095"/>
                </a:moveTo>
                <a:cubicBezTo>
                  <a:pt x="55942" y="1688095"/>
                  <a:pt x="93942" y="1726095"/>
                  <a:pt x="93942" y="1772970"/>
                </a:cubicBezTo>
                <a:cubicBezTo>
                  <a:pt x="93942" y="1819845"/>
                  <a:pt x="55942" y="1857845"/>
                  <a:pt x="9066" y="1857845"/>
                </a:cubicBezTo>
                <a:lnTo>
                  <a:pt x="0" y="1856015"/>
                </a:lnTo>
                <a:lnTo>
                  <a:pt x="0" y="1689925"/>
                </a:lnTo>
                <a:cubicBezTo>
                  <a:pt x="2881" y="1688263"/>
                  <a:pt x="5954" y="1688095"/>
                  <a:pt x="9066" y="1688095"/>
                </a:cubicBezTo>
                <a:close/>
                <a:moveTo>
                  <a:pt x="9066" y="845498"/>
                </a:moveTo>
                <a:cubicBezTo>
                  <a:pt x="55942" y="845498"/>
                  <a:pt x="93942" y="883498"/>
                  <a:pt x="93942" y="930373"/>
                </a:cubicBezTo>
                <a:cubicBezTo>
                  <a:pt x="93942" y="977248"/>
                  <a:pt x="55942" y="1015248"/>
                  <a:pt x="9066" y="1015248"/>
                </a:cubicBezTo>
                <a:lnTo>
                  <a:pt x="0" y="1013418"/>
                </a:lnTo>
                <a:lnTo>
                  <a:pt x="0" y="847328"/>
                </a:lnTo>
                <a:cubicBezTo>
                  <a:pt x="2881" y="845666"/>
                  <a:pt x="5954" y="845498"/>
                  <a:pt x="9066" y="845498"/>
                </a:cubicBezTo>
                <a:close/>
                <a:moveTo>
                  <a:pt x="9066" y="0"/>
                </a:moveTo>
                <a:cubicBezTo>
                  <a:pt x="55942" y="0"/>
                  <a:pt x="93942" y="38000"/>
                  <a:pt x="93942" y="84875"/>
                </a:cubicBezTo>
                <a:cubicBezTo>
                  <a:pt x="93942" y="131750"/>
                  <a:pt x="55942" y="169750"/>
                  <a:pt x="9066" y="169750"/>
                </a:cubicBezTo>
                <a:lnTo>
                  <a:pt x="0" y="167920"/>
                </a:lnTo>
                <a:lnTo>
                  <a:pt x="0" y="1830"/>
                </a:lnTo>
                <a:cubicBezTo>
                  <a:pt x="2881" y="167"/>
                  <a:pt x="5954" y="0"/>
                  <a:pt x="90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2" name="Oval 191"/>
          <p:cNvSpPr/>
          <p:nvPr/>
        </p:nvSpPr>
        <p:spPr>
          <a:xfrm>
            <a:off x="7667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3" name="Oval 192"/>
          <p:cNvSpPr/>
          <p:nvPr/>
        </p:nvSpPr>
        <p:spPr>
          <a:xfrm>
            <a:off x="16092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4" name="Oval 193"/>
          <p:cNvSpPr/>
          <p:nvPr/>
        </p:nvSpPr>
        <p:spPr>
          <a:xfrm>
            <a:off x="245181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5" name="Oval 194"/>
          <p:cNvSpPr/>
          <p:nvPr/>
        </p:nvSpPr>
        <p:spPr>
          <a:xfrm>
            <a:off x="32943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6" name="Oval 195"/>
          <p:cNvSpPr/>
          <p:nvPr/>
        </p:nvSpPr>
        <p:spPr>
          <a:xfrm>
            <a:off x="41368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7" name="Oval 196"/>
          <p:cNvSpPr/>
          <p:nvPr/>
        </p:nvSpPr>
        <p:spPr>
          <a:xfrm>
            <a:off x="497943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8" name="Oval 197"/>
          <p:cNvSpPr/>
          <p:nvPr/>
        </p:nvSpPr>
        <p:spPr>
          <a:xfrm>
            <a:off x="582197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9" name="Oval 198"/>
          <p:cNvSpPr/>
          <p:nvPr/>
        </p:nvSpPr>
        <p:spPr>
          <a:xfrm>
            <a:off x="834959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0" name="Oval 199"/>
          <p:cNvSpPr/>
          <p:nvPr/>
        </p:nvSpPr>
        <p:spPr>
          <a:xfrm>
            <a:off x="7507051" y="331699"/>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1" name="Oval 200"/>
          <p:cNvSpPr/>
          <p:nvPr/>
        </p:nvSpPr>
        <p:spPr>
          <a:xfrm>
            <a:off x="70866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2" name="Oval 201"/>
          <p:cNvSpPr/>
          <p:nvPr/>
        </p:nvSpPr>
        <p:spPr>
          <a:xfrm>
            <a:off x="3463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3" name="Oval 202"/>
          <p:cNvSpPr/>
          <p:nvPr/>
        </p:nvSpPr>
        <p:spPr>
          <a:xfrm>
            <a:off x="11888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4" name="Oval 203"/>
          <p:cNvSpPr/>
          <p:nvPr/>
        </p:nvSpPr>
        <p:spPr>
          <a:xfrm>
            <a:off x="20314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5" name="Oval 204"/>
          <p:cNvSpPr/>
          <p:nvPr/>
        </p:nvSpPr>
        <p:spPr>
          <a:xfrm>
            <a:off x="287395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6" name="Oval 205"/>
          <p:cNvSpPr/>
          <p:nvPr/>
        </p:nvSpPr>
        <p:spPr>
          <a:xfrm>
            <a:off x="37164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7" name="Oval 206"/>
          <p:cNvSpPr/>
          <p:nvPr/>
        </p:nvSpPr>
        <p:spPr>
          <a:xfrm>
            <a:off x="45590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8" name="Oval 207"/>
          <p:cNvSpPr/>
          <p:nvPr/>
        </p:nvSpPr>
        <p:spPr>
          <a:xfrm>
            <a:off x="540157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9" name="Oval 208"/>
          <p:cNvSpPr/>
          <p:nvPr/>
        </p:nvSpPr>
        <p:spPr>
          <a:xfrm>
            <a:off x="624411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0" name="Oval 209"/>
          <p:cNvSpPr/>
          <p:nvPr/>
        </p:nvSpPr>
        <p:spPr>
          <a:xfrm>
            <a:off x="877173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1" name="Oval 210"/>
          <p:cNvSpPr/>
          <p:nvPr/>
        </p:nvSpPr>
        <p:spPr>
          <a:xfrm>
            <a:off x="7929193" y="75101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2" name="Oval 881"/>
          <p:cNvSpPr/>
          <p:nvPr/>
        </p:nvSpPr>
        <p:spPr>
          <a:xfrm>
            <a:off x="34633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3" name="Oval 882"/>
          <p:cNvSpPr/>
          <p:nvPr/>
        </p:nvSpPr>
        <p:spPr>
          <a:xfrm>
            <a:off x="1188872" y="-10245"/>
            <a:ext cx="169752" cy="84875"/>
          </a:xfrm>
          <a:custGeom>
            <a:avLst/>
            <a:gdLst/>
            <a:ahLst/>
            <a:cxnLst/>
            <a:rect l="l" t="t" r="r" b="b"/>
            <a:pathLst>
              <a:path w="169752" h="84875">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4" name="Oval 883"/>
          <p:cNvSpPr/>
          <p:nvPr/>
        </p:nvSpPr>
        <p:spPr>
          <a:xfrm>
            <a:off x="2031413" y="-10245"/>
            <a:ext cx="6910072" cy="84875"/>
          </a:xfrm>
          <a:custGeom>
            <a:avLst/>
            <a:gdLst/>
            <a:ahLst/>
            <a:cxnLst/>
            <a:rect l="l" t="t" r="r" b="b"/>
            <a:pathLst>
              <a:path w="6910072" h="84875">
                <a:moveTo>
                  <a:pt x="6740320" y="0"/>
                </a:moveTo>
                <a:lnTo>
                  <a:pt x="6910072" y="0"/>
                </a:lnTo>
                <a:cubicBezTo>
                  <a:pt x="6910072" y="46875"/>
                  <a:pt x="6872072" y="84875"/>
                  <a:pt x="6825196" y="84875"/>
                </a:cubicBezTo>
                <a:cubicBezTo>
                  <a:pt x="6778320" y="84875"/>
                  <a:pt x="6740320" y="46875"/>
                  <a:pt x="6740320" y="0"/>
                </a:cubicBezTo>
                <a:close/>
                <a:moveTo>
                  <a:pt x="5897780" y="0"/>
                </a:moveTo>
                <a:lnTo>
                  <a:pt x="6067532" y="0"/>
                </a:lnTo>
                <a:cubicBezTo>
                  <a:pt x="6067532" y="46875"/>
                  <a:pt x="6029532" y="84875"/>
                  <a:pt x="5982656" y="84875"/>
                </a:cubicBezTo>
                <a:cubicBezTo>
                  <a:pt x="5935780" y="84875"/>
                  <a:pt x="5897780" y="46875"/>
                  <a:pt x="5897780" y="0"/>
                </a:cubicBezTo>
                <a:close/>
                <a:moveTo>
                  <a:pt x="5055240" y="0"/>
                </a:moveTo>
                <a:lnTo>
                  <a:pt x="5224992" y="0"/>
                </a:lnTo>
                <a:cubicBezTo>
                  <a:pt x="5224992" y="46875"/>
                  <a:pt x="5186992" y="84875"/>
                  <a:pt x="5140116" y="84875"/>
                </a:cubicBezTo>
                <a:cubicBezTo>
                  <a:pt x="5093240" y="84875"/>
                  <a:pt x="5055240" y="46875"/>
                  <a:pt x="5055240" y="0"/>
                </a:cubicBezTo>
                <a:close/>
                <a:moveTo>
                  <a:pt x="4212700" y="0"/>
                </a:moveTo>
                <a:lnTo>
                  <a:pt x="4382452" y="0"/>
                </a:lnTo>
                <a:cubicBezTo>
                  <a:pt x="4382452" y="46875"/>
                  <a:pt x="4344452" y="84875"/>
                  <a:pt x="4297576" y="84875"/>
                </a:cubicBezTo>
                <a:cubicBezTo>
                  <a:pt x="4250700" y="84875"/>
                  <a:pt x="4212700" y="46875"/>
                  <a:pt x="4212700" y="0"/>
                </a:cubicBezTo>
                <a:close/>
                <a:moveTo>
                  <a:pt x="3370160" y="0"/>
                </a:moveTo>
                <a:lnTo>
                  <a:pt x="3539912" y="0"/>
                </a:lnTo>
                <a:cubicBezTo>
                  <a:pt x="3539912" y="46875"/>
                  <a:pt x="3501912" y="84875"/>
                  <a:pt x="3455036" y="84875"/>
                </a:cubicBezTo>
                <a:cubicBezTo>
                  <a:pt x="3408160" y="84875"/>
                  <a:pt x="3370160" y="46875"/>
                  <a:pt x="3370160" y="0"/>
                </a:cubicBezTo>
                <a:close/>
                <a:moveTo>
                  <a:pt x="2527620" y="0"/>
                </a:moveTo>
                <a:lnTo>
                  <a:pt x="2697372" y="0"/>
                </a:lnTo>
                <a:cubicBezTo>
                  <a:pt x="2697372" y="46875"/>
                  <a:pt x="2659372" y="84875"/>
                  <a:pt x="2612496" y="84875"/>
                </a:cubicBezTo>
                <a:cubicBezTo>
                  <a:pt x="2565620" y="84875"/>
                  <a:pt x="2527620" y="46875"/>
                  <a:pt x="2527620" y="0"/>
                </a:cubicBezTo>
                <a:close/>
                <a:moveTo>
                  <a:pt x="1685080" y="0"/>
                </a:moveTo>
                <a:lnTo>
                  <a:pt x="1854832" y="0"/>
                </a:lnTo>
                <a:cubicBezTo>
                  <a:pt x="1854832" y="46875"/>
                  <a:pt x="1816832" y="84875"/>
                  <a:pt x="1769956" y="84875"/>
                </a:cubicBezTo>
                <a:cubicBezTo>
                  <a:pt x="1723080" y="84875"/>
                  <a:pt x="1685080" y="46875"/>
                  <a:pt x="1685080" y="0"/>
                </a:cubicBezTo>
                <a:close/>
                <a:moveTo>
                  <a:pt x="842540" y="0"/>
                </a:moveTo>
                <a:lnTo>
                  <a:pt x="1012292" y="0"/>
                </a:lnTo>
                <a:cubicBezTo>
                  <a:pt x="1012292" y="46875"/>
                  <a:pt x="974292" y="84875"/>
                  <a:pt x="927416" y="84875"/>
                </a:cubicBezTo>
                <a:cubicBezTo>
                  <a:pt x="880540" y="84875"/>
                  <a:pt x="842540" y="46875"/>
                  <a:pt x="842540" y="0"/>
                </a:cubicBezTo>
                <a:close/>
                <a:moveTo>
                  <a:pt x="0" y="0"/>
                </a:moveTo>
                <a:lnTo>
                  <a:pt x="169752" y="0"/>
                </a:lnTo>
                <a:cubicBezTo>
                  <a:pt x="169752" y="46875"/>
                  <a:pt x="131752" y="84875"/>
                  <a:pt x="84876" y="84875"/>
                </a:cubicBezTo>
                <a:cubicBezTo>
                  <a:pt x="38000" y="84875"/>
                  <a:pt x="0" y="46875"/>
                  <a:pt x="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5" name="Oval 214"/>
          <p:cNvSpPr/>
          <p:nvPr/>
        </p:nvSpPr>
        <p:spPr>
          <a:xfrm>
            <a:off x="66645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6" name="Oval 215"/>
          <p:cNvSpPr/>
          <p:nvPr/>
        </p:nvSpPr>
        <p:spPr>
          <a:xfrm>
            <a:off x="7667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7" name="Oval 216"/>
          <p:cNvSpPr/>
          <p:nvPr/>
        </p:nvSpPr>
        <p:spPr>
          <a:xfrm>
            <a:off x="16092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8" name="Oval 217"/>
          <p:cNvSpPr/>
          <p:nvPr/>
        </p:nvSpPr>
        <p:spPr>
          <a:xfrm>
            <a:off x="245181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9" name="Oval 218"/>
          <p:cNvSpPr/>
          <p:nvPr/>
        </p:nvSpPr>
        <p:spPr>
          <a:xfrm>
            <a:off x="32943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0" name="Oval 219"/>
          <p:cNvSpPr/>
          <p:nvPr/>
        </p:nvSpPr>
        <p:spPr>
          <a:xfrm>
            <a:off x="41368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1" name="Oval 220"/>
          <p:cNvSpPr/>
          <p:nvPr/>
        </p:nvSpPr>
        <p:spPr>
          <a:xfrm>
            <a:off x="497943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2" name="Oval 221"/>
          <p:cNvSpPr/>
          <p:nvPr/>
        </p:nvSpPr>
        <p:spPr>
          <a:xfrm>
            <a:off x="582197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3" name="Oval 222"/>
          <p:cNvSpPr/>
          <p:nvPr/>
        </p:nvSpPr>
        <p:spPr>
          <a:xfrm>
            <a:off x="834959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4" name="Oval 223"/>
          <p:cNvSpPr/>
          <p:nvPr/>
        </p:nvSpPr>
        <p:spPr>
          <a:xfrm>
            <a:off x="7507051" y="117719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5" name="Oval 224"/>
          <p:cNvSpPr/>
          <p:nvPr/>
        </p:nvSpPr>
        <p:spPr>
          <a:xfrm>
            <a:off x="70866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6" name="Oval 225"/>
          <p:cNvSpPr/>
          <p:nvPr/>
        </p:nvSpPr>
        <p:spPr>
          <a:xfrm>
            <a:off x="3463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7" name="Oval 226"/>
          <p:cNvSpPr/>
          <p:nvPr/>
        </p:nvSpPr>
        <p:spPr>
          <a:xfrm>
            <a:off x="11888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8" name="Oval 227"/>
          <p:cNvSpPr/>
          <p:nvPr/>
        </p:nvSpPr>
        <p:spPr>
          <a:xfrm>
            <a:off x="20314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9" name="Oval 228"/>
          <p:cNvSpPr/>
          <p:nvPr/>
        </p:nvSpPr>
        <p:spPr>
          <a:xfrm>
            <a:off x="287395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0" name="Oval 229"/>
          <p:cNvSpPr/>
          <p:nvPr/>
        </p:nvSpPr>
        <p:spPr>
          <a:xfrm>
            <a:off x="37164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1" name="Oval 230"/>
          <p:cNvSpPr/>
          <p:nvPr/>
        </p:nvSpPr>
        <p:spPr>
          <a:xfrm>
            <a:off x="45590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2" name="Oval 231"/>
          <p:cNvSpPr/>
          <p:nvPr/>
        </p:nvSpPr>
        <p:spPr>
          <a:xfrm>
            <a:off x="540157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3" name="Oval 232"/>
          <p:cNvSpPr/>
          <p:nvPr/>
        </p:nvSpPr>
        <p:spPr>
          <a:xfrm>
            <a:off x="624411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4" name="Oval 233"/>
          <p:cNvSpPr/>
          <p:nvPr/>
        </p:nvSpPr>
        <p:spPr>
          <a:xfrm>
            <a:off x="877173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5" name="Oval 234"/>
          <p:cNvSpPr/>
          <p:nvPr/>
        </p:nvSpPr>
        <p:spPr>
          <a:xfrm>
            <a:off x="7929193" y="159651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6" name="Oval 235"/>
          <p:cNvSpPr/>
          <p:nvPr/>
        </p:nvSpPr>
        <p:spPr>
          <a:xfrm>
            <a:off x="66645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7" name="Oval 236"/>
          <p:cNvSpPr/>
          <p:nvPr/>
        </p:nvSpPr>
        <p:spPr>
          <a:xfrm>
            <a:off x="7667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8" name="Oval 237"/>
          <p:cNvSpPr/>
          <p:nvPr/>
        </p:nvSpPr>
        <p:spPr>
          <a:xfrm>
            <a:off x="16092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9" name="Oval 238"/>
          <p:cNvSpPr/>
          <p:nvPr/>
        </p:nvSpPr>
        <p:spPr>
          <a:xfrm>
            <a:off x="245181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0" name="Oval 239"/>
          <p:cNvSpPr/>
          <p:nvPr/>
        </p:nvSpPr>
        <p:spPr>
          <a:xfrm>
            <a:off x="32943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1" name="Oval 240"/>
          <p:cNvSpPr/>
          <p:nvPr/>
        </p:nvSpPr>
        <p:spPr>
          <a:xfrm>
            <a:off x="41368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2" name="Oval 241"/>
          <p:cNvSpPr/>
          <p:nvPr/>
        </p:nvSpPr>
        <p:spPr>
          <a:xfrm>
            <a:off x="497943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3" name="Oval 242"/>
          <p:cNvSpPr/>
          <p:nvPr/>
        </p:nvSpPr>
        <p:spPr>
          <a:xfrm>
            <a:off x="582197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4" name="Oval 243"/>
          <p:cNvSpPr/>
          <p:nvPr/>
        </p:nvSpPr>
        <p:spPr>
          <a:xfrm>
            <a:off x="834959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5" name="Oval 244"/>
          <p:cNvSpPr/>
          <p:nvPr/>
        </p:nvSpPr>
        <p:spPr>
          <a:xfrm>
            <a:off x="7507051" y="2019794"/>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6" name="Oval 245"/>
          <p:cNvSpPr/>
          <p:nvPr/>
        </p:nvSpPr>
        <p:spPr>
          <a:xfrm>
            <a:off x="70866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7" name="Oval 246"/>
          <p:cNvSpPr/>
          <p:nvPr/>
        </p:nvSpPr>
        <p:spPr>
          <a:xfrm>
            <a:off x="3463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8" name="Oval 247"/>
          <p:cNvSpPr/>
          <p:nvPr/>
        </p:nvSpPr>
        <p:spPr>
          <a:xfrm>
            <a:off x="11888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9" name="Oval 248"/>
          <p:cNvSpPr/>
          <p:nvPr/>
        </p:nvSpPr>
        <p:spPr>
          <a:xfrm>
            <a:off x="20314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0" name="Oval 249"/>
          <p:cNvSpPr/>
          <p:nvPr/>
        </p:nvSpPr>
        <p:spPr>
          <a:xfrm>
            <a:off x="287395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1" name="Oval 250"/>
          <p:cNvSpPr/>
          <p:nvPr/>
        </p:nvSpPr>
        <p:spPr>
          <a:xfrm>
            <a:off x="37164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2" name="Oval 251"/>
          <p:cNvSpPr/>
          <p:nvPr/>
        </p:nvSpPr>
        <p:spPr>
          <a:xfrm>
            <a:off x="45590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3" name="Oval 252"/>
          <p:cNvSpPr/>
          <p:nvPr/>
        </p:nvSpPr>
        <p:spPr>
          <a:xfrm>
            <a:off x="540157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4" name="Oval 253"/>
          <p:cNvSpPr/>
          <p:nvPr/>
        </p:nvSpPr>
        <p:spPr>
          <a:xfrm>
            <a:off x="624411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5" name="Oval 254"/>
          <p:cNvSpPr/>
          <p:nvPr/>
        </p:nvSpPr>
        <p:spPr>
          <a:xfrm>
            <a:off x="877173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6" name="Oval 255"/>
          <p:cNvSpPr/>
          <p:nvPr/>
        </p:nvSpPr>
        <p:spPr>
          <a:xfrm>
            <a:off x="7929193" y="243911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7" name="Oval 256"/>
          <p:cNvSpPr/>
          <p:nvPr/>
        </p:nvSpPr>
        <p:spPr>
          <a:xfrm>
            <a:off x="66645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8" name="Oval 257"/>
          <p:cNvSpPr/>
          <p:nvPr/>
        </p:nvSpPr>
        <p:spPr>
          <a:xfrm>
            <a:off x="7667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9" name="Oval 258"/>
          <p:cNvSpPr/>
          <p:nvPr/>
        </p:nvSpPr>
        <p:spPr>
          <a:xfrm>
            <a:off x="16092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0" name="Oval 259"/>
          <p:cNvSpPr/>
          <p:nvPr/>
        </p:nvSpPr>
        <p:spPr>
          <a:xfrm>
            <a:off x="245181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1" name="Oval 260"/>
          <p:cNvSpPr/>
          <p:nvPr/>
        </p:nvSpPr>
        <p:spPr>
          <a:xfrm>
            <a:off x="32943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2" name="Oval 261"/>
          <p:cNvSpPr/>
          <p:nvPr/>
        </p:nvSpPr>
        <p:spPr>
          <a:xfrm>
            <a:off x="41368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3" name="Oval 262"/>
          <p:cNvSpPr/>
          <p:nvPr/>
        </p:nvSpPr>
        <p:spPr>
          <a:xfrm>
            <a:off x="497943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4" name="Oval 263"/>
          <p:cNvSpPr/>
          <p:nvPr/>
        </p:nvSpPr>
        <p:spPr>
          <a:xfrm>
            <a:off x="582197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5" name="Oval 264"/>
          <p:cNvSpPr/>
          <p:nvPr/>
        </p:nvSpPr>
        <p:spPr>
          <a:xfrm>
            <a:off x="834959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6" name="Oval 265"/>
          <p:cNvSpPr/>
          <p:nvPr/>
        </p:nvSpPr>
        <p:spPr>
          <a:xfrm>
            <a:off x="7507051" y="2868467"/>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7" name="Oval 266"/>
          <p:cNvSpPr/>
          <p:nvPr/>
        </p:nvSpPr>
        <p:spPr>
          <a:xfrm>
            <a:off x="70866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8" name="Oval 267"/>
          <p:cNvSpPr/>
          <p:nvPr/>
        </p:nvSpPr>
        <p:spPr>
          <a:xfrm>
            <a:off x="3463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9" name="Oval 268"/>
          <p:cNvSpPr/>
          <p:nvPr/>
        </p:nvSpPr>
        <p:spPr>
          <a:xfrm>
            <a:off x="11888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0" name="Oval 269"/>
          <p:cNvSpPr/>
          <p:nvPr/>
        </p:nvSpPr>
        <p:spPr>
          <a:xfrm>
            <a:off x="20314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1" name="Oval 270"/>
          <p:cNvSpPr/>
          <p:nvPr/>
        </p:nvSpPr>
        <p:spPr>
          <a:xfrm>
            <a:off x="287395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2" name="Oval 271"/>
          <p:cNvSpPr/>
          <p:nvPr/>
        </p:nvSpPr>
        <p:spPr>
          <a:xfrm>
            <a:off x="37164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3" name="Oval 272"/>
          <p:cNvSpPr/>
          <p:nvPr/>
        </p:nvSpPr>
        <p:spPr>
          <a:xfrm>
            <a:off x="45590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4" name="Oval 273"/>
          <p:cNvSpPr/>
          <p:nvPr/>
        </p:nvSpPr>
        <p:spPr>
          <a:xfrm>
            <a:off x="540157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5" name="Oval 274"/>
          <p:cNvSpPr/>
          <p:nvPr/>
        </p:nvSpPr>
        <p:spPr>
          <a:xfrm>
            <a:off x="624411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6" name="Oval 275"/>
          <p:cNvSpPr/>
          <p:nvPr/>
        </p:nvSpPr>
        <p:spPr>
          <a:xfrm>
            <a:off x="877173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7" name="Oval 276"/>
          <p:cNvSpPr/>
          <p:nvPr/>
        </p:nvSpPr>
        <p:spPr>
          <a:xfrm>
            <a:off x="7929193" y="328936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8" name="Oval 277"/>
          <p:cNvSpPr/>
          <p:nvPr/>
        </p:nvSpPr>
        <p:spPr>
          <a:xfrm>
            <a:off x="66645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9" name="Oval 278"/>
          <p:cNvSpPr/>
          <p:nvPr/>
        </p:nvSpPr>
        <p:spPr>
          <a:xfrm>
            <a:off x="7667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0" name="Oval 279"/>
          <p:cNvSpPr/>
          <p:nvPr/>
        </p:nvSpPr>
        <p:spPr>
          <a:xfrm>
            <a:off x="16092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1" name="Oval 280"/>
          <p:cNvSpPr/>
          <p:nvPr/>
        </p:nvSpPr>
        <p:spPr>
          <a:xfrm>
            <a:off x="245181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2" name="Oval 281"/>
          <p:cNvSpPr/>
          <p:nvPr/>
        </p:nvSpPr>
        <p:spPr>
          <a:xfrm>
            <a:off x="32943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3" name="Oval 282"/>
          <p:cNvSpPr/>
          <p:nvPr/>
        </p:nvSpPr>
        <p:spPr>
          <a:xfrm>
            <a:off x="41368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4" name="Oval 283"/>
          <p:cNvSpPr/>
          <p:nvPr/>
        </p:nvSpPr>
        <p:spPr>
          <a:xfrm>
            <a:off x="497943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5" name="Oval 284"/>
          <p:cNvSpPr/>
          <p:nvPr/>
        </p:nvSpPr>
        <p:spPr>
          <a:xfrm>
            <a:off x="582197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6" name="Oval 285"/>
          <p:cNvSpPr/>
          <p:nvPr/>
        </p:nvSpPr>
        <p:spPr>
          <a:xfrm>
            <a:off x="834959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7" name="Oval 286"/>
          <p:cNvSpPr/>
          <p:nvPr/>
        </p:nvSpPr>
        <p:spPr>
          <a:xfrm>
            <a:off x="7507051" y="3712646"/>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8" name="Oval 287"/>
          <p:cNvSpPr/>
          <p:nvPr/>
        </p:nvSpPr>
        <p:spPr>
          <a:xfrm>
            <a:off x="70866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9" name="Oval 288"/>
          <p:cNvSpPr/>
          <p:nvPr/>
        </p:nvSpPr>
        <p:spPr>
          <a:xfrm>
            <a:off x="3463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0" name="Oval 289"/>
          <p:cNvSpPr/>
          <p:nvPr/>
        </p:nvSpPr>
        <p:spPr>
          <a:xfrm>
            <a:off x="11888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1" name="Oval 290"/>
          <p:cNvSpPr/>
          <p:nvPr/>
        </p:nvSpPr>
        <p:spPr>
          <a:xfrm>
            <a:off x="20314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2" name="Oval 291"/>
          <p:cNvSpPr/>
          <p:nvPr/>
        </p:nvSpPr>
        <p:spPr>
          <a:xfrm>
            <a:off x="287395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3" name="Oval 292"/>
          <p:cNvSpPr/>
          <p:nvPr/>
        </p:nvSpPr>
        <p:spPr>
          <a:xfrm>
            <a:off x="37164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4" name="Oval 293"/>
          <p:cNvSpPr/>
          <p:nvPr/>
        </p:nvSpPr>
        <p:spPr>
          <a:xfrm>
            <a:off x="45590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5" name="Oval 294"/>
          <p:cNvSpPr/>
          <p:nvPr/>
        </p:nvSpPr>
        <p:spPr>
          <a:xfrm>
            <a:off x="540157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6" name="Oval 295"/>
          <p:cNvSpPr/>
          <p:nvPr/>
        </p:nvSpPr>
        <p:spPr>
          <a:xfrm>
            <a:off x="624411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7" name="Oval 296"/>
          <p:cNvSpPr/>
          <p:nvPr/>
        </p:nvSpPr>
        <p:spPr>
          <a:xfrm>
            <a:off x="877173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8" name="Oval 297"/>
          <p:cNvSpPr/>
          <p:nvPr/>
        </p:nvSpPr>
        <p:spPr>
          <a:xfrm>
            <a:off x="7929193" y="4135371"/>
            <a:ext cx="169751" cy="16975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9" name="Oval 1651"/>
          <p:cNvSpPr/>
          <p:nvPr/>
        </p:nvSpPr>
        <p:spPr>
          <a:xfrm>
            <a:off x="812619" y="4561319"/>
            <a:ext cx="7660836" cy="10682"/>
          </a:xfrm>
          <a:custGeom>
            <a:avLst/>
            <a:gdLst/>
            <a:ahLst/>
            <a:cxnLst/>
            <a:rect l="l" t="t" r="r" b="b"/>
            <a:pathLst>
              <a:path w="7660836" h="10682">
                <a:moveTo>
                  <a:pt x="7621848" y="0"/>
                </a:moveTo>
                <a:cubicBezTo>
                  <a:pt x="7636106" y="0"/>
                  <a:pt x="7649543" y="3516"/>
                  <a:pt x="7660836" y="10682"/>
                </a:cubicBezTo>
                <a:lnTo>
                  <a:pt x="7582860" y="10682"/>
                </a:lnTo>
                <a:cubicBezTo>
                  <a:pt x="7594153" y="3516"/>
                  <a:pt x="7607590" y="0"/>
                  <a:pt x="7621848" y="0"/>
                </a:cubicBezTo>
                <a:close/>
                <a:moveTo>
                  <a:pt x="6779308" y="0"/>
                </a:moveTo>
                <a:cubicBezTo>
                  <a:pt x="6793566" y="0"/>
                  <a:pt x="6807003" y="3516"/>
                  <a:pt x="6818296" y="10682"/>
                </a:cubicBezTo>
                <a:lnTo>
                  <a:pt x="6740320" y="10682"/>
                </a:lnTo>
                <a:cubicBezTo>
                  <a:pt x="6751613" y="3516"/>
                  <a:pt x="6765050" y="0"/>
                  <a:pt x="6779308" y="0"/>
                </a:cubicBezTo>
                <a:close/>
                <a:moveTo>
                  <a:pt x="5936768" y="0"/>
                </a:moveTo>
                <a:cubicBezTo>
                  <a:pt x="5951026" y="0"/>
                  <a:pt x="5964463" y="3516"/>
                  <a:pt x="5975757" y="10682"/>
                </a:cubicBezTo>
                <a:lnTo>
                  <a:pt x="5897780" y="10682"/>
                </a:lnTo>
                <a:cubicBezTo>
                  <a:pt x="5909073" y="3516"/>
                  <a:pt x="5922510" y="0"/>
                  <a:pt x="5936768" y="0"/>
                </a:cubicBezTo>
                <a:close/>
                <a:moveTo>
                  <a:pt x="5094228" y="0"/>
                </a:moveTo>
                <a:cubicBezTo>
                  <a:pt x="5108486" y="0"/>
                  <a:pt x="5121923" y="3516"/>
                  <a:pt x="5133217" y="10682"/>
                </a:cubicBezTo>
                <a:lnTo>
                  <a:pt x="5055240" y="10682"/>
                </a:lnTo>
                <a:cubicBezTo>
                  <a:pt x="5066533" y="3516"/>
                  <a:pt x="5079970" y="0"/>
                  <a:pt x="5094228" y="0"/>
                </a:cubicBezTo>
                <a:close/>
                <a:moveTo>
                  <a:pt x="4251688" y="0"/>
                </a:moveTo>
                <a:cubicBezTo>
                  <a:pt x="4265946" y="0"/>
                  <a:pt x="4279383" y="3516"/>
                  <a:pt x="4290676" y="10682"/>
                </a:cubicBezTo>
                <a:lnTo>
                  <a:pt x="4212700" y="10682"/>
                </a:lnTo>
                <a:cubicBezTo>
                  <a:pt x="4223993" y="3516"/>
                  <a:pt x="4237430" y="0"/>
                  <a:pt x="4251688" y="0"/>
                </a:cubicBezTo>
                <a:close/>
                <a:moveTo>
                  <a:pt x="3409148" y="0"/>
                </a:moveTo>
                <a:cubicBezTo>
                  <a:pt x="3423406" y="0"/>
                  <a:pt x="3436843" y="3516"/>
                  <a:pt x="3448136" y="10682"/>
                </a:cubicBezTo>
                <a:lnTo>
                  <a:pt x="3370160" y="10682"/>
                </a:lnTo>
                <a:cubicBezTo>
                  <a:pt x="3381453" y="3516"/>
                  <a:pt x="3394890" y="0"/>
                  <a:pt x="3409148" y="0"/>
                </a:cubicBezTo>
                <a:close/>
                <a:moveTo>
                  <a:pt x="2566608" y="0"/>
                </a:moveTo>
                <a:cubicBezTo>
                  <a:pt x="2580866" y="0"/>
                  <a:pt x="2594303" y="3516"/>
                  <a:pt x="2605596" y="10682"/>
                </a:cubicBezTo>
                <a:lnTo>
                  <a:pt x="2527620" y="10682"/>
                </a:lnTo>
                <a:cubicBezTo>
                  <a:pt x="2538913" y="3516"/>
                  <a:pt x="2552350" y="0"/>
                  <a:pt x="2566608" y="0"/>
                </a:cubicBezTo>
                <a:close/>
                <a:moveTo>
                  <a:pt x="1724068" y="0"/>
                </a:moveTo>
                <a:cubicBezTo>
                  <a:pt x="1738326" y="0"/>
                  <a:pt x="1751763" y="3516"/>
                  <a:pt x="1763056" y="10682"/>
                </a:cubicBezTo>
                <a:lnTo>
                  <a:pt x="1685080" y="10682"/>
                </a:lnTo>
                <a:cubicBezTo>
                  <a:pt x="1696373" y="3516"/>
                  <a:pt x="1709810" y="0"/>
                  <a:pt x="1724068" y="0"/>
                </a:cubicBezTo>
                <a:close/>
                <a:moveTo>
                  <a:pt x="881528" y="0"/>
                </a:moveTo>
                <a:cubicBezTo>
                  <a:pt x="895786" y="0"/>
                  <a:pt x="909223" y="3516"/>
                  <a:pt x="920516" y="10682"/>
                </a:cubicBezTo>
                <a:lnTo>
                  <a:pt x="842540" y="10682"/>
                </a:lnTo>
                <a:cubicBezTo>
                  <a:pt x="853833" y="3516"/>
                  <a:pt x="867270" y="0"/>
                  <a:pt x="881528" y="0"/>
                </a:cubicBezTo>
                <a:close/>
                <a:moveTo>
                  <a:pt x="38988" y="0"/>
                </a:moveTo>
                <a:cubicBezTo>
                  <a:pt x="53246" y="0"/>
                  <a:pt x="66683" y="3516"/>
                  <a:pt x="77976" y="10682"/>
                </a:cubicBezTo>
                <a:lnTo>
                  <a:pt x="0" y="10682"/>
                </a:lnTo>
                <a:cubicBezTo>
                  <a:pt x="11293" y="3516"/>
                  <a:pt x="24730" y="0"/>
                  <a:pt x="38988"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0" name="Oval 299"/>
          <p:cNvSpPr/>
          <p:nvPr/>
        </p:nvSpPr>
        <p:spPr>
          <a:xfrm>
            <a:off x="71204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1" name="Oval 300"/>
          <p:cNvSpPr/>
          <p:nvPr/>
        </p:nvSpPr>
        <p:spPr>
          <a:xfrm>
            <a:off x="3774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2" name="Oval 301"/>
          <p:cNvSpPr/>
          <p:nvPr/>
        </p:nvSpPr>
        <p:spPr>
          <a:xfrm>
            <a:off x="12203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3" name="Oval 302"/>
          <p:cNvSpPr/>
          <p:nvPr/>
        </p:nvSpPr>
        <p:spPr>
          <a:xfrm>
            <a:off x="20632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4" name="Oval 303"/>
          <p:cNvSpPr/>
          <p:nvPr/>
        </p:nvSpPr>
        <p:spPr>
          <a:xfrm>
            <a:off x="290609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5" name="Oval 304"/>
          <p:cNvSpPr/>
          <p:nvPr/>
        </p:nvSpPr>
        <p:spPr>
          <a:xfrm>
            <a:off x="37489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6" name="Oval 305"/>
          <p:cNvSpPr/>
          <p:nvPr/>
        </p:nvSpPr>
        <p:spPr>
          <a:xfrm>
            <a:off x="45918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7" name="Oval 306"/>
          <p:cNvSpPr/>
          <p:nvPr/>
        </p:nvSpPr>
        <p:spPr>
          <a:xfrm>
            <a:off x="543473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8" name="Oval 307"/>
          <p:cNvSpPr/>
          <p:nvPr/>
        </p:nvSpPr>
        <p:spPr>
          <a:xfrm>
            <a:off x="627761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09" name="Oval 308"/>
          <p:cNvSpPr/>
          <p:nvPr/>
        </p:nvSpPr>
        <p:spPr>
          <a:xfrm>
            <a:off x="880625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0" name="Oval 309"/>
          <p:cNvSpPr/>
          <p:nvPr/>
        </p:nvSpPr>
        <p:spPr>
          <a:xfrm>
            <a:off x="7963379" y="365858"/>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1" name="Oval 310"/>
          <p:cNvSpPr/>
          <p:nvPr/>
        </p:nvSpPr>
        <p:spPr>
          <a:xfrm>
            <a:off x="71204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2" name="Oval 311"/>
          <p:cNvSpPr/>
          <p:nvPr/>
        </p:nvSpPr>
        <p:spPr>
          <a:xfrm>
            <a:off x="3774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3" name="Oval 312"/>
          <p:cNvSpPr/>
          <p:nvPr/>
        </p:nvSpPr>
        <p:spPr>
          <a:xfrm>
            <a:off x="12203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4" name="Oval 313"/>
          <p:cNvSpPr/>
          <p:nvPr/>
        </p:nvSpPr>
        <p:spPr>
          <a:xfrm>
            <a:off x="20632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5" name="Oval 314"/>
          <p:cNvSpPr/>
          <p:nvPr/>
        </p:nvSpPr>
        <p:spPr>
          <a:xfrm>
            <a:off x="290609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6" name="Oval 315"/>
          <p:cNvSpPr/>
          <p:nvPr/>
        </p:nvSpPr>
        <p:spPr>
          <a:xfrm>
            <a:off x="37489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7" name="Oval 316"/>
          <p:cNvSpPr/>
          <p:nvPr/>
        </p:nvSpPr>
        <p:spPr>
          <a:xfrm>
            <a:off x="45918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8" name="Oval 317"/>
          <p:cNvSpPr/>
          <p:nvPr/>
        </p:nvSpPr>
        <p:spPr>
          <a:xfrm>
            <a:off x="543473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19" name="Oval 318"/>
          <p:cNvSpPr/>
          <p:nvPr/>
        </p:nvSpPr>
        <p:spPr>
          <a:xfrm>
            <a:off x="627761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0" name="Oval 319"/>
          <p:cNvSpPr/>
          <p:nvPr/>
        </p:nvSpPr>
        <p:spPr>
          <a:xfrm>
            <a:off x="880625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1" name="Oval 320"/>
          <p:cNvSpPr/>
          <p:nvPr/>
        </p:nvSpPr>
        <p:spPr>
          <a:xfrm>
            <a:off x="7963379" y="121135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2" name="Oval 321"/>
          <p:cNvSpPr/>
          <p:nvPr/>
        </p:nvSpPr>
        <p:spPr>
          <a:xfrm>
            <a:off x="71204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3" name="Oval 322"/>
          <p:cNvSpPr/>
          <p:nvPr/>
        </p:nvSpPr>
        <p:spPr>
          <a:xfrm>
            <a:off x="3774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4" name="Oval 323"/>
          <p:cNvSpPr/>
          <p:nvPr/>
        </p:nvSpPr>
        <p:spPr>
          <a:xfrm>
            <a:off x="12203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5" name="Oval 324"/>
          <p:cNvSpPr/>
          <p:nvPr/>
        </p:nvSpPr>
        <p:spPr>
          <a:xfrm>
            <a:off x="20632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6" name="Oval 325"/>
          <p:cNvSpPr/>
          <p:nvPr/>
        </p:nvSpPr>
        <p:spPr>
          <a:xfrm>
            <a:off x="290609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7" name="Oval 326"/>
          <p:cNvSpPr/>
          <p:nvPr/>
        </p:nvSpPr>
        <p:spPr>
          <a:xfrm>
            <a:off x="37489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8" name="Oval 327"/>
          <p:cNvSpPr/>
          <p:nvPr/>
        </p:nvSpPr>
        <p:spPr>
          <a:xfrm>
            <a:off x="45918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29" name="Oval 328"/>
          <p:cNvSpPr/>
          <p:nvPr/>
        </p:nvSpPr>
        <p:spPr>
          <a:xfrm>
            <a:off x="543473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0" name="Oval 329"/>
          <p:cNvSpPr/>
          <p:nvPr/>
        </p:nvSpPr>
        <p:spPr>
          <a:xfrm>
            <a:off x="627761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1" name="Oval 330"/>
          <p:cNvSpPr/>
          <p:nvPr/>
        </p:nvSpPr>
        <p:spPr>
          <a:xfrm>
            <a:off x="880625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2" name="Oval 331"/>
          <p:cNvSpPr/>
          <p:nvPr/>
        </p:nvSpPr>
        <p:spPr>
          <a:xfrm>
            <a:off x="7963379" y="2053953"/>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3" name="Oval 332"/>
          <p:cNvSpPr/>
          <p:nvPr/>
        </p:nvSpPr>
        <p:spPr>
          <a:xfrm>
            <a:off x="71204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4" name="Oval 333"/>
          <p:cNvSpPr/>
          <p:nvPr/>
        </p:nvSpPr>
        <p:spPr>
          <a:xfrm>
            <a:off x="3774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5" name="Oval 334"/>
          <p:cNvSpPr/>
          <p:nvPr/>
        </p:nvSpPr>
        <p:spPr>
          <a:xfrm>
            <a:off x="12203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6" name="Oval 335"/>
          <p:cNvSpPr/>
          <p:nvPr/>
        </p:nvSpPr>
        <p:spPr>
          <a:xfrm>
            <a:off x="20632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7" name="Oval 336"/>
          <p:cNvSpPr/>
          <p:nvPr/>
        </p:nvSpPr>
        <p:spPr>
          <a:xfrm>
            <a:off x="290609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8" name="Oval 337"/>
          <p:cNvSpPr/>
          <p:nvPr/>
        </p:nvSpPr>
        <p:spPr>
          <a:xfrm>
            <a:off x="37489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39" name="Oval 338"/>
          <p:cNvSpPr/>
          <p:nvPr/>
        </p:nvSpPr>
        <p:spPr>
          <a:xfrm>
            <a:off x="45918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0" name="Oval 339"/>
          <p:cNvSpPr/>
          <p:nvPr/>
        </p:nvSpPr>
        <p:spPr>
          <a:xfrm>
            <a:off x="543473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1" name="Oval 340"/>
          <p:cNvSpPr/>
          <p:nvPr/>
        </p:nvSpPr>
        <p:spPr>
          <a:xfrm>
            <a:off x="627761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2" name="Oval 341"/>
          <p:cNvSpPr/>
          <p:nvPr/>
        </p:nvSpPr>
        <p:spPr>
          <a:xfrm>
            <a:off x="880625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3" name="Oval 342"/>
          <p:cNvSpPr/>
          <p:nvPr/>
        </p:nvSpPr>
        <p:spPr>
          <a:xfrm>
            <a:off x="7963379" y="2902626"/>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4" name="Oval 343"/>
          <p:cNvSpPr/>
          <p:nvPr/>
        </p:nvSpPr>
        <p:spPr>
          <a:xfrm>
            <a:off x="71204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5" name="Oval 344"/>
          <p:cNvSpPr/>
          <p:nvPr/>
        </p:nvSpPr>
        <p:spPr>
          <a:xfrm>
            <a:off x="3774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6" name="Oval 345"/>
          <p:cNvSpPr/>
          <p:nvPr/>
        </p:nvSpPr>
        <p:spPr>
          <a:xfrm>
            <a:off x="12203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7" name="Oval 346"/>
          <p:cNvSpPr/>
          <p:nvPr/>
        </p:nvSpPr>
        <p:spPr>
          <a:xfrm>
            <a:off x="20632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8" name="Oval 347"/>
          <p:cNvSpPr/>
          <p:nvPr/>
        </p:nvSpPr>
        <p:spPr>
          <a:xfrm>
            <a:off x="290609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49" name="Oval 348"/>
          <p:cNvSpPr/>
          <p:nvPr/>
        </p:nvSpPr>
        <p:spPr>
          <a:xfrm>
            <a:off x="37489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0" name="Oval 349"/>
          <p:cNvSpPr/>
          <p:nvPr/>
        </p:nvSpPr>
        <p:spPr>
          <a:xfrm>
            <a:off x="45918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1" name="Oval 350"/>
          <p:cNvSpPr/>
          <p:nvPr/>
        </p:nvSpPr>
        <p:spPr>
          <a:xfrm>
            <a:off x="543473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2" name="Oval 351"/>
          <p:cNvSpPr/>
          <p:nvPr/>
        </p:nvSpPr>
        <p:spPr>
          <a:xfrm>
            <a:off x="627761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3" name="Oval 352"/>
          <p:cNvSpPr/>
          <p:nvPr/>
        </p:nvSpPr>
        <p:spPr>
          <a:xfrm>
            <a:off x="880625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354" name="Oval 353"/>
          <p:cNvSpPr/>
          <p:nvPr/>
        </p:nvSpPr>
        <p:spPr>
          <a:xfrm>
            <a:off x="7963379" y="3746805"/>
            <a:ext cx="100015" cy="100014"/>
          </a:xfrm>
          <a:prstGeom prst="ellipse">
            <a:avLst/>
          </a:prstGeom>
          <a:solidFill>
            <a:schemeClr val="bg1"/>
          </a:solidFill>
          <a:ln w="13970">
            <a:solidFill>
              <a:schemeClr val="accent2">
                <a:lumMod val="75000"/>
              </a:schemeClr>
            </a:solidFill>
          </a:ln>
        </p:spPr>
        <p:style>
          <a:lnRef idx="1">
            <a:schemeClr val="accent1"/>
          </a:lnRef>
          <a:fillRef idx="0">
            <a:schemeClr val="accent1"/>
          </a:fillRef>
          <a:effectRef idx="0">
            <a:schemeClr val="accent1"/>
          </a:effectRef>
          <a:fontRef idx="minor">
            <a:schemeClr val="tx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1826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85944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3"/>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3"/>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92816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23506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01135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49859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3">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7010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4"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6"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D8BD707-D9CF-40AE-B4C6-C98DA3205C09}" type="datetimeFigureOut">
              <a:rPr lang="en-US" smtClean="0"/>
              <a:pPr/>
              <a:t>11/7/2024</a:t>
            </a:fld>
            <a:endParaRPr lang="en-US"/>
          </a:p>
        </p:txBody>
      </p:sp>
      <p:sp>
        <p:nvSpPr>
          <p:cNvPr id="5" name="Footer Placeholder 4"/>
          <p:cNvSpPr>
            <a:spLocks noGrp="1"/>
          </p:cNvSpPr>
          <p:nvPr>
            <p:ph type="ftr" sz="quarter" idx="3"/>
          </p:nvPr>
        </p:nvSpPr>
        <p:spPr>
          <a:xfrm>
            <a:off x="3632199"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6F15528-21DE-4FAA-801E-634DDDAF4B2B}" type="slidenum">
              <a:rPr lang="en-US" smtClean="0"/>
              <a:pPr/>
              <a:t>‹#›</a:t>
            </a:fld>
            <a:endParaRPr lang="en-US"/>
          </a:p>
        </p:txBody>
      </p:sp>
      <p:cxnSp>
        <p:nvCxnSpPr>
          <p:cNvPr id="7" name="Straight Connector 6"/>
          <p:cNvCxnSpPr/>
          <p:nvPr/>
        </p:nvCxnSpPr>
        <p:spPr>
          <a:xfrm flipV="1">
            <a:off x="571500" y="826324"/>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6682342"/>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3"/>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a:t>Acute Flaccid Paralysis (</a:t>
            </a:r>
            <a:r>
              <a:rPr lang="en-US" dirty="0"/>
              <a:t>AFP)</a:t>
            </a:r>
          </a:p>
        </p:txBody>
      </p:sp>
      <p:sp>
        <p:nvSpPr>
          <p:cNvPr id="5" name="Subtitle 4">
            <a:extLst>
              <a:ext uri="{FF2B5EF4-FFF2-40B4-BE49-F238E27FC236}">
                <a16:creationId xmlns:a16="http://schemas.microsoft.com/office/drawing/2014/main" id="{DFE1F04A-8822-5B9D-C659-FCC63548D2F8}"/>
              </a:ext>
            </a:extLst>
          </p:cNvPr>
          <p:cNvSpPr>
            <a:spLocks noGrp="1"/>
          </p:cNvSpPr>
          <p:nvPr>
            <p:ph type="subTitle" idx="1"/>
          </p:nvPr>
        </p:nvSpPr>
        <p:spPr/>
        <p:txBody>
          <a:bodyPr/>
          <a:lstStyle/>
          <a:p>
            <a:r>
              <a:rPr lang="en-US" dirty="0"/>
              <a:t>BY MBBSPPT.COM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normAutofit/>
          </a:bodyPr>
          <a:lstStyle/>
          <a:p>
            <a:r>
              <a:rPr lang="en-US" dirty="0"/>
              <a:t>Guillain-Barré Syndrome</a:t>
            </a:r>
          </a:p>
        </p:txBody>
      </p:sp>
      <p:sp>
        <p:nvSpPr>
          <p:cNvPr id="8195" name="Rectangle 3"/>
          <p:cNvSpPr>
            <a:spLocks noGrp="1" noChangeArrowheads="1"/>
          </p:cNvSpPr>
          <p:nvPr>
            <p:ph idx="1"/>
          </p:nvPr>
        </p:nvSpPr>
        <p:spPr/>
        <p:txBody>
          <a:bodyPr>
            <a:normAutofit/>
          </a:bodyPr>
          <a:lstStyle/>
          <a:p>
            <a:pPr lvl="1">
              <a:buFont typeface="Arial" panose="020B0604020202020204" pitchFamily="34" charset="0"/>
              <a:buChar char="•"/>
            </a:pPr>
            <a:r>
              <a:rPr lang="en-US" sz="2000" dirty="0"/>
              <a:t>Acute idiopathic monophasic acquired inflammatory demyelinating polyradiculoneuropathy.</a:t>
            </a:r>
          </a:p>
          <a:p>
            <a:pPr lvl="1">
              <a:buFont typeface="Arial" panose="020B0604020202020204" pitchFamily="34" charset="0"/>
              <a:buChar char="•"/>
            </a:pPr>
            <a:r>
              <a:rPr lang="en-US" sz="2000" dirty="0"/>
              <a:t>Most common cause of AFP in healthy infants and children. </a:t>
            </a:r>
          </a:p>
          <a:p>
            <a:pPr lvl="1">
              <a:buFont typeface="Arial" panose="020B0604020202020204" pitchFamily="34" charset="0"/>
              <a:buChar char="•"/>
            </a:pPr>
            <a:r>
              <a:rPr lang="en-US" sz="2000" dirty="0"/>
              <a:t>An acute, rapidly progressing and potentially fatal form of polyneuritis</a:t>
            </a:r>
          </a:p>
          <a:p>
            <a:endParaRPr lang="en-US" dirty="0"/>
          </a:p>
          <a:p>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a:t>Pathophysiology </a:t>
            </a:r>
          </a:p>
        </p:txBody>
      </p:sp>
      <p:sp>
        <p:nvSpPr>
          <p:cNvPr id="12291" name="Rectangle 3"/>
          <p:cNvSpPr>
            <a:spLocks noGrp="1" noChangeArrowheads="1"/>
          </p:cNvSpPr>
          <p:nvPr>
            <p:ph idx="1"/>
          </p:nvPr>
        </p:nvSpPr>
        <p:spPr/>
        <p:txBody>
          <a:bodyPr>
            <a:normAutofit/>
          </a:bodyPr>
          <a:lstStyle/>
          <a:p>
            <a:pPr>
              <a:buFont typeface="Arial" panose="020B0604020202020204" pitchFamily="34" charset="0"/>
              <a:buChar char="•"/>
            </a:pPr>
            <a:r>
              <a:rPr lang="en-US" dirty="0"/>
              <a:t> Autoimmune disorder (T cell sensitization) </a:t>
            </a:r>
          </a:p>
          <a:p>
            <a:pPr marL="0" indent="0">
              <a:buNone/>
            </a:pPr>
            <a:r>
              <a:rPr lang="en-US" b="1" dirty="0"/>
              <a:t>Cause of demyelization</a:t>
            </a:r>
          </a:p>
          <a:p>
            <a:pPr>
              <a:buFont typeface="Arial" panose="020B0604020202020204" pitchFamily="34" charset="0"/>
              <a:buChar char="•"/>
            </a:pPr>
            <a:r>
              <a:rPr lang="en-US" dirty="0"/>
              <a:t> Due to attack of the myelin sheath of nerves by:</a:t>
            </a:r>
          </a:p>
          <a:p>
            <a:pPr lvl="1">
              <a:buFont typeface="Arial" panose="020B0604020202020204" pitchFamily="34" charset="0"/>
              <a:buChar char="•"/>
            </a:pPr>
            <a:r>
              <a:rPr lang="en-US" sz="2000" dirty="0"/>
              <a:t>Antibodies (Ig M, Ig G)</a:t>
            </a:r>
          </a:p>
          <a:p>
            <a:pPr lvl="1">
              <a:buFont typeface="Arial" panose="020B0604020202020204" pitchFamily="34" charset="0"/>
              <a:buChar char="•"/>
            </a:pPr>
            <a:r>
              <a:rPr lang="en-US" sz="2000" dirty="0"/>
              <a:t>White Blood Cells (Macrophages)</a:t>
            </a:r>
          </a:p>
          <a:p>
            <a:pPr marL="0" indent="0">
              <a:buNone/>
            </a:pPr>
            <a:r>
              <a:rPr lang="en-US" b="1" dirty="0"/>
              <a:t>Complement activation</a:t>
            </a:r>
          </a:p>
          <a:p>
            <a:pPr>
              <a:buFont typeface="Arial" panose="020B0604020202020204" pitchFamily="34" charset="0"/>
              <a:buChar char="•"/>
            </a:pPr>
            <a:r>
              <a:rPr lang="en-US" dirty="0"/>
              <a:t> Virus/Bacteria share antigenic sites with axons &amp; peripheral nerve sheath or both</a:t>
            </a:r>
          </a:p>
          <a:p>
            <a:endParaRPr lang="en-US" dirty="0"/>
          </a:p>
        </p:txBody>
      </p:sp>
      <p:sp>
        <p:nvSpPr>
          <p:cNvPr id="12293" name="TextBox 4"/>
          <p:cNvSpPr txBox="1">
            <a:spLocks noChangeArrowheads="1"/>
          </p:cNvSpPr>
          <p:nvPr/>
        </p:nvSpPr>
        <p:spPr bwMode="auto">
          <a:xfrm flipH="1">
            <a:off x="-18733" y="7086600"/>
            <a:ext cx="45719" cy="3693319"/>
          </a:xfrm>
          <a:prstGeom prst="rect">
            <a:avLst/>
          </a:prstGeom>
          <a:noFill/>
          <a:ln w="9525">
            <a:noFill/>
            <a:miter lim="800000"/>
            <a:headEnd/>
            <a:tailEnd/>
          </a:ln>
        </p:spPr>
        <p:txBody>
          <a:bodyPr wrap="square">
            <a:spAutoFit/>
          </a:bodyPr>
          <a:lstStyle/>
          <a:p>
            <a:r>
              <a:rPr lang="en-US" dirty="0"/>
              <a:t>MYELIN SHEATH</a:t>
            </a:r>
            <a:endParaRPr lang="ar-E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Pathophysiology (continued)</a:t>
            </a:r>
          </a:p>
        </p:txBody>
      </p:sp>
      <p:sp>
        <p:nvSpPr>
          <p:cNvPr id="3" name="Content Placeholder 2"/>
          <p:cNvSpPr>
            <a:spLocks noGrp="1"/>
          </p:cNvSpPr>
          <p:nvPr>
            <p:ph idx="1"/>
          </p:nvPr>
        </p:nvSpPr>
        <p:spPr/>
        <p:txBody>
          <a:bodyPr/>
          <a:lstStyle/>
          <a:p>
            <a:r>
              <a:rPr lang="en-US" dirty="0"/>
              <a:t>Leakage of proteins into the CSF causing raised CSF proteins without pleocytosis</a:t>
            </a:r>
          </a:p>
          <a:p>
            <a:r>
              <a:rPr lang="en-US" dirty="0"/>
              <a:t>Can involve the peripheral nerves, cranial nerves, dorsal roots, dorsal root ganglia &amp; sympathetic chain</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Aetiology </a:t>
            </a:r>
            <a:endParaRPr lang="en-US" dirty="0"/>
          </a:p>
        </p:txBody>
      </p:sp>
      <p:sp>
        <p:nvSpPr>
          <p:cNvPr id="3" name="Content Placeholder 2"/>
          <p:cNvSpPr>
            <a:spLocks noGrp="1"/>
          </p:cNvSpPr>
          <p:nvPr>
            <p:ph idx="1"/>
          </p:nvPr>
        </p:nvSpPr>
        <p:spPr/>
        <p:txBody>
          <a:bodyPr>
            <a:normAutofit lnSpcReduction="10000"/>
          </a:bodyPr>
          <a:lstStyle/>
          <a:p>
            <a:pPr marL="128019" lvl="1" indent="0">
              <a:buNone/>
            </a:pPr>
            <a:r>
              <a:rPr lang="en-US" b="1" dirty="0"/>
              <a:t>Bacteria</a:t>
            </a:r>
          </a:p>
          <a:p>
            <a:pPr lvl="1"/>
            <a:r>
              <a:rPr lang="en-US" dirty="0"/>
              <a:t>Mycoplasma</a:t>
            </a:r>
          </a:p>
          <a:p>
            <a:pPr lvl="1"/>
            <a:r>
              <a:rPr lang="en-US" dirty="0" err="1"/>
              <a:t>Compylobacter</a:t>
            </a:r>
            <a:r>
              <a:rPr lang="en-US" dirty="0"/>
              <a:t> </a:t>
            </a:r>
            <a:r>
              <a:rPr lang="en-US" dirty="0" err="1"/>
              <a:t>Jejuni</a:t>
            </a:r>
            <a:r>
              <a:rPr lang="en-US" dirty="0"/>
              <a:t> </a:t>
            </a:r>
            <a:br>
              <a:rPr lang="en-US" dirty="0"/>
            </a:br>
            <a:endParaRPr lang="en-US" dirty="0"/>
          </a:p>
          <a:p>
            <a:pPr marL="128019" lvl="1" indent="0">
              <a:buNone/>
            </a:pPr>
            <a:r>
              <a:rPr lang="en-US" b="1" dirty="0"/>
              <a:t>Virus</a:t>
            </a:r>
          </a:p>
          <a:p>
            <a:pPr lvl="1">
              <a:buFont typeface="Arial" panose="020B0604020202020204" pitchFamily="34" charset="0"/>
              <a:buChar char="•"/>
            </a:pPr>
            <a:r>
              <a:rPr lang="en-US" dirty="0"/>
              <a:t>Hepatitis B</a:t>
            </a:r>
          </a:p>
          <a:p>
            <a:pPr lvl="1">
              <a:buFont typeface="Arial" panose="020B0604020202020204" pitchFamily="34" charset="0"/>
              <a:buChar char="•"/>
            </a:pPr>
            <a:r>
              <a:rPr lang="en-US" dirty="0"/>
              <a:t>HSV</a:t>
            </a:r>
          </a:p>
          <a:p>
            <a:pPr lvl="1">
              <a:buFont typeface="Arial" panose="020B0604020202020204" pitchFamily="34" charset="0"/>
              <a:buChar char="•"/>
            </a:pPr>
            <a:r>
              <a:rPr lang="en-US" dirty="0"/>
              <a:t>EBV</a:t>
            </a:r>
          </a:p>
          <a:p>
            <a:pPr lvl="1">
              <a:buFont typeface="Arial" panose="020B0604020202020204" pitchFamily="34" charset="0"/>
              <a:buChar char="•"/>
            </a:pPr>
            <a:r>
              <a:rPr lang="en-US" dirty="0"/>
              <a:t>Measles</a:t>
            </a:r>
          </a:p>
          <a:p>
            <a:pPr lvl="1">
              <a:buFont typeface="Arial" panose="020B0604020202020204" pitchFamily="34" charset="0"/>
              <a:buChar char="•"/>
            </a:pPr>
            <a:r>
              <a:rPr lang="en-US" dirty="0"/>
              <a:t>Mumps</a:t>
            </a:r>
          </a:p>
          <a:p>
            <a:pPr lvl="1">
              <a:buFont typeface="Arial" panose="020B0604020202020204" pitchFamily="34" charset="0"/>
              <a:buChar char="•"/>
            </a:pPr>
            <a:r>
              <a:rPr lang="en-US" dirty="0"/>
              <a:t>Echovirus</a:t>
            </a:r>
          </a:p>
          <a:p>
            <a:pPr lvl="1">
              <a:buFont typeface="Arial" panose="020B0604020202020204" pitchFamily="34" charset="0"/>
              <a:buChar char="•"/>
            </a:pPr>
            <a:r>
              <a:rPr lang="en-US" dirty="0" err="1"/>
              <a:t>Cocksakie</a:t>
            </a:r>
            <a:r>
              <a:rPr lang="en-US" dirty="0"/>
              <a:t> virus</a:t>
            </a:r>
          </a:p>
          <a:p>
            <a:pPr lvl="1">
              <a:buFont typeface="Arial" panose="020B0604020202020204" pitchFamily="34" charset="0"/>
              <a:buChar char="•"/>
            </a:pPr>
            <a:r>
              <a:rPr lang="en-US" dirty="0"/>
              <a:t>Influenza virus</a:t>
            </a:r>
          </a:p>
          <a:p>
            <a:pPr lvl="1">
              <a:buFont typeface="Arial" panose="020B0604020202020204" pitchFamily="34" charset="0"/>
              <a:buChar char="•"/>
            </a:pPr>
            <a:r>
              <a:rPr lang="en-US" dirty="0"/>
              <a:t>Varicella virus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a:bodyPr>
          <a:lstStyle/>
          <a:p>
            <a:r>
              <a:rPr lang="en-US" dirty="0"/>
              <a:t>Classification of GBS </a:t>
            </a:r>
          </a:p>
        </p:txBody>
      </p:sp>
      <p:sp>
        <p:nvSpPr>
          <p:cNvPr id="16387" name="Rectangle 3"/>
          <p:cNvSpPr>
            <a:spLocks noGrp="1" noChangeArrowheads="1"/>
          </p:cNvSpPr>
          <p:nvPr>
            <p:ph idx="1"/>
          </p:nvPr>
        </p:nvSpPr>
        <p:spPr/>
        <p:txBody>
          <a:bodyPr>
            <a:normAutofit/>
          </a:bodyPr>
          <a:lstStyle/>
          <a:p>
            <a:pPr>
              <a:buFont typeface="Arial" panose="020B0604020202020204" pitchFamily="34" charset="0"/>
              <a:buChar char="•"/>
            </a:pPr>
            <a:r>
              <a:rPr lang="en-US" dirty="0"/>
              <a:t> AIDP: most common form</a:t>
            </a:r>
          </a:p>
          <a:p>
            <a:pPr>
              <a:buFont typeface="Arial" panose="020B0604020202020204" pitchFamily="34" charset="0"/>
              <a:buChar char="•"/>
            </a:pPr>
            <a:r>
              <a:rPr lang="en-US" dirty="0"/>
              <a:t> Classic type (mixed)</a:t>
            </a:r>
          </a:p>
          <a:p>
            <a:pPr>
              <a:buFont typeface="Arial" panose="020B0604020202020204" pitchFamily="34" charset="0"/>
              <a:buChar char="•"/>
            </a:pPr>
            <a:r>
              <a:rPr lang="en-US" dirty="0"/>
              <a:t> Pure motor axonal GBS: Strong </a:t>
            </a:r>
            <a:r>
              <a:rPr lang="en-US" dirty="0" err="1"/>
              <a:t>C.jejuni</a:t>
            </a:r>
            <a:r>
              <a:rPr lang="en-US" dirty="0"/>
              <a:t> association, common in India</a:t>
            </a:r>
            <a:endParaRPr lang="it-IT" dirty="0"/>
          </a:p>
          <a:p>
            <a:pPr>
              <a:buFont typeface="Arial" panose="020B0604020202020204" pitchFamily="34" charset="0"/>
              <a:buChar char="•"/>
            </a:pPr>
            <a:r>
              <a:rPr lang="it-IT" dirty="0"/>
              <a:t> Pure sensory axonal GBS </a:t>
            </a:r>
          </a:p>
          <a:p>
            <a:pPr>
              <a:buFont typeface="Arial" panose="020B0604020202020204" pitchFamily="34" charset="0"/>
              <a:buChar char="•"/>
            </a:pPr>
            <a:r>
              <a:rPr lang="it-IT" dirty="0"/>
              <a:t> Pure pandysautonomia </a:t>
            </a:r>
          </a:p>
          <a:p>
            <a:pPr>
              <a:buFont typeface="Arial" panose="020B0604020202020204" pitchFamily="34" charset="0"/>
              <a:buChar char="•"/>
            </a:pPr>
            <a:r>
              <a:rPr lang="it-IT" dirty="0"/>
              <a:t> Miller-Fisher syndrome( hypotonia, ophthalmoplegia, ataxia)</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err="1"/>
              <a:t>Guillain-Barre</a:t>
            </a:r>
            <a:r>
              <a:rPr lang="en-US" dirty="0"/>
              <a:t>’ Syndrome</a:t>
            </a:r>
          </a:p>
        </p:txBody>
      </p:sp>
      <p:sp>
        <p:nvSpPr>
          <p:cNvPr id="18435" name="Rectangle 3"/>
          <p:cNvSpPr>
            <a:spLocks noGrp="1" noChangeArrowheads="1"/>
          </p:cNvSpPr>
          <p:nvPr>
            <p:ph idx="1"/>
          </p:nvPr>
        </p:nvSpPr>
        <p:spPr/>
        <p:txBody>
          <a:bodyPr/>
          <a:lstStyle/>
          <a:p>
            <a:r>
              <a:rPr lang="en-US" dirty="0"/>
              <a:t>Affects the peripheral nervous system</a:t>
            </a:r>
          </a:p>
          <a:p>
            <a:r>
              <a:rPr lang="en-US" dirty="0"/>
              <a:t> </a:t>
            </a:r>
          </a:p>
        </p:txBody>
      </p:sp>
      <p:pic>
        <p:nvPicPr>
          <p:cNvPr id="18436" name="Picture 5" descr="n-peripheral-system"/>
          <p:cNvPicPr>
            <a:picLocks noChangeAspect="1" noChangeArrowheads="1"/>
          </p:cNvPicPr>
          <p:nvPr/>
        </p:nvPicPr>
        <p:blipFill>
          <a:blip r:embed="rId3"/>
          <a:srcRect/>
          <a:stretch>
            <a:fillRect/>
          </a:stretch>
        </p:blipFill>
        <p:spPr bwMode="auto">
          <a:xfrm>
            <a:off x="2457450" y="2874486"/>
            <a:ext cx="4229100" cy="2846388"/>
          </a:xfrm>
          <a:prstGeom prst="rect">
            <a:avLst/>
          </a:prstGeom>
          <a:noFill/>
          <a:ln w="9525">
            <a:noFill/>
            <a:miter lim="800000"/>
            <a:headEnd/>
            <a:tailEnd/>
          </a:ln>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features</a:t>
            </a:r>
          </a:p>
        </p:txBody>
      </p:sp>
      <p:sp>
        <p:nvSpPr>
          <p:cNvPr id="3" name="Content Placeholder 2"/>
          <p:cNvSpPr>
            <a:spLocks noGrp="1"/>
          </p:cNvSpPr>
          <p:nvPr>
            <p:ph idx="1"/>
          </p:nvPr>
        </p:nvSpPr>
        <p:spPr/>
        <p:txBody>
          <a:bodyPr>
            <a:normAutofit/>
          </a:bodyPr>
          <a:lstStyle/>
          <a:p>
            <a:r>
              <a:rPr lang="en-US" dirty="0"/>
              <a:t>Motor: 1- Symmetric acute progressive ascending weakness &lt;4 wks, starting in LL</a:t>
            </a:r>
          </a:p>
          <a:p>
            <a:r>
              <a:rPr lang="en-US" dirty="0"/>
              <a:t> 2- Areflexia or hyporeflexia</a:t>
            </a:r>
          </a:p>
          <a:p>
            <a:r>
              <a:rPr lang="en-US" dirty="0"/>
              <a:t> 3- Atonia or hypotonia</a:t>
            </a:r>
          </a:p>
          <a:p>
            <a:r>
              <a:rPr lang="en-US" dirty="0"/>
              <a:t>Sensation: 1- C/O pain as </a:t>
            </a:r>
            <a:r>
              <a:rPr lang="en-US" dirty="0" err="1"/>
              <a:t>hyperthesia</a:t>
            </a:r>
            <a:r>
              <a:rPr lang="en-US" dirty="0"/>
              <a:t> </a:t>
            </a:r>
            <a:r>
              <a:rPr lang="en-US" dirty="0" err="1"/>
              <a:t>orcramps</a:t>
            </a:r>
            <a:r>
              <a:rPr lang="en-US" dirty="0"/>
              <a:t> </a:t>
            </a:r>
          </a:p>
          <a:p>
            <a:r>
              <a:rPr lang="en-US" dirty="0"/>
              <a:t> 2- O/E loss of pain sensation (</a:t>
            </a:r>
            <a:r>
              <a:rPr lang="en-US" dirty="0" err="1"/>
              <a:t>hypothesia</a:t>
            </a:r>
            <a:r>
              <a:rPr lang="en-US" dirty="0"/>
              <a:t>) in feet/hands</a:t>
            </a:r>
          </a:p>
          <a:p>
            <a:r>
              <a:rPr lang="en-US" dirty="0"/>
              <a:t>Autonomic: orthostatic hypotension, cardiac arrythmia</a:t>
            </a:r>
          </a:p>
          <a:p>
            <a:r>
              <a:rPr lang="en-US" dirty="0"/>
              <a:t> </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Characteristic “3A”triad:</a:t>
            </a:r>
          </a:p>
        </p:txBody>
      </p:sp>
      <p:sp>
        <p:nvSpPr>
          <p:cNvPr id="22531" name="Rectangle 3"/>
          <p:cNvSpPr>
            <a:spLocks noGrp="1" noChangeArrowheads="1"/>
          </p:cNvSpPr>
          <p:nvPr>
            <p:ph idx="1"/>
          </p:nvPr>
        </p:nvSpPr>
        <p:spPr/>
        <p:txBody>
          <a:bodyPr>
            <a:normAutofit/>
          </a:bodyPr>
          <a:lstStyle/>
          <a:p>
            <a:r>
              <a:rPr lang="en-US" dirty="0"/>
              <a:t>Ascending Weakness: Bilateral Symmetrical Weakness, LL&gt;UL</a:t>
            </a:r>
          </a:p>
          <a:p>
            <a:endParaRPr lang="en-US" dirty="0"/>
          </a:p>
          <a:p>
            <a:r>
              <a:rPr lang="en-US" dirty="0"/>
              <a:t>Others</a:t>
            </a:r>
          </a:p>
          <a:p>
            <a:r>
              <a:rPr lang="en-US" dirty="0"/>
              <a:t> - Cranial Nerves (Brain Stem)</a:t>
            </a:r>
          </a:p>
          <a:p>
            <a:r>
              <a:rPr lang="en-US" dirty="0"/>
              <a:t> - Respiratory Muscles</a:t>
            </a:r>
          </a:p>
          <a:p>
            <a:r>
              <a:rPr lang="en-US" dirty="0"/>
              <a:t> - Phrenic Nerves( Diaphragm )</a:t>
            </a:r>
          </a:p>
          <a:p>
            <a:r>
              <a:rPr lang="en-US" dirty="0"/>
              <a:t>Areflexia( Hallmark)</a:t>
            </a:r>
          </a:p>
          <a:p>
            <a:r>
              <a:rPr lang="en-US" dirty="0"/>
              <a:t>Atonia( Hypotonia)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Serious Association:</a:t>
            </a:r>
          </a:p>
        </p:txBody>
      </p:sp>
      <p:sp>
        <p:nvSpPr>
          <p:cNvPr id="23555" name="Rectangle 3"/>
          <p:cNvSpPr>
            <a:spLocks noGrp="1" noChangeArrowheads="1"/>
          </p:cNvSpPr>
          <p:nvPr>
            <p:ph idx="1"/>
          </p:nvPr>
        </p:nvSpPr>
        <p:spPr/>
        <p:txBody>
          <a:bodyPr>
            <a:normAutofit/>
          </a:bodyPr>
          <a:lstStyle/>
          <a:p>
            <a:r>
              <a:rPr lang="en-US" dirty="0"/>
              <a:t>Respiratory Failure: </a:t>
            </a:r>
          </a:p>
          <a:p>
            <a:pPr lvl="1"/>
            <a:r>
              <a:rPr lang="en-US" sz="2000" dirty="0"/>
              <a:t>Diaphragmatic Weakness (Phrenic Nerves.)</a:t>
            </a:r>
          </a:p>
          <a:p>
            <a:pPr lvl="1"/>
            <a:r>
              <a:rPr lang="en-US" sz="2000" dirty="0"/>
              <a:t>Respiratory Muscles Weakness</a:t>
            </a:r>
          </a:p>
          <a:p>
            <a:pPr lvl="1"/>
            <a:r>
              <a:rPr lang="en-US" sz="2000" dirty="0"/>
              <a:t>Oropharyngeal Weakness: Impaired Swallowing Of Secretions &amp; Aspiration</a:t>
            </a:r>
          </a:p>
          <a:p>
            <a:r>
              <a:rPr lang="en-US" dirty="0"/>
              <a:t>Cardiac Arrest</a:t>
            </a:r>
          </a:p>
          <a:p>
            <a:r>
              <a:rPr lang="en-US" dirty="0"/>
              <a:t>Aspiration Pneumonia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a:bodyPr>
          <a:lstStyle/>
          <a:p>
            <a:r>
              <a:rPr lang="en-US" dirty="0"/>
              <a:t>Investigations</a:t>
            </a:r>
          </a:p>
        </p:txBody>
      </p:sp>
      <p:sp>
        <p:nvSpPr>
          <p:cNvPr id="26627" name="Rectangle 3"/>
          <p:cNvSpPr>
            <a:spLocks noGrp="1" noChangeArrowheads="1"/>
          </p:cNvSpPr>
          <p:nvPr>
            <p:ph idx="1"/>
          </p:nvPr>
        </p:nvSpPr>
        <p:spPr/>
        <p:txBody>
          <a:bodyPr>
            <a:normAutofit/>
          </a:bodyPr>
          <a:lstStyle/>
          <a:p>
            <a:pPr marL="0" indent="0">
              <a:buNone/>
            </a:pPr>
            <a:r>
              <a:rPr lang="en-US" b="1" dirty="0"/>
              <a:t>Early</a:t>
            </a:r>
          </a:p>
          <a:p>
            <a:pPr>
              <a:buFont typeface="Arial" panose="020B0604020202020204" pitchFamily="34" charset="0"/>
              <a:buChar char="•"/>
            </a:pPr>
            <a:r>
              <a:rPr lang="en-US" dirty="0"/>
              <a:t> Nerve Conduction Velocity (NCV) abnormality: most specific test</a:t>
            </a:r>
          </a:p>
          <a:p>
            <a:pPr marL="0" indent="0">
              <a:buNone/>
            </a:pPr>
            <a:r>
              <a:rPr lang="en-US" b="1" dirty="0"/>
              <a:t>AFTER 1ST WEEK </a:t>
            </a:r>
          </a:p>
          <a:p>
            <a:pPr>
              <a:buFont typeface="Arial" panose="020B0604020202020204" pitchFamily="34" charset="0"/>
              <a:buChar char="•"/>
            </a:pPr>
            <a:r>
              <a:rPr lang="en-US" dirty="0"/>
              <a:t>Late: CSF study: </a:t>
            </a:r>
            <a:r>
              <a:rPr lang="en-US" dirty="0" err="1"/>
              <a:t>albuminocytogenic</a:t>
            </a:r>
            <a:r>
              <a:rPr lang="en-US" dirty="0"/>
              <a:t> dissociation</a:t>
            </a:r>
          </a:p>
          <a:p>
            <a:pPr marL="0" indent="0">
              <a:buNone/>
            </a:pPr>
            <a:r>
              <a:rPr lang="en-US" b="1" dirty="0"/>
              <a:t>Others</a:t>
            </a:r>
          </a:p>
          <a:p>
            <a:pPr>
              <a:buFont typeface="Arial" panose="020B0604020202020204" pitchFamily="34" charset="0"/>
              <a:buChar char="•"/>
            </a:pPr>
            <a:r>
              <a:rPr lang="en-US" dirty="0"/>
              <a:t>Antibody study: Ig M autoantibodies to GM1 and GM2 gangliosides</a:t>
            </a:r>
          </a:p>
          <a:p>
            <a:pPr>
              <a:buFont typeface="Arial" panose="020B0604020202020204" pitchFamily="34" charset="0"/>
              <a:buChar char="•"/>
            </a:pPr>
            <a:r>
              <a:rPr lang="en-US" dirty="0"/>
              <a:t>Anti-GQ1b antibodies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(WHO)</a:t>
            </a:r>
          </a:p>
        </p:txBody>
      </p:sp>
      <p:sp>
        <p:nvSpPr>
          <p:cNvPr id="3" name="Content Placeholder 2"/>
          <p:cNvSpPr>
            <a:spLocks noGrp="1"/>
          </p:cNvSpPr>
          <p:nvPr>
            <p:ph idx="1"/>
          </p:nvPr>
        </p:nvSpPr>
        <p:spPr/>
        <p:txBody>
          <a:bodyPr>
            <a:normAutofit/>
          </a:bodyPr>
          <a:lstStyle/>
          <a:p>
            <a:r>
              <a:rPr lang="en-US" dirty="0"/>
              <a:t>WHO defines AFP syndrome as “characterized by rapid onset of weakness of an individual’s extremities, often including weakness of the muscles of respiration and swallowing, progressing to maximum severity within 1-10 days. The term ‘flaccid’ indicates the absence of spasticity or other signs of disordered central nervous system (CNS) motor tracts such as hyperreflexia, clonus, or extensor plantar responses” (World Health Organization 1993)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normAutofit/>
          </a:bodyPr>
          <a:lstStyle/>
          <a:p>
            <a:r>
              <a:rPr lang="en-US" dirty="0"/>
              <a:t>Doubt the Diagnosis of GBS IF</a:t>
            </a:r>
          </a:p>
        </p:txBody>
      </p:sp>
      <p:sp>
        <p:nvSpPr>
          <p:cNvPr id="18435" name="Rectangle 3"/>
          <p:cNvSpPr>
            <a:spLocks noGrp="1" noChangeArrowheads="1"/>
          </p:cNvSpPr>
          <p:nvPr>
            <p:ph idx="1"/>
          </p:nvPr>
        </p:nvSpPr>
        <p:spPr/>
        <p:txBody>
          <a:bodyPr>
            <a:noAutofit/>
          </a:bodyPr>
          <a:lstStyle/>
          <a:p>
            <a:r>
              <a:rPr lang="en-US" dirty="0"/>
              <a:t>Marked persistent asymmetry of weakness.</a:t>
            </a:r>
          </a:p>
          <a:p>
            <a:r>
              <a:rPr lang="en-US" dirty="0"/>
              <a:t>Persistent bladder or bowel dysfunction.</a:t>
            </a:r>
          </a:p>
          <a:p>
            <a:r>
              <a:rPr lang="en-US" dirty="0"/>
              <a:t>Bladder or bowel dysfunction at the onset.</a:t>
            </a:r>
          </a:p>
          <a:p>
            <a:r>
              <a:rPr lang="en-US" dirty="0"/>
              <a:t>Mononuclear </a:t>
            </a:r>
            <a:r>
              <a:rPr lang="en-US" dirty="0" err="1"/>
              <a:t>leukocytosis</a:t>
            </a:r>
            <a:r>
              <a:rPr lang="en-US" dirty="0"/>
              <a:t> in the CSF &gt; 50.</a:t>
            </a:r>
          </a:p>
          <a:p>
            <a:r>
              <a:rPr lang="en-US" dirty="0"/>
              <a:t>Sharp sensory level.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Treatment</a:t>
            </a:r>
          </a:p>
        </p:txBody>
      </p:sp>
      <p:sp>
        <p:nvSpPr>
          <p:cNvPr id="32771" name="Rectangle 3"/>
          <p:cNvSpPr>
            <a:spLocks noGrp="1" noChangeArrowheads="1"/>
          </p:cNvSpPr>
          <p:nvPr>
            <p:ph idx="1"/>
          </p:nvPr>
        </p:nvSpPr>
        <p:spPr/>
        <p:txBody>
          <a:bodyPr/>
          <a:lstStyle/>
          <a:p>
            <a:r>
              <a:rPr lang="en-US" dirty="0"/>
              <a:t> Hospitalization </a:t>
            </a:r>
          </a:p>
          <a:p>
            <a:r>
              <a:rPr lang="en-US" dirty="0"/>
              <a:t> General care </a:t>
            </a:r>
          </a:p>
          <a:p>
            <a:r>
              <a:rPr lang="en-US" dirty="0"/>
              <a:t> Specific treatment </a:t>
            </a:r>
          </a:p>
          <a:p>
            <a:r>
              <a:rPr lang="en-US" dirty="0"/>
              <a:t> Treatment of complication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normAutofit/>
          </a:bodyPr>
          <a:lstStyle/>
          <a:p>
            <a:r>
              <a:rPr lang="en-US" dirty="0"/>
              <a:t>GBS Management</a:t>
            </a:r>
          </a:p>
        </p:txBody>
      </p:sp>
      <p:sp>
        <p:nvSpPr>
          <p:cNvPr id="19459" name="Rectangle 3"/>
          <p:cNvSpPr>
            <a:spLocks noGrp="1" noChangeArrowheads="1"/>
          </p:cNvSpPr>
          <p:nvPr>
            <p:ph idx="1"/>
          </p:nvPr>
        </p:nvSpPr>
        <p:spPr/>
        <p:txBody>
          <a:bodyPr>
            <a:noAutofit/>
          </a:bodyPr>
          <a:lstStyle/>
          <a:p>
            <a:r>
              <a:rPr lang="en-US" dirty="0"/>
              <a:t>Critical care monitoring</a:t>
            </a:r>
          </a:p>
          <a:p>
            <a:r>
              <a:rPr lang="en-US" dirty="0"/>
              <a:t> autonomic and respiratory dysfunction</a:t>
            </a:r>
          </a:p>
          <a:p>
            <a:r>
              <a:rPr lang="en-US" dirty="0"/>
              <a:t>Admission criteria in PICU: </a:t>
            </a:r>
          </a:p>
          <a:p>
            <a:r>
              <a:rPr lang="en-US" dirty="0"/>
              <a:t> A. Flaccid Quadriparesis </a:t>
            </a:r>
          </a:p>
          <a:p>
            <a:r>
              <a:rPr lang="en-US" dirty="0"/>
              <a:t> B. Rapidly Progressive Weakness </a:t>
            </a:r>
          </a:p>
          <a:p>
            <a:r>
              <a:rPr lang="en-US" dirty="0"/>
              <a:t> C. Reduced Vital Capacity (≤20 </a:t>
            </a:r>
            <a:r>
              <a:rPr lang="en-US" dirty="0" err="1"/>
              <a:t>Ml</a:t>
            </a:r>
            <a:r>
              <a:rPr lang="en-US" dirty="0"/>
              <a:t>/Kg) </a:t>
            </a:r>
          </a:p>
          <a:p>
            <a:r>
              <a:rPr lang="en-US" dirty="0"/>
              <a:t> D. Bulbar Palsy </a:t>
            </a:r>
          </a:p>
          <a:p>
            <a:r>
              <a:rPr lang="en-US" dirty="0"/>
              <a:t> E. Autonomic Cardiovascular Instability</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normAutofit/>
          </a:bodyPr>
          <a:lstStyle/>
          <a:p>
            <a:r>
              <a:rPr lang="en-US" dirty="0"/>
              <a:t>Special Therapy</a:t>
            </a:r>
          </a:p>
        </p:txBody>
      </p:sp>
      <p:sp>
        <p:nvSpPr>
          <p:cNvPr id="21507" name="Rectangle 3"/>
          <p:cNvSpPr>
            <a:spLocks noGrp="1" noChangeArrowheads="1"/>
          </p:cNvSpPr>
          <p:nvPr>
            <p:ph idx="1"/>
          </p:nvPr>
        </p:nvSpPr>
        <p:spPr/>
        <p:txBody>
          <a:bodyPr>
            <a:normAutofit/>
          </a:bodyPr>
          <a:lstStyle/>
          <a:p>
            <a:pPr marL="0" indent="0">
              <a:buNone/>
            </a:pPr>
            <a:r>
              <a:rPr lang="en-US" dirty="0"/>
              <a:t> </a:t>
            </a:r>
            <a:r>
              <a:rPr lang="en-US" b="1" dirty="0"/>
              <a:t>Immune modulatory therapy:</a:t>
            </a:r>
          </a:p>
          <a:p>
            <a:pPr lvl="1">
              <a:buFont typeface="Arial" panose="020B0604020202020204" pitchFamily="34" charset="0"/>
              <a:buChar char="•"/>
            </a:pPr>
            <a:r>
              <a:rPr lang="en-US" sz="2000" dirty="0"/>
              <a:t>Intravenous Immunoglobulins</a:t>
            </a:r>
          </a:p>
          <a:p>
            <a:pPr lvl="1">
              <a:buFont typeface="Arial" panose="020B0604020202020204" pitchFamily="34" charset="0"/>
              <a:buChar char="•"/>
            </a:pPr>
            <a:r>
              <a:rPr lang="en-US" sz="2000" dirty="0"/>
              <a:t>Plasmapheresis</a:t>
            </a:r>
          </a:p>
          <a:p>
            <a:r>
              <a:rPr lang="en-US" dirty="0"/>
              <a:t>Both therapies have been shown to shorten recovery time by as much 50%.</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normAutofit/>
          </a:bodyPr>
          <a:lstStyle/>
          <a:p>
            <a:r>
              <a:rPr lang="en-US" dirty="0"/>
              <a:t>GBS Management</a:t>
            </a:r>
          </a:p>
        </p:txBody>
      </p:sp>
      <p:sp>
        <p:nvSpPr>
          <p:cNvPr id="20483" name="Rectangle 3"/>
          <p:cNvSpPr>
            <a:spLocks noGrp="1" noChangeArrowheads="1"/>
          </p:cNvSpPr>
          <p:nvPr>
            <p:ph idx="1"/>
          </p:nvPr>
        </p:nvSpPr>
        <p:spPr/>
        <p:txBody>
          <a:bodyPr>
            <a:normAutofit/>
          </a:bodyPr>
          <a:lstStyle/>
          <a:p>
            <a:r>
              <a:rPr lang="en-US" dirty="0"/>
              <a:t>Risk factors for respiratory failure in GBS:</a:t>
            </a:r>
            <a:endParaRPr lang="ar-JO" dirty="0"/>
          </a:p>
          <a:p>
            <a:r>
              <a:rPr lang="en-US" dirty="0"/>
              <a:t>Cranial nerve involvement.</a:t>
            </a:r>
          </a:p>
          <a:p>
            <a:r>
              <a:rPr lang="en-US" dirty="0"/>
              <a:t>Short time from preceding respiratory illness.</a:t>
            </a:r>
          </a:p>
          <a:p>
            <a:r>
              <a:rPr lang="en-US" dirty="0"/>
              <a:t>Rapid progression over less than 7 days.</a:t>
            </a:r>
          </a:p>
          <a:p>
            <a:r>
              <a:rPr lang="en-US" dirty="0"/>
              <a:t>Elevated CSF protein in the first week.</a:t>
            </a:r>
          </a:p>
          <a:p>
            <a:r>
              <a:rPr lang="en-US" dirty="0"/>
              <a:t>Severe weakness</a:t>
            </a:r>
          </a:p>
          <a:p>
            <a:r>
              <a:rPr lang="en-US" dirty="0"/>
              <a:t>20% of children with GBS require mechanical ventilation for respiratory failure.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Autofit/>
          </a:bodyPr>
          <a:lstStyle/>
          <a:p>
            <a:r>
              <a:rPr lang="en-US" dirty="0"/>
              <a:t>Outcome of GBS patients</a:t>
            </a:r>
          </a:p>
        </p:txBody>
      </p:sp>
      <p:sp>
        <p:nvSpPr>
          <p:cNvPr id="31747" name="Rectangle 3"/>
          <p:cNvSpPr>
            <a:spLocks noGrp="1" noChangeArrowheads="1"/>
          </p:cNvSpPr>
          <p:nvPr>
            <p:ph idx="1"/>
          </p:nvPr>
        </p:nvSpPr>
        <p:spPr/>
        <p:txBody>
          <a:bodyPr>
            <a:normAutofit/>
          </a:bodyPr>
          <a:lstStyle/>
          <a:p>
            <a:r>
              <a:rPr lang="en-US" dirty="0"/>
              <a:t>Regressive: 90 % of patient's good prognosis (descending pattern recovery)</a:t>
            </a:r>
          </a:p>
          <a:p>
            <a:r>
              <a:rPr lang="en-US" dirty="0"/>
              <a:t>Chronic Relapsing: Less than 5% of patients</a:t>
            </a:r>
          </a:p>
          <a:p>
            <a:r>
              <a:rPr lang="en-US" dirty="0"/>
              <a:t>Mortality: 3% die from complications as respiratory failure especially in infants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noAutofit/>
          </a:bodyPr>
          <a:lstStyle/>
          <a:p>
            <a:r>
              <a:rPr lang="en-US" dirty="0"/>
              <a:t>Transverse myelitis (Diagnostic criteria)</a:t>
            </a:r>
          </a:p>
        </p:txBody>
      </p:sp>
      <p:sp>
        <p:nvSpPr>
          <p:cNvPr id="52227" name="Rectangle 3"/>
          <p:cNvSpPr>
            <a:spLocks noGrp="1" noChangeArrowheads="1"/>
          </p:cNvSpPr>
          <p:nvPr>
            <p:ph idx="1"/>
          </p:nvPr>
        </p:nvSpPr>
        <p:spPr/>
        <p:txBody>
          <a:bodyPr>
            <a:noAutofit/>
          </a:bodyPr>
          <a:lstStyle/>
          <a:p>
            <a:pPr lvl="1">
              <a:buFont typeface="Arial" panose="020B0604020202020204" pitchFamily="34" charset="0"/>
              <a:buChar char="•"/>
            </a:pPr>
            <a:r>
              <a:rPr lang="en-US" sz="2000" dirty="0"/>
              <a:t>Sensory, motor, or autonomic dysfunction attributable to the spinal cord</a:t>
            </a:r>
          </a:p>
          <a:p>
            <a:pPr lvl="1">
              <a:buFont typeface="Arial" panose="020B0604020202020204" pitchFamily="34" charset="0"/>
              <a:buChar char="•"/>
            </a:pPr>
            <a:r>
              <a:rPr lang="en-US" sz="2000" dirty="0"/>
              <a:t>Bilateral signs and/or symptoms</a:t>
            </a:r>
          </a:p>
          <a:p>
            <a:pPr lvl="1">
              <a:buFont typeface="Arial" panose="020B0604020202020204" pitchFamily="34" charset="0"/>
              <a:buChar char="•"/>
            </a:pPr>
            <a:r>
              <a:rPr lang="en-US" sz="2000" dirty="0"/>
              <a:t>Clearly defined sensory level</a:t>
            </a:r>
          </a:p>
          <a:p>
            <a:pPr lvl="1">
              <a:buFont typeface="Arial" panose="020B0604020202020204" pitchFamily="34" charset="0"/>
              <a:buChar char="•"/>
            </a:pPr>
            <a:r>
              <a:rPr lang="en-US" sz="2000" dirty="0"/>
              <a:t>Inflammation defined by CSF pleocytosis or elevated </a:t>
            </a:r>
            <a:r>
              <a:rPr lang="en-US" sz="2000" dirty="0" err="1"/>
              <a:t>IgG</a:t>
            </a:r>
            <a:r>
              <a:rPr lang="en-US" sz="2000" dirty="0"/>
              <a:t> index or gadolinium enhancement MRI</a:t>
            </a:r>
          </a:p>
          <a:p>
            <a:pPr lvl="1">
              <a:buFont typeface="Arial" panose="020B0604020202020204" pitchFamily="34" charset="0"/>
              <a:buChar char="•"/>
            </a:pPr>
            <a:r>
              <a:rPr lang="en-US" sz="2000" dirty="0"/>
              <a:t>Progression to nadir between 4 hours and 21 days.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Pathophysiology</a:t>
            </a:r>
          </a:p>
        </p:txBody>
      </p:sp>
      <p:sp>
        <p:nvSpPr>
          <p:cNvPr id="3" name="Content Placeholder 2"/>
          <p:cNvSpPr>
            <a:spLocks noGrp="1"/>
          </p:cNvSpPr>
          <p:nvPr>
            <p:ph idx="1"/>
          </p:nvPr>
        </p:nvSpPr>
        <p:spPr/>
        <p:txBody>
          <a:bodyPr>
            <a:normAutofit/>
          </a:bodyPr>
          <a:lstStyle/>
          <a:p>
            <a:pPr lvl="1">
              <a:buFont typeface="Arial" panose="020B0604020202020204" pitchFamily="34" charset="0"/>
              <a:buChar char="•"/>
            </a:pPr>
            <a:r>
              <a:rPr lang="en-US" sz="2000" dirty="0"/>
              <a:t>Idiopathic (75-90%) Vs Disease Associated TM</a:t>
            </a:r>
          </a:p>
          <a:p>
            <a:pPr lvl="1">
              <a:buFont typeface="Arial" panose="020B0604020202020204" pitchFamily="34" charset="0"/>
              <a:buChar char="•"/>
            </a:pPr>
            <a:r>
              <a:rPr lang="en-US" sz="2000" dirty="0"/>
              <a:t>Abnormal Activation of The Immune System</a:t>
            </a:r>
          </a:p>
          <a:p>
            <a:pPr lvl="1">
              <a:buFont typeface="Arial" panose="020B0604020202020204" pitchFamily="34" charset="0"/>
              <a:buChar char="•"/>
            </a:pPr>
            <a:r>
              <a:rPr lang="en-US" sz="2000" dirty="0"/>
              <a:t>Resulting In Inflammation and Injury Within The Spinal Cord.</a:t>
            </a:r>
          </a:p>
          <a:p>
            <a:pPr lvl="1">
              <a:buFont typeface="Arial" panose="020B0604020202020204" pitchFamily="34" charset="0"/>
              <a:buChar char="•"/>
            </a:pPr>
            <a:r>
              <a:rPr lang="en-US" sz="2000" dirty="0"/>
              <a:t>Para infectious Etiology </a:t>
            </a:r>
          </a:p>
          <a:p>
            <a:pPr lvl="1">
              <a:buFont typeface="Arial" panose="020B0604020202020204" pitchFamily="34" charset="0"/>
              <a:buChar char="•"/>
            </a:pPr>
            <a:r>
              <a:rPr lang="en-US" sz="2000" dirty="0"/>
              <a:t>Antigenic Mimicry</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dirty="0"/>
              <a:t>Clinical features</a:t>
            </a:r>
          </a:p>
        </p:txBody>
      </p:sp>
      <p:sp>
        <p:nvSpPr>
          <p:cNvPr id="54275" name="Rectangle 3"/>
          <p:cNvSpPr>
            <a:spLocks noGrp="1" noChangeArrowheads="1"/>
          </p:cNvSpPr>
          <p:nvPr>
            <p:ph idx="1"/>
          </p:nvPr>
        </p:nvSpPr>
        <p:spPr/>
        <p:txBody>
          <a:bodyPr>
            <a:noAutofit/>
          </a:bodyPr>
          <a:lstStyle/>
          <a:p>
            <a:r>
              <a:rPr lang="en-US" dirty="0"/>
              <a:t>Mean age of onset is 9 years.</a:t>
            </a:r>
          </a:p>
          <a:p>
            <a:r>
              <a:rPr lang="en-US" dirty="0"/>
              <a:t>Symptoms progress rapidly, peaking within 2 days.</a:t>
            </a:r>
          </a:p>
          <a:p>
            <a:r>
              <a:rPr lang="en-US" dirty="0"/>
              <a:t>Usually, level of myelitis is thoracic.</a:t>
            </a:r>
          </a:p>
          <a:p>
            <a:r>
              <a:rPr lang="en-US" dirty="0"/>
              <a:t>Symmetrical leg weakness, sensory level and early bladder involvement.</a:t>
            </a:r>
          </a:p>
          <a:p>
            <a:r>
              <a:rPr lang="en-US" dirty="0"/>
              <a:t>Recovery usually begins after a week of onset.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noAutofit/>
          </a:bodyPr>
          <a:lstStyle/>
          <a:p>
            <a:r>
              <a:rPr lang="en-US" dirty="0"/>
              <a:t>Physical Examination</a:t>
            </a:r>
          </a:p>
        </p:txBody>
      </p:sp>
      <p:sp>
        <p:nvSpPr>
          <p:cNvPr id="55299" name="Rectangle 3"/>
          <p:cNvSpPr>
            <a:spLocks noGrp="1" noChangeArrowheads="1"/>
          </p:cNvSpPr>
          <p:nvPr>
            <p:ph idx="1"/>
          </p:nvPr>
        </p:nvSpPr>
        <p:spPr/>
        <p:txBody>
          <a:bodyPr>
            <a:noAutofit/>
          </a:bodyPr>
          <a:lstStyle/>
          <a:p>
            <a:r>
              <a:rPr lang="en-US" dirty="0"/>
              <a:t>Tenderness over the spine may point to trauma or infection</a:t>
            </a:r>
            <a:r>
              <a:rPr lang="ar-SA" dirty="0"/>
              <a:t>.</a:t>
            </a:r>
          </a:p>
          <a:p>
            <a:r>
              <a:rPr lang="en-US" dirty="0"/>
              <a:t>Visual acuity and color vision, </a:t>
            </a:r>
            <a:r>
              <a:rPr lang="en-US" dirty="0" err="1"/>
              <a:t>funduscopic</a:t>
            </a:r>
            <a:r>
              <a:rPr lang="en-US" dirty="0"/>
              <a:t> examination for optic neuritis.</a:t>
            </a:r>
            <a:endParaRPr lang="ar-SA" dirty="0"/>
          </a:p>
          <a:p>
            <a:r>
              <a:rPr lang="en-US" dirty="0"/>
              <a:t>Increased tone, spastic weakness, LL&gt;UL</a:t>
            </a:r>
            <a:endParaRPr lang="ar-SA" dirty="0"/>
          </a:p>
          <a:p>
            <a:r>
              <a:rPr lang="en-US" dirty="0"/>
              <a:t>Reflexes are usually brisk, with positive </a:t>
            </a:r>
            <a:r>
              <a:rPr lang="en-US" dirty="0" err="1"/>
              <a:t>Babinski</a:t>
            </a:r>
            <a:r>
              <a:rPr lang="en-US" dirty="0"/>
              <a:t> sign.</a:t>
            </a:r>
            <a:endParaRPr lang="ar-SA" dirty="0"/>
          </a:p>
          <a:p>
            <a:r>
              <a:rPr lang="en-US" dirty="0"/>
              <a:t>Sensory ataxia, a sensory level.</a:t>
            </a:r>
            <a:endParaRPr lang="ar-SA" dirty="0"/>
          </a:p>
          <a:p>
            <a:r>
              <a:rPr lang="en-US" dirty="0"/>
              <a:t>Sphincter dysfunction.</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Epidemiological Definition </a:t>
            </a:r>
            <a:br>
              <a:rPr lang="en-US" dirty="0"/>
            </a:br>
            <a:r>
              <a:rPr lang="en-US" dirty="0"/>
              <a:t>(WHO 2005)</a:t>
            </a:r>
          </a:p>
        </p:txBody>
      </p:sp>
      <p:sp>
        <p:nvSpPr>
          <p:cNvPr id="3" name="Content Placeholder 2"/>
          <p:cNvSpPr>
            <a:spLocks noGrp="1"/>
          </p:cNvSpPr>
          <p:nvPr>
            <p:ph idx="1"/>
          </p:nvPr>
        </p:nvSpPr>
        <p:spPr/>
        <p:txBody>
          <a:bodyPr/>
          <a:lstStyle/>
          <a:p>
            <a:pPr fontAlgn="base">
              <a:buNone/>
            </a:pPr>
            <a:r>
              <a:rPr lang="en-US" b="1" dirty="0"/>
              <a:t>Clinical case definition</a:t>
            </a:r>
          </a:p>
          <a:p>
            <a:pPr lvl="1" fontAlgn="base">
              <a:buFont typeface="Arial" panose="020B0604020202020204" pitchFamily="34" charset="0"/>
              <a:buChar char="•"/>
            </a:pPr>
            <a:r>
              <a:rPr lang="en-US" sz="2000" dirty="0"/>
              <a:t>Any child under 15 years of age with AFP (due to any cause) or any person of any age with paralytic illness if polio is suspected</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normAutofit/>
          </a:bodyPr>
          <a:lstStyle/>
          <a:p>
            <a:r>
              <a:rPr lang="en-US" dirty="0"/>
              <a:t>Diagnosis</a:t>
            </a:r>
          </a:p>
        </p:txBody>
      </p:sp>
      <p:sp>
        <p:nvSpPr>
          <p:cNvPr id="56323" name="Rectangle 3"/>
          <p:cNvSpPr>
            <a:spLocks noGrp="1" noChangeArrowheads="1"/>
          </p:cNvSpPr>
          <p:nvPr>
            <p:ph idx="1"/>
          </p:nvPr>
        </p:nvSpPr>
        <p:spPr/>
        <p:txBody>
          <a:bodyPr>
            <a:noAutofit/>
          </a:bodyPr>
          <a:lstStyle/>
          <a:p>
            <a:r>
              <a:rPr lang="en-US" dirty="0"/>
              <a:t>MRI and CSF analysis are the two most important tests and are mandatory. If both tests are negative, repeat tests in 2 to 7 days is recommended.</a:t>
            </a:r>
          </a:p>
          <a:p>
            <a:endParaRPr lang="en-US" dirty="0"/>
          </a:p>
          <a:p>
            <a:r>
              <a:rPr lang="en-US" dirty="0"/>
              <a:t>MRI of spine: usually shows swelling of the cord, but at times is normal. </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US" dirty="0"/>
              <a:t>Lumbar puncture</a:t>
            </a:r>
          </a:p>
        </p:txBody>
      </p:sp>
      <p:sp>
        <p:nvSpPr>
          <p:cNvPr id="57347" name="Rectangle 3"/>
          <p:cNvSpPr>
            <a:spLocks noGrp="1" noChangeArrowheads="1"/>
          </p:cNvSpPr>
          <p:nvPr>
            <p:ph idx="1"/>
          </p:nvPr>
        </p:nvSpPr>
        <p:spPr/>
        <p:txBody>
          <a:bodyPr>
            <a:noAutofit/>
          </a:bodyPr>
          <a:lstStyle/>
          <a:p>
            <a:r>
              <a:rPr lang="en-US" dirty="0"/>
              <a:t>Normal or slightly increased protein.</a:t>
            </a:r>
          </a:p>
          <a:p>
            <a:r>
              <a:rPr lang="en-US" dirty="0"/>
              <a:t>Mild pleocytosis with lymphocyte predominance.</a:t>
            </a:r>
          </a:p>
          <a:p>
            <a:r>
              <a:rPr lang="en-US" dirty="0"/>
              <a:t>Elevation of </a:t>
            </a:r>
            <a:r>
              <a:rPr lang="en-US" dirty="0" err="1"/>
              <a:t>IgG</a:t>
            </a:r>
            <a:r>
              <a:rPr lang="en-US" dirty="0"/>
              <a:t> index and presence of </a:t>
            </a:r>
            <a:r>
              <a:rPr lang="en-US" dirty="0" err="1"/>
              <a:t>oligoclonalbands</a:t>
            </a:r>
            <a:r>
              <a:rPr lang="en-US" dirty="0"/>
              <a:t> are indicative of MS or other systemic inflammatory disease. </a:t>
            </a:r>
          </a:p>
          <a:p>
            <a:r>
              <a:rPr lang="en-US" dirty="0"/>
              <a:t>CSF for infections: all should be negative.</a:t>
            </a:r>
          </a:p>
          <a:p>
            <a:r>
              <a:rPr lang="en-US" dirty="0"/>
              <a:t>Investigation for underlying systemic inflammatory disorder.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normAutofit/>
          </a:bodyPr>
          <a:lstStyle/>
          <a:p>
            <a:r>
              <a:rPr lang="en-US" dirty="0"/>
              <a:t>Treatment</a:t>
            </a:r>
          </a:p>
        </p:txBody>
      </p:sp>
      <p:sp>
        <p:nvSpPr>
          <p:cNvPr id="58371" name="Rectangle 3"/>
          <p:cNvSpPr>
            <a:spLocks noGrp="1" noChangeArrowheads="1"/>
          </p:cNvSpPr>
          <p:nvPr>
            <p:ph idx="1"/>
          </p:nvPr>
        </p:nvSpPr>
        <p:spPr/>
        <p:txBody>
          <a:bodyPr>
            <a:noAutofit/>
          </a:bodyPr>
          <a:lstStyle/>
          <a:p>
            <a:pPr lvl="1">
              <a:buFont typeface="Arial" panose="020B0604020202020204" pitchFamily="34" charset="0"/>
              <a:buChar char="•"/>
            </a:pPr>
            <a:r>
              <a:rPr lang="en-US" sz="2000" dirty="0"/>
              <a:t>IV </a:t>
            </a:r>
            <a:r>
              <a:rPr lang="en-US" sz="2000" dirty="0" err="1"/>
              <a:t>methylprednisolone</a:t>
            </a:r>
            <a:r>
              <a:rPr lang="en-US" sz="2000" dirty="0"/>
              <a:t> (DOC)</a:t>
            </a:r>
          </a:p>
          <a:p>
            <a:pPr lvl="1">
              <a:buFont typeface="Arial" panose="020B0604020202020204" pitchFamily="34" charset="0"/>
              <a:buChar char="•"/>
            </a:pPr>
            <a:r>
              <a:rPr lang="en-US" sz="2000" dirty="0"/>
              <a:t>IV immunoglobulin (IVIG) or plasmapheresis</a:t>
            </a:r>
          </a:p>
          <a:p>
            <a:pPr lvl="1">
              <a:buFont typeface="Arial" panose="020B0604020202020204" pitchFamily="34" charset="0"/>
              <a:buChar char="•"/>
            </a:pPr>
            <a:r>
              <a:rPr lang="en-US" sz="2000" dirty="0"/>
              <a:t>Cyclophosphamide has been reported to be useful in</a:t>
            </a:r>
            <a:r>
              <a:rPr lang="ar-SA" sz="2000" dirty="0"/>
              <a:t> </a:t>
            </a:r>
            <a:r>
              <a:rPr lang="en-US" sz="2000" dirty="0" err="1"/>
              <a:t>myelitis</a:t>
            </a:r>
            <a:r>
              <a:rPr lang="ar-SA" sz="2000" dirty="0"/>
              <a:t> </a:t>
            </a:r>
            <a:r>
              <a:rPr lang="en-US" sz="2000" dirty="0"/>
              <a:t>associated with systemic inflammatory diseases</a:t>
            </a:r>
            <a:r>
              <a:rPr lang="ar-SA" sz="2000" dirty="0"/>
              <a:t>.</a:t>
            </a:r>
          </a:p>
          <a:p>
            <a:endParaRPr lang="ar-S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noAutofit/>
          </a:bodyPr>
          <a:lstStyle/>
          <a:p>
            <a:r>
              <a:rPr lang="en-US" dirty="0"/>
              <a:t>Treatment…cont</a:t>
            </a:r>
          </a:p>
        </p:txBody>
      </p:sp>
      <p:sp>
        <p:nvSpPr>
          <p:cNvPr id="59395" name="Rectangle 3"/>
          <p:cNvSpPr>
            <a:spLocks noGrp="1" noChangeArrowheads="1"/>
          </p:cNvSpPr>
          <p:nvPr>
            <p:ph idx="1"/>
          </p:nvPr>
        </p:nvSpPr>
        <p:spPr/>
        <p:txBody>
          <a:bodyPr>
            <a:normAutofit/>
          </a:bodyPr>
          <a:lstStyle/>
          <a:p>
            <a:r>
              <a:rPr lang="en-US" dirty="0"/>
              <a:t>Symptomatic management of bowel and bladder dysfunction.</a:t>
            </a:r>
          </a:p>
          <a:p>
            <a:r>
              <a:rPr lang="en-US" dirty="0"/>
              <a:t>Management of respiratory, cardiovascular &amp; autonomic dysfunction.</a:t>
            </a:r>
          </a:p>
          <a:p>
            <a:r>
              <a:rPr lang="en-US" dirty="0"/>
              <a:t>Physical and occupational therapy (PT/OT) may help promote functional recovery and prevent contractures</a:t>
            </a:r>
            <a:r>
              <a:rPr lang="ar-SA" dirty="0"/>
              <a:t>.</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Prognosis</a:t>
            </a:r>
          </a:p>
        </p:txBody>
      </p:sp>
      <p:sp>
        <p:nvSpPr>
          <p:cNvPr id="3" name="Content Placeholder 2"/>
          <p:cNvSpPr>
            <a:spLocks noGrp="1"/>
          </p:cNvSpPr>
          <p:nvPr>
            <p:ph idx="1"/>
          </p:nvPr>
        </p:nvSpPr>
        <p:spPr/>
        <p:txBody>
          <a:bodyPr>
            <a:normAutofit/>
          </a:bodyPr>
          <a:lstStyle/>
          <a:p>
            <a:pPr lvl="1">
              <a:buFont typeface="Arial" panose="020B0604020202020204" pitchFamily="34" charset="0"/>
              <a:buChar char="•"/>
            </a:pPr>
            <a:r>
              <a:rPr lang="en-US" sz="2000" dirty="0"/>
              <a:t>Variable prognosis ,depends upon the severity of involvement</a:t>
            </a:r>
          </a:p>
          <a:p>
            <a:pPr lvl="1">
              <a:buFont typeface="Arial" panose="020B0604020202020204" pitchFamily="34" charset="0"/>
              <a:buChar char="•"/>
            </a:pPr>
            <a:r>
              <a:rPr lang="en-US" sz="2000" dirty="0"/>
              <a:t>33% recovery complete, 33% moderate disability, 33% severe disability</a:t>
            </a:r>
          </a:p>
          <a:p>
            <a:pPr lvl="1">
              <a:buFont typeface="Arial" panose="020B0604020202020204" pitchFamily="34" charset="0"/>
              <a:buChar char="•"/>
            </a:pPr>
            <a:r>
              <a:rPr lang="en-US" sz="2000" dirty="0"/>
              <a:t>Recovery can take up to 2 yr, mostly within 3-6 months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0398" name="Group 222"/>
          <p:cNvGraphicFramePr>
            <a:graphicFrameLocks noGrp="1"/>
          </p:cNvGraphicFramePr>
          <p:nvPr>
            <p:extLst>
              <p:ext uri="{D42A27DB-BD31-4B8C-83A1-F6EECF244321}">
                <p14:modId xmlns:p14="http://schemas.microsoft.com/office/powerpoint/2010/main" val="1465838439"/>
              </p:ext>
            </p:extLst>
          </p:nvPr>
        </p:nvGraphicFramePr>
        <p:xfrm>
          <a:off x="304800" y="609600"/>
          <a:ext cx="8534400" cy="5696334"/>
        </p:xfrm>
        <a:graphic>
          <a:graphicData uri="http://schemas.openxmlformats.org/drawingml/2006/table">
            <a:tbl>
              <a:tblPr/>
              <a:tblGrid>
                <a:gridCol w="2945501">
                  <a:extLst>
                    <a:ext uri="{9D8B030D-6E8A-4147-A177-3AD203B41FA5}">
                      <a16:colId xmlns:a16="http://schemas.microsoft.com/office/drawing/2014/main" val="20000"/>
                    </a:ext>
                  </a:extLst>
                </a:gridCol>
                <a:gridCol w="2715777">
                  <a:extLst>
                    <a:ext uri="{9D8B030D-6E8A-4147-A177-3AD203B41FA5}">
                      <a16:colId xmlns:a16="http://schemas.microsoft.com/office/drawing/2014/main" val="20001"/>
                    </a:ext>
                  </a:extLst>
                </a:gridCol>
                <a:gridCol w="2873122">
                  <a:extLst>
                    <a:ext uri="{9D8B030D-6E8A-4147-A177-3AD203B41FA5}">
                      <a16:colId xmlns:a16="http://schemas.microsoft.com/office/drawing/2014/main" val="20002"/>
                    </a:ext>
                  </a:extLst>
                </a:gridCol>
              </a:tblGrid>
              <a:tr h="6557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1" u="none" strike="noStrike" cap="none" normalizeH="0" baseline="0" dirty="0">
                          <a:ln>
                            <a:noFill/>
                          </a:ln>
                          <a:solidFill>
                            <a:srgbClr val="AD2D23"/>
                          </a:solidFill>
                          <a:effectLst>
                            <a:outerShdw blurRad="38100" dist="38100" dir="2700000" algn="tl">
                              <a:srgbClr val="000000"/>
                            </a:outerShdw>
                          </a:effectLst>
                          <a:latin typeface="Tw Cen MT (Body)"/>
                          <a:cs typeface="Arial" charset="0"/>
                        </a:rPr>
                        <a:t>Clinical feature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rgbClr val="AD2D23"/>
                          </a:solidFill>
                          <a:effectLst>
                            <a:outerShdw blurRad="38100" dist="38100" dir="2700000" algn="tl">
                              <a:srgbClr val="000000"/>
                            </a:outerShdw>
                          </a:effectLst>
                          <a:latin typeface="Tw Cen MT (Body)"/>
                          <a:cs typeface="Arial" charset="0"/>
                        </a:rPr>
                        <a:t>GBS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a:ln>
                            <a:noFill/>
                          </a:ln>
                          <a:solidFill>
                            <a:srgbClr val="AD2D23"/>
                          </a:solidFill>
                          <a:effectLst>
                            <a:outerShdw blurRad="38100" dist="38100" dir="2700000" algn="tl">
                              <a:srgbClr val="000000"/>
                            </a:outerShdw>
                          </a:effectLst>
                          <a:latin typeface="Tw Cen MT (Body)"/>
                          <a:cs typeface="Arial" charset="0"/>
                        </a:rPr>
                        <a:t>TM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alpha val="50000"/>
                      </a:schemeClr>
                    </a:solidFill>
                  </a:tcPr>
                </a:tc>
                <a:extLst>
                  <a:ext uri="{0D108BD9-81ED-4DB2-BD59-A6C34878D82A}">
                    <a16:rowId xmlns:a16="http://schemas.microsoft.com/office/drawing/2014/main" val="10000"/>
                  </a:ext>
                </a:extLst>
              </a:tr>
              <a:tr h="364311">
                <a:tc>
                  <a:txBody>
                    <a:bodyPr/>
                    <a:lstStyle/>
                    <a:p>
                      <a:pPr marL="0" marR="0" lvl="0" indent="0" algn="l" defTabSz="914400" rtl="0" eaLnBrk="1" fontAlgn="base" latinLnBrk="0" hangingPunct="1">
                        <a:lnSpc>
                          <a:spcPct val="7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w Cen MT (Body)"/>
                          <a:cs typeface="Arial" charset="0"/>
                        </a:rPr>
                        <a:t>Onset of paralysis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1B43B">
                        <a:alpha val="50000"/>
                      </a:srgbClr>
                    </a:solidFill>
                  </a:tcPr>
                </a:tc>
                <a:tc>
                  <a:txBody>
                    <a:bodyPr/>
                    <a:lstStyle/>
                    <a:p>
                      <a:pPr marL="0" marR="0" lvl="0" indent="0" algn="ctr" defTabSz="914400" rtl="0" eaLnBrk="1" fontAlgn="base" latinLnBrk="0" hangingPunct="1">
                        <a:lnSpc>
                          <a:spcPct val="7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w Cen MT (Body)"/>
                          <a:cs typeface="Arial" charset="0"/>
                        </a:rPr>
                        <a:t>Hours to 4 weeks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DFBD5"/>
                    </a:solidFill>
                  </a:tcPr>
                </a:tc>
                <a:tc>
                  <a:txBody>
                    <a:bodyPr/>
                    <a:lstStyle/>
                    <a:p>
                      <a:pPr marL="0" marR="0" lvl="0" indent="0" algn="ctr" defTabSz="914400" rtl="0" eaLnBrk="1" fontAlgn="base" latinLnBrk="0" hangingPunct="1">
                        <a:lnSpc>
                          <a:spcPct val="7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w Cen MT (Body)"/>
                          <a:cs typeface="Arial" charset="0"/>
                        </a:rPr>
                        <a:t>Within 4 days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1"/>
                  </a:ext>
                </a:extLst>
              </a:tr>
              <a:tr h="364311">
                <a:tc>
                  <a:txBody>
                    <a:bodyPr/>
                    <a:lstStyle/>
                    <a:p>
                      <a:pPr marL="0" marR="0" lvl="0" indent="0" algn="l" defTabSz="914400" rtl="0" eaLnBrk="1" fontAlgn="base" latinLnBrk="0" hangingPunct="1">
                        <a:lnSpc>
                          <a:spcPct val="7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w Cen MT (Body)"/>
                          <a:cs typeface="Arial" charset="0"/>
                        </a:rPr>
                        <a:t>Motor findings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1B43B">
                        <a:alpha val="50000"/>
                      </a:srgbClr>
                    </a:solidFill>
                  </a:tcPr>
                </a:tc>
                <a:tc>
                  <a:txBody>
                    <a:bodyPr/>
                    <a:lstStyle/>
                    <a:p>
                      <a:pPr marL="0" marR="0" lvl="0" indent="0" algn="ctr" defTabSz="914400" rtl="0" eaLnBrk="1" fontAlgn="base" latinLnBrk="0" hangingPunct="1">
                        <a:lnSpc>
                          <a:spcPct val="7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w Cen MT (Body)"/>
                          <a:cs typeface="Arial" charset="0"/>
                        </a:rPr>
                        <a:t>Ascending weakness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DFBD5"/>
                    </a:solidFill>
                  </a:tcPr>
                </a:tc>
                <a:tc>
                  <a:txBody>
                    <a:bodyPr/>
                    <a:lstStyle/>
                    <a:p>
                      <a:pPr marL="0" marR="0" lvl="0" indent="0" algn="ctr" defTabSz="914400" rtl="0" eaLnBrk="1" fontAlgn="base" latinLnBrk="0" hangingPunct="1">
                        <a:lnSpc>
                          <a:spcPct val="7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w Cen MT (Body)"/>
                          <a:cs typeface="Arial" charset="0"/>
                        </a:rPr>
                        <a:t>Para paresis or quadriparesis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2"/>
                  </a:ext>
                </a:extLst>
              </a:tr>
              <a:tr h="612689">
                <a:tc>
                  <a:txBody>
                    <a:bodyPr/>
                    <a:lstStyle/>
                    <a:p>
                      <a:pPr marL="0" marR="0" lvl="0" indent="0" algn="l" defTabSz="914400" rtl="0" eaLnBrk="1" fontAlgn="base" latinLnBrk="0" hangingPunct="1">
                        <a:lnSpc>
                          <a:spcPct val="7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w Cen MT (Body)"/>
                          <a:cs typeface="Arial" charset="0"/>
                        </a:rPr>
                        <a:t>Sensory findings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1B43B">
                        <a:alpha val="50000"/>
                      </a:srgbClr>
                    </a:solidFill>
                  </a:tcPr>
                </a:tc>
                <a:tc>
                  <a:txBody>
                    <a:bodyPr/>
                    <a:lstStyle/>
                    <a:p>
                      <a:pPr marL="0" marR="0" lvl="0" indent="0" algn="ctr" defTabSz="914400" rtl="0" eaLnBrk="1" fontAlgn="base" latinLnBrk="0" hangingPunct="1">
                        <a:lnSpc>
                          <a:spcPct val="70000"/>
                        </a:lnSpc>
                        <a:spcBef>
                          <a:spcPct val="20000"/>
                        </a:spcBef>
                        <a:spcAft>
                          <a:spcPct val="0"/>
                        </a:spcAft>
                        <a:buClrTx/>
                        <a:buSzTx/>
                        <a:buFontTx/>
                        <a:buNone/>
                        <a:tabLst/>
                        <a:defRPr/>
                      </a:pPr>
                      <a:r>
                        <a:rPr kumimoji="0" lang="en-US" sz="2000" b="1" i="0" u="none" strike="noStrike" cap="none" normalizeH="0" baseline="0" dirty="0">
                          <a:ln>
                            <a:noFill/>
                          </a:ln>
                          <a:solidFill>
                            <a:schemeClr val="tx1"/>
                          </a:solidFill>
                          <a:effectLst/>
                          <a:latin typeface="Tw Cen MT (Body)"/>
                          <a:cs typeface="Arial" charset="0"/>
                        </a:rPr>
                        <a:t>Ascending sensory</a:t>
                      </a:r>
                    </a:p>
                    <a:p>
                      <a:pPr marL="0" marR="0" lvl="0" indent="0" algn="ctr" defTabSz="914400" rtl="0" eaLnBrk="1" fontAlgn="base" latinLnBrk="0" hangingPunct="1">
                        <a:lnSpc>
                          <a:spcPct val="7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Tw Cen MT (Body)"/>
                        <a:cs typeface="Arial" charset="0"/>
                      </a:endParaRPr>
                    </a:p>
                    <a:p>
                      <a:pPr marL="0" marR="0" lvl="0" indent="0" algn="ctr" defTabSz="914400" rtl="0" eaLnBrk="1" fontAlgn="base" latinLnBrk="0" hangingPunct="1">
                        <a:lnSpc>
                          <a:spcPct val="7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Tw Cen MT (Body)"/>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DFBD5"/>
                    </a:solidFill>
                  </a:tcPr>
                </a:tc>
                <a:tc>
                  <a:txBody>
                    <a:bodyPr/>
                    <a:lstStyle/>
                    <a:p>
                      <a:pPr marL="0" marR="0" lvl="0" indent="0" algn="ctr" defTabSz="914400" rtl="0" eaLnBrk="1" fontAlgn="base" latinLnBrk="0" hangingPunct="1">
                        <a:lnSpc>
                          <a:spcPct val="7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w Cen MT (Body)"/>
                          <a:cs typeface="Arial" charset="0"/>
                        </a:rPr>
                        <a:t>Spinal cord levels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3"/>
                  </a:ext>
                </a:extLst>
              </a:tr>
              <a:tr h="612689">
                <a:tc>
                  <a:txBody>
                    <a:bodyPr/>
                    <a:lstStyle/>
                    <a:p>
                      <a:pPr marL="0" marR="0" lvl="0" indent="0" algn="l" defTabSz="914400" rtl="0" eaLnBrk="1" fontAlgn="base" latinLnBrk="0" hangingPunct="1">
                        <a:lnSpc>
                          <a:spcPct val="7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w Cen MT (Body)"/>
                          <a:cs typeface="Arial" charset="0"/>
                        </a:rPr>
                        <a:t>Autonomous findings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1B43B">
                        <a:alpha val="50000"/>
                      </a:srgbClr>
                    </a:solidFill>
                  </a:tcPr>
                </a:tc>
                <a:tc>
                  <a:txBody>
                    <a:bodyPr/>
                    <a:lstStyle/>
                    <a:p>
                      <a:pPr marL="0" marR="0" lvl="0" indent="0" algn="ctr" defTabSz="914400" rtl="0" eaLnBrk="1" fontAlgn="base" latinLnBrk="0" hangingPunct="1">
                        <a:lnSpc>
                          <a:spcPct val="7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w Cen MT (Body)"/>
                          <a:cs typeface="Arial" charset="0"/>
                        </a:rPr>
                        <a:t>CVS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DFBD5"/>
                    </a:solidFill>
                  </a:tcPr>
                </a:tc>
                <a:tc>
                  <a:txBody>
                    <a:bodyPr/>
                    <a:lstStyle/>
                    <a:p>
                      <a:pPr marL="0" marR="0" lvl="0" indent="0" algn="ctr" defTabSz="914400" rtl="0" eaLnBrk="1" fontAlgn="base" latinLnBrk="0" hangingPunct="1">
                        <a:lnSpc>
                          <a:spcPct val="7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w Cen MT (Body)"/>
                          <a:cs typeface="Arial" charset="0"/>
                        </a:rPr>
                        <a:t>Bladder and bowel</a:t>
                      </a:r>
                    </a:p>
                    <a:p>
                      <a:pPr marL="0" marR="0" lvl="0" indent="0" algn="ctr" defTabSz="914400" rtl="0" eaLnBrk="1" fontAlgn="base" latinLnBrk="0" hangingPunct="1">
                        <a:lnSpc>
                          <a:spcPct val="7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Tw Cen MT (Body)"/>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4"/>
                  </a:ext>
                </a:extLst>
              </a:tr>
              <a:tr h="612689">
                <a:tc>
                  <a:txBody>
                    <a:bodyPr/>
                    <a:lstStyle/>
                    <a:p>
                      <a:pPr marL="0" marR="0" lvl="0" indent="0" algn="l" defTabSz="914400" rtl="0" eaLnBrk="1" fontAlgn="base" latinLnBrk="0" hangingPunct="1">
                        <a:lnSpc>
                          <a:spcPct val="7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w Cen MT (Body)"/>
                          <a:cs typeface="Arial" charset="0"/>
                        </a:rPr>
                        <a:t>Cranial nerves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1B43B">
                        <a:alpha val="50000"/>
                      </a:srgbClr>
                    </a:solidFill>
                  </a:tcPr>
                </a:tc>
                <a:tc>
                  <a:txBody>
                    <a:bodyPr/>
                    <a:lstStyle/>
                    <a:p>
                      <a:pPr marL="0" marR="0" lvl="0" indent="0" algn="ctr" defTabSz="914400" rtl="0" eaLnBrk="1" fontAlgn="base" latinLnBrk="0" hangingPunct="1">
                        <a:lnSpc>
                          <a:spcPct val="70000"/>
                        </a:lnSpc>
                        <a:spcBef>
                          <a:spcPct val="20000"/>
                        </a:spcBef>
                        <a:spcAft>
                          <a:spcPct val="0"/>
                        </a:spcAft>
                        <a:buClrTx/>
                        <a:buSzTx/>
                        <a:buFontTx/>
                        <a:buNone/>
                        <a:tabLst/>
                        <a:defRPr/>
                      </a:pPr>
                      <a:r>
                        <a:rPr kumimoji="0" lang="en-US" sz="2000" b="1" i="0" u="none" strike="noStrike" cap="none" normalizeH="0" baseline="0" dirty="0">
                          <a:ln>
                            <a:noFill/>
                          </a:ln>
                          <a:solidFill>
                            <a:schemeClr val="tx1"/>
                          </a:solidFill>
                          <a:effectLst/>
                          <a:latin typeface="Tw Cen MT (Body)"/>
                          <a:cs typeface="Arial" charset="0"/>
                        </a:rPr>
                        <a:t>EOM palsies or facial weakness</a:t>
                      </a:r>
                    </a:p>
                    <a:p>
                      <a:pPr marL="0" marR="0" lvl="0" indent="0" algn="ctr" defTabSz="914400" rtl="0" eaLnBrk="1" fontAlgn="base" latinLnBrk="0" hangingPunct="1">
                        <a:lnSpc>
                          <a:spcPct val="7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Tw Cen MT (Body)"/>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DFBD5"/>
                    </a:solidFill>
                  </a:tcPr>
                </a:tc>
                <a:tc>
                  <a:txBody>
                    <a:bodyPr/>
                    <a:lstStyle/>
                    <a:p>
                      <a:pPr marL="0" marR="0" lvl="0" indent="0" algn="ctr" defTabSz="914400" rtl="0" eaLnBrk="1" fontAlgn="base" latinLnBrk="0" hangingPunct="1">
                        <a:lnSpc>
                          <a:spcPct val="7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w Cen MT (Body)"/>
                          <a:cs typeface="Arial" charset="0"/>
                        </a:rPr>
                        <a:t>None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5"/>
                  </a:ext>
                </a:extLst>
              </a:tr>
              <a:tr h="612689">
                <a:tc>
                  <a:txBody>
                    <a:bodyPr/>
                    <a:lstStyle/>
                    <a:p>
                      <a:pPr marL="0" marR="0" lvl="0" indent="0" algn="l" defTabSz="914400" rtl="0" eaLnBrk="1" fontAlgn="base" latinLnBrk="0" hangingPunct="1">
                        <a:lnSpc>
                          <a:spcPct val="7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w Cen MT (Body)"/>
                          <a:cs typeface="Arial" charset="0"/>
                        </a:rPr>
                        <a:t>CSF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1B43B">
                        <a:alpha val="50000"/>
                      </a:srgbClr>
                    </a:solidFill>
                  </a:tcPr>
                </a:tc>
                <a:tc>
                  <a:txBody>
                    <a:bodyPr/>
                    <a:lstStyle/>
                    <a:p>
                      <a:pPr marL="0" marR="0" lvl="0" indent="0" algn="ctr" defTabSz="914400" rtl="0" eaLnBrk="1" fontAlgn="base" latinLnBrk="0" hangingPunct="1">
                        <a:lnSpc>
                          <a:spcPct val="7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w Cen MT (Body)"/>
                          <a:cs typeface="Arial" charset="0"/>
                        </a:rPr>
                        <a:t>Pleocytosis uncommon, raised protein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DFBD5"/>
                    </a:solidFill>
                  </a:tcPr>
                </a:tc>
                <a:tc>
                  <a:txBody>
                    <a:bodyPr/>
                    <a:lstStyle/>
                    <a:p>
                      <a:pPr marL="0" marR="0" lvl="0" indent="0" algn="ctr" defTabSz="914400" rtl="0" eaLnBrk="1" fontAlgn="base" latinLnBrk="0" hangingPunct="1">
                        <a:lnSpc>
                          <a:spcPct val="7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w Cen MT (Body)"/>
                          <a:cs typeface="Arial" charset="0"/>
                        </a:rPr>
                        <a:t>Pleocytosis </a:t>
                      </a:r>
                    </a:p>
                    <a:p>
                      <a:pPr marL="0" marR="0" lvl="0" indent="0" algn="ctr" defTabSz="914400" rtl="0" eaLnBrk="1" fontAlgn="base" latinLnBrk="0" hangingPunct="1">
                        <a:lnSpc>
                          <a:spcPct val="7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w Cen MT (Body)"/>
                          <a:cs typeface="Arial" charset="0"/>
                        </a:rPr>
                        <a:t>Common, protein normal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6"/>
                  </a:ext>
                </a:extLst>
              </a:tr>
              <a:tr h="625590">
                <a:tc>
                  <a:txBody>
                    <a:bodyPr/>
                    <a:lstStyle/>
                    <a:p>
                      <a:pPr marL="0" marR="0" lvl="0" indent="0" algn="l" defTabSz="914400" rtl="0" eaLnBrk="1" fontAlgn="base" latinLnBrk="0" hangingPunct="1">
                        <a:lnSpc>
                          <a:spcPct val="7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w Cen MT (Body)"/>
                          <a:cs typeface="Arial" charset="0"/>
                        </a:rPr>
                        <a:t>MRI</a:t>
                      </a:r>
                    </a:p>
                    <a:p>
                      <a:pPr marL="0" marR="0" lvl="0" indent="0" algn="l" defTabSz="914400" rtl="0" eaLnBrk="1" fontAlgn="base" latinLnBrk="0" hangingPunct="1">
                        <a:lnSpc>
                          <a:spcPct val="7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Tw Cen MT (Body)"/>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1B43B">
                        <a:alpha val="50000"/>
                      </a:srgbClr>
                    </a:solidFill>
                  </a:tcPr>
                </a:tc>
                <a:tc>
                  <a:txBody>
                    <a:bodyPr/>
                    <a:lstStyle/>
                    <a:p>
                      <a:pPr marL="0" marR="0" lvl="0" indent="0" algn="ctr" defTabSz="914400" rtl="0" eaLnBrk="1" fontAlgn="base" latinLnBrk="0" hangingPunct="1">
                        <a:lnSpc>
                          <a:spcPct val="70000"/>
                        </a:lnSpc>
                        <a:spcBef>
                          <a:spcPct val="20000"/>
                        </a:spcBef>
                        <a:spcAft>
                          <a:spcPct val="0"/>
                        </a:spcAft>
                        <a:buClrTx/>
                        <a:buSzTx/>
                        <a:buFontTx/>
                        <a:buNone/>
                        <a:tabLst/>
                      </a:pPr>
                      <a:endParaRPr kumimoji="0" lang="en-US" sz="2000" b="1" i="0" u="none" strike="noStrike" cap="none" normalizeH="0" baseline="0" dirty="0">
                        <a:ln>
                          <a:noFill/>
                        </a:ln>
                        <a:solidFill>
                          <a:schemeClr val="tx1"/>
                        </a:solidFill>
                        <a:effectLst/>
                        <a:latin typeface="Tw Cen MT (Body)"/>
                        <a:cs typeface="Arial" charset="0"/>
                      </a:endParaRPr>
                    </a:p>
                    <a:p>
                      <a:pPr marL="0" marR="0" lvl="0" indent="0" algn="ctr" defTabSz="914400" rtl="0" eaLnBrk="1" fontAlgn="base" latinLnBrk="0" hangingPunct="1">
                        <a:lnSpc>
                          <a:spcPct val="7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w Cen MT (Body)"/>
                          <a:cs typeface="Arial" charset="0"/>
                        </a:rPr>
                        <a:t>Normal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DFBD5"/>
                    </a:solidFill>
                  </a:tcPr>
                </a:tc>
                <a:tc>
                  <a:txBody>
                    <a:bodyPr/>
                    <a:lstStyle/>
                    <a:p>
                      <a:pPr marL="0" marR="0" lvl="0" indent="0" algn="ctr" defTabSz="914400" rtl="0" eaLnBrk="1" fontAlgn="base" latinLnBrk="0" hangingPunct="1">
                        <a:lnSpc>
                          <a:spcPct val="7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w Cen MT (Body)"/>
                          <a:cs typeface="Arial" charset="0"/>
                        </a:rPr>
                        <a:t>Focal abnormalities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7"/>
                  </a:ext>
                </a:extLst>
              </a:tr>
              <a:tr h="625590">
                <a:tc>
                  <a:txBody>
                    <a:bodyPr/>
                    <a:lstStyle/>
                    <a:p>
                      <a:pPr marL="0" marR="0" lvl="0" indent="0" algn="l" defTabSz="914400" rtl="0" eaLnBrk="1" fontAlgn="base" latinLnBrk="0" hangingPunct="1">
                        <a:lnSpc>
                          <a:spcPct val="7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w Cen MT (Body)"/>
                          <a:cs typeface="Arial" charset="0"/>
                        </a:rPr>
                        <a:t>Diagnostic test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1B43B">
                        <a:alpha val="50000"/>
                      </a:srgbClr>
                    </a:solidFill>
                  </a:tcPr>
                </a:tc>
                <a:tc>
                  <a:txBody>
                    <a:bodyPr/>
                    <a:lstStyle/>
                    <a:p>
                      <a:pPr marL="0" marR="0" lvl="0" indent="0" algn="ctr" defTabSz="914400" rtl="0" eaLnBrk="1" fontAlgn="base" latinLnBrk="0" hangingPunct="1">
                        <a:lnSpc>
                          <a:spcPct val="7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w Cen MT (Body)"/>
                          <a:cs typeface="Arial" charset="0"/>
                        </a:rPr>
                        <a:t>NCV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DFBD5"/>
                    </a:solidFill>
                  </a:tcPr>
                </a:tc>
                <a:tc>
                  <a:txBody>
                    <a:bodyPr/>
                    <a:lstStyle/>
                    <a:p>
                      <a:pPr marL="0" marR="0" lvl="0" indent="0" algn="ctr" defTabSz="914400" rtl="0" eaLnBrk="1" fontAlgn="base" latinLnBrk="0" hangingPunct="1">
                        <a:lnSpc>
                          <a:spcPct val="7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w Cen MT (Body)"/>
                          <a:cs typeface="Arial" charset="0"/>
                        </a:rPr>
                        <a:t>MRI spine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6">
                        <a:lumMod val="20000"/>
                        <a:lumOff val="80000"/>
                      </a:schemeClr>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 protocols of AFP</a:t>
            </a:r>
          </a:p>
        </p:txBody>
      </p:sp>
      <p:sp>
        <p:nvSpPr>
          <p:cNvPr id="3" name="Content Placeholder 2"/>
          <p:cNvSpPr>
            <a:spLocks noGrp="1"/>
          </p:cNvSpPr>
          <p:nvPr>
            <p:ph idx="1"/>
          </p:nvPr>
        </p:nvSpPr>
        <p:spPr/>
        <p:txBody>
          <a:bodyPr/>
          <a:lstStyle/>
          <a:p>
            <a:r>
              <a:rPr lang="en-US" dirty="0"/>
              <a:t>Step 1: ABC &amp; electrolytes</a:t>
            </a:r>
          </a:p>
          <a:p>
            <a:r>
              <a:rPr lang="en-US" dirty="0"/>
              <a:t>Step 2: examination and classification </a:t>
            </a:r>
          </a:p>
          <a:p>
            <a:r>
              <a:rPr lang="en-US" dirty="0"/>
              <a:t> - AFP with sensory level: TM, compressive myelopathy</a:t>
            </a:r>
          </a:p>
          <a:p>
            <a:r>
              <a:rPr lang="en-US" dirty="0"/>
              <a:t> - Afebrile symmetric AFP: (+/- bulbar &amp; respiratory involvement) + areflexia&amp; minimal sensory loss( sensory symptoms present): GBS </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 protocols</a:t>
            </a:r>
          </a:p>
        </p:txBody>
      </p:sp>
      <p:sp>
        <p:nvSpPr>
          <p:cNvPr id="3" name="Content Placeholder 2"/>
          <p:cNvSpPr>
            <a:spLocks noGrp="1"/>
          </p:cNvSpPr>
          <p:nvPr>
            <p:ph idx="1"/>
          </p:nvPr>
        </p:nvSpPr>
        <p:spPr/>
        <p:txBody>
          <a:bodyPr>
            <a:normAutofit/>
          </a:bodyPr>
          <a:lstStyle/>
          <a:p>
            <a:pPr lvl="1">
              <a:buFont typeface="Arial" panose="020B0604020202020204" pitchFamily="34" charset="0"/>
              <a:buChar char="•"/>
            </a:pPr>
            <a:r>
              <a:rPr lang="en-US" sz="2000" dirty="0"/>
              <a:t>Febrile pure motor asymmetric AFP( no bladder involvement) with </a:t>
            </a:r>
            <a:r>
              <a:rPr lang="en-US" sz="2000" dirty="0" err="1"/>
              <a:t>meningismus</a:t>
            </a:r>
            <a:r>
              <a:rPr lang="en-US" sz="2000" dirty="0"/>
              <a:t>: polio &amp; nonpolio </a:t>
            </a:r>
            <a:r>
              <a:rPr lang="en-US" sz="2000" dirty="0" err="1"/>
              <a:t>enetrovirus</a:t>
            </a:r>
            <a:endParaRPr lang="en-US" sz="2000" dirty="0"/>
          </a:p>
          <a:p>
            <a:pPr lvl="1">
              <a:buFont typeface="Arial" panose="020B0604020202020204" pitchFamily="34" charset="0"/>
              <a:buChar char="•"/>
            </a:pPr>
            <a:r>
              <a:rPr lang="en-US" sz="2000" dirty="0"/>
              <a:t>Flaccid motor-sensory LL </a:t>
            </a:r>
            <a:r>
              <a:rPr lang="en-US" sz="2000" dirty="0" err="1"/>
              <a:t>monoparesis</a:t>
            </a:r>
            <a:r>
              <a:rPr lang="en-US" sz="2000" dirty="0"/>
              <a:t> after IM injection: injection neuritis</a:t>
            </a:r>
          </a:p>
          <a:p>
            <a:pPr lvl="1">
              <a:buFont typeface="Arial" panose="020B0604020202020204" pitchFamily="34" charset="0"/>
              <a:buChar char="•"/>
            </a:pPr>
            <a:r>
              <a:rPr lang="en-US" sz="2000" dirty="0" err="1"/>
              <a:t>Opthalmoplegia</a:t>
            </a:r>
            <a:r>
              <a:rPr lang="en-US" sz="2000" dirty="0"/>
              <a:t>, descending paralysis, ataxia, areflexia: </a:t>
            </a:r>
            <a:r>
              <a:rPr lang="en-US" sz="2000" dirty="0" err="1"/>
              <a:t>millar</a:t>
            </a:r>
            <a:r>
              <a:rPr lang="en-US" sz="2000" dirty="0"/>
              <a:t> fisher variant GBS</a:t>
            </a:r>
          </a:p>
          <a:p>
            <a:pPr lvl="1">
              <a:buFont typeface="Arial" panose="020B0604020202020204" pitchFamily="34" charset="0"/>
              <a:buChar char="•"/>
            </a:pPr>
            <a:r>
              <a:rPr lang="en-US" sz="2000" dirty="0"/>
              <a:t>Proximal muscle weakness with normal DTR: Viral myositis, inflammatory myopathy</a:t>
            </a:r>
          </a:p>
          <a:p>
            <a:endParaRPr lang="en-US" dirty="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 continued)</a:t>
            </a:r>
          </a:p>
        </p:txBody>
      </p:sp>
      <p:sp>
        <p:nvSpPr>
          <p:cNvPr id="3" name="Content Placeholder 2"/>
          <p:cNvSpPr>
            <a:spLocks noGrp="1"/>
          </p:cNvSpPr>
          <p:nvPr>
            <p:ph idx="1"/>
          </p:nvPr>
        </p:nvSpPr>
        <p:spPr/>
        <p:txBody>
          <a:bodyPr>
            <a:normAutofit/>
          </a:bodyPr>
          <a:lstStyle/>
          <a:p>
            <a:pPr marL="0" indent="0">
              <a:buNone/>
            </a:pPr>
            <a:r>
              <a:rPr lang="en-US" b="1" dirty="0"/>
              <a:t>Investigation: </a:t>
            </a:r>
          </a:p>
          <a:p>
            <a:pPr marL="0" indent="0">
              <a:buNone/>
            </a:pPr>
            <a:endParaRPr lang="en-US" sz="800" b="1" dirty="0"/>
          </a:p>
          <a:p>
            <a:pPr lvl="1">
              <a:buFont typeface="Arial" panose="020B0604020202020204" pitchFamily="34" charset="0"/>
              <a:buChar char="•"/>
            </a:pPr>
            <a:r>
              <a:rPr lang="en-US" sz="2000" dirty="0"/>
              <a:t>MRI: all cases of compressive myelopathy, TM</a:t>
            </a:r>
          </a:p>
          <a:p>
            <a:pPr lvl="1">
              <a:buFont typeface="Arial" panose="020B0604020202020204" pitchFamily="34" charset="0"/>
              <a:buChar char="•"/>
            </a:pPr>
            <a:r>
              <a:rPr lang="en-US" sz="2000" dirty="0"/>
              <a:t>Xray Spine: suspected </a:t>
            </a:r>
            <a:r>
              <a:rPr lang="en-US" sz="2000" dirty="0" err="1"/>
              <a:t>atlanto</a:t>
            </a:r>
            <a:r>
              <a:rPr lang="en-US" sz="2000" dirty="0"/>
              <a:t>-axial dislocation, </a:t>
            </a:r>
            <a:r>
              <a:rPr lang="en-US" sz="2000" dirty="0" err="1"/>
              <a:t>pott’s</a:t>
            </a:r>
            <a:r>
              <a:rPr lang="en-US" sz="2000" dirty="0"/>
              <a:t> spine</a:t>
            </a:r>
          </a:p>
          <a:p>
            <a:pPr lvl="1">
              <a:buFont typeface="Arial" panose="020B0604020202020204" pitchFamily="34" charset="0"/>
              <a:buChar char="•"/>
            </a:pPr>
            <a:r>
              <a:rPr lang="en-US" sz="2000" dirty="0"/>
              <a:t>NCV Testing: GBS</a:t>
            </a:r>
          </a:p>
          <a:p>
            <a:pPr lvl="1">
              <a:buFont typeface="Arial" panose="020B0604020202020204" pitchFamily="34" charset="0"/>
              <a:buChar char="•"/>
            </a:pPr>
            <a:r>
              <a:rPr lang="en-US" sz="2000" dirty="0"/>
              <a:t>LP: GBS, </a:t>
            </a:r>
            <a:r>
              <a:rPr lang="en-US" sz="2000" dirty="0" err="1"/>
              <a:t>TM,Viral</a:t>
            </a:r>
            <a:r>
              <a:rPr lang="en-US" sz="2000" dirty="0"/>
              <a:t> myelitis</a:t>
            </a:r>
          </a:p>
          <a:p>
            <a:pPr lvl="1">
              <a:buFont typeface="Arial" panose="020B0604020202020204" pitchFamily="34" charset="0"/>
              <a:buChar char="•"/>
            </a:pPr>
            <a:r>
              <a:rPr lang="en-US" sz="2000" dirty="0"/>
              <a:t>Biochemistry: CK, </a:t>
            </a:r>
            <a:r>
              <a:rPr lang="en-US" sz="2000" dirty="0" err="1"/>
              <a:t>K,Ca</a:t>
            </a:r>
            <a:r>
              <a:rPr lang="en-US" sz="2000" dirty="0"/>
              <a:t>, Po4</a:t>
            </a:r>
          </a:p>
          <a:p>
            <a:pPr lvl="1">
              <a:buFont typeface="Arial" panose="020B0604020202020204" pitchFamily="34" charset="0"/>
              <a:buChar char="•"/>
            </a:pPr>
            <a:r>
              <a:rPr lang="en-US" sz="2000" dirty="0"/>
              <a:t>Urine for porphyria, arsenic, lead </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 continued)</a:t>
            </a:r>
          </a:p>
        </p:txBody>
      </p:sp>
      <p:sp>
        <p:nvSpPr>
          <p:cNvPr id="3" name="Content Placeholder 2"/>
          <p:cNvSpPr>
            <a:spLocks noGrp="1"/>
          </p:cNvSpPr>
          <p:nvPr>
            <p:ph idx="1"/>
          </p:nvPr>
        </p:nvSpPr>
        <p:spPr/>
        <p:txBody>
          <a:bodyPr>
            <a:normAutofit/>
          </a:bodyPr>
          <a:lstStyle/>
          <a:p>
            <a:pPr marL="0" indent="0">
              <a:buNone/>
            </a:pPr>
            <a:r>
              <a:rPr lang="en-US" dirty="0"/>
              <a:t>General: Meticulous supportive care, anticipate &amp; management of respiratory &amp; bulbar weakness, shock, autonomic instability, prevention of nosocomial infections &amp; bed sores</a:t>
            </a:r>
          </a:p>
          <a:p>
            <a:pPr marL="0" indent="0">
              <a:buNone/>
            </a:pPr>
            <a:r>
              <a:rPr lang="en-US" b="1" dirty="0"/>
              <a:t>Specific therapy:</a:t>
            </a:r>
          </a:p>
          <a:p>
            <a:pPr lvl="1">
              <a:buFont typeface="Arial" panose="020B0604020202020204" pitchFamily="34" charset="0"/>
              <a:buChar char="•"/>
            </a:pPr>
            <a:r>
              <a:rPr lang="en-US" sz="2000" dirty="0"/>
              <a:t>IVIG: GBS</a:t>
            </a:r>
          </a:p>
          <a:p>
            <a:pPr lvl="1">
              <a:buFont typeface="Arial" panose="020B0604020202020204" pitchFamily="34" charset="0"/>
              <a:buChar char="•"/>
            </a:pPr>
            <a:r>
              <a:rPr lang="en-US" sz="2000" dirty="0"/>
              <a:t>IV methyl prednisolone: TM</a:t>
            </a:r>
          </a:p>
          <a:p>
            <a:pPr lvl="1">
              <a:buFont typeface="Arial" panose="020B0604020202020204" pitchFamily="34" charset="0"/>
              <a:buChar char="•"/>
            </a:pPr>
            <a:r>
              <a:rPr lang="en-US" sz="2000" dirty="0"/>
              <a:t>Hypokalemia: IV k correction</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dirty="0"/>
              <a:t>Pattern of Weakness</a:t>
            </a:r>
          </a:p>
        </p:txBody>
      </p:sp>
      <p:graphicFrame>
        <p:nvGraphicFramePr>
          <p:cNvPr id="4" name="Table 3">
            <a:extLst>
              <a:ext uri="{FF2B5EF4-FFF2-40B4-BE49-F238E27FC236}">
                <a16:creationId xmlns:a16="http://schemas.microsoft.com/office/drawing/2014/main" id="{4FD86698-D97A-9886-C2F4-7E1C4D3FD27E}"/>
              </a:ext>
            </a:extLst>
          </p:cNvPr>
          <p:cNvGraphicFramePr>
            <a:graphicFrameLocks noGrp="1"/>
          </p:cNvGraphicFramePr>
          <p:nvPr>
            <p:extLst>
              <p:ext uri="{D42A27DB-BD31-4B8C-83A1-F6EECF244321}">
                <p14:modId xmlns:p14="http://schemas.microsoft.com/office/powerpoint/2010/main" val="2858836598"/>
              </p:ext>
            </p:extLst>
          </p:nvPr>
        </p:nvGraphicFramePr>
        <p:xfrm>
          <a:off x="1295400" y="2438400"/>
          <a:ext cx="6553200" cy="2819397"/>
        </p:xfrm>
        <a:graphic>
          <a:graphicData uri="http://schemas.openxmlformats.org/drawingml/2006/table">
            <a:tbl>
              <a:tblPr>
                <a:tableStyleId>{5C22544A-7EE6-4342-B048-85BDC9FD1C3A}</a:tableStyleId>
              </a:tblPr>
              <a:tblGrid>
                <a:gridCol w="2115600">
                  <a:extLst>
                    <a:ext uri="{9D8B030D-6E8A-4147-A177-3AD203B41FA5}">
                      <a16:colId xmlns:a16="http://schemas.microsoft.com/office/drawing/2014/main" val="281397461"/>
                    </a:ext>
                  </a:extLst>
                </a:gridCol>
                <a:gridCol w="1255600">
                  <a:extLst>
                    <a:ext uri="{9D8B030D-6E8A-4147-A177-3AD203B41FA5}">
                      <a16:colId xmlns:a16="http://schemas.microsoft.com/office/drawing/2014/main" val="2873443540"/>
                    </a:ext>
                  </a:extLst>
                </a:gridCol>
                <a:gridCol w="1582400">
                  <a:extLst>
                    <a:ext uri="{9D8B030D-6E8A-4147-A177-3AD203B41FA5}">
                      <a16:colId xmlns:a16="http://schemas.microsoft.com/office/drawing/2014/main" val="1903777538"/>
                    </a:ext>
                  </a:extLst>
                </a:gridCol>
                <a:gridCol w="1599600">
                  <a:extLst>
                    <a:ext uri="{9D8B030D-6E8A-4147-A177-3AD203B41FA5}">
                      <a16:colId xmlns:a16="http://schemas.microsoft.com/office/drawing/2014/main" val="1494876670"/>
                    </a:ext>
                  </a:extLst>
                </a:gridCol>
              </a:tblGrid>
              <a:tr h="402771">
                <a:tc>
                  <a:txBody>
                    <a:bodyPr/>
                    <a:lstStyle/>
                    <a:p>
                      <a:pPr lvl="1" algn="l" rtl="0" fontAlgn="ctr">
                        <a:buClr>
                          <a:schemeClr val="accent1"/>
                        </a:buClr>
                        <a:buSzPts val="1265"/>
                        <a:buFont typeface="Arial" panose="020B0604020202020204" pitchFamily="34" charset="0"/>
                        <a:buNone/>
                      </a:pPr>
                      <a:r>
                        <a:rPr lang="en-US" sz="1600" b="1" u="none" strike="noStrike" dirty="0">
                          <a:effectLst/>
                          <a:latin typeface="Tw Cen MT (Body)"/>
                        </a:rPr>
                        <a:t>Sign</a:t>
                      </a:r>
                      <a:endParaRPr lang="en-US" sz="1600" b="1" i="0" u="none" strike="noStrike" dirty="0">
                        <a:solidFill>
                          <a:srgbClr val="D9B247"/>
                        </a:solidFill>
                        <a:effectLst/>
                        <a:latin typeface="Tw Cen MT (Body)"/>
                      </a:endParaRPr>
                    </a:p>
                  </a:txBody>
                  <a:tcPr marL="9525" marR="9525" marT="9525" marB="0" anchor="ctr"/>
                </a:tc>
                <a:tc>
                  <a:txBody>
                    <a:bodyPr/>
                    <a:lstStyle/>
                    <a:p>
                      <a:pPr algn="ctr" rtl="0" fontAlgn="ctr"/>
                      <a:r>
                        <a:rPr lang="en-US" sz="1600" b="1" u="none" strike="noStrike" dirty="0" err="1">
                          <a:effectLst/>
                          <a:latin typeface="Tw Cen MT (Body)"/>
                        </a:rPr>
                        <a:t>Umn</a:t>
                      </a:r>
                      <a:endParaRPr lang="en-US" sz="1600" b="1" i="0" u="none" strike="noStrike" dirty="0">
                        <a:solidFill>
                          <a:srgbClr val="262626"/>
                        </a:solidFill>
                        <a:effectLst/>
                        <a:latin typeface="Tw Cen MT (Body)"/>
                      </a:endParaRPr>
                    </a:p>
                  </a:txBody>
                  <a:tcPr marL="9525" marR="9525" marT="9525" marB="0" anchor="ctr"/>
                </a:tc>
                <a:tc>
                  <a:txBody>
                    <a:bodyPr/>
                    <a:lstStyle/>
                    <a:p>
                      <a:pPr algn="ctr" rtl="0" fontAlgn="ctr"/>
                      <a:r>
                        <a:rPr lang="en-US" sz="1600" b="1" u="none" strike="noStrike" dirty="0" err="1">
                          <a:effectLst/>
                          <a:latin typeface="Tw Cen MT (Body)"/>
                        </a:rPr>
                        <a:t>Lmn</a:t>
                      </a:r>
                      <a:endParaRPr lang="en-US" sz="1600" b="1" i="0" u="none" strike="noStrike" dirty="0">
                        <a:solidFill>
                          <a:srgbClr val="262626"/>
                        </a:solidFill>
                        <a:effectLst/>
                        <a:latin typeface="Tw Cen MT (Body)"/>
                      </a:endParaRPr>
                    </a:p>
                  </a:txBody>
                  <a:tcPr marL="9525" marR="9525" marT="9525" marB="0" anchor="ctr"/>
                </a:tc>
                <a:tc>
                  <a:txBody>
                    <a:bodyPr/>
                    <a:lstStyle/>
                    <a:p>
                      <a:pPr algn="ctr" rtl="0" fontAlgn="ctr"/>
                      <a:r>
                        <a:rPr lang="en-US" sz="1600" b="1" u="none" strike="noStrike" dirty="0">
                          <a:effectLst/>
                          <a:latin typeface="Tw Cen MT (Body)"/>
                        </a:rPr>
                        <a:t>Myopathic</a:t>
                      </a:r>
                      <a:endParaRPr lang="en-US" sz="1600" b="1" i="0" u="none" strike="noStrike" dirty="0">
                        <a:solidFill>
                          <a:srgbClr val="262626"/>
                        </a:solidFill>
                        <a:effectLst/>
                        <a:latin typeface="Tw Cen MT (Body)"/>
                      </a:endParaRPr>
                    </a:p>
                  </a:txBody>
                  <a:tcPr marL="9525" marR="9525" marT="9525" marB="0" anchor="ctr"/>
                </a:tc>
                <a:extLst>
                  <a:ext uri="{0D108BD9-81ED-4DB2-BD59-A6C34878D82A}">
                    <a16:rowId xmlns:a16="http://schemas.microsoft.com/office/drawing/2014/main" val="2544988227"/>
                  </a:ext>
                </a:extLst>
              </a:tr>
              <a:tr h="402771">
                <a:tc>
                  <a:txBody>
                    <a:bodyPr/>
                    <a:lstStyle/>
                    <a:p>
                      <a:pPr lvl="1" algn="l" rtl="0" fontAlgn="ctr">
                        <a:buClr>
                          <a:schemeClr val="accent1"/>
                        </a:buClr>
                        <a:buSzPts val="1265"/>
                        <a:buFont typeface="Arial" panose="020B0604020202020204" pitchFamily="34" charset="0"/>
                        <a:buNone/>
                      </a:pPr>
                      <a:r>
                        <a:rPr lang="en-US" sz="1300" b="1" u="none" strike="noStrike" dirty="0">
                          <a:effectLst/>
                          <a:latin typeface="Tw Cen MT (Body)"/>
                        </a:rPr>
                        <a:t>Atrophy</a:t>
                      </a:r>
                      <a:endParaRPr lang="en-US" sz="1265" b="1" i="0" u="none" strike="noStrike" dirty="0">
                        <a:solidFill>
                          <a:srgbClr val="D9B247"/>
                        </a:solidFill>
                        <a:effectLst/>
                        <a:latin typeface="Tw Cen MT (Body)"/>
                      </a:endParaRPr>
                    </a:p>
                  </a:txBody>
                  <a:tcPr marL="9525" marR="9525" marT="9525" marB="0" anchor="ctr"/>
                </a:tc>
                <a:tc>
                  <a:txBody>
                    <a:bodyPr/>
                    <a:lstStyle/>
                    <a:p>
                      <a:pPr algn="ctr" rtl="0" fontAlgn="ctr"/>
                      <a:r>
                        <a:rPr lang="en-US" sz="1300" u="none" strike="noStrike" dirty="0">
                          <a:effectLst/>
                          <a:latin typeface="Tw Cen MT (Body)"/>
                        </a:rPr>
                        <a:t>-</a:t>
                      </a:r>
                      <a:endParaRPr lang="en-US" sz="1300" b="0" i="0" u="none" strike="noStrike" dirty="0">
                        <a:solidFill>
                          <a:srgbClr val="262626"/>
                        </a:solidFill>
                        <a:effectLst/>
                        <a:latin typeface="Tw Cen MT (Body)"/>
                      </a:endParaRPr>
                    </a:p>
                  </a:txBody>
                  <a:tcPr marL="9525" marR="9525" marT="9525" marB="0" anchor="ctr"/>
                </a:tc>
                <a:tc>
                  <a:txBody>
                    <a:bodyPr/>
                    <a:lstStyle/>
                    <a:p>
                      <a:pPr algn="ctr" rtl="0" fontAlgn="ctr"/>
                      <a:r>
                        <a:rPr lang="en-US" sz="1300" u="none" strike="noStrike" dirty="0">
                          <a:effectLst/>
                          <a:latin typeface="Tw Cen MT (Body)"/>
                        </a:rPr>
                        <a:t>+++</a:t>
                      </a:r>
                      <a:endParaRPr lang="en-US" sz="1300" b="0" i="0" u="none" strike="noStrike" dirty="0">
                        <a:solidFill>
                          <a:srgbClr val="262626"/>
                        </a:solidFill>
                        <a:effectLst/>
                        <a:latin typeface="Tw Cen MT (Body)"/>
                      </a:endParaRPr>
                    </a:p>
                  </a:txBody>
                  <a:tcPr marL="9525" marR="9525" marT="9525" marB="0" anchor="ctr"/>
                </a:tc>
                <a:tc>
                  <a:txBody>
                    <a:bodyPr/>
                    <a:lstStyle/>
                    <a:p>
                      <a:pPr algn="ctr" rtl="0" fontAlgn="ctr"/>
                      <a:r>
                        <a:rPr lang="en-US" sz="1300" u="none" strike="noStrike" dirty="0">
                          <a:effectLst/>
                          <a:latin typeface="Tw Cen MT (Body)"/>
                        </a:rPr>
                        <a:t>+</a:t>
                      </a:r>
                      <a:endParaRPr lang="en-US" sz="1300" b="0" i="0" u="none" strike="noStrike" dirty="0">
                        <a:solidFill>
                          <a:srgbClr val="262626"/>
                        </a:solidFill>
                        <a:effectLst/>
                        <a:latin typeface="Tw Cen MT (Body)"/>
                      </a:endParaRPr>
                    </a:p>
                  </a:txBody>
                  <a:tcPr marL="9525" marR="9525" marT="9525" marB="0" anchor="ctr"/>
                </a:tc>
                <a:extLst>
                  <a:ext uri="{0D108BD9-81ED-4DB2-BD59-A6C34878D82A}">
                    <a16:rowId xmlns:a16="http://schemas.microsoft.com/office/drawing/2014/main" val="3196143025"/>
                  </a:ext>
                </a:extLst>
              </a:tr>
              <a:tr h="402771">
                <a:tc>
                  <a:txBody>
                    <a:bodyPr/>
                    <a:lstStyle/>
                    <a:p>
                      <a:pPr lvl="1" algn="l" rtl="0" fontAlgn="ctr">
                        <a:buClr>
                          <a:schemeClr val="accent1"/>
                        </a:buClr>
                        <a:buSzPts val="1265"/>
                        <a:buFont typeface="Arial" panose="020B0604020202020204" pitchFamily="34" charset="0"/>
                        <a:buNone/>
                      </a:pPr>
                      <a:r>
                        <a:rPr lang="en-US" sz="1300" b="1" u="none" strike="noStrike" dirty="0">
                          <a:effectLst/>
                          <a:latin typeface="Tw Cen MT (Body)"/>
                        </a:rPr>
                        <a:t>Fasciculations</a:t>
                      </a:r>
                      <a:endParaRPr lang="en-US" sz="1265" b="1" i="0" u="none" strike="noStrike" dirty="0">
                        <a:solidFill>
                          <a:srgbClr val="D9B247"/>
                        </a:solidFill>
                        <a:effectLst/>
                        <a:latin typeface="Tw Cen MT (Body)"/>
                      </a:endParaRPr>
                    </a:p>
                  </a:txBody>
                  <a:tcPr marL="9525" marR="9525" marT="9525" marB="0" anchor="ctr"/>
                </a:tc>
                <a:tc>
                  <a:txBody>
                    <a:bodyPr/>
                    <a:lstStyle/>
                    <a:p>
                      <a:pPr algn="ctr" rtl="0" fontAlgn="ctr"/>
                      <a:r>
                        <a:rPr lang="en-US" sz="1300" b="0" i="0" u="none" strike="noStrike" dirty="0">
                          <a:solidFill>
                            <a:srgbClr val="262626"/>
                          </a:solidFill>
                          <a:effectLst/>
                          <a:latin typeface="Tw Cen MT (Body)"/>
                        </a:rPr>
                        <a:t>-</a:t>
                      </a:r>
                    </a:p>
                  </a:txBody>
                  <a:tcPr marL="9525" marR="9525" marT="9525" marB="0"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262626"/>
                          </a:solidFill>
                          <a:effectLst/>
                          <a:latin typeface="Tw Cen MT (Body)"/>
                        </a:rPr>
                        <a:t>+++</a:t>
                      </a:r>
                    </a:p>
                  </a:txBody>
                  <a:tcPr marL="9525" marR="9525" marT="9525" marB="0" anchor="b"/>
                </a:tc>
                <a:tc>
                  <a:txBody>
                    <a:bodyPr/>
                    <a:lstStyle/>
                    <a:p>
                      <a:pPr algn="ctr" rtl="0" fontAlgn="ctr"/>
                      <a:r>
                        <a:rPr lang="en-US" sz="1300" u="none" strike="noStrike" dirty="0">
                          <a:effectLst/>
                          <a:latin typeface="Tw Cen MT (Body)"/>
                        </a:rPr>
                        <a:t>-</a:t>
                      </a:r>
                      <a:endParaRPr lang="en-US" sz="1300" b="0" i="0" u="none" strike="noStrike" dirty="0">
                        <a:solidFill>
                          <a:srgbClr val="262626"/>
                        </a:solidFill>
                        <a:effectLst/>
                        <a:latin typeface="Tw Cen MT (Body)"/>
                      </a:endParaRPr>
                    </a:p>
                  </a:txBody>
                  <a:tcPr marL="9525" marR="9525" marT="9525" marB="0" anchor="ctr"/>
                </a:tc>
                <a:extLst>
                  <a:ext uri="{0D108BD9-81ED-4DB2-BD59-A6C34878D82A}">
                    <a16:rowId xmlns:a16="http://schemas.microsoft.com/office/drawing/2014/main" val="3120240364"/>
                  </a:ext>
                </a:extLst>
              </a:tr>
              <a:tr h="402771">
                <a:tc>
                  <a:txBody>
                    <a:bodyPr/>
                    <a:lstStyle/>
                    <a:p>
                      <a:pPr lvl="1" algn="l" rtl="0" fontAlgn="ctr">
                        <a:buClr>
                          <a:schemeClr val="accent1"/>
                        </a:buClr>
                        <a:buSzPts val="1265"/>
                        <a:buFont typeface="Arial" panose="020B0604020202020204" pitchFamily="34" charset="0"/>
                        <a:buNone/>
                      </a:pPr>
                      <a:r>
                        <a:rPr lang="en-US" sz="1300" b="1" u="none" strike="noStrike" dirty="0">
                          <a:effectLst/>
                          <a:latin typeface="Tw Cen MT (Body)"/>
                        </a:rPr>
                        <a:t>Tone</a:t>
                      </a:r>
                      <a:endParaRPr lang="en-US" sz="1265" b="1" i="0" u="none" strike="noStrike" dirty="0">
                        <a:solidFill>
                          <a:srgbClr val="D9B247"/>
                        </a:solidFill>
                        <a:effectLst/>
                        <a:latin typeface="Tw Cen MT (Body)"/>
                      </a:endParaRPr>
                    </a:p>
                  </a:txBody>
                  <a:tcPr marL="9525" marR="9525" marT="9525" marB="0" anchor="ctr"/>
                </a:tc>
                <a:tc>
                  <a:txBody>
                    <a:bodyPr/>
                    <a:lstStyle/>
                    <a:p>
                      <a:pPr algn="ctr" rtl="0" fontAlgn="ctr"/>
                      <a:r>
                        <a:rPr lang="en-US" sz="1300" u="none" strike="noStrike" dirty="0">
                          <a:effectLst/>
                          <a:latin typeface="Tw Cen MT (Body)"/>
                        </a:rPr>
                        <a:t>+++</a:t>
                      </a:r>
                      <a:endParaRPr lang="en-US" sz="1300" b="0" i="0" u="none" strike="noStrike" dirty="0">
                        <a:solidFill>
                          <a:srgbClr val="262626"/>
                        </a:solidFill>
                        <a:effectLst/>
                        <a:latin typeface="Tw Cen MT (Body)"/>
                      </a:endParaRPr>
                    </a:p>
                  </a:txBody>
                  <a:tcPr marL="9525" marR="9525" marT="9525" marB="0" anchor="ctr"/>
                </a:tc>
                <a:tc>
                  <a:txBody>
                    <a:bodyPr/>
                    <a:lstStyle/>
                    <a:p>
                      <a:pPr algn="ctr" rtl="0" fontAlgn="ctr"/>
                      <a:r>
                        <a:rPr lang="en-US" sz="1300" u="none" strike="noStrike" dirty="0">
                          <a:effectLst/>
                          <a:latin typeface="Tw Cen MT (Body)"/>
                        </a:rPr>
                        <a:t>-</a:t>
                      </a:r>
                      <a:endParaRPr lang="en-US" sz="1300" b="0" i="0" u="none" strike="noStrike" dirty="0">
                        <a:solidFill>
                          <a:srgbClr val="262626"/>
                        </a:solidFill>
                        <a:effectLst/>
                        <a:latin typeface="Tw Cen MT (Body)"/>
                      </a:endParaRPr>
                    </a:p>
                  </a:txBody>
                  <a:tcPr marL="9525" marR="9525" marT="9525" marB="0" anchor="ctr"/>
                </a:tc>
                <a:tc>
                  <a:txBody>
                    <a:bodyPr/>
                    <a:lstStyle/>
                    <a:p>
                      <a:pPr algn="ctr" rtl="0" fontAlgn="ctr"/>
                      <a:r>
                        <a:rPr lang="en-US" sz="1300" u="none" strike="noStrike" dirty="0">
                          <a:effectLst/>
                          <a:latin typeface="Tw Cen MT (Body)"/>
                        </a:rPr>
                        <a:t>+/-</a:t>
                      </a:r>
                      <a:endParaRPr lang="en-US" sz="1300" b="0" i="0" u="none" strike="noStrike" dirty="0">
                        <a:solidFill>
                          <a:srgbClr val="262626"/>
                        </a:solidFill>
                        <a:effectLst/>
                        <a:latin typeface="Tw Cen MT (Body)"/>
                      </a:endParaRPr>
                    </a:p>
                  </a:txBody>
                  <a:tcPr marL="9525" marR="9525" marT="9525" marB="0" anchor="ctr"/>
                </a:tc>
                <a:extLst>
                  <a:ext uri="{0D108BD9-81ED-4DB2-BD59-A6C34878D82A}">
                    <a16:rowId xmlns:a16="http://schemas.microsoft.com/office/drawing/2014/main" val="2047308719"/>
                  </a:ext>
                </a:extLst>
              </a:tr>
              <a:tr h="402771">
                <a:tc>
                  <a:txBody>
                    <a:bodyPr/>
                    <a:lstStyle/>
                    <a:p>
                      <a:pPr lvl="1" algn="l" rtl="0" fontAlgn="ctr">
                        <a:buClr>
                          <a:schemeClr val="accent1"/>
                        </a:buClr>
                        <a:buSzPts val="1265"/>
                        <a:buFont typeface="Arial" panose="020B0604020202020204" pitchFamily="34" charset="0"/>
                        <a:buNone/>
                      </a:pPr>
                      <a:r>
                        <a:rPr lang="en-US" sz="1300" b="1" u="none" strike="noStrike" dirty="0">
                          <a:effectLst/>
                          <a:latin typeface="Tw Cen MT (Body)"/>
                        </a:rPr>
                        <a:t>Distribution</a:t>
                      </a:r>
                      <a:endParaRPr lang="en-US" sz="1265" b="1" i="0" u="none" strike="noStrike" dirty="0">
                        <a:solidFill>
                          <a:srgbClr val="D9B247"/>
                        </a:solidFill>
                        <a:effectLst/>
                        <a:latin typeface="Tw Cen MT (Body)"/>
                      </a:endParaRPr>
                    </a:p>
                  </a:txBody>
                  <a:tcPr marL="9525" marR="9525" marT="9525" marB="0" anchor="ctr"/>
                </a:tc>
                <a:tc>
                  <a:txBody>
                    <a:bodyPr/>
                    <a:lstStyle/>
                    <a:p>
                      <a:pPr algn="ctr" rtl="0" fontAlgn="ctr"/>
                      <a:r>
                        <a:rPr lang="en-US" sz="1300" u="none" strike="noStrike" dirty="0">
                          <a:effectLst/>
                          <a:latin typeface="Tw Cen MT (Body)"/>
                        </a:rPr>
                        <a:t>Regional</a:t>
                      </a:r>
                      <a:endParaRPr lang="en-US" sz="1300" b="0" i="0" u="none" strike="noStrike" dirty="0">
                        <a:solidFill>
                          <a:srgbClr val="262626"/>
                        </a:solidFill>
                        <a:effectLst/>
                        <a:latin typeface="Tw Cen MT (Body)"/>
                      </a:endParaRPr>
                    </a:p>
                  </a:txBody>
                  <a:tcPr marL="9525" marR="9525" marT="9525" marB="0" anchor="ctr"/>
                </a:tc>
                <a:tc>
                  <a:txBody>
                    <a:bodyPr/>
                    <a:lstStyle/>
                    <a:p>
                      <a:pPr algn="ctr" rtl="0" fontAlgn="ctr"/>
                      <a:r>
                        <a:rPr lang="en-US" sz="1300" u="none" strike="noStrike" dirty="0">
                          <a:effectLst/>
                          <a:latin typeface="Tw Cen MT (Body)"/>
                        </a:rPr>
                        <a:t>Segmental</a:t>
                      </a:r>
                      <a:endParaRPr lang="en-US" sz="1300" b="0" i="0" u="none" strike="noStrike" dirty="0">
                        <a:solidFill>
                          <a:srgbClr val="262626"/>
                        </a:solidFill>
                        <a:effectLst/>
                        <a:latin typeface="Tw Cen MT (Body)"/>
                      </a:endParaRPr>
                    </a:p>
                  </a:txBody>
                  <a:tcPr marL="9525" marR="9525" marT="9525" marB="0" anchor="ctr"/>
                </a:tc>
                <a:tc>
                  <a:txBody>
                    <a:bodyPr/>
                    <a:lstStyle/>
                    <a:p>
                      <a:pPr algn="ctr" rtl="0" fontAlgn="ctr"/>
                      <a:r>
                        <a:rPr lang="en-US" sz="1300" u="none" strike="noStrike" dirty="0">
                          <a:effectLst/>
                          <a:latin typeface="Tw Cen MT (Body)"/>
                        </a:rPr>
                        <a:t>Proximal</a:t>
                      </a:r>
                      <a:endParaRPr lang="en-US" sz="1300" b="0" i="0" u="none" strike="noStrike" dirty="0">
                        <a:solidFill>
                          <a:srgbClr val="262626"/>
                        </a:solidFill>
                        <a:effectLst/>
                        <a:latin typeface="Tw Cen MT (Body)"/>
                      </a:endParaRPr>
                    </a:p>
                  </a:txBody>
                  <a:tcPr marL="9525" marR="9525" marT="9525" marB="0" anchor="ctr"/>
                </a:tc>
                <a:extLst>
                  <a:ext uri="{0D108BD9-81ED-4DB2-BD59-A6C34878D82A}">
                    <a16:rowId xmlns:a16="http://schemas.microsoft.com/office/drawing/2014/main" val="3814963794"/>
                  </a:ext>
                </a:extLst>
              </a:tr>
              <a:tr h="402771">
                <a:tc>
                  <a:txBody>
                    <a:bodyPr/>
                    <a:lstStyle/>
                    <a:p>
                      <a:pPr lvl="1" algn="l" rtl="0" fontAlgn="ctr">
                        <a:buClr>
                          <a:schemeClr val="accent1"/>
                        </a:buClr>
                        <a:buSzPts val="1265"/>
                        <a:buFont typeface="Arial" panose="020B0604020202020204" pitchFamily="34" charset="0"/>
                        <a:buNone/>
                      </a:pPr>
                      <a:r>
                        <a:rPr lang="en-US" sz="1300" b="1" u="none" strike="noStrike" dirty="0">
                          <a:effectLst/>
                          <a:latin typeface="Tw Cen MT (Body)"/>
                        </a:rPr>
                        <a:t>Tendon Reflexes </a:t>
                      </a:r>
                      <a:endParaRPr lang="en-US" sz="1265" b="1" i="0" u="none" strike="noStrike" dirty="0">
                        <a:solidFill>
                          <a:srgbClr val="D9B247"/>
                        </a:solidFill>
                        <a:effectLst/>
                        <a:latin typeface="Tw Cen MT (Body)"/>
                      </a:endParaRPr>
                    </a:p>
                  </a:txBody>
                  <a:tcPr marL="9525" marR="9525" marT="9525" marB="0" anchor="ctr"/>
                </a:tc>
                <a:tc>
                  <a:txBody>
                    <a:bodyPr/>
                    <a:lstStyle/>
                    <a:p>
                      <a:pPr algn="ctr" fontAlgn="b"/>
                      <a:r>
                        <a:rPr lang="en-US" sz="1100" u="none" strike="noStrike" dirty="0">
                          <a:effectLst/>
                          <a:latin typeface="Tw Cen MT (Body)"/>
                        </a:rPr>
                        <a:t>+++</a:t>
                      </a:r>
                      <a:endParaRPr lang="en-US" sz="1100" b="0" i="0" u="none" strike="noStrike" dirty="0">
                        <a:solidFill>
                          <a:srgbClr val="000000"/>
                        </a:solidFill>
                        <a:effectLst/>
                        <a:latin typeface="Tw Cen MT (Body)"/>
                      </a:endParaRPr>
                    </a:p>
                  </a:txBody>
                  <a:tcPr marL="9525" marR="9525" marT="9525" marB="0" anchor="b"/>
                </a:tc>
                <a:tc>
                  <a:txBody>
                    <a:bodyPr/>
                    <a:lstStyle/>
                    <a:p>
                      <a:pPr algn="ctr" rtl="0" fontAlgn="ctr"/>
                      <a:r>
                        <a:rPr lang="en-US" sz="1300" u="none" strike="noStrike" dirty="0">
                          <a:effectLst/>
                          <a:latin typeface="Tw Cen MT (Body)"/>
                        </a:rPr>
                        <a:t>-/--</a:t>
                      </a:r>
                      <a:endParaRPr lang="en-US" sz="1300" b="0" i="0" u="none" strike="noStrike" dirty="0">
                        <a:solidFill>
                          <a:srgbClr val="262626"/>
                        </a:solidFill>
                        <a:effectLst/>
                        <a:latin typeface="Tw Cen MT (Body)"/>
                      </a:endParaRPr>
                    </a:p>
                  </a:txBody>
                  <a:tcPr marL="9525" marR="9525" marT="9525" marB="0" anchor="ctr"/>
                </a:tc>
                <a:tc>
                  <a:txBody>
                    <a:bodyPr/>
                    <a:lstStyle/>
                    <a:p>
                      <a:pPr algn="ctr" rtl="0" fontAlgn="ctr"/>
                      <a:r>
                        <a:rPr lang="en-US" sz="1300" u="none" strike="noStrike" dirty="0">
                          <a:effectLst/>
                          <a:latin typeface="Tw Cen MT (Body)"/>
                        </a:rPr>
                        <a:t>+/-</a:t>
                      </a:r>
                      <a:endParaRPr lang="en-US" sz="1300" b="0" i="0" u="none" strike="noStrike" dirty="0">
                        <a:solidFill>
                          <a:srgbClr val="262626"/>
                        </a:solidFill>
                        <a:effectLst/>
                        <a:latin typeface="Tw Cen MT (Body)"/>
                      </a:endParaRPr>
                    </a:p>
                  </a:txBody>
                  <a:tcPr marL="9525" marR="9525" marT="9525" marB="0" anchor="ctr"/>
                </a:tc>
                <a:extLst>
                  <a:ext uri="{0D108BD9-81ED-4DB2-BD59-A6C34878D82A}">
                    <a16:rowId xmlns:a16="http://schemas.microsoft.com/office/drawing/2014/main" val="1808104834"/>
                  </a:ext>
                </a:extLst>
              </a:tr>
              <a:tr h="402771">
                <a:tc>
                  <a:txBody>
                    <a:bodyPr/>
                    <a:lstStyle/>
                    <a:p>
                      <a:pPr lvl="1" algn="l" rtl="0" fontAlgn="ctr">
                        <a:buClr>
                          <a:schemeClr val="accent1"/>
                        </a:buClr>
                        <a:buSzPts val="1265"/>
                        <a:buFont typeface="Arial" panose="020B0604020202020204" pitchFamily="34" charset="0"/>
                        <a:buNone/>
                      </a:pPr>
                      <a:r>
                        <a:rPr lang="en-US" sz="1300" b="1" u="none" strike="noStrike" dirty="0">
                          <a:effectLst/>
                          <a:latin typeface="Tw Cen MT (Body)"/>
                        </a:rPr>
                        <a:t>Babinski’s Sign</a:t>
                      </a:r>
                      <a:endParaRPr lang="en-US" sz="1265" b="1" i="0" u="none" strike="noStrike" dirty="0">
                        <a:solidFill>
                          <a:srgbClr val="D9B247"/>
                        </a:solidFill>
                        <a:effectLst/>
                        <a:latin typeface="Tw Cen MT (Body)"/>
                      </a:endParaRPr>
                    </a:p>
                  </a:txBody>
                  <a:tcPr marL="9525" marR="9525" marT="9525" marB="0" anchor="ctr"/>
                </a:tc>
                <a:tc>
                  <a:txBody>
                    <a:bodyPr/>
                    <a:lstStyle/>
                    <a:p>
                      <a:pPr algn="ctr" fontAlgn="b"/>
                      <a:r>
                        <a:rPr lang="en-US" sz="1100" u="none" strike="noStrike" dirty="0">
                          <a:effectLst/>
                          <a:latin typeface="Tw Cen MT (Body)"/>
                        </a:rPr>
                        <a:t> +</a:t>
                      </a:r>
                      <a:endParaRPr lang="en-US" sz="1100" b="0" i="0" u="none" strike="noStrike" dirty="0">
                        <a:solidFill>
                          <a:srgbClr val="000000"/>
                        </a:solidFill>
                        <a:effectLst/>
                        <a:latin typeface="Tw Cen MT (Body)"/>
                      </a:endParaRPr>
                    </a:p>
                  </a:txBody>
                  <a:tcPr marL="9525" marR="9525" marT="9525" marB="0" anchor="b"/>
                </a:tc>
                <a:tc>
                  <a:txBody>
                    <a:bodyPr/>
                    <a:lstStyle/>
                    <a:p>
                      <a:pPr algn="ctr" rtl="0" fontAlgn="ctr"/>
                      <a:r>
                        <a:rPr lang="en-US" sz="1300" u="none" strike="noStrike" dirty="0">
                          <a:effectLst/>
                          <a:latin typeface="Tw Cen MT (Body)"/>
                        </a:rPr>
                        <a:t>-</a:t>
                      </a:r>
                      <a:endParaRPr lang="en-US" sz="1300" b="0" i="0" u="none" strike="noStrike" dirty="0">
                        <a:solidFill>
                          <a:srgbClr val="262626"/>
                        </a:solidFill>
                        <a:effectLst/>
                        <a:latin typeface="Tw Cen MT (Body)"/>
                      </a:endParaRPr>
                    </a:p>
                  </a:txBody>
                  <a:tcPr marL="9525" marR="9525" marT="9525" marB="0" anchor="ctr"/>
                </a:tc>
                <a:tc>
                  <a:txBody>
                    <a:bodyPr/>
                    <a:lstStyle/>
                    <a:p>
                      <a:pPr algn="ctr" rtl="0" fontAlgn="ctr"/>
                      <a:r>
                        <a:rPr lang="en-US" sz="1300" u="none" strike="noStrike" dirty="0">
                          <a:effectLst/>
                          <a:latin typeface="Tw Cen MT (Body)"/>
                        </a:rPr>
                        <a:t>-</a:t>
                      </a:r>
                      <a:endParaRPr lang="en-US" sz="1300" b="0" i="0" u="none" strike="noStrike" dirty="0">
                        <a:solidFill>
                          <a:srgbClr val="262626"/>
                        </a:solidFill>
                        <a:effectLst/>
                        <a:latin typeface="Tw Cen MT (Body)"/>
                      </a:endParaRPr>
                    </a:p>
                  </a:txBody>
                  <a:tcPr marL="9525" marR="9525" marT="9525" marB="0" anchor="ctr"/>
                </a:tc>
                <a:extLst>
                  <a:ext uri="{0D108BD9-81ED-4DB2-BD59-A6C34878D82A}">
                    <a16:rowId xmlns:a16="http://schemas.microsoft.com/office/drawing/2014/main" val="1107143984"/>
                  </a:ext>
                </a:extLst>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a:t>
            </a:r>
          </a:p>
        </p:txBody>
      </p:sp>
      <p:sp>
        <p:nvSpPr>
          <p:cNvPr id="3" name="Content Placeholder 2"/>
          <p:cNvSpPr>
            <a:spLocks noGrp="1"/>
          </p:cNvSpPr>
          <p:nvPr>
            <p:ph idx="1"/>
          </p:nvPr>
        </p:nvSpPr>
        <p:spPr/>
        <p:txBody>
          <a:bodyPr>
            <a:normAutofit/>
          </a:bodyPr>
          <a:lstStyle/>
          <a:p>
            <a:pPr lvl="1">
              <a:buFont typeface="Arial" panose="020B0604020202020204" pitchFamily="34" charset="0"/>
              <a:buChar char="•"/>
            </a:pPr>
            <a:r>
              <a:rPr lang="en-US" sz="2000" dirty="0"/>
              <a:t>AFP is a broad clinical entity</a:t>
            </a:r>
          </a:p>
          <a:p>
            <a:pPr lvl="1">
              <a:buFont typeface="Arial" panose="020B0604020202020204" pitchFamily="34" charset="0"/>
              <a:buChar char="•"/>
            </a:pPr>
            <a:r>
              <a:rPr lang="en-US" sz="2000" dirty="0"/>
              <a:t>Every case of AFP has to be reported</a:t>
            </a:r>
          </a:p>
          <a:p>
            <a:pPr lvl="1">
              <a:buFont typeface="Arial" panose="020B0604020202020204" pitchFamily="34" charset="0"/>
              <a:buChar char="•"/>
            </a:pPr>
            <a:r>
              <a:rPr lang="en-US" sz="2000" dirty="0"/>
              <a:t>Every case is a medical emergency </a:t>
            </a:r>
          </a:p>
          <a:p>
            <a:pPr lvl="1">
              <a:buFont typeface="Arial" panose="020B0604020202020204" pitchFamily="34" charset="0"/>
              <a:buChar char="•"/>
            </a:pPr>
            <a:r>
              <a:rPr lang="en-US" sz="2000" dirty="0"/>
              <a:t>Accurate &amp; early diagnosis of the cause is important </a:t>
            </a:r>
          </a:p>
          <a:p>
            <a:pPr lvl="1">
              <a:buFont typeface="Arial" panose="020B0604020202020204" pitchFamily="34" charset="0"/>
              <a:buChar char="•"/>
            </a:pPr>
            <a:r>
              <a:rPr lang="en-US" sz="2000" dirty="0"/>
              <a:t>Early detection &amp; management of complications are critical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Neuroanatomical D/D of AFP</a:t>
            </a:r>
          </a:p>
        </p:txBody>
      </p:sp>
      <p:sp>
        <p:nvSpPr>
          <p:cNvPr id="3" name="Content Placeholder 2"/>
          <p:cNvSpPr>
            <a:spLocks noGrp="1"/>
          </p:cNvSpPr>
          <p:nvPr>
            <p:ph idx="1"/>
          </p:nvPr>
        </p:nvSpPr>
        <p:spPr/>
        <p:txBody>
          <a:bodyPr>
            <a:normAutofit/>
          </a:bodyPr>
          <a:lstStyle/>
          <a:p>
            <a:r>
              <a:rPr lang="en-US" sz="2400" b="1" dirty="0"/>
              <a:t>Spinal Cord</a:t>
            </a:r>
          </a:p>
          <a:p>
            <a:pPr lvl="1">
              <a:buFont typeface="Arial" panose="020B0604020202020204" pitchFamily="34" charset="0"/>
              <a:buChar char="•"/>
            </a:pPr>
            <a:r>
              <a:rPr lang="en-US" sz="2000" dirty="0"/>
              <a:t>Compression: Traumatic, Epidural Abscess </a:t>
            </a:r>
          </a:p>
          <a:p>
            <a:pPr lvl="1">
              <a:buFont typeface="Arial" panose="020B0604020202020204" pitchFamily="34" charset="0"/>
              <a:buChar char="•"/>
            </a:pPr>
            <a:r>
              <a:rPr lang="en-US" sz="2000" dirty="0"/>
              <a:t>Inflammatory: Transverse Myelitis</a:t>
            </a:r>
          </a:p>
          <a:p>
            <a:r>
              <a:rPr lang="en-US" sz="2400" b="1" dirty="0"/>
              <a:t>Ant Horn Cell </a:t>
            </a:r>
          </a:p>
          <a:p>
            <a:pPr lvl="1">
              <a:buFont typeface="Arial" panose="020B0604020202020204" pitchFamily="34" charset="0"/>
              <a:buChar char="•"/>
            </a:pPr>
            <a:r>
              <a:rPr lang="en-US" sz="2000" dirty="0"/>
              <a:t>Viral: Polio, </a:t>
            </a:r>
            <a:r>
              <a:rPr lang="en-US" sz="2000" dirty="0" err="1"/>
              <a:t>Enetovirus</a:t>
            </a:r>
            <a:r>
              <a:rPr lang="en-US" sz="2000" dirty="0"/>
              <a:t>, JE</a:t>
            </a:r>
          </a:p>
          <a:p>
            <a:pPr lvl="1">
              <a:buFont typeface="Arial" panose="020B0604020202020204" pitchFamily="34" charset="0"/>
              <a:buChar char="•"/>
            </a:pPr>
            <a:r>
              <a:rPr lang="en-US" sz="2000" dirty="0"/>
              <a:t>Vascular: Ant Spinal Artery Occlusion</a:t>
            </a:r>
          </a:p>
          <a:p>
            <a:r>
              <a:rPr lang="en-US" sz="2400" b="1" dirty="0"/>
              <a:t>Roots/Nerves:</a:t>
            </a:r>
          </a:p>
          <a:p>
            <a:pPr lvl="1">
              <a:buFont typeface="Arial" panose="020B0604020202020204" pitchFamily="34" charset="0"/>
              <a:buChar char="•"/>
            </a:pPr>
            <a:r>
              <a:rPr lang="en-US" sz="2000" dirty="0"/>
              <a:t>Immune Mediated: GBS</a:t>
            </a:r>
          </a:p>
          <a:p>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a:t> Toxin: Post Diphtheria, Porphyria, Arsenic, Heavy Metals</a:t>
            </a:r>
          </a:p>
          <a:p>
            <a:pPr>
              <a:buFont typeface="Arial" panose="020B0604020202020204" pitchFamily="34" charset="0"/>
              <a:buChar char="•"/>
            </a:pPr>
            <a:r>
              <a:rPr lang="en-US" dirty="0"/>
              <a:t> Viral: Rabies</a:t>
            </a:r>
          </a:p>
          <a:p>
            <a:pPr>
              <a:buFont typeface="Arial" panose="020B0604020202020204" pitchFamily="34" charset="0"/>
              <a:buChar char="•"/>
            </a:pPr>
            <a:r>
              <a:rPr lang="en-US" dirty="0"/>
              <a:t> Trauma: I/M Injection</a:t>
            </a:r>
          </a:p>
          <a:p>
            <a:r>
              <a:rPr lang="en-US" sz="2400" b="1" dirty="0"/>
              <a:t>Neuromuscular Junction</a:t>
            </a:r>
          </a:p>
          <a:p>
            <a:pPr>
              <a:buFont typeface="Arial" panose="020B0604020202020204" pitchFamily="34" charset="0"/>
              <a:buChar char="•"/>
            </a:pPr>
            <a:r>
              <a:rPr lang="en-US" dirty="0"/>
              <a:t> Immune Mediated: </a:t>
            </a:r>
            <a:r>
              <a:rPr lang="en-US" dirty="0" err="1"/>
              <a:t>Mysthenia</a:t>
            </a:r>
            <a:r>
              <a:rPr lang="en-US" dirty="0"/>
              <a:t> Gravis</a:t>
            </a:r>
          </a:p>
          <a:p>
            <a:pPr>
              <a:buFont typeface="Arial" panose="020B0604020202020204" pitchFamily="34" charset="0"/>
              <a:buChar char="•"/>
            </a:pPr>
            <a:r>
              <a:rPr lang="en-US" dirty="0"/>
              <a:t> Drugs And Toxins: Organophosphorus, Snake Venom, Aminoglycoside, </a:t>
            </a:r>
            <a:r>
              <a:rPr lang="en-US" dirty="0" err="1"/>
              <a:t>Botulinium</a:t>
            </a:r>
            <a:r>
              <a:rPr lang="en-US" dirty="0"/>
              <a:t>, Tick</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idx="1"/>
          </p:nvPr>
        </p:nvSpPr>
        <p:spPr/>
        <p:txBody>
          <a:bodyPr/>
          <a:lstStyle/>
          <a:p>
            <a:r>
              <a:rPr lang="en-US" sz="2400" b="1" dirty="0"/>
              <a:t>Muscle </a:t>
            </a:r>
          </a:p>
          <a:p>
            <a:r>
              <a:rPr lang="en-US" dirty="0"/>
              <a:t>Infection: Viral Myositis</a:t>
            </a:r>
          </a:p>
          <a:p>
            <a:r>
              <a:rPr lang="en-US" dirty="0"/>
              <a:t>Inflammation: Polymyositis</a:t>
            </a:r>
          </a:p>
          <a:p>
            <a:r>
              <a:rPr lang="en-US" dirty="0"/>
              <a:t>Channelopathy: Hypokalemia </a:t>
            </a:r>
          </a:p>
          <a:p>
            <a:r>
              <a:rPr lang="en-US" dirty="0" err="1"/>
              <a:t>Dyselectronemia</a:t>
            </a:r>
            <a:r>
              <a:rPr lang="en-US" dirty="0"/>
              <a:t>: Hypokalemia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Clues (AFP)</a:t>
            </a:r>
          </a:p>
        </p:txBody>
      </p:sp>
      <p:sp>
        <p:nvSpPr>
          <p:cNvPr id="3" name="Content Placeholder 2"/>
          <p:cNvSpPr>
            <a:spLocks noGrp="1"/>
          </p:cNvSpPr>
          <p:nvPr>
            <p:ph idx="1"/>
          </p:nvPr>
        </p:nvSpPr>
        <p:spPr/>
        <p:txBody>
          <a:bodyPr>
            <a:noAutofit/>
          </a:bodyPr>
          <a:lstStyle/>
          <a:p>
            <a:pPr lvl="1">
              <a:buFont typeface="Arial" panose="020B0604020202020204" pitchFamily="34" charset="0"/>
              <a:buChar char="•"/>
            </a:pPr>
            <a:r>
              <a:rPr lang="en-US" sz="2000" dirty="0"/>
              <a:t>Fever At Onset: Polio or Enteroviral Myelitis, TM, Myositis, Potts Spine</a:t>
            </a:r>
          </a:p>
          <a:p>
            <a:pPr lvl="1">
              <a:buFont typeface="Arial" panose="020B0604020202020204" pitchFamily="34" charset="0"/>
              <a:buChar char="•"/>
            </a:pPr>
            <a:r>
              <a:rPr lang="en-US" sz="2000" dirty="0"/>
              <a:t>Trauma: Compression of Spinal Cord</a:t>
            </a:r>
          </a:p>
          <a:p>
            <a:pPr lvl="1">
              <a:buFont typeface="Arial" panose="020B0604020202020204" pitchFamily="34" charset="0"/>
              <a:buChar char="•"/>
            </a:pPr>
            <a:r>
              <a:rPr lang="en-US" sz="2000" dirty="0"/>
              <a:t>Exposure: Lead, Arsenic, Tick, Snake Venoms</a:t>
            </a:r>
          </a:p>
          <a:p>
            <a:pPr lvl="1">
              <a:buFont typeface="Arial" panose="020B0604020202020204" pitchFamily="34" charset="0"/>
              <a:buChar char="•"/>
            </a:pPr>
            <a:r>
              <a:rPr lang="en-US" sz="2000" dirty="0"/>
              <a:t>Preceding Infection: GBS, TM</a:t>
            </a:r>
          </a:p>
          <a:p>
            <a:pPr lvl="1">
              <a:buFont typeface="Arial" panose="020B0604020202020204" pitchFamily="34" charset="0"/>
              <a:buChar char="•"/>
            </a:pPr>
            <a:r>
              <a:rPr lang="en-US" sz="2000" dirty="0"/>
              <a:t>Precipitating Factors: Diarrhea (Hypokalemia)</a:t>
            </a:r>
          </a:p>
          <a:p>
            <a:pPr lvl="1">
              <a:buFont typeface="Arial" panose="020B0604020202020204" pitchFamily="34" charset="0"/>
              <a:buChar char="•"/>
            </a:pPr>
            <a:r>
              <a:rPr lang="en-US" sz="2000" dirty="0"/>
              <a:t>Intramuscular Injection: Traumatic Neuritis, Polio</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clues (AFP)</a:t>
            </a:r>
          </a:p>
        </p:txBody>
      </p:sp>
      <p:sp>
        <p:nvSpPr>
          <p:cNvPr id="3" name="Content Placeholder 2"/>
          <p:cNvSpPr>
            <a:spLocks noGrp="1"/>
          </p:cNvSpPr>
          <p:nvPr>
            <p:ph idx="1"/>
          </p:nvPr>
        </p:nvSpPr>
        <p:spPr/>
        <p:txBody>
          <a:bodyPr>
            <a:normAutofit/>
          </a:bodyPr>
          <a:lstStyle/>
          <a:p>
            <a:pPr lvl="1">
              <a:buFont typeface="Arial" panose="020B0604020202020204" pitchFamily="34" charset="0"/>
              <a:buChar char="•"/>
            </a:pPr>
            <a:r>
              <a:rPr lang="en-US" sz="2000" dirty="0"/>
              <a:t>Sensory level/bladder bowel: compressive myelopathy, TM</a:t>
            </a:r>
          </a:p>
          <a:p>
            <a:pPr lvl="1">
              <a:buFont typeface="Arial" panose="020B0604020202020204" pitchFamily="34" charset="0"/>
              <a:buChar char="•"/>
            </a:pPr>
            <a:r>
              <a:rPr lang="en-US" sz="2000" dirty="0"/>
              <a:t>Constipation &lt; 1 yr: botulinism (honey </a:t>
            </a:r>
            <a:r>
              <a:rPr lang="en-US" sz="2000" dirty="0" err="1"/>
              <a:t>injestion</a:t>
            </a:r>
            <a:r>
              <a:rPr lang="en-US" sz="2000" dirty="0"/>
              <a:t>)</a:t>
            </a:r>
          </a:p>
          <a:p>
            <a:pPr lvl="1">
              <a:buFont typeface="Arial" panose="020B0604020202020204" pitchFamily="34" charset="0"/>
              <a:buChar char="•"/>
            </a:pPr>
            <a:r>
              <a:rPr lang="en-US" sz="2000" dirty="0"/>
              <a:t>Ascending weakness: GBS, Rabies, VZV</a:t>
            </a:r>
          </a:p>
          <a:p>
            <a:pPr lvl="1">
              <a:buFont typeface="Arial" panose="020B0604020202020204" pitchFamily="34" charset="0"/>
              <a:buChar char="•"/>
            </a:pPr>
            <a:r>
              <a:rPr lang="en-US" sz="2000" dirty="0"/>
              <a:t>Descending weakness: Diphtheria, botulinism</a:t>
            </a:r>
          </a:p>
          <a:p>
            <a:pPr lvl="1">
              <a:buFont typeface="Arial" panose="020B0604020202020204" pitchFamily="34" charset="0"/>
              <a:buChar char="•"/>
            </a:pPr>
            <a:r>
              <a:rPr lang="en-US" sz="2000" dirty="0"/>
              <a:t>Ptosis: </a:t>
            </a:r>
            <a:r>
              <a:rPr lang="en-US" sz="2000" dirty="0" err="1"/>
              <a:t>Mysthenia</a:t>
            </a:r>
            <a:r>
              <a:rPr lang="en-US" sz="2000" dirty="0"/>
              <a:t> gravis, botulinism</a:t>
            </a:r>
          </a:p>
          <a:p>
            <a:pPr lvl="1">
              <a:buFont typeface="Arial" panose="020B0604020202020204" pitchFamily="34" charset="0"/>
              <a:buChar char="•"/>
            </a:pPr>
            <a:r>
              <a:rPr lang="en-US" sz="2000" dirty="0"/>
              <a:t>DTR: Absent (GBS, TM early stage, polio)</a:t>
            </a:r>
          </a:p>
          <a:p>
            <a:pPr lvl="1">
              <a:buFont typeface="Arial" panose="020B0604020202020204" pitchFamily="34" charset="0"/>
              <a:buChar char="•"/>
            </a:pPr>
            <a:r>
              <a:rPr lang="en-US" sz="2000" dirty="0"/>
              <a:t>Preserved: Myasthenia, periodic paralysis </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B4028482-F53A-4442-AB14-9B7A43F44F9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566</TotalTime>
  <Words>1668</Words>
  <Application>Microsoft Office PowerPoint</Application>
  <PresentationFormat>On-screen Show (4:3)</PresentationFormat>
  <Paragraphs>293</Paragraphs>
  <Slides>40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Tw Cen MT (Body)</vt:lpstr>
      <vt:lpstr>Arial</vt:lpstr>
      <vt:lpstr>Calibri</vt:lpstr>
      <vt:lpstr>Tw Cen MT</vt:lpstr>
      <vt:lpstr>Tw Cen MT Condensed</vt:lpstr>
      <vt:lpstr>Wingdings 3</vt:lpstr>
      <vt:lpstr>Integral</vt:lpstr>
      <vt:lpstr>Acute Flaccid Paralysis (AFP)</vt:lpstr>
      <vt:lpstr>Definition (WHO)</vt:lpstr>
      <vt:lpstr>Epidemiological Definition  (WHO 2005)</vt:lpstr>
      <vt:lpstr>Pattern of Weakness</vt:lpstr>
      <vt:lpstr>Neuroanatomical D/D of AFP</vt:lpstr>
      <vt:lpstr>Continued</vt:lpstr>
      <vt:lpstr>Continued</vt:lpstr>
      <vt:lpstr>Clinical Clues (AFP)</vt:lpstr>
      <vt:lpstr>Clinical clues (AFP)</vt:lpstr>
      <vt:lpstr>Guillain-Barré Syndrome</vt:lpstr>
      <vt:lpstr>Pathophysiology </vt:lpstr>
      <vt:lpstr>Pathophysiology (continued)</vt:lpstr>
      <vt:lpstr>Aetiology </vt:lpstr>
      <vt:lpstr>Classification of GBS </vt:lpstr>
      <vt:lpstr>Guillain-Barre’ Syndrome</vt:lpstr>
      <vt:lpstr>Clinical features</vt:lpstr>
      <vt:lpstr>Characteristic “3A”triad:</vt:lpstr>
      <vt:lpstr>Serious Association:</vt:lpstr>
      <vt:lpstr>Investigations</vt:lpstr>
      <vt:lpstr>Doubt the Diagnosis of GBS IF</vt:lpstr>
      <vt:lpstr>Treatment</vt:lpstr>
      <vt:lpstr>GBS Management</vt:lpstr>
      <vt:lpstr>Special Therapy</vt:lpstr>
      <vt:lpstr>GBS Management</vt:lpstr>
      <vt:lpstr>Outcome of GBS patients</vt:lpstr>
      <vt:lpstr>Transverse myelitis (Diagnostic criteria)</vt:lpstr>
      <vt:lpstr>Pathophysiology</vt:lpstr>
      <vt:lpstr>Clinical features</vt:lpstr>
      <vt:lpstr>Physical Examination</vt:lpstr>
      <vt:lpstr>Diagnosis</vt:lpstr>
      <vt:lpstr>Lumbar puncture</vt:lpstr>
      <vt:lpstr>Treatment</vt:lpstr>
      <vt:lpstr>Treatment…cont</vt:lpstr>
      <vt:lpstr>Prognosis</vt:lpstr>
      <vt:lpstr>PowerPoint Presentation</vt:lpstr>
      <vt:lpstr>Management protocols of AFP</vt:lpstr>
      <vt:lpstr>Management protocols</vt:lpstr>
      <vt:lpstr>Management( continued)</vt:lpstr>
      <vt:lpstr>Management( continued)</vt:lpstr>
      <vt:lpstr>Summary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AFP</dc:title>
  <dc:creator>Dell</dc:creator>
  <cp:lastModifiedBy>Rajesh Patel</cp:lastModifiedBy>
  <cp:revision>63</cp:revision>
  <dcterms:created xsi:type="dcterms:W3CDTF">2006-08-16T00:00:00Z</dcterms:created>
  <dcterms:modified xsi:type="dcterms:W3CDTF">2024-11-07T17:07:28Z</dcterms:modified>
</cp:coreProperties>
</file>