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2"/>
  </p:notesMasterIdLst>
  <p:sldIdLst>
    <p:sldId id="256" r:id="rId2"/>
    <p:sldId id="257" r:id="rId3"/>
    <p:sldId id="258" r:id="rId4"/>
    <p:sldId id="297" r:id="rId5"/>
    <p:sldId id="259" r:id="rId6"/>
    <p:sldId id="260" r:id="rId7"/>
    <p:sldId id="261" r:id="rId8"/>
    <p:sldId id="290" r:id="rId9"/>
    <p:sldId id="291" r:id="rId10"/>
    <p:sldId id="263" r:id="rId11"/>
    <p:sldId id="264" r:id="rId12"/>
    <p:sldId id="265" r:id="rId13"/>
    <p:sldId id="266" r:id="rId14"/>
    <p:sldId id="267" r:id="rId15"/>
    <p:sldId id="268" r:id="rId16"/>
    <p:sldId id="269" r:id="rId17"/>
    <p:sldId id="270" r:id="rId18"/>
    <p:sldId id="271" r:id="rId19"/>
    <p:sldId id="272" r:id="rId20"/>
    <p:sldId id="274" r:id="rId21"/>
    <p:sldId id="275" r:id="rId22"/>
    <p:sldId id="276" r:id="rId23"/>
    <p:sldId id="278" r:id="rId24"/>
    <p:sldId id="277" r:id="rId25"/>
    <p:sldId id="273" r:id="rId26"/>
    <p:sldId id="279" r:id="rId27"/>
    <p:sldId id="288" r:id="rId28"/>
    <p:sldId id="281" r:id="rId29"/>
    <p:sldId id="282" r:id="rId30"/>
    <p:sldId id="283" r:id="rId31"/>
    <p:sldId id="284" r:id="rId32"/>
    <p:sldId id="285" r:id="rId33"/>
    <p:sldId id="286" r:id="rId34"/>
    <p:sldId id="289" r:id="rId35"/>
    <p:sldId id="287" r:id="rId36"/>
    <p:sldId id="292" r:id="rId37"/>
    <p:sldId id="293" r:id="rId38"/>
    <p:sldId id="294" r:id="rId39"/>
    <p:sldId id="295" r:id="rId40"/>
    <p:sldId id="296"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CD4490-0848-4F56-8F84-3302C72CA5B2}" type="datetimeFigureOut">
              <a:rPr lang="en-US" smtClean="0"/>
              <a:pPr/>
              <a:t>11/7/2024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3A70F3-C94B-4764-A524-C4378AF16D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E73AB4A-440B-4BFF-B7BE-0740AC7A4121}" type="slidenum">
              <a:rPr lang="en-US"/>
              <a:pPr>
                <a:defRPr/>
              </a:pPr>
              <a:t>15</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ar-E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miter lim="800000"/>
            <a:headEnd/>
            <a:tailEnd/>
          </a:ln>
        </p:spPr>
        <p:txBody>
          <a:bodyPr/>
          <a:lstStyle/>
          <a:p>
            <a:fld id="{C9A5FE37-C614-4217-B079-CC3D07828219}" type="slidenum">
              <a:rPr lang="en-US" smtClean="0">
                <a:cs typeface="Arial" charset="0"/>
              </a:rPr>
              <a:pPr/>
              <a:t>25</a:t>
            </a:fld>
            <a:endParaRPr lang="en-US">
              <a:cs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a:t>The overall prognosis of GBS is quite good,</a:t>
            </a:r>
            <a:endParaRPr lang="en-US" b="1"/>
          </a:p>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55" name="Rectangle 105"/>
          <p:cNvSpPr/>
          <p:nvPr/>
        </p:nvSpPr>
        <p:spPr>
          <a:xfrm rot="2700000">
            <a:off x="7446946" y="993285"/>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09" name="Group 408"/>
          <p:cNvGrpSpPr/>
          <p:nvPr/>
        </p:nvGrpSpPr>
        <p:grpSpPr>
          <a:xfrm>
            <a:off x="0" y="420256"/>
            <a:ext cx="9144000" cy="3795497"/>
            <a:chOff x="0" y="420256"/>
            <a:chExt cx="12188952" cy="3795497"/>
          </a:xfrm>
        </p:grpSpPr>
        <p:cxnSp>
          <p:nvCxnSpPr>
            <p:cNvPr id="410" name="Straight Connector 409"/>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1" name="Straight Connector 410"/>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2" name="Straight Connector 411"/>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3" name="Straight Connector 412"/>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4" name="Straight Connector 413"/>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5" name="Straight Connector 414"/>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6" name="Straight Connector 415"/>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7" name="Straight Connector 416"/>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8" name="Straight Connector 417"/>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9" name="Straight Connector 418"/>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420" name="Rectangle 379"/>
          <p:cNvSpPr/>
          <p:nvPr/>
        </p:nvSpPr>
        <p:spPr>
          <a:xfrm rot="18900000" flipV="1">
            <a:off x="8146056" y="-427079"/>
            <a:ext cx="13716" cy="2816931"/>
          </a:xfrm>
          <a:custGeom>
            <a:avLst/>
            <a:gdLst/>
            <a:ahLst/>
            <a:cxnLst/>
            <a:rect l="l" t="t" r="r" b="b"/>
            <a:pathLst>
              <a:path w="13716" h="2816931">
                <a:moveTo>
                  <a:pt x="0" y="2816931"/>
                </a:moveTo>
                <a:lnTo>
                  <a:pt x="13716" y="28032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1" name="Rectangle 56"/>
          <p:cNvSpPr/>
          <p:nvPr/>
        </p:nvSpPr>
        <p:spPr>
          <a:xfrm>
            <a:off x="1" y="0"/>
            <a:ext cx="8865825" cy="4572004"/>
          </a:xfrm>
          <a:custGeom>
            <a:avLst/>
            <a:gdLst/>
            <a:ahLst/>
            <a:cxnLst/>
            <a:rect l="l" t="t" r="r" b="b"/>
            <a:pathLst>
              <a:path w="8865825" h="4572004">
                <a:moveTo>
                  <a:pt x="5901406" y="4"/>
                </a:moveTo>
                <a:lnTo>
                  <a:pt x="5915122" y="4"/>
                </a:lnTo>
                <a:lnTo>
                  <a:pt x="5915122" y="4572004"/>
                </a:lnTo>
                <a:lnTo>
                  <a:pt x="5901406" y="4572004"/>
                </a:lnTo>
                <a:close/>
                <a:moveTo>
                  <a:pt x="5058348" y="3"/>
                </a:moveTo>
                <a:lnTo>
                  <a:pt x="5072064" y="3"/>
                </a:lnTo>
                <a:lnTo>
                  <a:pt x="5072064" y="4572003"/>
                </a:lnTo>
                <a:lnTo>
                  <a:pt x="5058348" y="4572003"/>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3372232" y="1"/>
                </a:moveTo>
                <a:lnTo>
                  <a:pt x="3385948" y="1"/>
                </a:lnTo>
                <a:lnTo>
                  <a:pt x="3385948" y="4572001"/>
                </a:lnTo>
                <a:lnTo>
                  <a:pt x="3372232" y="4572001"/>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2"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3"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4"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5"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6"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8" name="Rectangle 93"/>
          <p:cNvSpPr/>
          <p:nvPr/>
        </p:nvSpPr>
        <p:spPr>
          <a:xfrm rot="2700000">
            <a:off x="7126799" y="-278554"/>
            <a:ext cx="13716" cy="5699824"/>
          </a:xfrm>
          <a:custGeom>
            <a:avLst/>
            <a:gdLst/>
            <a:ahLst/>
            <a:cxnLst/>
            <a:rect l="l" t="t" r="r" b="b"/>
            <a:pathLst>
              <a:path w="13716" h="5699824">
                <a:moveTo>
                  <a:pt x="0" y="0"/>
                </a:moveTo>
                <a:lnTo>
                  <a:pt x="13716" y="13717"/>
                </a:lnTo>
                <a:lnTo>
                  <a:pt x="13716" y="5686109"/>
                </a:lnTo>
                <a:lnTo>
                  <a:pt x="1" y="569982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9" name="Rectangle 95"/>
          <p:cNvSpPr/>
          <p:nvPr/>
        </p:nvSpPr>
        <p:spPr>
          <a:xfrm rot="2700000">
            <a:off x="7969986" y="1747381"/>
            <a:ext cx="13716" cy="3314931"/>
          </a:xfrm>
          <a:custGeom>
            <a:avLst/>
            <a:gdLst/>
            <a:ahLst/>
            <a:cxnLst/>
            <a:rect l="l" t="t" r="r" b="b"/>
            <a:pathLst>
              <a:path w="13716" h="3314931">
                <a:moveTo>
                  <a:pt x="0" y="0"/>
                </a:moveTo>
                <a:lnTo>
                  <a:pt x="13716" y="13716"/>
                </a:lnTo>
                <a:lnTo>
                  <a:pt x="13716" y="3301215"/>
                </a:lnTo>
                <a:lnTo>
                  <a:pt x="0" y="331493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0" name="Rectangle 96"/>
          <p:cNvSpPr/>
          <p:nvPr/>
        </p:nvSpPr>
        <p:spPr>
          <a:xfrm rot="2700000">
            <a:off x="8391577" y="2765192"/>
            <a:ext cx="13716" cy="2122490"/>
          </a:xfrm>
          <a:custGeom>
            <a:avLst/>
            <a:gdLst/>
            <a:ahLst/>
            <a:cxnLst/>
            <a:rect l="l" t="t" r="r" b="b"/>
            <a:pathLst>
              <a:path w="13716" h="2122490">
                <a:moveTo>
                  <a:pt x="0" y="0"/>
                </a:moveTo>
                <a:lnTo>
                  <a:pt x="13716" y="13716"/>
                </a:lnTo>
                <a:lnTo>
                  <a:pt x="13716" y="2108774"/>
                </a:lnTo>
                <a:lnTo>
                  <a:pt x="0" y="212249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1" name="Rectangle 97"/>
          <p:cNvSpPr/>
          <p:nvPr/>
        </p:nvSpPr>
        <p:spPr>
          <a:xfrm rot="2700000">
            <a:off x="8813172" y="3783010"/>
            <a:ext cx="13717" cy="930041"/>
          </a:xfrm>
          <a:custGeom>
            <a:avLst/>
            <a:gdLst/>
            <a:ahLst/>
            <a:cxnLst/>
            <a:rect l="l" t="t" r="r" b="b"/>
            <a:pathLst>
              <a:path w="13717" h="930041">
                <a:moveTo>
                  <a:pt x="0" y="0"/>
                </a:moveTo>
                <a:lnTo>
                  <a:pt x="13717" y="13717"/>
                </a:lnTo>
                <a:lnTo>
                  <a:pt x="13717" y="916324"/>
                </a:lnTo>
                <a:lnTo>
                  <a:pt x="1" y="93004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2"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3"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4"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5"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6"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7"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8"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9"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0"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2"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3"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4"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5" name="Rectangle 376"/>
          <p:cNvSpPr/>
          <p:nvPr/>
        </p:nvSpPr>
        <p:spPr>
          <a:xfrm rot="18900000" flipV="1">
            <a:off x="6881278" y="-950966"/>
            <a:ext cx="13716" cy="6394268"/>
          </a:xfrm>
          <a:custGeom>
            <a:avLst/>
            <a:gdLst/>
            <a:ahLst/>
            <a:cxnLst/>
            <a:rect l="l" t="t" r="r" b="b"/>
            <a:pathLst>
              <a:path w="13716" h="6394268">
                <a:moveTo>
                  <a:pt x="13716" y="6380553"/>
                </a:moveTo>
                <a:lnTo>
                  <a:pt x="13716" y="13716"/>
                </a:lnTo>
                <a:lnTo>
                  <a:pt x="0" y="0"/>
                </a:lnTo>
                <a:lnTo>
                  <a:pt x="0" y="639426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6" name="Rectangle 377"/>
          <p:cNvSpPr/>
          <p:nvPr/>
        </p:nvSpPr>
        <p:spPr>
          <a:xfrm rot="18900000" flipV="1">
            <a:off x="7302869" y="-776336"/>
            <a:ext cx="13717" cy="5201823"/>
          </a:xfrm>
          <a:custGeom>
            <a:avLst/>
            <a:gdLst/>
            <a:ahLst/>
            <a:cxnLst/>
            <a:rect l="l" t="t" r="r" b="b"/>
            <a:pathLst>
              <a:path w="13717" h="5201823">
                <a:moveTo>
                  <a:pt x="1" y="5201823"/>
                </a:moveTo>
                <a:lnTo>
                  <a:pt x="13717" y="5188106"/>
                </a:lnTo>
                <a:lnTo>
                  <a:pt x="13717" y="13717"/>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7" name="Rectangle 378"/>
          <p:cNvSpPr/>
          <p:nvPr/>
        </p:nvSpPr>
        <p:spPr>
          <a:xfrm rot="18900000" flipV="1">
            <a:off x="7742935" y="-582310"/>
            <a:ext cx="13716" cy="4009378"/>
          </a:xfrm>
          <a:custGeom>
            <a:avLst/>
            <a:gdLst/>
            <a:ahLst/>
            <a:cxnLst/>
            <a:rect l="l" t="t" r="r" b="b"/>
            <a:pathLst>
              <a:path w="13716" h="4009378">
                <a:moveTo>
                  <a:pt x="13716" y="3995663"/>
                </a:moveTo>
                <a:lnTo>
                  <a:pt x="13716" y="13717"/>
                </a:lnTo>
                <a:lnTo>
                  <a:pt x="0" y="0"/>
                </a:lnTo>
                <a:lnTo>
                  <a:pt x="0" y="400937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8" name="Rectangle 138"/>
          <p:cNvSpPr/>
          <p:nvPr/>
        </p:nvSpPr>
        <p:spPr>
          <a:xfrm rot="18900000" flipV="1">
            <a:off x="8567649" y="-252451"/>
            <a:ext cx="13715" cy="1624488"/>
          </a:xfrm>
          <a:custGeom>
            <a:avLst/>
            <a:gdLst/>
            <a:ahLst/>
            <a:cxnLst/>
            <a:rect l="l" t="t" r="r" b="b"/>
            <a:pathLst>
              <a:path w="13715" h="1624488">
                <a:moveTo>
                  <a:pt x="0" y="1624488"/>
                </a:moveTo>
                <a:lnTo>
                  <a:pt x="13715" y="1610773"/>
                </a:lnTo>
                <a:lnTo>
                  <a:pt x="13715"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9" name="Freeform 448"/>
          <p:cNvSpPr/>
          <p:nvPr/>
        </p:nvSpPr>
        <p:spPr>
          <a:xfrm rot="18900000" flipV="1">
            <a:off x="8989243" y="-77819"/>
            <a:ext cx="13715" cy="432040"/>
          </a:xfrm>
          <a:custGeom>
            <a:avLst/>
            <a:gdLst/>
            <a:ahLst/>
            <a:cxnLst/>
            <a:rect l="l" t="t" r="r" b="b"/>
            <a:pathLst>
              <a:path w="13715" h="432040">
                <a:moveTo>
                  <a:pt x="0" y="432040"/>
                </a:moveTo>
                <a:lnTo>
                  <a:pt x="13715" y="418325"/>
                </a:lnTo>
                <a:lnTo>
                  <a:pt x="13715"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0"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1"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2"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3"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4"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5"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6"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7"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8"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9"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0"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1"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2" name="Teardrop 3"/>
          <p:cNvSpPr/>
          <p:nvPr/>
        </p:nvSpPr>
        <p:spPr>
          <a:xfrm rot="5400000" flipH="1" flipV="1">
            <a:off x="8812306" y="329061"/>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29"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3"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8" y="173608"/>
                </a:lnTo>
                <a:lnTo>
                  <a:pt x="3810" y="173608"/>
                </a:lnTo>
                <a:cubicBezTo>
                  <a:pt x="332" y="169383"/>
                  <a:pt x="0" y="164657"/>
                  <a:pt x="0" y="159854"/>
                </a:cubicBezTo>
                <a:cubicBezTo>
                  <a:pt x="0" y="132604"/>
                  <a:pt x="10705"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3"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4" name="Oval 463"/>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5"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6" name="Oval 465"/>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7" name="Oval 466"/>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8" name="Oval 467"/>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9" name="Oval 468"/>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0" name="Oval 469"/>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1" name="Oval 470"/>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2" name="Oval 471"/>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3" name="Oval 472"/>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4" name="Oval 473"/>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5"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6"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7"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8"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9"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0"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1"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2"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3"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4"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6" name="Oval 485"/>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7" name="Oval 486"/>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8" name="Oval 487"/>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9" name="Oval 488"/>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0" name="Oval 489"/>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1" name="Oval 490"/>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2" name="Oval 491"/>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3" name="Oval 492"/>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4" name="Oval 493"/>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5" name="Oval 494"/>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6" name="Oval 495"/>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6"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7"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8"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9"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0" name="Oval 883"/>
          <p:cNvSpPr/>
          <p:nvPr/>
        </p:nvSpPr>
        <p:spPr>
          <a:xfrm>
            <a:off x="2031413" y="-10245"/>
            <a:ext cx="6910072" cy="84875"/>
          </a:xfrm>
          <a:custGeom>
            <a:avLst/>
            <a:gdLst/>
            <a:ahLst/>
            <a:cxnLst/>
            <a:rect l="l" t="t" r="r" b="b"/>
            <a:pathLst>
              <a:path w="6910072" h="84875">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1"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3"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4"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5"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6"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7"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8"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9"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0"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1" name="Teardrop 3"/>
          <p:cNvSpPr/>
          <p:nvPr/>
        </p:nvSpPr>
        <p:spPr>
          <a:xfrm rot="5400000" flipH="1" flipV="1">
            <a:off x="8812306" y="1174559"/>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3"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2" y="169383"/>
                  <a:pt x="0" y="164657"/>
                  <a:pt x="0" y="159854"/>
                </a:cubicBezTo>
                <a:cubicBezTo>
                  <a:pt x="0" y="132604"/>
                  <a:pt x="10705"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2"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3" name="Oval 522"/>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4" name="Oval 523"/>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5" name="Oval 524"/>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6" name="Oval 525"/>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7" name="Oval 526"/>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8" name="Oval 527"/>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9" name="Oval 528"/>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0" name="Oval 529"/>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1" name="Oval 530"/>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2" name="Oval 531"/>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Oval 543"/>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Oval 544"/>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Oval 545"/>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Oval 546"/>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Oval 547"/>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Oval 548"/>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Oval 549"/>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Oval 550"/>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Oval 551"/>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Oval 552"/>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Oval 553"/>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Teardrop 3"/>
          <p:cNvSpPr/>
          <p:nvPr/>
        </p:nvSpPr>
        <p:spPr>
          <a:xfrm rot="5400000" flipH="1" flipV="1">
            <a:off x="8812306" y="2017156"/>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29"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Oval 566"/>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Oval 567"/>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Oval 568"/>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Oval 569"/>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Oval 570"/>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Oval 571"/>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Oval 572"/>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Oval 573"/>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Oval 574"/>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Oval 575"/>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Oval 587"/>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Oval 588"/>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Oval 589"/>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Oval 590"/>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592"/>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8812306" y="2865829"/>
            <a:ext cx="489780" cy="173608"/>
          </a:xfrm>
          <a:custGeom>
            <a:avLst/>
            <a:gdLst/>
            <a:ahLst/>
            <a:cxnLst/>
            <a:rect l="l" t="t" r="r" b="b"/>
            <a:pathLst>
              <a:path w="489780" h="173608">
                <a:moveTo>
                  <a:pt x="489780" y="159854"/>
                </a:moveTo>
                <a:lnTo>
                  <a:pt x="485976" y="173608"/>
                </a:lnTo>
                <a:lnTo>
                  <a:pt x="475132"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2"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1"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Oval 610"/>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Oval 611"/>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Oval 612"/>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Oval 613"/>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Oval 614"/>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Oval 615"/>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Oval 616"/>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Oval 617"/>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Oval 618"/>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Oval 619"/>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63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Oval 63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Oval 63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Oval 63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Oval 63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Oval 64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Oval 64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Teardrop 3"/>
          <p:cNvSpPr/>
          <p:nvPr/>
        </p:nvSpPr>
        <p:spPr>
          <a:xfrm rot="5400000" flipH="1" flipV="1">
            <a:off x="8812306" y="3710008"/>
            <a:ext cx="489780" cy="173608"/>
          </a:xfrm>
          <a:custGeom>
            <a:avLst/>
            <a:gdLst/>
            <a:ahLst/>
            <a:cxnLst/>
            <a:rect l="l" t="t" r="r" b="b"/>
            <a:pathLst>
              <a:path w="489780" h="173608">
                <a:moveTo>
                  <a:pt x="489780" y="159854"/>
                </a:moveTo>
                <a:lnTo>
                  <a:pt x="485976" y="173608"/>
                </a:lnTo>
                <a:lnTo>
                  <a:pt x="475132"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2"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1"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Oval 65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Oval 65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Oval 65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Oval 65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Oval 65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Oval 65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Oval 66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Oval 66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Oval 66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Oval 66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Oval 683"/>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Oval 684"/>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Oval 685"/>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8991444" y="4419445"/>
            <a:ext cx="171406" cy="133705"/>
          </a:xfrm>
          <a:custGeom>
            <a:avLst/>
            <a:gdLst/>
            <a:ahLst/>
            <a:cxnLst/>
            <a:rect l="l" t="t" r="r" b="b"/>
            <a:pathLst>
              <a:path w="171406" h="133705">
                <a:moveTo>
                  <a:pt x="171406" y="123429"/>
                </a:moveTo>
                <a:lnTo>
                  <a:pt x="168564" y="133705"/>
                </a:lnTo>
                <a:lnTo>
                  <a:pt x="157460" y="133705"/>
                </a:lnTo>
                <a:cubicBezTo>
                  <a:pt x="159382" y="130353"/>
                  <a:pt x="159597" y="126761"/>
                  <a:pt x="159597" y="123119"/>
                </a:cubicBezTo>
                <a:cubicBezTo>
                  <a:pt x="159597" y="99209"/>
                  <a:pt x="150331" y="77462"/>
                  <a:pt x="135010" y="61451"/>
                </a:cubicBezTo>
                <a:lnTo>
                  <a:pt x="62756" y="133705"/>
                </a:lnTo>
                <a:lnTo>
                  <a:pt x="62665" y="133705"/>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1651"/>
          <p:cNvSpPr/>
          <p:nvPr/>
        </p:nvSpPr>
        <p:spPr>
          <a:xfrm>
            <a:off x="812619" y="4561319"/>
            <a:ext cx="7660836" cy="10682"/>
          </a:xfrm>
          <a:custGeom>
            <a:avLst/>
            <a:gdLst/>
            <a:ahLst/>
            <a:cxnLst/>
            <a:rect l="l" t="t" r="r" b="b"/>
            <a:pathLst>
              <a:path w="7660836" h="10682">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1" name="Oval 70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2" name="Oval 701"/>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3" name="Oval 702"/>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4" name="Oval 703"/>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5" name="Oval 704"/>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6" name="Oval 705"/>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7" name="Oval 706"/>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8" name="Oval 707"/>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9" name="Oval 708"/>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0" name="Oval 709"/>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1" name="Oval 71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2" name="Oval 711"/>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3" name="Oval 712"/>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4" name="Oval 713"/>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5" name="Oval 714"/>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6" name="Oval 715"/>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7" name="Oval 716"/>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8" name="Oval 717"/>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9" name="Oval 718"/>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0" name="Oval 719"/>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1" name="Oval 720"/>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2" name="Oval 721"/>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3" name="Oval 722"/>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4" name="Oval 723"/>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5" name="Oval 724"/>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6" name="Oval 725"/>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7" name="Oval 726"/>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8" name="Oval 727"/>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9" name="Oval 728"/>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0" name="Oval 729"/>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1" name="Oval 730"/>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2" name="Oval 73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3" name="Oval 732"/>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4" name="Oval 733"/>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5" name="Oval 734"/>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6" name="Oval 735"/>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7" name="Oval 736"/>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8" name="Oval 737"/>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9" name="Oval 738"/>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0" name="Oval 739"/>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1" name="Oval 740"/>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2" name="Oval 74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3" name="Oval 742"/>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4" name="Oval 743"/>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5" name="Oval 744"/>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6" name="Oval 74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7" name="Oval 74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8" name="Oval 74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9" name="Oval 74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0" name="Oval 74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1" name="Oval 75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2" name="Oval 75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3" name="Oval 752"/>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4" name="Oval 753"/>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8706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07393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0"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8598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26605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0" y="420256"/>
            <a:ext cx="9144000" cy="3795497"/>
            <a:chOff x="0" y="420256"/>
            <a:chExt cx="12188952" cy="3795497"/>
          </a:xfrm>
        </p:grpSpPr>
        <p:cxnSp>
          <p:nvCxnSpPr>
            <p:cNvPr id="10" name="Straight Connector 9"/>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0" name="Rectangle 379"/>
          <p:cNvSpPr/>
          <p:nvPr/>
        </p:nvSpPr>
        <p:spPr>
          <a:xfrm rot="18900000" flipV="1">
            <a:off x="8146056" y="-427079"/>
            <a:ext cx="13716" cy="2816931"/>
          </a:xfrm>
          <a:custGeom>
            <a:avLst/>
            <a:gdLst/>
            <a:ahLst/>
            <a:cxnLst/>
            <a:rect l="l" t="t" r="r" b="b"/>
            <a:pathLst>
              <a:path w="13716" h="2816931">
                <a:moveTo>
                  <a:pt x="0" y="2816931"/>
                </a:moveTo>
                <a:lnTo>
                  <a:pt x="13716" y="28032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56"/>
          <p:cNvSpPr/>
          <p:nvPr/>
        </p:nvSpPr>
        <p:spPr>
          <a:xfrm>
            <a:off x="1" y="0"/>
            <a:ext cx="8865825" cy="4572004"/>
          </a:xfrm>
          <a:custGeom>
            <a:avLst/>
            <a:gdLst/>
            <a:ahLst/>
            <a:cxnLst/>
            <a:rect l="l" t="t" r="r" b="b"/>
            <a:pathLst>
              <a:path w="8865825" h="4572004">
                <a:moveTo>
                  <a:pt x="5901406" y="4"/>
                </a:moveTo>
                <a:lnTo>
                  <a:pt x="5915122" y="4"/>
                </a:lnTo>
                <a:lnTo>
                  <a:pt x="5915122" y="4572004"/>
                </a:lnTo>
                <a:lnTo>
                  <a:pt x="5901406" y="4572004"/>
                </a:lnTo>
                <a:close/>
                <a:moveTo>
                  <a:pt x="5058348" y="3"/>
                </a:moveTo>
                <a:lnTo>
                  <a:pt x="5072064" y="3"/>
                </a:lnTo>
                <a:lnTo>
                  <a:pt x="5072064" y="4572003"/>
                </a:lnTo>
                <a:lnTo>
                  <a:pt x="5058348" y="4572003"/>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3372232" y="1"/>
                </a:moveTo>
                <a:lnTo>
                  <a:pt x="3385948" y="1"/>
                </a:lnTo>
                <a:lnTo>
                  <a:pt x="3385948" y="4572001"/>
                </a:lnTo>
                <a:lnTo>
                  <a:pt x="3372232" y="4572001"/>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 name="Rectangle 93"/>
          <p:cNvSpPr/>
          <p:nvPr/>
        </p:nvSpPr>
        <p:spPr>
          <a:xfrm rot="2700000">
            <a:off x="7126799" y="-278554"/>
            <a:ext cx="13716" cy="5699824"/>
          </a:xfrm>
          <a:custGeom>
            <a:avLst/>
            <a:gdLst/>
            <a:ahLst/>
            <a:cxnLst/>
            <a:rect l="l" t="t" r="r" b="b"/>
            <a:pathLst>
              <a:path w="13716" h="5699824">
                <a:moveTo>
                  <a:pt x="0" y="0"/>
                </a:moveTo>
                <a:lnTo>
                  <a:pt x="13716" y="13717"/>
                </a:lnTo>
                <a:lnTo>
                  <a:pt x="13716" y="5686109"/>
                </a:lnTo>
                <a:lnTo>
                  <a:pt x="1" y="569982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95"/>
          <p:cNvSpPr/>
          <p:nvPr/>
        </p:nvSpPr>
        <p:spPr>
          <a:xfrm rot="2700000">
            <a:off x="7969986" y="1747381"/>
            <a:ext cx="13716" cy="3314931"/>
          </a:xfrm>
          <a:custGeom>
            <a:avLst/>
            <a:gdLst/>
            <a:ahLst/>
            <a:cxnLst/>
            <a:rect l="l" t="t" r="r" b="b"/>
            <a:pathLst>
              <a:path w="13716" h="3314931">
                <a:moveTo>
                  <a:pt x="0" y="0"/>
                </a:moveTo>
                <a:lnTo>
                  <a:pt x="13716" y="13716"/>
                </a:lnTo>
                <a:lnTo>
                  <a:pt x="13716" y="3301215"/>
                </a:lnTo>
                <a:lnTo>
                  <a:pt x="0" y="331493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96"/>
          <p:cNvSpPr/>
          <p:nvPr/>
        </p:nvSpPr>
        <p:spPr>
          <a:xfrm rot="2700000">
            <a:off x="8391577" y="2765192"/>
            <a:ext cx="13716" cy="2122490"/>
          </a:xfrm>
          <a:custGeom>
            <a:avLst/>
            <a:gdLst/>
            <a:ahLst/>
            <a:cxnLst/>
            <a:rect l="l" t="t" r="r" b="b"/>
            <a:pathLst>
              <a:path w="13716" h="2122490">
                <a:moveTo>
                  <a:pt x="0" y="0"/>
                </a:moveTo>
                <a:lnTo>
                  <a:pt x="13716" y="13716"/>
                </a:lnTo>
                <a:lnTo>
                  <a:pt x="13716" y="2108774"/>
                </a:lnTo>
                <a:lnTo>
                  <a:pt x="0" y="212249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97"/>
          <p:cNvSpPr/>
          <p:nvPr/>
        </p:nvSpPr>
        <p:spPr>
          <a:xfrm rot="2700000">
            <a:off x="8813172" y="3783010"/>
            <a:ext cx="13717" cy="930041"/>
          </a:xfrm>
          <a:custGeom>
            <a:avLst/>
            <a:gdLst/>
            <a:ahLst/>
            <a:cxnLst/>
            <a:rect l="l" t="t" r="r" b="b"/>
            <a:pathLst>
              <a:path w="13717" h="930041">
                <a:moveTo>
                  <a:pt x="0" y="0"/>
                </a:moveTo>
                <a:lnTo>
                  <a:pt x="13717" y="13717"/>
                </a:lnTo>
                <a:lnTo>
                  <a:pt x="13717" y="916324"/>
                </a:lnTo>
                <a:lnTo>
                  <a:pt x="1" y="93004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9"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376"/>
          <p:cNvSpPr/>
          <p:nvPr/>
        </p:nvSpPr>
        <p:spPr>
          <a:xfrm rot="18900000" flipV="1">
            <a:off x="6881278" y="-950966"/>
            <a:ext cx="13716" cy="6394268"/>
          </a:xfrm>
          <a:custGeom>
            <a:avLst/>
            <a:gdLst/>
            <a:ahLst/>
            <a:cxnLst/>
            <a:rect l="l" t="t" r="r" b="b"/>
            <a:pathLst>
              <a:path w="13716" h="6394268">
                <a:moveTo>
                  <a:pt x="13716" y="6380553"/>
                </a:moveTo>
                <a:lnTo>
                  <a:pt x="13716" y="13716"/>
                </a:lnTo>
                <a:lnTo>
                  <a:pt x="0" y="0"/>
                </a:lnTo>
                <a:lnTo>
                  <a:pt x="0" y="639426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 name="Rectangle 377"/>
          <p:cNvSpPr/>
          <p:nvPr/>
        </p:nvSpPr>
        <p:spPr>
          <a:xfrm rot="18900000" flipV="1">
            <a:off x="7302869" y="-776336"/>
            <a:ext cx="13717" cy="5201823"/>
          </a:xfrm>
          <a:custGeom>
            <a:avLst/>
            <a:gdLst/>
            <a:ahLst/>
            <a:cxnLst/>
            <a:rect l="l" t="t" r="r" b="b"/>
            <a:pathLst>
              <a:path w="13717" h="5201823">
                <a:moveTo>
                  <a:pt x="1" y="5201823"/>
                </a:moveTo>
                <a:lnTo>
                  <a:pt x="13717" y="5188106"/>
                </a:lnTo>
                <a:lnTo>
                  <a:pt x="13717" y="13717"/>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 name="Rectangle 378"/>
          <p:cNvSpPr/>
          <p:nvPr/>
        </p:nvSpPr>
        <p:spPr>
          <a:xfrm rot="18900000" flipV="1">
            <a:off x="7742935" y="-582310"/>
            <a:ext cx="13716" cy="4009378"/>
          </a:xfrm>
          <a:custGeom>
            <a:avLst/>
            <a:gdLst/>
            <a:ahLst/>
            <a:cxnLst/>
            <a:rect l="l" t="t" r="r" b="b"/>
            <a:pathLst>
              <a:path w="13716" h="4009378">
                <a:moveTo>
                  <a:pt x="13716" y="3995663"/>
                </a:moveTo>
                <a:lnTo>
                  <a:pt x="13716" y="13717"/>
                </a:lnTo>
                <a:lnTo>
                  <a:pt x="0" y="0"/>
                </a:lnTo>
                <a:lnTo>
                  <a:pt x="0" y="400937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 name="Rectangle 138"/>
          <p:cNvSpPr/>
          <p:nvPr/>
        </p:nvSpPr>
        <p:spPr>
          <a:xfrm rot="18900000" flipV="1">
            <a:off x="8567649" y="-252451"/>
            <a:ext cx="13715" cy="1624488"/>
          </a:xfrm>
          <a:custGeom>
            <a:avLst/>
            <a:gdLst/>
            <a:ahLst/>
            <a:cxnLst/>
            <a:rect l="l" t="t" r="r" b="b"/>
            <a:pathLst>
              <a:path w="13715" h="1624488">
                <a:moveTo>
                  <a:pt x="0" y="1624488"/>
                </a:moveTo>
                <a:lnTo>
                  <a:pt x="13715" y="1610773"/>
                </a:lnTo>
                <a:lnTo>
                  <a:pt x="13715"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 name="Freeform 48"/>
          <p:cNvSpPr/>
          <p:nvPr/>
        </p:nvSpPr>
        <p:spPr>
          <a:xfrm rot="18900000" flipV="1">
            <a:off x="8989243" y="-77819"/>
            <a:ext cx="13715" cy="432040"/>
          </a:xfrm>
          <a:custGeom>
            <a:avLst/>
            <a:gdLst/>
            <a:ahLst/>
            <a:cxnLst/>
            <a:rect l="l" t="t" r="r" b="b"/>
            <a:pathLst>
              <a:path w="13715" h="432040">
                <a:moveTo>
                  <a:pt x="0" y="432040"/>
                </a:moveTo>
                <a:lnTo>
                  <a:pt x="13715" y="418325"/>
                </a:lnTo>
                <a:lnTo>
                  <a:pt x="13715"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Teardrop 3"/>
          <p:cNvSpPr/>
          <p:nvPr/>
        </p:nvSpPr>
        <p:spPr>
          <a:xfrm rot="5400000" flipH="1" flipV="1">
            <a:off x="8812306" y="329061"/>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29"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3"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8" y="173608"/>
                </a:lnTo>
                <a:lnTo>
                  <a:pt x="3810" y="173608"/>
                </a:lnTo>
                <a:cubicBezTo>
                  <a:pt x="332" y="169383"/>
                  <a:pt x="0" y="164657"/>
                  <a:pt x="0" y="159854"/>
                </a:cubicBezTo>
                <a:cubicBezTo>
                  <a:pt x="0" y="132604"/>
                  <a:pt x="10705"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1"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3"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4"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5"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6" name="Teardrop 3"/>
          <p:cNvSpPr/>
          <p:nvPr/>
        </p:nvSpPr>
        <p:spPr>
          <a:xfrm rot="5400000" flipH="1" flipV="1">
            <a:off x="8812306" y="1174559"/>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3"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2" y="169383"/>
                  <a:pt x="0" y="164657"/>
                  <a:pt x="0" y="159854"/>
                </a:cubicBezTo>
                <a:cubicBezTo>
                  <a:pt x="0" y="132604"/>
                  <a:pt x="10705"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7"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8"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2"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3"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5"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6"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7"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8"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9"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0"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1"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2"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3"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4"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5"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6"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7"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8"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9" name="Teardrop 3"/>
          <p:cNvSpPr/>
          <p:nvPr/>
        </p:nvSpPr>
        <p:spPr>
          <a:xfrm rot="5400000" flipH="1" flipV="1">
            <a:off x="8812306" y="2017156"/>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29"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1"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2"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3"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4"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5"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6"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7"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8"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9"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0"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1"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2"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3"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4"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5"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6"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7"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8"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9"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0"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1"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2" name="Teardrop 3"/>
          <p:cNvSpPr/>
          <p:nvPr/>
        </p:nvSpPr>
        <p:spPr>
          <a:xfrm rot="5400000" flipH="1" flipV="1">
            <a:off x="8812306" y="2865829"/>
            <a:ext cx="489780" cy="173608"/>
          </a:xfrm>
          <a:custGeom>
            <a:avLst/>
            <a:gdLst/>
            <a:ahLst/>
            <a:cxnLst/>
            <a:rect l="l" t="t" r="r" b="b"/>
            <a:pathLst>
              <a:path w="489780" h="173608">
                <a:moveTo>
                  <a:pt x="489780" y="159854"/>
                </a:moveTo>
                <a:lnTo>
                  <a:pt x="485976" y="173608"/>
                </a:lnTo>
                <a:lnTo>
                  <a:pt x="475132"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2"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1"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3"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4"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5"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6"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7"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8"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9"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0"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1"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2"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3"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4"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5"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 name="Teardrop 3"/>
          <p:cNvSpPr/>
          <p:nvPr/>
        </p:nvSpPr>
        <p:spPr>
          <a:xfrm rot="5400000" flipH="1" flipV="1">
            <a:off x="8812306" y="3710008"/>
            <a:ext cx="489780" cy="173608"/>
          </a:xfrm>
          <a:custGeom>
            <a:avLst/>
            <a:gdLst/>
            <a:ahLst/>
            <a:cxnLst/>
            <a:rect l="l" t="t" r="r" b="b"/>
            <a:pathLst>
              <a:path w="489780" h="173608">
                <a:moveTo>
                  <a:pt x="489780" y="159854"/>
                </a:moveTo>
                <a:lnTo>
                  <a:pt x="485976" y="173608"/>
                </a:lnTo>
                <a:lnTo>
                  <a:pt x="475132"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2"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1"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 name="Teardrop 3"/>
          <p:cNvSpPr/>
          <p:nvPr/>
        </p:nvSpPr>
        <p:spPr>
          <a:xfrm rot="5400000" flipH="1" flipV="1">
            <a:off x="8991444" y="4419445"/>
            <a:ext cx="171406" cy="133705"/>
          </a:xfrm>
          <a:custGeom>
            <a:avLst/>
            <a:gdLst/>
            <a:ahLst/>
            <a:cxnLst/>
            <a:rect l="l" t="t" r="r" b="b"/>
            <a:pathLst>
              <a:path w="171406" h="133705">
                <a:moveTo>
                  <a:pt x="171406" y="123429"/>
                </a:moveTo>
                <a:lnTo>
                  <a:pt x="168564" y="133705"/>
                </a:lnTo>
                <a:lnTo>
                  <a:pt x="157460" y="133705"/>
                </a:lnTo>
                <a:cubicBezTo>
                  <a:pt x="159382" y="130353"/>
                  <a:pt x="159597" y="126761"/>
                  <a:pt x="159597" y="123119"/>
                </a:cubicBezTo>
                <a:cubicBezTo>
                  <a:pt x="159597" y="99209"/>
                  <a:pt x="150331" y="77462"/>
                  <a:pt x="135010" y="61451"/>
                </a:cubicBezTo>
                <a:lnTo>
                  <a:pt x="62756" y="133705"/>
                </a:lnTo>
                <a:lnTo>
                  <a:pt x="62665" y="133705"/>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 name="Oval 189"/>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 name="Oval 191"/>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 name="Oval 192"/>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 name="Oval 193"/>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 name="Oval 194"/>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 name="Oval 195"/>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 name="Oval 196"/>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 name="Oval 197"/>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 name="Oval 198"/>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 name="Oval 199"/>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1" name="Oval 200"/>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2" name="Oval 201"/>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3" name="Oval 202"/>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4" name="Oval 203"/>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5" name="Oval 204"/>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6" name="Oval 205"/>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7" name="Oval 206"/>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8" name="Oval 207"/>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9" name="Oval 208"/>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0" name="Oval 209"/>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1" name="Oval 210"/>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4" name="Oval 883"/>
          <p:cNvSpPr/>
          <p:nvPr/>
        </p:nvSpPr>
        <p:spPr>
          <a:xfrm>
            <a:off x="2031413" y="-10245"/>
            <a:ext cx="6910072" cy="84875"/>
          </a:xfrm>
          <a:custGeom>
            <a:avLst/>
            <a:gdLst/>
            <a:ahLst/>
            <a:cxnLst/>
            <a:rect l="l" t="t" r="r" b="b"/>
            <a:pathLst>
              <a:path w="6910072" h="84875">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5" name="Oval 214"/>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6" name="Oval 215"/>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7" name="Oval 216"/>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8" name="Oval 217"/>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9" name="Oval 218"/>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0" name="Oval 219"/>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1" name="Oval 220"/>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2" name="Oval 221"/>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3" name="Oval 222"/>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4" name="Oval 223"/>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5" name="Oval 224"/>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6" name="Oval 225"/>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7" name="Oval 226"/>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8" name="Oval 227"/>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9" name="Oval 228"/>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0" name="Oval 229"/>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1" name="Oval 230"/>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2" name="Oval 231"/>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3" name="Oval 232"/>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4" name="Oval 233"/>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5" name="Oval 234"/>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6" name="Oval 235"/>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7" name="Oval 236"/>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8" name="Oval 237"/>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9" name="Oval 238"/>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0" name="Oval 239"/>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1" name="Oval 240"/>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2" name="Oval 241"/>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3" name="Oval 242"/>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4" name="Oval 243"/>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5" name="Oval 244"/>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6" name="Oval 245"/>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7" name="Oval 246"/>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8" name="Oval 247"/>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9" name="Oval 248"/>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0" name="Oval 249"/>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1" name="Oval 250"/>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2" name="Oval 251"/>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3" name="Oval 252"/>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4" name="Oval 253"/>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5" name="Oval 254"/>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6" name="Oval 255"/>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7" name="Oval 256"/>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8" name="Oval 257"/>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9" name="Oval 258"/>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0" name="Oval 259"/>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1" name="Oval 260"/>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2" name="Oval 261"/>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3" name="Oval 262"/>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4" name="Oval 263"/>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5" name="Oval 264"/>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6" name="Oval 265"/>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7" name="Oval 266"/>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8" name="Oval 267"/>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9" name="Oval 268"/>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0" name="Oval 269"/>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1" name="Oval 270"/>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2" name="Oval 271"/>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3" name="Oval 272"/>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4" name="Oval 273"/>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5" name="Oval 274"/>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6" name="Oval 275"/>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7" name="Oval 276"/>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8" name="Oval 277"/>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9" name="Oval 278"/>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0" name="Oval 279"/>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1" name="Oval 280"/>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2" name="Oval 281"/>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3" name="Oval 282"/>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4" name="Oval 283"/>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5" name="Oval 284"/>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6" name="Oval 285"/>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7" name="Oval 286"/>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8" name="Oval 287"/>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9" name="Oval 288"/>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0" name="Oval 289"/>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1" name="Oval 290"/>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2" name="Oval 291"/>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3" name="Oval 292"/>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4" name="Oval 293"/>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5" name="Oval 294"/>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6" name="Oval 295"/>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7" name="Oval 296"/>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8" name="Oval 297"/>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9" name="Oval 1651"/>
          <p:cNvSpPr/>
          <p:nvPr/>
        </p:nvSpPr>
        <p:spPr>
          <a:xfrm>
            <a:off x="812619" y="4561319"/>
            <a:ext cx="7660836" cy="10682"/>
          </a:xfrm>
          <a:custGeom>
            <a:avLst/>
            <a:gdLst/>
            <a:ahLst/>
            <a:cxnLst/>
            <a:rect l="l" t="t" r="r" b="b"/>
            <a:pathLst>
              <a:path w="7660836" h="10682">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0" name="Oval 299"/>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1" name="Oval 300"/>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2" name="Oval 301"/>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3" name="Oval 302"/>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4" name="Oval 303"/>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5" name="Oval 304"/>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6" name="Oval 305"/>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7" name="Oval 306"/>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8" name="Oval 307"/>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9" name="Oval 308"/>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0" name="Oval 309"/>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1" name="Oval 310"/>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2" name="Oval 311"/>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3" name="Oval 312"/>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4" name="Oval 313"/>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5" name="Oval 314"/>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6" name="Oval 315"/>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7" name="Oval 316"/>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8" name="Oval 317"/>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9" name="Oval 318"/>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0" name="Oval 319"/>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1" name="Oval 320"/>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2" name="Oval 321"/>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3" name="Oval 322"/>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4" name="Oval 323"/>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5" name="Oval 324"/>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6" name="Oval 325"/>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7" name="Oval 326"/>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8" name="Oval 327"/>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9" name="Oval 328"/>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0" name="Oval 329"/>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1" name="Oval 330"/>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2" name="Oval 331"/>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3" name="Oval 332"/>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4" name="Oval 333"/>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5" name="Oval 334"/>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6" name="Oval 335"/>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7" name="Oval 336"/>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8" name="Oval 337"/>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9" name="Oval 338"/>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0" name="Oval 339"/>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1" name="Oval 340"/>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2" name="Oval 341"/>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3" name="Oval 342"/>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4" name="Oval 343"/>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5" name="Oval 344"/>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6" name="Oval 345"/>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7" name="Oval 346"/>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8" name="Oval 347"/>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9" name="Oval 348"/>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0" name="Oval 349"/>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1" name="Oval 350"/>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2" name="Oval 351"/>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3" name="Oval 352"/>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4" name="Oval 353"/>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1826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8594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92816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23506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01135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49859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3">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7010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4"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6"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D8BD707-D9CF-40AE-B4C6-C98DA3205C09}" type="datetimeFigureOut">
              <a:rPr lang="en-US" smtClean="0"/>
              <a:pPr/>
              <a:t>11/7/2024</a:t>
            </a:fld>
            <a:endParaRPr lang="en-US"/>
          </a:p>
        </p:txBody>
      </p:sp>
      <p:sp>
        <p:nvSpPr>
          <p:cNvPr id="5" name="Footer Placeholder 4"/>
          <p:cNvSpPr>
            <a:spLocks noGrp="1"/>
          </p:cNvSpPr>
          <p:nvPr>
            <p:ph type="ftr" sz="quarter" idx="3"/>
          </p:nvPr>
        </p:nvSpPr>
        <p:spPr>
          <a:xfrm>
            <a:off x="3632199"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668234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Acute Flaccid Paralysis (</a:t>
            </a:r>
            <a:r>
              <a:rPr lang="en-US" dirty="0"/>
              <a:t>AFP)</a:t>
            </a:r>
          </a:p>
        </p:txBody>
      </p:sp>
      <p:sp>
        <p:nvSpPr>
          <p:cNvPr id="5" name="Subtitle 4">
            <a:extLst>
              <a:ext uri="{FF2B5EF4-FFF2-40B4-BE49-F238E27FC236}">
                <a16:creationId xmlns:a16="http://schemas.microsoft.com/office/drawing/2014/main" id="{DFE1F04A-8822-5B9D-C659-FCC63548D2F8}"/>
              </a:ext>
            </a:extLst>
          </p:cNvPr>
          <p:cNvSpPr>
            <a:spLocks noGrp="1"/>
          </p:cNvSpPr>
          <p:nvPr>
            <p:ph type="subTitle" idx="1"/>
          </p:nvPr>
        </p:nvSpPr>
        <p:spPr/>
        <p:txBody>
          <a:bodyPr/>
          <a:lstStyle/>
          <a:p>
            <a:r>
              <a:rPr lang="en-US" dirty="0"/>
              <a:t>BY MBBSPPT.COM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a:bodyPr>
          <a:lstStyle/>
          <a:p>
            <a:r>
              <a:rPr lang="en-US" dirty="0"/>
              <a:t>Guillain-Barré Syndrome</a:t>
            </a:r>
          </a:p>
        </p:txBody>
      </p:sp>
      <p:sp>
        <p:nvSpPr>
          <p:cNvPr id="8195" name="Rectangle 3"/>
          <p:cNvSpPr>
            <a:spLocks noGrp="1" noChangeArrowheads="1"/>
          </p:cNvSpPr>
          <p:nvPr>
            <p:ph idx="1"/>
          </p:nvPr>
        </p:nvSpPr>
        <p:spPr/>
        <p:txBody>
          <a:bodyPr>
            <a:normAutofit/>
          </a:bodyPr>
          <a:lstStyle/>
          <a:p>
            <a:pPr lvl="1">
              <a:buFont typeface="Arial" panose="020B0604020202020204" pitchFamily="34" charset="0"/>
              <a:buChar char="•"/>
            </a:pPr>
            <a:r>
              <a:rPr lang="en-US" sz="2000" dirty="0"/>
              <a:t>Acute idiopathic monophasic acquired inflammatory demyelinating polyradiculoneuropathy.</a:t>
            </a:r>
          </a:p>
          <a:p>
            <a:pPr lvl="1">
              <a:buFont typeface="Arial" panose="020B0604020202020204" pitchFamily="34" charset="0"/>
              <a:buChar char="•"/>
            </a:pPr>
            <a:r>
              <a:rPr lang="en-US" sz="2000" dirty="0"/>
              <a:t>Most common cause of AFP in healthy infants and children. </a:t>
            </a:r>
          </a:p>
          <a:p>
            <a:pPr lvl="1">
              <a:buFont typeface="Arial" panose="020B0604020202020204" pitchFamily="34" charset="0"/>
              <a:buChar char="•"/>
            </a:pPr>
            <a:r>
              <a:rPr lang="en-US" sz="2000" dirty="0"/>
              <a:t>An acute, rapidly progressing and potentially fatal form of polyneuritis</a:t>
            </a:r>
          </a:p>
          <a:p>
            <a:endParaRPr lang="en-US" dirty="0"/>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a:t>Pathophysiology </a:t>
            </a:r>
          </a:p>
        </p:txBody>
      </p:sp>
      <p:sp>
        <p:nvSpPr>
          <p:cNvPr id="12291" name="Rectangle 3"/>
          <p:cNvSpPr>
            <a:spLocks noGrp="1" noChangeArrowheads="1"/>
          </p:cNvSpPr>
          <p:nvPr>
            <p:ph idx="1"/>
          </p:nvPr>
        </p:nvSpPr>
        <p:spPr/>
        <p:txBody>
          <a:bodyPr>
            <a:normAutofit/>
          </a:bodyPr>
          <a:lstStyle/>
          <a:p>
            <a:pPr>
              <a:buFont typeface="Arial" panose="020B0604020202020204" pitchFamily="34" charset="0"/>
              <a:buChar char="•"/>
            </a:pPr>
            <a:r>
              <a:rPr lang="en-US" dirty="0"/>
              <a:t> Autoimmune disorder (T cell sensitization) </a:t>
            </a:r>
          </a:p>
          <a:p>
            <a:pPr marL="0" indent="0">
              <a:buNone/>
            </a:pPr>
            <a:r>
              <a:rPr lang="en-US" b="1" dirty="0"/>
              <a:t>Cause of demyelization</a:t>
            </a:r>
          </a:p>
          <a:p>
            <a:pPr>
              <a:buFont typeface="Arial" panose="020B0604020202020204" pitchFamily="34" charset="0"/>
              <a:buChar char="•"/>
            </a:pPr>
            <a:r>
              <a:rPr lang="en-US" dirty="0"/>
              <a:t> Due to attack of the myelin sheath of nerves by:</a:t>
            </a:r>
          </a:p>
          <a:p>
            <a:pPr lvl="1">
              <a:buFont typeface="Arial" panose="020B0604020202020204" pitchFamily="34" charset="0"/>
              <a:buChar char="•"/>
            </a:pPr>
            <a:r>
              <a:rPr lang="en-US" sz="2000" dirty="0"/>
              <a:t>Antibodies (Ig M, Ig G)</a:t>
            </a:r>
          </a:p>
          <a:p>
            <a:pPr lvl="1">
              <a:buFont typeface="Arial" panose="020B0604020202020204" pitchFamily="34" charset="0"/>
              <a:buChar char="•"/>
            </a:pPr>
            <a:r>
              <a:rPr lang="en-US" sz="2000" dirty="0"/>
              <a:t>White Blood Cells (Macrophages)</a:t>
            </a:r>
          </a:p>
          <a:p>
            <a:pPr marL="0" indent="0">
              <a:buNone/>
            </a:pPr>
            <a:r>
              <a:rPr lang="en-US" b="1" dirty="0"/>
              <a:t>Complement activation</a:t>
            </a:r>
          </a:p>
          <a:p>
            <a:pPr>
              <a:buFont typeface="Arial" panose="020B0604020202020204" pitchFamily="34" charset="0"/>
              <a:buChar char="•"/>
            </a:pPr>
            <a:r>
              <a:rPr lang="en-US" dirty="0"/>
              <a:t> Virus/Bacteria share antigenic sites with axons &amp; peripheral nerve sheath or both</a:t>
            </a:r>
          </a:p>
          <a:p>
            <a:endParaRPr lang="en-US" dirty="0"/>
          </a:p>
        </p:txBody>
      </p:sp>
      <p:sp>
        <p:nvSpPr>
          <p:cNvPr id="12293" name="TextBox 4"/>
          <p:cNvSpPr txBox="1">
            <a:spLocks noChangeArrowheads="1"/>
          </p:cNvSpPr>
          <p:nvPr/>
        </p:nvSpPr>
        <p:spPr bwMode="auto">
          <a:xfrm flipH="1">
            <a:off x="-18733" y="7086600"/>
            <a:ext cx="45719" cy="3693319"/>
          </a:xfrm>
          <a:prstGeom prst="rect">
            <a:avLst/>
          </a:prstGeom>
          <a:noFill/>
          <a:ln w="9525">
            <a:noFill/>
            <a:miter lim="800000"/>
            <a:headEnd/>
            <a:tailEnd/>
          </a:ln>
        </p:spPr>
        <p:txBody>
          <a:bodyPr wrap="square">
            <a:spAutoFit/>
          </a:bodyPr>
          <a:lstStyle/>
          <a:p>
            <a:r>
              <a:rPr lang="en-US" dirty="0"/>
              <a:t>MYELIN SHEATH</a:t>
            </a:r>
            <a:endParaRPr lang="ar-E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Pathophysiology (continued)</a:t>
            </a:r>
          </a:p>
        </p:txBody>
      </p:sp>
      <p:sp>
        <p:nvSpPr>
          <p:cNvPr id="3" name="Content Placeholder 2"/>
          <p:cNvSpPr>
            <a:spLocks noGrp="1"/>
          </p:cNvSpPr>
          <p:nvPr>
            <p:ph idx="1"/>
          </p:nvPr>
        </p:nvSpPr>
        <p:spPr/>
        <p:txBody>
          <a:bodyPr/>
          <a:lstStyle/>
          <a:p>
            <a:r>
              <a:rPr lang="en-US" dirty="0"/>
              <a:t>Leakage of proteins into the CSF causing raised CSF proteins without pleocytosis</a:t>
            </a:r>
          </a:p>
          <a:p>
            <a:r>
              <a:rPr lang="en-US" dirty="0"/>
              <a:t>Can involve the peripheral nerves, cranial nerves, dorsal roots, dorsal root ganglia &amp; sympathetic chain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Aetiology </a:t>
            </a:r>
            <a:endParaRPr lang="en-US" dirty="0"/>
          </a:p>
        </p:txBody>
      </p:sp>
      <p:sp>
        <p:nvSpPr>
          <p:cNvPr id="3" name="Content Placeholder 2"/>
          <p:cNvSpPr>
            <a:spLocks noGrp="1"/>
          </p:cNvSpPr>
          <p:nvPr>
            <p:ph idx="1"/>
          </p:nvPr>
        </p:nvSpPr>
        <p:spPr/>
        <p:txBody>
          <a:bodyPr>
            <a:normAutofit lnSpcReduction="10000"/>
          </a:bodyPr>
          <a:lstStyle/>
          <a:p>
            <a:pPr marL="128019" lvl="1" indent="0">
              <a:buNone/>
            </a:pPr>
            <a:r>
              <a:rPr lang="en-US" b="1" dirty="0"/>
              <a:t>Bacteria</a:t>
            </a:r>
          </a:p>
          <a:p>
            <a:pPr lvl="1"/>
            <a:r>
              <a:rPr lang="en-US" dirty="0"/>
              <a:t>Mycoplasma</a:t>
            </a:r>
          </a:p>
          <a:p>
            <a:pPr lvl="1"/>
            <a:r>
              <a:rPr lang="en-US" dirty="0" err="1"/>
              <a:t>Compylobacter</a:t>
            </a:r>
            <a:r>
              <a:rPr lang="en-US" dirty="0"/>
              <a:t> </a:t>
            </a:r>
            <a:r>
              <a:rPr lang="en-US" dirty="0" err="1"/>
              <a:t>Jejuni</a:t>
            </a:r>
            <a:r>
              <a:rPr lang="en-US" dirty="0"/>
              <a:t> </a:t>
            </a:r>
            <a:br>
              <a:rPr lang="en-US" dirty="0"/>
            </a:br>
            <a:endParaRPr lang="en-US" dirty="0"/>
          </a:p>
          <a:p>
            <a:pPr marL="128019" lvl="1" indent="0">
              <a:buNone/>
            </a:pPr>
            <a:r>
              <a:rPr lang="en-US" b="1" dirty="0"/>
              <a:t>Virus</a:t>
            </a:r>
          </a:p>
          <a:p>
            <a:pPr lvl="1">
              <a:buFont typeface="Arial" panose="020B0604020202020204" pitchFamily="34" charset="0"/>
              <a:buChar char="•"/>
            </a:pPr>
            <a:r>
              <a:rPr lang="en-US" dirty="0"/>
              <a:t>Hepatitis B</a:t>
            </a:r>
          </a:p>
          <a:p>
            <a:pPr lvl="1">
              <a:buFont typeface="Arial" panose="020B0604020202020204" pitchFamily="34" charset="0"/>
              <a:buChar char="•"/>
            </a:pPr>
            <a:r>
              <a:rPr lang="en-US" dirty="0"/>
              <a:t>HSV</a:t>
            </a:r>
          </a:p>
          <a:p>
            <a:pPr lvl="1">
              <a:buFont typeface="Arial" panose="020B0604020202020204" pitchFamily="34" charset="0"/>
              <a:buChar char="•"/>
            </a:pPr>
            <a:r>
              <a:rPr lang="en-US" dirty="0"/>
              <a:t>EBV</a:t>
            </a:r>
          </a:p>
          <a:p>
            <a:pPr lvl="1">
              <a:buFont typeface="Arial" panose="020B0604020202020204" pitchFamily="34" charset="0"/>
              <a:buChar char="•"/>
            </a:pPr>
            <a:r>
              <a:rPr lang="en-US" dirty="0"/>
              <a:t>Measles</a:t>
            </a:r>
          </a:p>
          <a:p>
            <a:pPr lvl="1">
              <a:buFont typeface="Arial" panose="020B0604020202020204" pitchFamily="34" charset="0"/>
              <a:buChar char="•"/>
            </a:pPr>
            <a:r>
              <a:rPr lang="en-US" dirty="0"/>
              <a:t>Mumps</a:t>
            </a:r>
          </a:p>
          <a:p>
            <a:pPr lvl="1">
              <a:buFont typeface="Arial" panose="020B0604020202020204" pitchFamily="34" charset="0"/>
              <a:buChar char="•"/>
            </a:pPr>
            <a:r>
              <a:rPr lang="en-US" dirty="0"/>
              <a:t>Echovirus</a:t>
            </a:r>
          </a:p>
          <a:p>
            <a:pPr lvl="1">
              <a:buFont typeface="Arial" panose="020B0604020202020204" pitchFamily="34" charset="0"/>
              <a:buChar char="•"/>
            </a:pPr>
            <a:r>
              <a:rPr lang="en-US" dirty="0" err="1"/>
              <a:t>Cocksakie</a:t>
            </a:r>
            <a:r>
              <a:rPr lang="en-US" dirty="0"/>
              <a:t> virus</a:t>
            </a:r>
          </a:p>
          <a:p>
            <a:pPr lvl="1">
              <a:buFont typeface="Arial" panose="020B0604020202020204" pitchFamily="34" charset="0"/>
              <a:buChar char="•"/>
            </a:pPr>
            <a:r>
              <a:rPr lang="en-US" dirty="0"/>
              <a:t>Influenza virus</a:t>
            </a:r>
          </a:p>
          <a:p>
            <a:pPr lvl="1">
              <a:buFont typeface="Arial" panose="020B0604020202020204" pitchFamily="34" charset="0"/>
              <a:buChar char="•"/>
            </a:pPr>
            <a:r>
              <a:rPr lang="en-US" dirty="0"/>
              <a:t>Varicella virus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r>
              <a:rPr lang="en-US" dirty="0"/>
              <a:t>Classification of GBS </a:t>
            </a:r>
          </a:p>
        </p:txBody>
      </p:sp>
      <p:sp>
        <p:nvSpPr>
          <p:cNvPr id="16387" name="Rectangle 3"/>
          <p:cNvSpPr>
            <a:spLocks noGrp="1" noChangeArrowheads="1"/>
          </p:cNvSpPr>
          <p:nvPr>
            <p:ph idx="1"/>
          </p:nvPr>
        </p:nvSpPr>
        <p:spPr/>
        <p:txBody>
          <a:bodyPr>
            <a:normAutofit/>
          </a:bodyPr>
          <a:lstStyle/>
          <a:p>
            <a:pPr>
              <a:buFont typeface="Arial" panose="020B0604020202020204" pitchFamily="34" charset="0"/>
              <a:buChar char="•"/>
            </a:pPr>
            <a:r>
              <a:rPr lang="en-US" dirty="0"/>
              <a:t> AIDP: most common form</a:t>
            </a:r>
          </a:p>
          <a:p>
            <a:pPr>
              <a:buFont typeface="Arial" panose="020B0604020202020204" pitchFamily="34" charset="0"/>
              <a:buChar char="•"/>
            </a:pPr>
            <a:r>
              <a:rPr lang="en-US" dirty="0"/>
              <a:t> Classic type (mixed)</a:t>
            </a:r>
          </a:p>
          <a:p>
            <a:pPr>
              <a:buFont typeface="Arial" panose="020B0604020202020204" pitchFamily="34" charset="0"/>
              <a:buChar char="•"/>
            </a:pPr>
            <a:r>
              <a:rPr lang="en-US" dirty="0"/>
              <a:t> Pure motor axonal GBS: Strong </a:t>
            </a:r>
            <a:r>
              <a:rPr lang="en-US" dirty="0" err="1"/>
              <a:t>C.jejuni</a:t>
            </a:r>
            <a:r>
              <a:rPr lang="en-US" dirty="0"/>
              <a:t> association, common in India</a:t>
            </a:r>
            <a:endParaRPr lang="it-IT" dirty="0"/>
          </a:p>
          <a:p>
            <a:pPr>
              <a:buFont typeface="Arial" panose="020B0604020202020204" pitchFamily="34" charset="0"/>
              <a:buChar char="•"/>
            </a:pPr>
            <a:r>
              <a:rPr lang="it-IT" dirty="0"/>
              <a:t> Pure sensory axonal GBS </a:t>
            </a:r>
          </a:p>
          <a:p>
            <a:pPr>
              <a:buFont typeface="Arial" panose="020B0604020202020204" pitchFamily="34" charset="0"/>
              <a:buChar char="•"/>
            </a:pPr>
            <a:r>
              <a:rPr lang="it-IT" dirty="0"/>
              <a:t> Pure pandysautonomia </a:t>
            </a:r>
          </a:p>
          <a:p>
            <a:pPr>
              <a:buFont typeface="Arial" panose="020B0604020202020204" pitchFamily="34" charset="0"/>
              <a:buChar char="•"/>
            </a:pPr>
            <a:r>
              <a:rPr lang="it-IT" dirty="0"/>
              <a:t> Miller-Fisher syndrome( hypotonia, ophthalmoplegia, ataxia)</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err="1"/>
              <a:t>Guillain-Barre</a:t>
            </a:r>
            <a:r>
              <a:rPr lang="en-US" dirty="0"/>
              <a:t>’ Syndrome</a:t>
            </a:r>
          </a:p>
        </p:txBody>
      </p:sp>
      <p:sp>
        <p:nvSpPr>
          <p:cNvPr id="18435" name="Rectangle 3"/>
          <p:cNvSpPr>
            <a:spLocks noGrp="1" noChangeArrowheads="1"/>
          </p:cNvSpPr>
          <p:nvPr>
            <p:ph idx="1"/>
          </p:nvPr>
        </p:nvSpPr>
        <p:spPr/>
        <p:txBody>
          <a:bodyPr/>
          <a:lstStyle/>
          <a:p>
            <a:r>
              <a:rPr lang="en-US" dirty="0"/>
              <a:t>Affects the peripheral nervous system</a:t>
            </a:r>
          </a:p>
          <a:p>
            <a:r>
              <a:rPr lang="en-US" dirty="0"/>
              <a:t> </a:t>
            </a:r>
          </a:p>
        </p:txBody>
      </p:sp>
      <p:pic>
        <p:nvPicPr>
          <p:cNvPr id="18436" name="Picture 5" descr="n-peripheral-system"/>
          <p:cNvPicPr>
            <a:picLocks noChangeAspect="1" noChangeArrowheads="1"/>
          </p:cNvPicPr>
          <p:nvPr/>
        </p:nvPicPr>
        <p:blipFill>
          <a:blip r:embed="rId3"/>
          <a:srcRect/>
          <a:stretch>
            <a:fillRect/>
          </a:stretch>
        </p:blipFill>
        <p:spPr bwMode="auto">
          <a:xfrm>
            <a:off x="2457450" y="2874486"/>
            <a:ext cx="4229100" cy="2846388"/>
          </a:xfrm>
          <a:prstGeom prst="rect">
            <a:avLst/>
          </a:prstGeom>
          <a:noFill/>
          <a:ln w="9525">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a:bodyPr>
          <a:lstStyle/>
          <a:p>
            <a:r>
              <a:rPr lang="en-US" dirty="0"/>
              <a:t>Motor: 1- Symmetric acute progressive ascending weakness &lt;4 wks, starting in LL</a:t>
            </a:r>
          </a:p>
          <a:p>
            <a:r>
              <a:rPr lang="en-US" dirty="0"/>
              <a:t> 2- Areflexia or hyporeflexia</a:t>
            </a:r>
          </a:p>
          <a:p>
            <a:r>
              <a:rPr lang="en-US" dirty="0"/>
              <a:t> 3- Atonia or hypotonia</a:t>
            </a:r>
          </a:p>
          <a:p>
            <a:r>
              <a:rPr lang="en-US" dirty="0"/>
              <a:t>Sensation: 1- C/O pain as </a:t>
            </a:r>
            <a:r>
              <a:rPr lang="en-US" dirty="0" err="1"/>
              <a:t>hyperthesia</a:t>
            </a:r>
            <a:r>
              <a:rPr lang="en-US" dirty="0"/>
              <a:t> </a:t>
            </a:r>
            <a:r>
              <a:rPr lang="en-US" dirty="0" err="1"/>
              <a:t>orcramps</a:t>
            </a:r>
            <a:r>
              <a:rPr lang="en-US" dirty="0"/>
              <a:t> </a:t>
            </a:r>
          </a:p>
          <a:p>
            <a:r>
              <a:rPr lang="en-US" dirty="0"/>
              <a:t> 2- O/E loss of pain sensation (</a:t>
            </a:r>
            <a:r>
              <a:rPr lang="en-US" dirty="0" err="1"/>
              <a:t>hypothesia</a:t>
            </a:r>
            <a:r>
              <a:rPr lang="en-US" dirty="0"/>
              <a:t>) in feet/hands</a:t>
            </a:r>
          </a:p>
          <a:p>
            <a:r>
              <a:rPr lang="en-US" dirty="0"/>
              <a:t>Autonomic: orthostatic hypotension, cardiac arrythmia</a:t>
            </a:r>
          </a:p>
          <a:p>
            <a:r>
              <a:rPr lang="en-US" dirty="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Characteristic “3A”triad:</a:t>
            </a:r>
          </a:p>
        </p:txBody>
      </p:sp>
      <p:sp>
        <p:nvSpPr>
          <p:cNvPr id="22531" name="Rectangle 3"/>
          <p:cNvSpPr>
            <a:spLocks noGrp="1" noChangeArrowheads="1"/>
          </p:cNvSpPr>
          <p:nvPr>
            <p:ph idx="1"/>
          </p:nvPr>
        </p:nvSpPr>
        <p:spPr/>
        <p:txBody>
          <a:bodyPr>
            <a:normAutofit/>
          </a:bodyPr>
          <a:lstStyle/>
          <a:p>
            <a:r>
              <a:rPr lang="en-US" dirty="0"/>
              <a:t>Ascending Weakness: Bilateral Symmetrical Weakness, LL&gt;UL</a:t>
            </a:r>
          </a:p>
          <a:p>
            <a:endParaRPr lang="en-US" dirty="0"/>
          </a:p>
          <a:p>
            <a:r>
              <a:rPr lang="en-US" dirty="0"/>
              <a:t>Others</a:t>
            </a:r>
          </a:p>
          <a:p>
            <a:r>
              <a:rPr lang="en-US" dirty="0"/>
              <a:t> - Cranial Nerves (Brain Stem)</a:t>
            </a:r>
          </a:p>
          <a:p>
            <a:r>
              <a:rPr lang="en-US" dirty="0"/>
              <a:t> - Respiratory Muscles</a:t>
            </a:r>
          </a:p>
          <a:p>
            <a:r>
              <a:rPr lang="en-US" dirty="0"/>
              <a:t> - Phrenic Nerves( Diaphragm )</a:t>
            </a:r>
          </a:p>
          <a:p>
            <a:r>
              <a:rPr lang="en-US" dirty="0"/>
              <a:t>Areflexia( Hallmark)</a:t>
            </a:r>
          </a:p>
          <a:p>
            <a:r>
              <a:rPr lang="en-US" dirty="0"/>
              <a:t>Atonia( Hypotonia)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Serious Association:</a:t>
            </a:r>
          </a:p>
        </p:txBody>
      </p:sp>
      <p:sp>
        <p:nvSpPr>
          <p:cNvPr id="23555" name="Rectangle 3"/>
          <p:cNvSpPr>
            <a:spLocks noGrp="1" noChangeArrowheads="1"/>
          </p:cNvSpPr>
          <p:nvPr>
            <p:ph idx="1"/>
          </p:nvPr>
        </p:nvSpPr>
        <p:spPr/>
        <p:txBody>
          <a:bodyPr>
            <a:normAutofit/>
          </a:bodyPr>
          <a:lstStyle/>
          <a:p>
            <a:r>
              <a:rPr lang="en-US" dirty="0"/>
              <a:t>Respiratory Failure: </a:t>
            </a:r>
          </a:p>
          <a:p>
            <a:pPr lvl="1"/>
            <a:r>
              <a:rPr lang="en-US" sz="2000" dirty="0"/>
              <a:t>Diaphragmatic Weakness (Phrenic Nerves.)</a:t>
            </a:r>
          </a:p>
          <a:p>
            <a:pPr lvl="1"/>
            <a:r>
              <a:rPr lang="en-US" sz="2000" dirty="0"/>
              <a:t>Respiratory Muscles Weakness</a:t>
            </a:r>
          </a:p>
          <a:p>
            <a:pPr lvl="1"/>
            <a:r>
              <a:rPr lang="en-US" sz="2000" dirty="0"/>
              <a:t>Oropharyngeal Weakness: Impaired Swallowing Of Secretions &amp; Aspiration</a:t>
            </a:r>
          </a:p>
          <a:p>
            <a:r>
              <a:rPr lang="en-US" dirty="0"/>
              <a:t>Cardiac Arrest</a:t>
            </a:r>
          </a:p>
          <a:p>
            <a:r>
              <a:rPr lang="en-US" dirty="0"/>
              <a:t>Aspiration Pneumonia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en-US" dirty="0"/>
              <a:t>Investigations</a:t>
            </a:r>
          </a:p>
        </p:txBody>
      </p:sp>
      <p:sp>
        <p:nvSpPr>
          <p:cNvPr id="26627" name="Rectangle 3"/>
          <p:cNvSpPr>
            <a:spLocks noGrp="1" noChangeArrowheads="1"/>
          </p:cNvSpPr>
          <p:nvPr>
            <p:ph idx="1"/>
          </p:nvPr>
        </p:nvSpPr>
        <p:spPr/>
        <p:txBody>
          <a:bodyPr>
            <a:normAutofit/>
          </a:bodyPr>
          <a:lstStyle/>
          <a:p>
            <a:pPr marL="0" indent="0">
              <a:buNone/>
            </a:pPr>
            <a:r>
              <a:rPr lang="en-US" b="1" dirty="0"/>
              <a:t>Early</a:t>
            </a:r>
          </a:p>
          <a:p>
            <a:pPr>
              <a:buFont typeface="Arial" panose="020B0604020202020204" pitchFamily="34" charset="0"/>
              <a:buChar char="•"/>
            </a:pPr>
            <a:r>
              <a:rPr lang="en-US" dirty="0"/>
              <a:t> Nerve Conduction Velocity (NCV) abnormality: most specific test</a:t>
            </a:r>
          </a:p>
          <a:p>
            <a:pPr marL="0" indent="0">
              <a:buNone/>
            </a:pPr>
            <a:r>
              <a:rPr lang="en-US" b="1" dirty="0"/>
              <a:t>AFTER 1ST WEEK </a:t>
            </a:r>
          </a:p>
          <a:p>
            <a:pPr>
              <a:buFont typeface="Arial" panose="020B0604020202020204" pitchFamily="34" charset="0"/>
              <a:buChar char="•"/>
            </a:pPr>
            <a:r>
              <a:rPr lang="en-US" dirty="0"/>
              <a:t>Late: CSF study: </a:t>
            </a:r>
            <a:r>
              <a:rPr lang="en-US" dirty="0" err="1"/>
              <a:t>albuminocytogenic</a:t>
            </a:r>
            <a:r>
              <a:rPr lang="en-US" dirty="0"/>
              <a:t> dissociation</a:t>
            </a:r>
          </a:p>
          <a:p>
            <a:pPr marL="0" indent="0">
              <a:buNone/>
            </a:pPr>
            <a:r>
              <a:rPr lang="en-US" b="1" dirty="0"/>
              <a:t>Others</a:t>
            </a:r>
          </a:p>
          <a:p>
            <a:pPr>
              <a:buFont typeface="Arial" panose="020B0604020202020204" pitchFamily="34" charset="0"/>
              <a:buChar char="•"/>
            </a:pPr>
            <a:r>
              <a:rPr lang="en-US" dirty="0"/>
              <a:t>Antibody study: Ig M autoantibodies to GM1 and GM2 gangliosides</a:t>
            </a:r>
          </a:p>
          <a:p>
            <a:pPr>
              <a:buFont typeface="Arial" panose="020B0604020202020204" pitchFamily="34" charset="0"/>
              <a:buChar char="•"/>
            </a:pPr>
            <a:r>
              <a:rPr lang="en-US" dirty="0"/>
              <a:t>Anti-GQ1b antibodies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(WHO)</a:t>
            </a:r>
          </a:p>
        </p:txBody>
      </p:sp>
      <p:sp>
        <p:nvSpPr>
          <p:cNvPr id="3" name="Content Placeholder 2"/>
          <p:cNvSpPr>
            <a:spLocks noGrp="1"/>
          </p:cNvSpPr>
          <p:nvPr>
            <p:ph idx="1"/>
          </p:nvPr>
        </p:nvSpPr>
        <p:spPr/>
        <p:txBody>
          <a:bodyPr>
            <a:normAutofit/>
          </a:bodyPr>
          <a:lstStyle/>
          <a:p>
            <a:r>
              <a:rPr lang="en-US" dirty="0"/>
              <a:t>WHO defines AFP syndrome as “characterized by rapid onset of weakness of an individual’s extremities, often including weakness of the muscles of respiration and swallowing, progressing to maximum severity within 1-10 days. The term ‘flaccid’ indicates the absence of spasticity or other signs of disordered central nervous system (CNS) motor tracts such as hyperreflexia, clonus, or extensor plantar responses” (World Health Organization 1993)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normAutofit/>
          </a:bodyPr>
          <a:lstStyle/>
          <a:p>
            <a:r>
              <a:rPr lang="en-US" dirty="0"/>
              <a:t>Doubt the Diagnosis of GBS IF</a:t>
            </a:r>
          </a:p>
        </p:txBody>
      </p:sp>
      <p:sp>
        <p:nvSpPr>
          <p:cNvPr id="18435" name="Rectangle 3"/>
          <p:cNvSpPr>
            <a:spLocks noGrp="1" noChangeArrowheads="1"/>
          </p:cNvSpPr>
          <p:nvPr>
            <p:ph idx="1"/>
          </p:nvPr>
        </p:nvSpPr>
        <p:spPr/>
        <p:txBody>
          <a:bodyPr>
            <a:noAutofit/>
          </a:bodyPr>
          <a:lstStyle/>
          <a:p>
            <a:r>
              <a:rPr lang="en-US" dirty="0"/>
              <a:t>Marked persistent asymmetry of weakness.</a:t>
            </a:r>
          </a:p>
          <a:p>
            <a:r>
              <a:rPr lang="en-US" dirty="0"/>
              <a:t>Persistent bladder or bowel dysfunction.</a:t>
            </a:r>
          </a:p>
          <a:p>
            <a:r>
              <a:rPr lang="en-US" dirty="0"/>
              <a:t>Bladder or bowel dysfunction at the onset.</a:t>
            </a:r>
          </a:p>
          <a:p>
            <a:r>
              <a:rPr lang="en-US" dirty="0"/>
              <a:t>Mononuclear </a:t>
            </a:r>
            <a:r>
              <a:rPr lang="en-US" dirty="0" err="1"/>
              <a:t>leukocytosis</a:t>
            </a:r>
            <a:r>
              <a:rPr lang="en-US" dirty="0"/>
              <a:t> in the CSF &gt; 50.</a:t>
            </a:r>
          </a:p>
          <a:p>
            <a:r>
              <a:rPr lang="en-US" dirty="0"/>
              <a:t>Sharp sensory level.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Treatment</a:t>
            </a:r>
          </a:p>
        </p:txBody>
      </p:sp>
      <p:sp>
        <p:nvSpPr>
          <p:cNvPr id="32771" name="Rectangle 3"/>
          <p:cNvSpPr>
            <a:spLocks noGrp="1" noChangeArrowheads="1"/>
          </p:cNvSpPr>
          <p:nvPr>
            <p:ph idx="1"/>
          </p:nvPr>
        </p:nvSpPr>
        <p:spPr/>
        <p:txBody>
          <a:bodyPr/>
          <a:lstStyle/>
          <a:p>
            <a:r>
              <a:rPr lang="en-US" dirty="0"/>
              <a:t> Hospitalization </a:t>
            </a:r>
          </a:p>
          <a:p>
            <a:r>
              <a:rPr lang="en-US" dirty="0"/>
              <a:t> General care </a:t>
            </a:r>
          </a:p>
          <a:p>
            <a:r>
              <a:rPr lang="en-US" dirty="0"/>
              <a:t> Specific treatment </a:t>
            </a:r>
          </a:p>
          <a:p>
            <a:r>
              <a:rPr lang="en-US" dirty="0"/>
              <a:t> Treatment of complication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rmAutofit/>
          </a:bodyPr>
          <a:lstStyle/>
          <a:p>
            <a:r>
              <a:rPr lang="en-US" dirty="0"/>
              <a:t>GBS Management</a:t>
            </a:r>
          </a:p>
        </p:txBody>
      </p:sp>
      <p:sp>
        <p:nvSpPr>
          <p:cNvPr id="19459" name="Rectangle 3"/>
          <p:cNvSpPr>
            <a:spLocks noGrp="1" noChangeArrowheads="1"/>
          </p:cNvSpPr>
          <p:nvPr>
            <p:ph idx="1"/>
          </p:nvPr>
        </p:nvSpPr>
        <p:spPr/>
        <p:txBody>
          <a:bodyPr>
            <a:noAutofit/>
          </a:bodyPr>
          <a:lstStyle/>
          <a:p>
            <a:r>
              <a:rPr lang="en-US" dirty="0"/>
              <a:t>Critical care monitoring</a:t>
            </a:r>
          </a:p>
          <a:p>
            <a:r>
              <a:rPr lang="en-US" dirty="0"/>
              <a:t> autonomic and respiratory dysfunction</a:t>
            </a:r>
          </a:p>
          <a:p>
            <a:r>
              <a:rPr lang="en-US" dirty="0"/>
              <a:t>Admission criteria in PICU: </a:t>
            </a:r>
          </a:p>
          <a:p>
            <a:r>
              <a:rPr lang="en-US" dirty="0"/>
              <a:t> A. Flaccid Quadriparesis </a:t>
            </a:r>
          </a:p>
          <a:p>
            <a:r>
              <a:rPr lang="en-US" dirty="0"/>
              <a:t> B. Rapidly Progressive Weakness </a:t>
            </a:r>
          </a:p>
          <a:p>
            <a:r>
              <a:rPr lang="en-US" dirty="0"/>
              <a:t> C. Reduced Vital Capacity (≤20 </a:t>
            </a:r>
            <a:r>
              <a:rPr lang="en-US" dirty="0" err="1"/>
              <a:t>Ml</a:t>
            </a:r>
            <a:r>
              <a:rPr lang="en-US" dirty="0"/>
              <a:t>/Kg) </a:t>
            </a:r>
          </a:p>
          <a:p>
            <a:r>
              <a:rPr lang="en-US" dirty="0"/>
              <a:t> D. Bulbar Palsy </a:t>
            </a:r>
          </a:p>
          <a:p>
            <a:r>
              <a:rPr lang="en-US" dirty="0"/>
              <a:t> E. Autonomic Cardiovascular Instability</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en-US" dirty="0"/>
              <a:t>Special Therapy</a:t>
            </a:r>
          </a:p>
        </p:txBody>
      </p:sp>
      <p:sp>
        <p:nvSpPr>
          <p:cNvPr id="21507" name="Rectangle 3"/>
          <p:cNvSpPr>
            <a:spLocks noGrp="1" noChangeArrowheads="1"/>
          </p:cNvSpPr>
          <p:nvPr>
            <p:ph idx="1"/>
          </p:nvPr>
        </p:nvSpPr>
        <p:spPr/>
        <p:txBody>
          <a:bodyPr>
            <a:normAutofit/>
          </a:bodyPr>
          <a:lstStyle/>
          <a:p>
            <a:pPr marL="0" indent="0">
              <a:buNone/>
            </a:pPr>
            <a:r>
              <a:rPr lang="en-US" dirty="0"/>
              <a:t> </a:t>
            </a:r>
            <a:r>
              <a:rPr lang="en-US" b="1" dirty="0"/>
              <a:t>Immune modulatory therapy:</a:t>
            </a:r>
          </a:p>
          <a:p>
            <a:pPr lvl="1">
              <a:buFont typeface="Arial" panose="020B0604020202020204" pitchFamily="34" charset="0"/>
              <a:buChar char="•"/>
            </a:pPr>
            <a:r>
              <a:rPr lang="en-US" sz="2000" dirty="0"/>
              <a:t>Intravenous Immunoglobulins</a:t>
            </a:r>
          </a:p>
          <a:p>
            <a:pPr lvl="1">
              <a:buFont typeface="Arial" panose="020B0604020202020204" pitchFamily="34" charset="0"/>
              <a:buChar char="•"/>
            </a:pPr>
            <a:r>
              <a:rPr lang="en-US" sz="2000" dirty="0"/>
              <a:t>Plasmapheresis</a:t>
            </a:r>
          </a:p>
          <a:p>
            <a:r>
              <a:rPr lang="en-US" dirty="0"/>
              <a:t>Both therapies have been shown to shorten recovery time by as much 50%.</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normAutofit/>
          </a:bodyPr>
          <a:lstStyle/>
          <a:p>
            <a:r>
              <a:rPr lang="en-US" dirty="0"/>
              <a:t>GBS Management</a:t>
            </a:r>
          </a:p>
        </p:txBody>
      </p:sp>
      <p:sp>
        <p:nvSpPr>
          <p:cNvPr id="20483" name="Rectangle 3"/>
          <p:cNvSpPr>
            <a:spLocks noGrp="1" noChangeArrowheads="1"/>
          </p:cNvSpPr>
          <p:nvPr>
            <p:ph idx="1"/>
          </p:nvPr>
        </p:nvSpPr>
        <p:spPr/>
        <p:txBody>
          <a:bodyPr>
            <a:normAutofit/>
          </a:bodyPr>
          <a:lstStyle/>
          <a:p>
            <a:r>
              <a:rPr lang="en-US" dirty="0"/>
              <a:t>Risk factors for respiratory failure in GBS:</a:t>
            </a:r>
            <a:endParaRPr lang="ar-JO" dirty="0"/>
          </a:p>
          <a:p>
            <a:r>
              <a:rPr lang="en-US" dirty="0"/>
              <a:t>Cranial nerve involvement.</a:t>
            </a:r>
          </a:p>
          <a:p>
            <a:r>
              <a:rPr lang="en-US" dirty="0"/>
              <a:t>Short time from preceding respiratory illness.</a:t>
            </a:r>
          </a:p>
          <a:p>
            <a:r>
              <a:rPr lang="en-US" dirty="0"/>
              <a:t>Rapid progression over less than 7 days.</a:t>
            </a:r>
          </a:p>
          <a:p>
            <a:r>
              <a:rPr lang="en-US" dirty="0"/>
              <a:t>Elevated CSF protein in the first week.</a:t>
            </a:r>
          </a:p>
          <a:p>
            <a:r>
              <a:rPr lang="en-US" dirty="0"/>
              <a:t>Severe weakness</a:t>
            </a:r>
          </a:p>
          <a:p>
            <a:r>
              <a:rPr lang="en-US" dirty="0"/>
              <a:t>20% of children with GBS require mechanical ventilation for respiratory failure.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Autofit/>
          </a:bodyPr>
          <a:lstStyle/>
          <a:p>
            <a:r>
              <a:rPr lang="en-US" dirty="0"/>
              <a:t>Outcome of GBS patients</a:t>
            </a:r>
          </a:p>
        </p:txBody>
      </p:sp>
      <p:sp>
        <p:nvSpPr>
          <p:cNvPr id="31747" name="Rectangle 3"/>
          <p:cNvSpPr>
            <a:spLocks noGrp="1" noChangeArrowheads="1"/>
          </p:cNvSpPr>
          <p:nvPr>
            <p:ph idx="1"/>
          </p:nvPr>
        </p:nvSpPr>
        <p:spPr/>
        <p:txBody>
          <a:bodyPr>
            <a:normAutofit/>
          </a:bodyPr>
          <a:lstStyle/>
          <a:p>
            <a:r>
              <a:rPr lang="en-US" dirty="0"/>
              <a:t>Regressive: 90 % of patient's good prognosis (descending pattern recovery)</a:t>
            </a:r>
          </a:p>
          <a:p>
            <a:r>
              <a:rPr lang="en-US" dirty="0"/>
              <a:t>Chronic Relapsing: Less than 5% of patients</a:t>
            </a:r>
          </a:p>
          <a:p>
            <a:r>
              <a:rPr lang="en-US" dirty="0"/>
              <a:t>Mortality: 3% die from complications as respiratory failure especially in infants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noAutofit/>
          </a:bodyPr>
          <a:lstStyle/>
          <a:p>
            <a:r>
              <a:rPr lang="en-US" dirty="0"/>
              <a:t>Transverse myelitis (Diagnostic criteria)</a:t>
            </a:r>
          </a:p>
        </p:txBody>
      </p:sp>
      <p:sp>
        <p:nvSpPr>
          <p:cNvPr id="52227" name="Rectangle 3"/>
          <p:cNvSpPr>
            <a:spLocks noGrp="1" noChangeArrowheads="1"/>
          </p:cNvSpPr>
          <p:nvPr>
            <p:ph idx="1"/>
          </p:nvPr>
        </p:nvSpPr>
        <p:spPr/>
        <p:txBody>
          <a:bodyPr>
            <a:noAutofit/>
          </a:bodyPr>
          <a:lstStyle/>
          <a:p>
            <a:pPr lvl="1">
              <a:buFont typeface="Arial" panose="020B0604020202020204" pitchFamily="34" charset="0"/>
              <a:buChar char="•"/>
            </a:pPr>
            <a:r>
              <a:rPr lang="en-US" sz="2000" dirty="0"/>
              <a:t>Sensory, motor, or autonomic dysfunction attributable to the spinal cord</a:t>
            </a:r>
          </a:p>
          <a:p>
            <a:pPr lvl="1">
              <a:buFont typeface="Arial" panose="020B0604020202020204" pitchFamily="34" charset="0"/>
              <a:buChar char="•"/>
            </a:pPr>
            <a:r>
              <a:rPr lang="en-US" sz="2000" dirty="0"/>
              <a:t>Bilateral signs and/or symptoms</a:t>
            </a:r>
          </a:p>
          <a:p>
            <a:pPr lvl="1">
              <a:buFont typeface="Arial" panose="020B0604020202020204" pitchFamily="34" charset="0"/>
              <a:buChar char="•"/>
            </a:pPr>
            <a:r>
              <a:rPr lang="en-US" sz="2000" dirty="0"/>
              <a:t>Clearly defined sensory level</a:t>
            </a:r>
          </a:p>
          <a:p>
            <a:pPr lvl="1">
              <a:buFont typeface="Arial" panose="020B0604020202020204" pitchFamily="34" charset="0"/>
              <a:buChar char="•"/>
            </a:pPr>
            <a:r>
              <a:rPr lang="en-US" sz="2000" dirty="0"/>
              <a:t>Inflammation defined by CSF pleocytosis or elevated </a:t>
            </a:r>
            <a:r>
              <a:rPr lang="en-US" sz="2000" dirty="0" err="1"/>
              <a:t>IgG</a:t>
            </a:r>
            <a:r>
              <a:rPr lang="en-US" sz="2000" dirty="0"/>
              <a:t> index or gadolinium enhancement MRI</a:t>
            </a:r>
          </a:p>
          <a:p>
            <a:pPr lvl="1">
              <a:buFont typeface="Arial" panose="020B0604020202020204" pitchFamily="34" charset="0"/>
              <a:buChar char="•"/>
            </a:pPr>
            <a:r>
              <a:rPr lang="en-US" sz="2000" dirty="0"/>
              <a:t>Progression to nadir between 4 hours and 21 days.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Pathophysiology</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000" dirty="0"/>
              <a:t>Idiopathic (75-90%) Vs Disease Associated TM</a:t>
            </a:r>
          </a:p>
          <a:p>
            <a:pPr lvl="1">
              <a:buFont typeface="Arial" panose="020B0604020202020204" pitchFamily="34" charset="0"/>
              <a:buChar char="•"/>
            </a:pPr>
            <a:r>
              <a:rPr lang="en-US" sz="2000" dirty="0"/>
              <a:t>Abnormal Activation of The Immune System</a:t>
            </a:r>
          </a:p>
          <a:p>
            <a:pPr lvl="1">
              <a:buFont typeface="Arial" panose="020B0604020202020204" pitchFamily="34" charset="0"/>
              <a:buChar char="•"/>
            </a:pPr>
            <a:r>
              <a:rPr lang="en-US" sz="2000" dirty="0"/>
              <a:t>Resulting In Inflammation and Injury Within The Spinal Cord.</a:t>
            </a:r>
          </a:p>
          <a:p>
            <a:pPr lvl="1">
              <a:buFont typeface="Arial" panose="020B0604020202020204" pitchFamily="34" charset="0"/>
              <a:buChar char="•"/>
            </a:pPr>
            <a:r>
              <a:rPr lang="en-US" sz="2000" dirty="0"/>
              <a:t>Para infectious Etiology </a:t>
            </a:r>
          </a:p>
          <a:p>
            <a:pPr lvl="1">
              <a:buFont typeface="Arial" panose="020B0604020202020204" pitchFamily="34" charset="0"/>
              <a:buChar char="•"/>
            </a:pPr>
            <a:r>
              <a:rPr lang="en-US" sz="2000" dirty="0"/>
              <a:t>Antigenic Mimicry</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dirty="0"/>
              <a:t>Clinical features</a:t>
            </a:r>
          </a:p>
        </p:txBody>
      </p:sp>
      <p:sp>
        <p:nvSpPr>
          <p:cNvPr id="54275" name="Rectangle 3"/>
          <p:cNvSpPr>
            <a:spLocks noGrp="1" noChangeArrowheads="1"/>
          </p:cNvSpPr>
          <p:nvPr>
            <p:ph idx="1"/>
          </p:nvPr>
        </p:nvSpPr>
        <p:spPr/>
        <p:txBody>
          <a:bodyPr>
            <a:noAutofit/>
          </a:bodyPr>
          <a:lstStyle/>
          <a:p>
            <a:r>
              <a:rPr lang="en-US" dirty="0"/>
              <a:t>Mean age of onset is 9 years.</a:t>
            </a:r>
          </a:p>
          <a:p>
            <a:r>
              <a:rPr lang="en-US" dirty="0"/>
              <a:t>Symptoms progress rapidly, peaking within 2 days.</a:t>
            </a:r>
          </a:p>
          <a:p>
            <a:r>
              <a:rPr lang="en-US" dirty="0"/>
              <a:t>Usually, level of myelitis is thoracic.</a:t>
            </a:r>
          </a:p>
          <a:p>
            <a:r>
              <a:rPr lang="en-US" dirty="0"/>
              <a:t>Symmetrical leg weakness, sensory level and early bladder involvement.</a:t>
            </a:r>
          </a:p>
          <a:p>
            <a:r>
              <a:rPr lang="en-US" dirty="0"/>
              <a:t>Recovery usually begins after a week of onset.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noAutofit/>
          </a:bodyPr>
          <a:lstStyle/>
          <a:p>
            <a:r>
              <a:rPr lang="en-US" dirty="0"/>
              <a:t>Physical Examination</a:t>
            </a:r>
          </a:p>
        </p:txBody>
      </p:sp>
      <p:sp>
        <p:nvSpPr>
          <p:cNvPr id="55299" name="Rectangle 3"/>
          <p:cNvSpPr>
            <a:spLocks noGrp="1" noChangeArrowheads="1"/>
          </p:cNvSpPr>
          <p:nvPr>
            <p:ph idx="1"/>
          </p:nvPr>
        </p:nvSpPr>
        <p:spPr/>
        <p:txBody>
          <a:bodyPr>
            <a:noAutofit/>
          </a:bodyPr>
          <a:lstStyle/>
          <a:p>
            <a:r>
              <a:rPr lang="en-US" dirty="0"/>
              <a:t>Tenderness over the spine may point to trauma or infection</a:t>
            </a:r>
            <a:r>
              <a:rPr lang="ar-SA" dirty="0"/>
              <a:t>.</a:t>
            </a:r>
          </a:p>
          <a:p>
            <a:r>
              <a:rPr lang="en-US" dirty="0"/>
              <a:t>Visual acuity and color vision, </a:t>
            </a:r>
            <a:r>
              <a:rPr lang="en-US" dirty="0" err="1"/>
              <a:t>funduscopic</a:t>
            </a:r>
            <a:r>
              <a:rPr lang="en-US" dirty="0"/>
              <a:t> examination for optic neuritis.</a:t>
            </a:r>
            <a:endParaRPr lang="ar-SA" dirty="0"/>
          </a:p>
          <a:p>
            <a:r>
              <a:rPr lang="en-US" dirty="0"/>
              <a:t>Increased tone, spastic weakness, LL&gt;UL</a:t>
            </a:r>
            <a:endParaRPr lang="ar-SA" dirty="0"/>
          </a:p>
          <a:p>
            <a:r>
              <a:rPr lang="en-US" dirty="0"/>
              <a:t>Reflexes are usually brisk, with positive </a:t>
            </a:r>
            <a:r>
              <a:rPr lang="en-US" dirty="0" err="1"/>
              <a:t>Babinski</a:t>
            </a:r>
            <a:r>
              <a:rPr lang="en-US" dirty="0"/>
              <a:t> sign.</a:t>
            </a:r>
            <a:endParaRPr lang="ar-SA" dirty="0"/>
          </a:p>
          <a:p>
            <a:r>
              <a:rPr lang="en-US" dirty="0"/>
              <a:t>Sensory ataxia, a sensory level.</a:t>
            </a:r>
            <a:endParaRPr lang="ar-SA" dirty="0"/>
          </a:p>
          <a:p>
            <a:r>
              <a:rPr lang="en-US" dirty="0"/>
              <a:t>Sphincter dysfunction.</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Epidemiological Definition </a:t>
            </a:r>
            <a:br>
              <a:rPr lang="en-US" dirty="0"/>
            </a:br>
            <a:r>
              <a:rPr lang="en-US" dirty="0"/>
              <a:t>(WHO 2005)</a:t>
            </a:r>
          </a:p>
        </p:txBody>
      </p:sp>
      <p:sp>
        <p:nvSpPr>
          <p:cNvPr id="3" name="Content Placeholder 2"/>
          <p:cNvSpPr>
            <a:spLocks noGrp="1"/>
          </p:cNvSpPr>
          <p:nvPr>
            <p:ph idx="1"/>
          </p:nvPr>
        </p:nvSpPr>
        <p:spPr/>
        <p:txBody>
          <a:bodyPr/>
          <a:lstStyle/>
          <a:p>
            <a:pPr fontAlgn="base">
              <a:buNone/>
            </a:pPr>
            <a:r>
              <a:rPr lang="en-US" b="1" dirty="0"/>
              <a:t>Clinical case definition</a:t>
            </a:r>
          </a:p>
          <a:p>
            <a:pPr lvl="1" fontAlgn="base">
              <a:buFont typeface="Arial" panose="020B0604020202020204" pitchFamily="34" charset="0"/>
              <a:buChar char="•"/>
            </a:pPr>
            <a:r>
              <a:rPr lang="en-US" sz="2000" dirty="0"/>
              <a:t>Any child under 15 years of age with AFP (due to any cause) or any person of any age with paralytic illness if polio is suspected</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a:bodyPr>
          <a:lstStyle/>
          <a:p>
            <a:r>
              <a:rPr lang="en-US" dirty="0"/>
              <a:t>Diagnosis</a:t>
            </a:r>
          </a:p>
        </p:txBody>
      </p:sp>
      <p:sp>
        <p:nvSpPr>
          <p:cNvPr id="56323" name="Rectangle 3"/>
          <p:cNvSpPr>
            <a:spLocks noGrp="1" noChangeArrowheads="1"/>
          </p:cNvSpPr>
          <p:nvPr>
            <p:ph idx="1"/>
          </p:nvPr>
        </p:nvSpPr>
        <p:spPr/>
        <p:txBody>
          <a:bodyPr>
            <a:noAutofit/>
          </a:bodyPr>
          <a:lstStyle/>
          <a:p>
            <a:r>
              <a:rPr lang="en-US" dirty="0"/>
              <a:t>MRI and CSF analysis are the two most important tests and are mandatory. If both tests are negative, repeat tests in 2 to 7 days is recommended.</a:t>
            </a:r>
          </a:p>
          <a:p>
            <a:endParaRPr lang="en-US" dirty="0"/>
          </a:p>
          <a:p>
            <a:r>
              <a:rPr lang="en-US" dirty="0"/>
              <a:t>MRI of spine: usually shows swelling of the cord, but at times is normal.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dirty="0"/>
              <a:t>Lumbar puncture</a:t>
            </a:r>
          </a:p>
        </p:txBody>
      </p:sp>
      <p:sp>
        <p:nvSpPr>
          <p:cNvPr id="57347" name="Rectangle 3"/>
          <p:cNvSpPr>
            <a:spLocks noGrp="1" noChangeArrowheads="1"/>
          </p:cNvSpPr>
          <p:nvPr>
            <p:ph idx="1"/>
          </p:nvPr>
        </p:nvSpPr>
        <p:spPr/>
        <p:txBody>
          <a:bodyPr>
            <a:noAutofit/>
          </a:bodyPr>
          <a:lstStyle/>
          <a:p>
            <a:r>
              <a:rPr lang="en-US" dirty="0"/>
              <a:t>Normal or slightly increased protein.</a:t>
            </a:r>
          </a:p>
          <a:p>
            <a:r>
              <a:rPr lang="en-US" dirty="0"/>
              <a:t>Mild pleocytosis with lymphocyte predominance.</a:t>
            </a:r>
          </a:p>
          <a:p>
            <a:r>
              <a:rPr lang="en-US" dirty="0"/>
              <a:t>Elevation of </a:t>
            </a:r>
            <a:r>
              <a:rPr lang="en-US" dirty="0" err="1"/>
              <a:t>IgG</a:t>
            </a:r>
            <a:r>
              <a:rPr lang="en-US" dirty="0"/>
              <a:t> index and presence of </a:t>
            </a:r>
            <a:r>
              <a:rPr lang="en-US" dirty="0" err="1"/>
              <a:t>oligoclonalbands</a:t>
            </a:r>
            <a:r>
              <a:rPr lang="en-US" dirty="0"/>
              <a:t> are indicative of MS or other systemic inflammatory disease. </a:t>
            </a:r>
          </a:p>
          <a:p>
            <a:r>
              <a:rPr lang="en-US" dirty="0"/>
              <a:t>CSF for infections: all should be negative.</a:t>
            </a:r>
          </a:p>
          <a:p>
            <a:r>
              <a:rPr lang="en-US" dirty="0"/>
              <a:t>Investigation for underlying systemic inflammatory disorder.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normAutofit/>
          </a:bodyPr>
          <a:lstStyle/>
          <a:p>
            <a:r>
              <a:rPr lang="en-US" dirty="0"/>
              <a:t>Treatment</a:t>
            </a:r>
          </a:p>
        </p:txBody>
      </p:sp>
      <p:sp>
        <p:nvSpPr>
          <p:cNvPr id="58371" name="Rectangle 3"/>
          <p:cNvSpPr>
            <a:spLocks noGrp="1" noChangeArrowheads="1"/>
          </p:cNvSpPr>
          <p:nvPr>
            <p:ph idx="1"/>
          </p:nvPr>
        </p:nvSpPr>
        <p:spPr/>
        <p:txBody>
          <a:bodyPr>
            <a:noAutofit/>
          </a:bodyPr>
          <a:lstStyle/>
          <a:p>
            <a:pPr lvl="1">
              <a:buFont typeface="Arial" panose="020B0604020202020204" pitchFamily="34" charset="0"/>
              <a:buChar char="•"/>
            </a:pPr>
            <a:r>
              <a:rPr lang="en-US" sz="2000" dirty="0"/>
              <a:t>IV </a:t>
            </a:r>
            <a:r>
              <a:rPr lang="en-US" sz="2000" dirty="0" err="1"/>
              <a:t>methylprednisolone</a:t>
            </a:r>
            <a:r>
              <a:rPr lang="en-US" sz="2000" dirty="0"/>
              <a:t> (DOC)</a:t>
            </a:r>
          </a:p>
          <a:p>
            <a:pPr lvl="1">
              <a:buFont typeface="Arial" panose="020B0604020202020204" pitchFamily="34" charset="0"/>
              <a:buChar char="•"/>
            </a:pPr>
            <a:r>
              <a:rPr lang="en-US" sz="2000" dirty="0"/>
              <a:t>IV immunoglobulin (IVIG) or plasmapheresis</a:t>
            </a:r>
          </a:p>
          <a:p>
            <a:pPr lvl="1">
              <a:buFont typeface="Arial" panose="020B0604020202020204" pitchFamily="34" charset="0"/>
              <a:buChar char="•"/>
            </a:pPr>
            <a:r>
              <a:rPr lang="en-US" sz="2000" dirty="0"/>
              <a:t>Cyclophosphamide has been reported to be useful in</a:t>
            </a:r>
            <a:r>
              <a:rPr lang="ar-SA" sz="2000" dirty="0"/>
              <a:t> </a:t>
            </a:r>
            <a:r>
              <a:rPr lang="en-US" sz="2000" dirty="0" err="1"/>
              <a:t>myelitis</a:t>
            </a:r>
            <a:r>
              <a:rPr lang="ar-SA" sz="2000" dirty="0"/>
              <a:t> </a:t>
            </a:r>
            <a:r>
              <a:rPr lang="en-US" sz="2000" dirty="0"/>
              <a:t>associated with systemic inflammatory diseases</a:t>
            </a:r>
            <a:r>
              <a:rPr lang="ar-SA" sz="2000" dirty="0"/>
              <a:t>.</a:t>
            </a:r>
          </a:p>
          <a:p>
            <a:endParaRPr lang="ar-S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noAutofit/>
          </a:bodyPr>
          <a:lstStyle/>
          <a:p>
            <a:r>
              <a:rPr lang="en-US" dirty="0"/>
              <a:t>Treatment…cont</a:t>
            </a:r>
          </a:p>
        </p:txBody>
      </p:sp>
      <p:sp>
        <p:nvSpPr>
          <p:cNvPr id="59395" name="Rectangle 3"/>
          <p:cNvSpPr>
            <a:spLocks noGrp="1" noChangeArrowheads="1"/>
          </p:cNvSpPr>
          <p:nvPr>
            <p:ph idx="1"/>
          </p:nvPr>
        </p:nvSpPr>
        <p:spPr/>
        <p:txBody>
          <a:bodyPr>
            <a:normAutofit/>
          </a:bodyPr>
          <a:lstStyle/>
          <a:p>
            <a:r>
              <a:rPr lang="en-US" dirty="0"/>
              <a:t>Symptomatic management of bowel and bladder dysfunction.</a:t>
            </a:r>
          </a:p>
          <a:p>
            <a:r>
              <a:rPr lang="en-US" dirty="0"/>
              <a:t>Management of respiratory, cardiovascular &amp; autonomic dysfunction.</a:t>
            </a:r>
          </a:p>
          <a:p>
            <a:r>
              <a:rPr lang="en-US" dirty="0"/>
              <a:t>Physical and occupational therapy (PT/OT) may help promote functional recovery and prevent contractures</a:t>
            </a:r>
            <a:r>
              <a:rPr lang="ar-SA" dirty="0"/>
              <a: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000" dirty="0"/>
              <a:t>Variable prognosis ,depends upon the severity of involvement</a:t>
            </a:r>
          </a:p>
          <a:p>
            <a:pPr lvl="1">
              <a:buFont typeface="Arial" panose="020B0604020202020204" pitchFamily="34" charset="0"/>
              <a:buChar char="•"/>
            </a:pPr>
            <a:r>
              <a:rPr lang="en-US" sz="2000" dirty="0"/>
              <a:t>33% recovery complete, 33% moderate disability, 33% severe disability</a:t>
            </a:r>
          </a:p>
          <a:p>
            <a:pPr lvl="1">
              <a:buFont typeface="Arial" panose="020B0604020202020204" pitchFamily="34" charset="0"/>
              <a:buChar char="•"/>
            </a:pPr>
            <a:r>
              <a:rPr lang="en-US" sz="2000" dirty="0"/>
              <a:t>Recovery can take up to 2 yr, mostly within 3-6 months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398" name="Group 222"/>
          <p:cNvGraphicFramePr>
            <a:graphicFrameLocks noGrp="1"/>
          </p:cNvGraphicFramePr>
          <p:nvPr>
            <p:extLst>
              <p:ext uri="{D42A27DB-BD31-4B8C-83A1-F6EECF244321}">
                <p14:modId xmlns:p14="http://schemas.microsoft.com/office/powerpoint/2010/main" val="1465838439"/>
              </p:ext>
            </p:extLst>
          </p:nvPr>
        </p:nvGraphicFramePr>
        <p:xfrm>
          <a:off x="304800" y="609600"/>
          <a:ext cx="8534400" cy="5696334"/>
        </p:xfrm>
        <a:graphic>
          <a:graphicData uri="http://schemas.openxmlformats.org/drawingml/2006/table">
            <a:tbl>
              <a:tblPr/>
              <a:tblGrid>
                <a:gridCol w="2945501">
                  <a:extLst>
                    <a:ext uri="{9D8B030D-6E8A-4147-A177-3AD203B41FA5}">
                      <a16:colId xmlns:a16="http://schemas.microsoft.com/office/drawing/2014/main" val="20000"/>
                    </a:ext>
                  </a:extLst>
                </a:gridCol>
                <a:gridCol w="2715777">
                  <a:extLst>
                    <a:ext uri="{9D8B030D-6E8A-4147-A177-3AD203B41FA5}">
                      <a16:colId xmlns:a16="http://schemas.microsoft.com/office/drawing/2014/main" val="20001"/>
                    </a:ext>
                  </a:extLst>
                </a:gridCol>
                <a:gridCol w="2873122">
                  <a:extLst>
                    <a:ext uri="{9D8B030D-6E8A-4147-A177-3AD203B41FA5}">
                      <a16:colId xmlns:a16="http://schemas.microsoft.com/office/drawing/2014/main" val="20002"/>
                    </a:ext>
                  </a:extLst>
                </a:gridCol>
              </a:tblGrid>
              <a:tr h="6557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1" u="none" strike="noStrike" cap="none" normalizeH="0" baseline="0" dirty="0">
                          <a:ln>
                            <a:noFill/>
                          </a:ln>
                          <a:solidFill>
                            <a:srgbClr val="AD2D23"/>
                          </a:solidFill>
                          <a:effectLst>
                            <a:outerShdw blurRad="38100" dist="38100" dir="2700000" algn="tl">
                              <a:srgbClr val="000000"/>
                            </a:outerShdw>
                          </a:effectLst>
                          <a:latin typeface="Tw Cen MT (Body)"/>
                          <a:cs typeface="Arial" charset="0"/>
                        </a:rPr>
                        <a:t>Clinical feature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AD2D23"/>
                          </a:solidFill>
                          <a:effectLst>
                            <a:outerShdw blurRad="38100" dist="38100" dir="2700000" algn="tl">
                              <a:srgbClr val="000000"/>
                            </a:outerShdw>
                          </a:effectLst>
                          <a:latin typeface="Tw Cen MT (Body)"/>
                          <a:cs typeface="Arial" charset="0"/>
                        </a:rPr>
                        <a:t>GBS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AD2D23"/>
                          </a:solidFill>
                          <a:effectLst>
                            <a:outerShdw blurRad="38100" dist="38100" dir="2700000" algn="tl">
                              <a:srgbClr val="000000"/>
                            </a:outerShdw>
                          </a:effectLst>
                          <a:latin typeface="Tw Cen MT (Body)"/>
                          <a:cs typeface="Arial" charset="0"/>
                        </a:rPr>
                        <a:t>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extLst>
                  <a:ext uri="{0D108BD9-81ED-4DB2-BD59-A6C34878D82A}">
                    <a16:rowId xmlns:a16="http://schemas.microsoft.com/office/drawing/2014/main" val="10000"/>
                  </a:ext>
                </a:extLst>
              </a:tr>
              <a:tr h="364311">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Onset of paralysis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B43B">
                        <a:alpha val="50000"/>
                      </a:srgbClr>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Hours to 4 weeks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FBD5"/>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Within 4 days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364311">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Motor findings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B43B">
                        <a:alpha val="50000"/>
                      </a:srgbClr>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Ascending weakness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FBD5"/>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Para paresis or quadriparesis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r h="612689">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Sensory findings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B43B">
                        <a:alpha val="50000"/>
                      </a:srgbClr>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defRPr/>
                      </a:pPr>
                      <a:r>
                        <a:rPr kumimoji="0" lang="en-US" sz="2000" b="1" i="0" u="none" strike="noStrike" cap="none" normalizeH="0" baseline="0" dirty="0">
                          <a:ln>
                            <a:noFill/>
                          </a:ln>
                          <a:solidFill>
                            <a:schemeClr val="tx1"/>
                          </a:solidFill>
                          <a:effectLst/>
                          <a:latin typeface="Tw Cen MT (Body)"/>
                          <a:cs typeface="Arial" charset="0"/>
                        </a:rPr>
                        <a:t>Ascending sensory</a:t>
                      </a:r>
                    </a:p>
                    <a:p>
                      <a:pPr marL="0" marR="0" lvl="0" indent="0" algn="ctr" defTabSz="914400" rtl="0" eaLnBrk="1" fontAlgn="base" latinLnBrk="0" hangingPunct="1">
                        <a:lnSpc>
                          <a:spcPct val="7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Tw Cen MT (Body)"/>
                        <a:cs typeface="Arial" charset="0"/>
                      </a:endParaRPr>
                    </a:p>
                    <a:p>
                      <a:pPr marL="0" marR="0" lvl="0" indent="0" algn="ctr" defTabSz="914400" rtl="0" eaLnBrk="1" fontAlgn="base" latinLnBrk="0" hangingPunct="1">
                        <a:lnSpc>
                          <a:spcPct val="7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Tw Cen MT (Body)"/>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FBD5"/>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Spinal cord levels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3"/>
                  </a:ext>
                </a:extLst>
              </a:tr>
              <a:tr h="612689">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Autonomous findings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B43B">
                        <a:alpha val="50000"/>
                      </a:srgbClr>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CVS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FBD5"/>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Bladder and bowel</a:t>
                      </a:r>
                    </a:p>
                    <a:p>
                      <a:pPr marL="0" marR="0" lvl="0" indent="0" algn="ctr" defTabSz="914400" rtl="0" eaLnBrk="1" fontAlgn="base" latinLnBrk="0" hangingPunct="1">
                        <a:lnSpc>
                          <a:spcPct val="7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Tw Cen MT (Body)"/>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4"/>
                  </a:ext>
                </a:extLst>
              </a:tr>
              <a:tr h="612689">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Cranial nerves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B43B">
                        <a:alpha val="50000"/>
                      </a:srgbClr>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defRPr/>
                      </a:pPr>
                      <a:r>
                        <a:rPr kumimoji="0" lang="en-US" sz="2000" b="1" i="0" u="none" strike="noStrike" cap="none" normalizeH="0" baseline="0" dirty="0">
                          <a:ln>
                            <a:noFill/>
                          </a:ln>
                          <a:solidFill>
                            <a:schemeClr val="tx1"/>
                          </a:solidFill>
                          <a:effectLst/>
                          <a:latin typeface="Tw Cen MT (Body)"/>
                          <a:cs typeface="Arial" charset="0"/>
                        </a:rPr>
                        <a:t>EOM palsies or facial weakness</a:t>
                      </a:r>
                    </a:p>
                    <a:p>
                      <a:pPr marL="0" marR="0" lvl="0" indent="0" algn="ctr" defTabSz="914400" rtl="0" eaLnBrk="1" fontAlgn="base" latinLnBrk="0" hangingPunct="1">
                        <a:lnSpc>
                          <a:spcPct val="7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Tw Cen MT (Body)"/>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FBD5"/>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None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5"/>
                  </a:ext>
                </a:extLst>
              </a:tr>
              <a:tr h="612689">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CSF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B43B">
                        <a:alpha val="50000"/>
                      </a:srgbClr>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Pleocytosis uncommon, raised protein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FBD5"/>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Pleocytosis </a:t>
                      </a:r>
                    </a:p>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Common, protein normal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6"/>
                  </a:ext>
                </a:extLst>
              </a:tr>
              <a:tr h="625590">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MRI</a:t>
                      </a:r>
                    </a:p>
                    <a:p>
                      <a:pPr marL="0" marR="0" lvl="0" indent="0" algn="l" defTabSz="914400" rtl="0" eaLnBrk="1" fontAlgn="base" latinLnBrk="0" hangingPunct="1">
                        <a:lnSpc>
                          <a:spcPct val="7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Tw Cen MT (Body)"/>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B43B">
                        <a:alpha val="50000"/>
                      </a:srgbClr>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Tw Cen MT (Body)"/>
                        <a:cs typeface="Arial" charset="0"/>
                      </a:endParaRPr>
                    </a:p>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Normal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FBD5"/>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Focal abnormalities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7"/>
                  </a:ext>
                </a:extLst>
              </a:tr>
              <a:tr h="625590">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Diagnostic test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1B43B">
                        <a:alpha val="50000"/>
                      </a:srgbClr>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NCV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DFBD5"/>
                    </a:solidFill>
                  </a:tcPr>
                </a:tc>
                <a:tc>
                  <a:txBody>
                    <a:bodyPr/>
                    <a:lstStyle/>
                    <a:p>
                      <a:pPr marL="0" marR="0" lvl="0" indent="0" algn="ctr" defTabSz="914400" rtl="0" eaLnBrk="1" fontAlgn="base" latinLnBrk="0" hangingPunct="1">
                        <a:lnSpc>
                          <a:spcPct val="7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w Cen MT (Body)"/>
                          <a:cs typeface="Arial" charset="0"/>
                        </a:rPr>
                        <a:t>MRI spine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protocols of AFP</a:t>
            </a:r>
          </a:p>
        </p:txBody>
      </p:sp>
      <p:sp>
        <p:nvSpPr>
          <p:cNvPr id="3" name="Content Placeholder 2"/>
          <p:cNvSpPr>
            <a:spLocks noGrp="1"/>
          </p:cNvSpPr>
          <p:nvPr>
            <p:ph idx="1"/>
          </p:nvPr>
        </p:nvSpPr>
        <p:spPr/>
        <p:txBody>
          <a:bodyPr/>
          <a:lstStyle/>
          <a:p>
            <a:r>
              <a:rPr lang="en-US" dirty="0"/>
              <a:t>Step 1: ABC &amp; electrolytes</a:t>
            </a:r>
          </a:p>
          <a:p>
            <a:r>
              <a:rPr lang="en-US" dirty="0"/>
              <a:t>Step 2: examination and classification </a:t>
            </a:r>
          </a:p>
          <a:p>
            <a:r>
              <a:rPr lang="en-US" dirty="0"/>
              <a:t> - AFP with sensory level: TM, compressive myelopathy</a:t>
            </a:r>
          </a:p>
          <a:p>
            <a:r>
              <a:rPr lang="en-US" dirty="0"/>
              <a:t> - Afebrile symmetric AFP: (+/- bulbar &amp; respiratory involvement) + areflexia&amp; minimal sensory loss( sensory symptoms present): GBS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protocols</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000" dirty="0"/>
              <a:t>Febrile pure motor asymmetric AFP( no bladder involvement) with </a:t>
            </a:r>
            <a:r>
              <a:rPr lang="en-US" sz="2000" dirty="0" err="1"/>
              <a:t>meningismus</a:t>
            </a:r>
            <a:r>
              <a:rPr lang="en-US" sz="2000" dirty="0"/>
              <a:t>: polio &amp; nonpolio </a:t>
            </a:r>
            <a:r>
              <a:rPr lang="en-US" sz="2000" dirty="0" err="1"/>
              <a:t>enetrovirus</a:t>
            </a:r>
            <a:endParaRPr lang="en-US" sz="2000" dirty="0"/>
          </a:p>
          <a:p>
            <a:pPr lvl="1">
              <a:buFont typeface="Arial" panose="020B0604020202020204" pitchFamily="34" charset="0"/>
              <a:buChar char="•"/>
            </a:pPr>
            <a:r>
              <a:rPr lang="en-US" sz="2000" dirty="0"/>
              <a:t>Flaccid motor-sensory LL </a:t>
            </a:r>
            <a:r>
              <a:rPr lang="en-US" sz="2000" dirty="0" err="1"/>
              <a:t>monoparesis</a:t>
            </a:r>
            <a:r>
              <a:rPr lang="en-US" sz="2000" dirty="0"/>
              <a:t> after IM injection: injection neuritis</a:t>
            </a:r>
          </a:p>
          <a:p>
            <a:pPr lvl="1">
              <a:buFont typeface="Arial" panose="020B0604020202020204" pitchFamily="34" charset="0"/>
              <a:buChar char="•"/>
            </a:pPr>
            <a:r>
              <a:rPr lang="en-US" sz="2000" dirty="0" err="1"/>
              <a:t>Opthalmoplegia</a:t>
            </a:r>
            <a:r>
              <a:rPr lang="en-US" sz="2000" dirty="0"/>
              <a:t>, descending paralysis, ataxia, areflexia: </a:t>
            </a:r>
            <a:r>
              <a:rPr lang="en-US" sz="2000" dirty="0" err="1"/>
              <a:t>millar</a:t>
            </a:r>
            <a:r>
              <a:rPr lang="en-US" sz="2000" dirty="0"/>
              <a:t> fisher variant GBS</a:t>
            </a:r>
          </a:p>
          <a:p>
            <a:pPr lvl="1">
              <a:buFont typeface="Arial" panose="020B0604020202020204" pitchFamily="34" charset="0"/>
              <a:buChar char="•"/>
            </a:pPr>
            <a:r>
              <a:rPr lang="en-US" sz="2000" dirty="0"/>
              <a:t>Proximal muscle weakness with normal DTR: Viral myositis, inflammatory myopathy</a:t>
            </a:r>
          </a:p>
          <a:p>
            <a:endParaRPr lang="en-US"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continued)</a:t>
            </a:r>
          </a:p>
        </p:txBody>
      </p:sp>
      <p:sp>
        <p:nvSpPr>
          <p:cNvPr id="3" name="Content Placeholder 2"/>
          <p:cNvSpPr>
            <a:spLocks noGrp="1"/>
          </p:cNvSpPr>
          <p:nvPr>
            <p:ph idx="1"/>
          </p:nvPr>
        </p:nvSpPr>
        <p:spPr/>
        <p:txBody>
          <a:bodyPr>
            <a:normAutofit/>
          </a:bodyPr>
          <a:lstStyle/>
          <a:p>
            <a:pPr marL="0" indent="0">
              <a:buNone/>
            </a:pPr>
            <a:r>
              <a:rPr lang="en-US" b="1" dirty="0"/>
              <a:t>Investigation: </a:t>
            </a:r>
          </a:p>
          <a:p>
            <a:pPr marL="0" indent="0">
              <a:buNone/>
            </a:pPr>
            <a:endParaRPr lang="en-US" sz="800" b="1" dirty="0"/>
          </a:p>
          <a:p>
            <a:pPr lvl="1">
              <a:buFont typeface="Arial" panose="020B0604020202020204" pitchFamily="34" charset="0"/>
              <a:buChar char="•"/>
            </a:pPr>
            <a:r>
              <a:rPr lang="en-US" sz="2000" dirty="0"/>
              <a:t>MRI: all cases of compressive myelopathy, TM</a:t>
            </a:r>
          </a:p>
          <a:p>
            <a:pPr lvl="1">
              <a:buFont typeface="Arial" panose="020B0604020202020204" pitchFamily="34" charset="0"/>
              <a:buChar char="•"/>
            </a:pPr>
            <a:r>
              <a:rPr lang="en-US" sz="2000" dirty="0"/>
              <a:t>Xray Spine: suspected </a:t>
            </a:r>
            <a:r>
              <a:rPr lang="en-US" sz="2000" dirty="0" err="1"/>
              <a:t>atlanto</a:t>
            </a:r>
            <a:r>
              <a:rPr lang="en-US" sz="2000" dirty="0"/>
              <a:t>-axial dislocation, </a:t>
            </a:r>
            <a:r>
              <a:rPr lang="en-US" sz="2000" dirty="0" err="1"/>
              <a:t>pott’s</a:t>
            </a:r>
            <a:r>
              <a:rPr lang="en-US" sz="2000" dirty="0"/>
              <a:t> spine</a:t>
            </a:r>
          </a:p>
          <a:p>
            <a:pPr lvl="1">
              <a:buFont typeface="Arial" panose="020B0604020202020204" pitchFamily="34" charset="0"/>
              <a:buChar char="•"/>
            </a:pPr>
            <a:r>
              <a:rPr lang="en-US" sz="2000" dirty="0"/>
              <a:t>NCV Testing: GBS</a:t>
            </a:r>
          </a:p>
          <a:p>
            <a:pPr lvl="1">
              <a:buFont typeface="Arial" panose="020B0604020202020204" pitchFamily="34" charset="0"/>
              <a:buChar char="•"/>
            </a:pPr>
            <a:r>
              <a:rPr lang="en-US" sz="2000" dirty="0"/>
              <a:t>LP: GBS, </a:t>
            </a:r>
            <a:r>
              <a:rPr lang="en-US" sz="2000" dirty="0" err="1"/>
              <a:t>TM,Viral</a:t>
            </a:r>
            <a:r>
              <a:rPr lang="en-US" sz="2000" dirty="0"/>
              <a:t> myelitis</a:t>
            </a:r>
          </a:p>
          <a:p>
            <a:pPr lvl="1">
              <a:buFont typeface="Arial" panose="020B0604020202020204" pitchFamily="34" charset="0"/>
              <a:buChar char="•"/>
            </a:pPr>
            <a:r>
              <a:rPr lang="en-US" sz="2000" dirty="0"/>
              <a:t>Biochemistry: CK, </a:t>
            </a:r>
            <a:r>
              <a:rPr lang="en-US" sz="2000" dirty="0" err="1"/>
              <a:t>K,Ca</a:t>
            </a:r>
            <a:r>
              <a:rPr lang="en-US" sz="2000" dirty="0"/>
              <a:t>, Po4</a:t>
            </a:r>
          </a:p>
          <a:p>
            <a:pPr lvl="1">
              <a:buFont typeface="Arial" panose="020B0604020202020204" pitchFamily="34" charset="0"/>
              <a:buChar char="•"/>
            </a:pPr>
            <a:r>
              <a:rPr lang="en-US" sz="2000" dirty="0"/>
              <a:t>Urine for porphyria, arsenic, lead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continued)</a:t>
            </a:r>
          </a:p>
        </p:txBody>
      </p:sp>
      <p:sp>
        <p:nvSpPr>
          <p:cNvPr id="3" name="Content Placeholder 2"/>
          <p:cNvSpPr>
            <a:spLocks noGrp="1"/>
          </p:cNvSpPr>
          <p:nvPr>
            <p:ph idx="1"/>
          </p:nvPr>
        </p:nvSpPr>
        <p:spPr/>
        <p:txBody>
          <a:bodyPr>
            <a:normAutofit/>
          </a:bodyPr>
          <a:lstStyle/>
          <a:p>
            <a:pPr marL="0" indent="0">
              <a:buNone/>
            </a:pPr>
            <a:r>
              <a:rPr lang="en-US" dirty="0"/>
              <a:t>General: Meticulous supportive care, anticipate &amp; management of respiratory &amp; bulbar weakness, shock, autonomic instability, prevention of nosocomial infections &amp; bed sores</a:t>
            </a:r>
          </a:p>
          <a:p>
            <a:pPr marL="0" indent="0">
              <a:buNone/>
            </a:pPr>
            <a:r>
              <a:rPr lang="en-US" b="1" dirty="0"/>
              <a:t>Specific therapy:</a:t>
            </a:r>
          </a:p>
          <a:p>
            <a:pPr lvl="1">
              <a:buFont typeface="Arial" panose="020B0604020202020204" pitchFamily="34" charset="0"/>
              <a:buChar char="•"/>
            </a:pPr>
            <a:r>
              <a:rPr lang="en-US" sz="2000" dirty="0"/>
              <a:t>IVIG: GBS</a:t>
            </a:r>
          </a:p>
          <a:p>
            <a:pPr lvl="1">
              <a:buFont typeface="Arial" panose="020B0604020202020204" pitchFamily="34" charset="0"/>
              <a:buChar char="•"/>
            </a:pPr>
            <a:r>
              <a:rPr lang="en-US" sz="2000" dirty="0"/>
              <a:t>IV methyl prednisolone: TM</a:t>
            </a:r>
          </a:p>
          <a:p>
            <a:pPr lvl="1">
              <a:buFont typeface="Arial" panose="020B0604020202020204" pitchFamily="34" charset="0"/>
              <a:buChar char="•"/>
            </a:pPr>
            <a:r>
              <a:rPr lang="en-US" sz="2000" dirty="0"/>
              <a:t>Hypokalemia: IV k correction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a:t>Pattern of Weakness</a:t>
            </a:r>
          </a:p>
        </p:txBody>
      </p:sp>
      <p:graphicFrame>
        <p:nvGraphicFramePr>
          <p:cNvPr id="4" name="Table 3">
            <a:extLst>
              <a:ext uri="{FF2B5EF4-FFF2-40B4-BE49-F238E27FC236}">
                <a16:creationId xmlns:a16="http://schemas.microsoft.com/office/drawing/2014/main" id="{4FD86698-D97A-9886-C2F4-7E1C4D3FD27E}"/>
              </a:ext>
            </a:extLst>
          </p:cNvPr>
          <p:cNvGraphicFramePr>
            <a:graphicFrameLocks noGrp="1"/>
          </p:cNvGraphicFramePr>
          <p:nvPr>
            <p:extLst>
              <p:ext uri="{D42A27DB-BD31-4B8C-83A1-F6EECF244321}">
                <p14:modId xmlns:p14="http://schemas.microsoft.com/office/powerpoint/2010/main" val="2858836598"/>
              </p:ext>
            </p:extLst>
          </p:nvPr>
        </p:nvGraphicFramePr>
        <p:xfrm>
          <a:off x="1295400" y="2438400"/>
          <a:ext cx="6553200" cy="2819397"/>
        </p:xfrm>
        <a:graphic>
          <a:graphicData uri="http://schemas.openxmlformats.org/drawingml/2006/table">
            <a:tbl>
              <a:tblPr>
                <a:tableStyleId>{5C22544A-7EE6-4342-B048-85BDC9FD1C3A}</a:tableStyleId>
              </a:tblPr>
              <a:tblGrid>
                <a:gridCol w="2115600">
                  <a:extLst>
                    <a:ext uri="{9D8B030D-6E8A-4147-A177-3AD203B41FA5}">
                      <a16:colId xmlns:a16="http://schemas.microsoft.com/office/drawing/2014/main" val="281397461"/>
                    </a:ext>
                  </a:extLst>
                </a:gridCol>
                <a:gridCol w="1255600">
                  <a:extLst>
                    <a:ext uri="{9D8B030D-6E8A-4147-A177-3AD203B41FA5}">
                      <a16:colId xmlns:a16="http://schemas.microsoft.com/office/drawing/2014/main" val="2873443540"/>
                    </a:ext>
                  </a:extLst>
                </a:gridCol>
                <a:gridCol w="1582400">
                  <a:extLst>
                    <a:ext uri="{9D8B030D-6E8A-4147-A177-3AD203B41FA5}">
                      <a16:colId xmlns:a16="http://schemas.microsoft.com/office/drawing/2014/main" val="1903777538"/>
                    </a:ext>
                  </a:extLst>
                </a:gridCol>
                <a:gridCol w="1599600">
                  <a:extLst>
                    <a:ext uri="{9D8B030D-6E8A-4147-A177-3AD203B41FA5}">
                      <a16:colId xmlns:a16="http://schemas.microsoft.com/office/drawing/2014/main" val="1494876670"/>
                    </a:ext>
                  </a:extLst>
                </a:gridCol>
              </a:tblGrid>
              <a:tr h="402771">
                <a:tc>
                  <a:txBody>
                    <a:bodyPr/>
                    <a:lstStyle/>
                    <a:p>
                      <a:pPr lvl="1" algn="l" rtl="0" fontAlgn="ctr">
                        <a:buClr>
                          <a:schemeClr val="accent1"/>
                        </a:buClr>
                        <a:buSzPts val="1265"/>
                        <a:buFont typeface="Arial" panose="020B0604020202020204" pitchFamily="34" charset="0"/>
                        <a:buNone/>
                      </a:pPr>
                      <a:r>
                        <a:rPr lang="en-US" sz="1600" b="1" u="none" strike="noStrike" dirty="0">
                          <a:effectLst/>
                          <a:latin typeface="Tw Cen MT (Body)"/>
                        </a:rPr>
                        <a:t>Sign</a:t>
                      </a:r>
                      <a:endParaRPr lang="en-US" sz="1600" b="1" i="0" u="none" strike="noStrike" dirty="0">
                        <a:solidFill>
                          <a:srgbClr val="D9B247"/>
                        </a:solidFill>
                        <a:effectLst/>
                        <a:latin typeface="Tw Cen MT (Body)"/>
                      </a:endParaRPr>
                    </a:p>
                  </a:txBody>
                  <a:tcPr marL="9525" marR="9525" marT="9525" marB="0" anchor="ctr"/>
                </a:tc>
                <a:tc>
                  <a:txBody>
                    <a:bodyPr/>
                    <a:lstStyle/>
                    <a:p>
                      <a:pPr algn="ctr" rtl="0" fontAlgn="ctr"/>
                      <a:r>
                        <a:rPr lang="en-US" sz="1600" b="1" u="none" strike="noStrike" dirty="0" err="1">
                          <a:effectLst/>
                          <a:latin typeface="Tw Cen MT (Body)"/>
                        </a:rPr>
                        <a:t>Umn</a:t>
                      </a:r>
                      <a:endParaRPr lang="en-US" sz="1600" b="1" i="0" u="none" strike="noStrike" dirty="0">
                        <a:solidFill>
                          <a:srgbClr val="262626"/>
                        </a:solidFill>
                        <a:effectLst/>
                        <a:latin typeface="Tw Cen MT (Body)"/>
                      </a:endParaRPr>
                    </a:p>
                  </a:txBody>
                  <a:tcPr marL="9525" marR="9525" marT="9525" marB="0" anchor="ctr"/>
                </a:tc>
                <a:tc>
                  <a:txBody>
                    <a:bodyPr/>
                    <a:lstStyle/>
                    <a:p>
                      <a:pPr algn="ctr" rtl="0" fontAlgn="ctr"/>
                      <a:r>
                        <a:rPr lang="en-US" sz="1600" b="1" u="none" strike="noStrike" dirty="0" err="1">
                          <a:effectLst/>
                          <a:latin typeface="Tw Cen MT (Body)"/>
                        </a:rPr>
                        <a:t>Lmn</a:t>
                      </a:r>
                      <a:endParaRPr lang="en-US" sz="1600" b="1" i="0" u="none" strike="noStrike" dirty="0">
                        <a:solidFill>
                          <a:srgbClr val="262626"/>
                        </a:solidFill>
                        <a:effectLst/>
                        <a:latin typeface="Tw Cen MT (Body)"/>
                      </a:endParaRPr>
                    </a:p>
                  </a:txBody>
                  <a:tcPr marL="9525" marR="9525" marT="9525" marB="0" anchor="ctr"/>
                </a:tc>
                <a:tc>
                  <a:txBody>
                    <a:bodyPr/>
                    <a:lstStyle/>
                    <a:p>
                      <a:pPr algn="ctr" rtl="0" fontAlgn="ctr"/>
                      <a:r>
                        <a:rPr lang="en-US" sz="1600" b="1" u="none" strike="noStrike" dirty="0">
                          <a:effectLst/>
                          <a:latin typeface="Tw Cen MT (Body)"/>
                        </a:rPr>
                        <a:t>Myopathic</a:t>
                      </a:r>
                      <a:endParaRPr lang="en-US" sz="1600" b="1" i="0" u="none" strike="noStrike" dirty="0">
                        <a:solidFill>
                          <a:srgbClr val="262626"/>
                        </a:solidFill>
                        <a:effectLst/>
                        <a:latin typeface="Tw Cen MT (Body)"/>
                      </a:endParaRPr>
                    </a:p>
                  </a:txBody>
                  <a:tcPr marL="9525" marR="9525" marT="9525" marB="0" anchor="ctr"/>
                </a:tc>
                <a:extLst>
                  <a:ext uri="{0D108BD9-81ED-4DB2-BD59-A6C34878D82A}">
                    <a16:rowId xmlns:a16="http://schemas.microsoft.com/office/drawing/2014/main" val="2544988227"/>
                  </a:ext>
                </a:extLst>
              </a:tr>
              <a:tr h="402771">
                <a:tc>
                  <a:txBody>
                    <a:bodyPr/>
                    <a:lstStyle/>
                    <a:p>
                      <a:pPr lvl="1" algn="l" rtl="0" fontAlgn="ctr">
                        <a:buClr>
                          <a:schemeClr val="accent1"/>
                        </a:buClr>
                        <a:buSzPts val="1265"/>
                        <a:buFont typeface="Arial" panose="020B0604020202020204" pitchFamily="34" charset="0"/>
                        <a:buNone/>
                      </a:pPr>
                      <a:r>
                        <a:rPr lang="en-US" sz="1300" b="1" u="none" strike="noStrike" dirty="0">
                          <a:effectLst/>
                          <a:latin typeface="Tw Cen MT (Body)"/>
                        </a:rPr>
                        <a:t>Atrophy</a:t>
                      </a:r>
                      <a:endParaRPr lang="en-US" sz="1265" b="1" i="0" u="none" strike="noStrike" dirty="0">
                        <a:solidFill>
                          <a:srgbClr val="D9B247"/>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extLst>
                  <a:ext uri="{0D108BD9-81ED-4DB2-BD59-A6C34878D82A}">
                    <a16:rowId xmlns:a16="http://schemas.microsoft.com/office/drawing/2014/main" val="3196143025"/>
                  </a:ext>
                </a:extLst>
              </a:tr>
              <a:tr h="402771">
                <a:tc>
                  <a:txBody>
                    <a:bodyPr/>
                    <a:lstStyle/>
                    <a:p>
                      <a:pPr lvl="1" algn="l" rtl="0" fontAlgn="ctr">
                        <a:buClr>
                          <a:schemeClr val="accent1"/>
                        </a:buClr>
                        <a:buSzPts val="1265"/>
                        <a:buFont typeface="Arial" panose="020B0604020202020204" pitchFamily="34" charset="0"/>
                        <a:buNone/>
                      </a:pPr>
                      <a:r>
                        <a:rPr lang="en-US" sz="1300" b="1" u="none" strike="noStrike" dirty="0">
                          <a:effectLst/>
                          <a:latin typeface="Tw Cen MT (Body)"/>
                        </a:rPr>
                        <a:t>Fasciculations</a:t>
                      </a:r>
                      <a:endParaRPr lang="en-US" sz="1265" b="1" i="0" u="none" strike="noStrike" dirty="0">
                        <a:solidFill>
                          <a:srgbClr val="D9B247"/>
                        </a:solidFill>
                        <a:effectLst/>
                        <a:latin typeface="Tw Cen MT (Body)"/>
                      </a:endParaRPr>
                    </a:p>
                  </a:txBody>
                  <a:tcPr marL="9525" marR="9525" marT="9525" marB="0" anchor="ctr"/>
                </a:tc>
                <a:tc>
                  <a:txBody>
                    <a:bodyPr/>
                    <a:lstStyle/>
                    <a:p>
                      <a:pPr algn="ctr" rtl="0" fontAlgn="ctr"/>
                      <a:r>
                        <a:rPr lang="en-US" sz="1300" b="0" i="0" u="none" strike="noStrike" dirty="0">
                          <a:solidFill>
                            <a:srgbClr val="262626"/>
                          </a:solidFill>
                          <a:effectLst/>
                          <a:latin typeface="Tw Cen MT (Body)"/>
                        </a:rPr>
                        <a:t>-</a:t>
                      </a:r>
                    </a:p>
                  </a:txBody>
                  <a:tcPr marL="9525" marR="9525" marT="9525"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262626"/>
                          </a:solidFill>
                          <a:effectLst/>
                          <a:latin typeface="Tw Cen MT (Body)"/>
                        </a:rPr>
                        <a:t>+++</a:t>
                      </a:r>
                    </a:p>
                  </a:txBody>
                  <a:tcPr marL="9525" marR="9525" marT="9525" marB="0" anchor="b"/>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extLst>
                  <a:ext uri="{0D108BD9-81ED-4DB2-BD59-A6C34878D82A}">
                    <a16:rowId xmlns:a16="http://schemas.microsoft.com/office/drawing/2014/main" val="3120240364"/>
                  </a:ext>
                </a:extLst>
              </a:tr>
              <a:tr h="402771">
                <a:tc>
                  <a:txBody>
                    <a:bodyPr/>
                    <a:lstStyle/>
                    <a:p>
                      <a:pPr lvl="1" algn="l" rtl="0" fontAlgn="ctr">
                        <a:buClr>
                          <a:schemeClr val="accent1"/>
                        </a:buClr>
                        <a:buSzPts val="1265"/>
                        <a:buFont typeface="Arial" panose="020B0604020202020204" pitchFamily="34" charset="0"/>
                        <a:buNone/>
                      </a:pPr>
                      <a:r>
                        <a:rPr lang="en-US" sz="1300" b="1" u="none" strike="noStrike" dirty="0">
                          <a:effectLst/>
                          <a:latin typeface="Tw Cen MT (Body)"/>
                        </a:rPr>
                        <a:t>Tone</a:t>
                      </a:r>
                      <a:endParaRPr lang="en-US" sz="1265" b="1" i="0" u="none" strike="noStrike" dirty="0">
                        <a:solidFill>
                          <a:srgbClr val="D9B247"/>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extLst>
                  <a:ext uri="{0D108BD9-81ED-4DB2-BD59-A6C34878D82A}">
                    <a16:rowId xmlns:a16="http://schemas.microsoft.com/office/drawing/2014/main" val="2047308719"/>
                  </a:ext>
                </a:extLst>
              </a:tr>
              <a:tr h="402771">
                <a:tc>
                  <a:txBody>
                    <a:bodyPr/>
                    <a:lstStyle/>
                    <a:p>
                      <a:pPr lvl="1" algn="l" rtl="0" fontAlgn="ctr">
                        <a:buClr>
                          <a:schemeClr val="accent1"/>
                        </a:buClr>
                        <a:buSzPts val="1265"/>
                        <a:buFont typeface="Arial" panose="020B0604020202020204" pitchFamily="34" charset="0"/>
                        <a:buNone/>
                      </a:pPr>
                      <a:r>
                        <a:rPr lang="en-US" sz="1300" b="1" u="none" strike="noStrike" dirty="0">
                          <a:effectLst/>
                          <a:latin typeface="Tw Cen MT (Body)"/>
                        </a:rPr>
                        <a:t>Distribution</a:t>
                      </a:r>
                      <a:endParaRPr lang="en-US" sz="1265" b="1" i="0" u="none" strike="noStrike" dirty="0">
                        <a:solidFill>
                          <a:srgbClr val="D9B247"/>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Regional</a:t>
                      </a:r>
                      <a:endParaRPr lang="en-US" sz="1300" b="0" i="0" u="none" strike="noStrike" dirty="0">
                        <a:solidFill>
                          <a:srgbClr val="262626"/>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Segmental</a:t>
                      </a:r>
                      <a:endParaRPr lang="en-US" sz="1300" b="0" i="0" u="none" strike="noStrike" dirty="0">
                        <a:solidFill>
                          <a:srgbClr val="262626"/>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Proximal</a:t>
                      </a:r>
                      <a:endParaRPr lang="en-US" sz="1300" b="0" i="0" u="none" strike="noStrike" dirty="0">
                        <a:solidFill>
                          <a:srgbClr val="262626"/>
                        </a:solidFill>
                        <a:effectLst/>
                        <a:latin typeface="Tw Cen MT (Body)"/>
                      </a:endParaRPr>
                    </a:p>
                  </a:txBody>
                  <a:tcPr marL="9525" marR="9525" marT="9525" marB="0" anchor="ctr"/>
                </a:tc>
                <a:extLst>
                  <a:ext uri="{0D108BD9-81ED-4DB2-BD59-A6C34878D82A}">
                    <a16:rowId xmlns:a16="http://schemas.microsoft.com/office/drawing/2014/main" val="3814963794"/>
                  </a:ext>
                </a:extLst>
              </a:tr>
              <a:tr h="402771">
                <a:tc>
                  <a:txBody>
                    <a:bodyPr/>
                    <a:lstStyle/>
                    <a:p>
                      <a:pPr lvl="1" algn="l" rtl="0" fontAlgn="ctr">
                        <a:buClr>
                          <a:schemeClr val="accent1"/>
                        </a:buClr>
                        <a:buSzPts val="1265"/>
                        <a:buFont typeface="Arial" panose="020B0604020202020204" pitchFamily="34" charset="0"/>
                        <a:buNone/>
                      </a:pPr>
                      <a:r>
                        <a:rPr lang="en-US" sz="1300" b="1" u="none" strike="noStrike" dirty="0">
                          <a:effectLst/>
                          <a:latin typeface="Tw Cen MT (Body)"/>
                        </a:rPr>
                        <a:t>Tendon Reflexes </a:t>
                      </a:r>
                      <a:endParaRPr lang="en-US" sz="1265" b="1" i="0" u="none" strike="noStrike" dirty="0">
                        <a:solidFill>
                          <a:srgbClr val="D9B247"/>
                        </a:solidFill>
                        <a:effectLst/>
                        <a:latin typeface="Tw Cen MT (Body)"/>
                      </a:endParaRPr>
                    </a:p>
                  </a:txBody>
                  <a:tcPr marL="9525" marR="9525" marT="9525" marB="0" anchor="ctr"/>
                </a:tc>
                <a:tc>
                  <a:txBody>
                    <a:bodyPr/>
                    <a:lstStyle/>
                    <a:p>
                      <a:pPr algn="ctr" fontAlgn="b"/>
                      <a:r>
                        <a:rPr lang="en-US" sz="1100" u="none" strike="noStrike" dirty="0">
                          <a:effectLst/>
                          <a:latin typeface="Tw Cen MT (Body)"/>
                        </a:rPr>
                        <a:t>+++</a:t>
                      </a:r>
                      <a:endParaRPr lang="en-US" sz="1100" b="0" i="0" u="none" strike="noStrike" dirty="0">
                        <a:solidFill>
                          <a:srgbClr val="000000"/>
                        </a:solidFill>
                        <a:effectLst/>
                        <a:latin typeface="Tw Cen MT (Body)"/>
                      </a:endParaRPr>
                    </a:p>
                  </a:txBody>
                  <a:tcPr marL="9525" marR="9525" marT="9525" marB="0" anchor="b"/>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extLst>
                  <a:ext uri="{0D108BD9-81ED-4DB2-BD59-A6C34878D82A}">
                    <a16:rowId xmlns:a16="http://schemas.microsoft.com/office/drawing/2014/main" val="1808104834"/>
                  </a:ext>
                </a:extLst>
              </a:tr>
              <a:tr h="402771">
                <a:tc>
                  <a:txBody>
                    <a:bodyPr/>
                    <a:lstStyle/>
                    <a:p>
                      <a:pPr lvl="1" algn="l" rtl="0" fontAlgn="ctr">
                        <a:buClr>
                          <a:schemeClr val="accent1"/>
                        </a:buClr>
                        <a:buSzPts val="1265"/>
                        <a:buFont typeface="Arial" panose="020B0604020202020204" pitchFamily="34" charset="0"/>
                        <a:buNone/>
                      </a:pPr>
                      <a:r>
                        <a:rPr lang="en-US" sz="1300" b="1" u="none" strike="noStrike" dirty="0">
                          <a:effectLst/>
                          <a:latin typeface="Tw Cen MT (Body)"/>
                        </a:rPr>
                        <a:t>Babinski’s Sign</a:t>
                      </a:r>
                      <a:endParaRPr lang="en-US" sz="1265" b="1" i="0" u="none" strike="noStrike" dirty="0">
                        <a:solidFill>
                          <a:srgbClr val="D9B247"/>
                        </a:solidFill>
                        <a:effectLst/>
                        <a:latin typeface="Tw Cen MT (Body)"/>
                      </a:endParaRPr>
                    </a:p>
                  </a:txBody>
                  <a:tcPr marL="9525" marR="9525" marT="9525" marB="0" anchor="ctr"/>
                </a:tc>
                <a:tc>
                  <a:txBody>
                    <a:bodyPr/>
                    <a:lstStyle/>
                    <a:p>
                      <a:pPr algn="ctr" fontAlgn="b"/>
                      <a:r>
                        <a:rPr lang="en-US" sz="1100" u="none" strike="noStrike" dirty="0">
                          <a:effectLst/>
                          <a:latin typeface="Tw Cen MT (Body)"/>
                        </a:rPr>
                        <a:t> +</a:t>
                      </a:r>
                      <a:endParaRPr lang="en-US" sz="1100" b="0" i="0" u="none" strike="noStrike" dirty="0">
                        <a:solidFill>
                          <a:srgbClr val="000000"/>
                        </a:solidFill>
                        <a:effectLst/>
                        <a:latin typeface="Tw Cen MT (Body)"/>
                      </a:endParaRPr>
                    </a:p>
                  </a:txBody>
                  <a:tcPr marL="9525" marR="9525" marT="9525" marB="0" anchor="b"/>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tc>
                  <a:txBody>
                    <a:bodyPr/>
                    <a:lstStyle/>
                    <a:p>
                      <a:pPr algn="ctr" rtl="0" fontAlgn="ctr"/>
                      <a:r>
                        <a:rPr lang="en-US" sz="1300" u="none" strike="noStrike" dirty="0">
                          <a:effectLst/>
                          <a:latin typeface="Tw Cen MT (Body)"/>
                        </a:rPr>
                        <a:t>-</a:t>
                      </a:r>
                      <a:endParaRPr lang="en-US" sz="1300" b="0" i="0" u="none" strike="noStrike" dirty="0">
                        <a:solidFill>
                          <a:srgbClr val="262626"/>
                        </a:solidFill>
                        <a:effectLst/>
                        <a:latin typeface="Tw Cen MT (Body)"/>
                      </a:endParaRPr>
                    </a:p>
                  </a:txBody>
                  <a:tcPr marL="9525" marR="9525" marT="9525" marB="0" anchor="ctr"/>
                </a:tc>
                <a:extLst>
                  <a:ext uri="{0D108BD9-81ED-4DB2-BD59-A6C34878D82A}">
                    <a16:rowId xmlns:a16="http://schemas.microsoft.com/office/drawing/2014/main" val="1107143984"/>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000" dirty="0"/>
              <a:t>AFP is a broad clinical entity</a:t>
            </a:r>
          </a:p>
          <a:p>
            <a:pPr lvl="1">
              <a:buFont typeface="Arial" panose="020B0604020202020204" pitchFamily="34" charset="0"/>
              <a:buChar char="•"/>
            </a:pPr>
            <a:r>
              <a:rPr lang="en-US" sz="2000" dirty="0"/>
              <a:t>Every case of AFP has to be reported</a:t>
            </a:r>
          </a:p>
          <a:p>
            <a:pPr lvl="1">
              <a:buFont typeface="Arial" panose="020B0604020202020204" pitchFamily="34" charset="0"/>
              <a:buChar char="•"/>
            </a:pPr>
            <a:r>
              <a:rPr lang="en-US" sz="2000" dirty="0"/>
              <a:t>Every case is a medical emergency </a:t>
            </a:r>
          </a:p>
          <a:p>
            <a:pPr lvl="1">
              <a:buFont typeface="Arial" panose="020B0604020202020204" pitchFamily="34" charset="0"/>
              <a:buChar char="•"/>
            </a:pPr>
            <a:r>
              <a:rPr lang="en-US" sz="2000" dirty="0"/>
              <a:t>Accurate &amp; early diagnosis of the cause is important </a:t>
            </a:r>
          </a:p>
          <a:p>
            <a:pPr lvl="1">
              <a:buFont typeface="Arial" panose="020B0604020202020204" pitchFamily="34" charset="0"/>
              <a:buChar char="•"/>
            </a:pPr>
            <a:r>
              <a:rPr lang="en-US" sz="2000" dirty="0"/>
              <a:t>Early detection &amp; management of complications are critical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Neuroanatomical D/D of AFP</a:t>
            </a:r>
          </a:p>
        </p:txBody>
      </p:sp>
      <p:sp>
        <p:nvSpPr>
          <p:cNvPr id="3" name="Content Placeholder 2"/>
          <p:cNvSpPr>
            <a:spLocks noGrp="1"/>
          </p:cNvSpPr>
          <p:nvPr>
            <p:ph idx="1"/>
          </p:nvPr>
        </p:nvSpPr>
        <p:spPr/>
        <p:txBody>
          <a:bodyPr>
            <a:normAutofit/>
          </a:bodyPr>
          <a:lstStyle/>
          <a:p>
            <a:r>
              <a:rPr lang="en-US" sz="2400" b="1" dirty="0"/>
              <a:t>Spinal Cord</a:t>
            </a:r>
          </a:p>
          <a:p>
            <a:pPr lvl="1">
              <a:buFont typeface="Arial" panose="020B0604020202020204" pitchFamily="34" charset="0"/>
              <a:buChar char="•"/>
            </a:pPr>
            <a:r>
              <a:rPr lang="en-US" sz="2000" dirty="0"/>
              <a:t>Compression: Traumatic, Epidural Abscess </a:t>
            </a:r>
          </a:p>
          <a:p>
            <a:pPr lvl="1">
              <a:buFont typeface="Arial" panose="020B0604020202020204" pitchFamily="34" charset="0"/>
              <a:buChar char="•"/>
            </a:pPr>
            <a:r>
              <a:rPr lang="en-US" sz="2000" dirty="0"/>
              <a:t>Inflammatory: Transverse Myelitis</a:t>
            </a:r>
          </a:p>
          <a:p>
            <a:r>
              <a:rPr lang="en-US" sz="2400" b="1" dirty="0"/>
              <a:t>Ant Horn Cell </a:t>
            </a:r>
          </a:p>
          <a:p>
            <a:pPr lvl="1">
              <a:buFont typeface="Arial" panose="020B0604020202020204" pitchFamily="34" charset="0"/>
              <a:buChar char="•"/>
            </a:pPr>
            <a:r>
              <a:rPr lang="en-US" sz="2000" dirty="0"/>
              <a:t>Viral: Polio, </a:t>
            </a:r>
            <a:r>
              <a:rPr lang="en-US" sz="2000" dirty="0" err="1"/>
              <a:t>Enetovirus</a:t>
            </a:r>
            <a:r>
              <a:rPr lang="en-US" sz="2000" dirty="0"/>
              <a:t>, JE</a:t>
            </a:r>
          </a:p>
          <a:p>
            <a:pPr lvl="1">
              <a:buFont typeface="Arial" panose="020B0604020202020204" pitchFamily="34" charset="0"/>
              <a:buChar char="•"/>
            </a:pPr>
            <a:r>
              <a:rPr lang="en-US" sz="2000" dirty="0"/>
              <a:t>Vascular: Ant Spinal Artery Occlusion</a:t>
            </a:r>
          </a:p>
          <a:p>
            <a:r>
              <a:rPr lang="en-US" sz="2400" b="1" dirty="0"/>
              <a:t>Roots/Nerves:</a:t>
            </a:r>
          </a:p>
          <a:p>
            <a:pPr lvl="1">
              <a:buFont typeface="Arial" panose="020B0604020202020204" pitchFamily="34" charset="0"/>
              <a:buChar char="•"/>
            </a:pPr>
            <a:r>
              <a:rPr lang="en-US" sz="2000" dirty="0"/>
              <a:t>Immune Mediated: GBS</a:t>
            </a:r>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 Toxin: Post Diphtheria, Porphyria, Arsenic, Heavy Metals</a:t>
            </a:r>
          </a:p>
          <a:p>
            <a:pPr>
              <a:buFont typeface="Arial" panose="020B0604020202020204" pitchFamily="34" charset="0"/>
              <a:buChar char="•"/>
            </a:pPr>
            <a:r>
              <a:rPr lang="en-US" dirty="0"/>
              <a:t> Viral: Rabies</a:t>
            </a:r>
          </a:p>
          <a:p>
            <a:pPr>
              <a:buFont typeface="Arial" panose="020B0604020202020204" pitchFamily="34" charset="0"/>
              <a:buChar char="•"/>
            </a:pPr>
            <a:r>
              <a:rPr lang="en-US" dirty="0"/>
              <a:t> Trauma: I/M Injection</a:t>
            </a:r>
          </a:p>
          <a:p>
            <a:r>
              <a:rPr lang="en-US" sz="2400" b="1" dirty="0"/>
              <a:t>Neuromuscular Junction</a:t>
            </a:r>
          </a:p>
          <a:p>
            <a:pPr>
              <a:buFont typeface="Arial" panose="020B0604020202020204" pitchFamily="34" charset="0"/>
              <a:buChar char="•"/>
            </a:pPr>
            <a:r>
              <a:rPr lang="en-US" dirty="0"/>
              <a:t> Immune Mediated: </a:t>
            </a:r>
            <a:r>
              <a:rPr lang="en-US" dirty="0" err="1"/>
              <a:t>Mysthenia</a:t>
            </a:r>
            <a:r>
              <a:rPr lang="en-US" dirty="0"/>
              <a:t> Gravis</a:t>
            </a:r>
          </a:p>
          <a:p>
            <a:pPr>
              <a:buFont typeface="Arial" panose="020B0604020202020204" pitchFamily="34" charset="0"/>
              <a:buChar char="•"/>
            </a:pPr>
            <a:r>
              <a:rPr lang="en-US" dirty="0"/>
              <a:t> Drugs And Toxins: Organophosphorus, Snake Venom, Aminoglycoside, </a:t>
            </a:r>
            <a:r>
              <a:rPr lang="en-US" dirty="0" err="1"/>
              <a:t>Botulinium</a:t>
            </a:r>
            <a:r>
              <a:rPr lang="en-US" dirty="0"/>
              <a:t>, Tick</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r>
              <a:rPr lang="en-US" sz="2400" b="1" dirty="0"/>
              <a:t>Muscle </a:t>
            </a:r>
          </a:p>
          <a:p>
            <a:r>
              <a:rPr lang="en-US" dirty="0"/>
              <a:t>Infection: Viral Myositis</a:t>
            </a:r>
          </a:p>
          <a:p>
            <a:r>
              <a:rPr lang="en-US" dirty="0"/>
              <a:t>Inflammation: Polymyositis</a:t>
            </a:r>
          </a:p>
          <a:p>
            <a:r>
              <a:rPr lang="en-US" dirty="0"/>
              <a:t>Channelopathy: Hypokalemia </a:t>
            </a:r>
          </a:p>
          <a:p>
            <a:r>
              <a:rPr lang="en-US" dirty="0" err="1"/>
              <a:t>Dyselectronemia</a:t>
            </a:r>
            <a:r>
              <a:rPr lang="en-US" dirty="0"/>
              <a:t>: Hypokalemia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Clues (AFP)</a:t>
            </a:r>
          </a:p>
        </p:txBody>
      </p:sp>
      <p:sp>
        <p:nvSpPr>
          <p:cNvPr id="3" name="Content Placeholder 2"/>
          <p:cNvSpPr>
            <a:spLocks noGrp="1"/>
          </p:cNvSpPr>
          <p:nvPr>
            <p:ph idx="1"/>
          </p:nvPr>
        </p:nvSpPr>
        <p:spPr/>
        <p:txBody>
          <a:bodyPr>
            <a:noAutofit/>
          </a:bodyPr>
          <a:lstStyle/>
          <a:p>
            <a:pPr lvl="1">
              <a:buFont typeface="Arial" panose="020B0604020202020204" pitchFamily="34" charset="0"/>
              <a:buChar char="•"/>
            </a:pPr>
            <a:r>
              <a:rPr lang="en-US" sz="2000" dirty="0"/>
              <a:t>Fever At Onset: Polio or Enteroviral Myelitis, TM, Myositis, Potts Spine</a:t>
            </a:r>
          </a:p>
          <a:p>
            <a:pPr lvl="1">
              <a:buFont typeface="Arial" panose="020B0604020202020204" pitchFamily="34" charset="0"/>
              <a:buChar char="•"/>
            </a:pPr>
            <a:r>
              <a:rPr lang="en-US" sz="2000" dirty="0"/>
              <a:t>Trauma: Compression of Spinal Cord</a:t>
            </a:r>
          </a:p>
          <a:p>
            <a:pPr lvl="1">
              <a:buFont typeface="Arial" panose="020B0604020202020204" pitchFamily="34" charset="0"/>
              <a:buChar char="•"/>
            </a:pPr>
            <a:r>
              <a:rPr lang="en-US" sz="2000" dirty="0"/>
              <a:t>Exposure: Lead, Arsenic, Tick, Snake Venoms</a:t>
            </a:r>
          </a:p>
          <a:p>
            <a:pPr lvl="1">
              <a:buFont typeface="Arial" panose="020B0604020202020204" pitchFamily="34" charset="0"/>
              <a:buChar char="•"/>
            </a:pPr>
            <a:r>
              <a:rPr lang="en-US" sz="2000" dirty="0"/>
              <a:t>Preceding Infection: GBS, TM</a:t>
            </a:r>
          </a:p>
          <a:p>
            <a:pPr lvl="1">
              <a:buFont typeface="Arial" panose="020B0604020202020204" pitchFamily="34" charset="0"/>
              <a:buChar char="•"/>
            </a:pPr>
            <a:r>
              <a:rPr lang="en-US" sz="2000" dirty="0"/>
              <a:t>Precipitating Factors: Diarrhea (Hypokalemia)</a:t>
            </a:r>
          </a:p>
          <a:p>
            <a:pPr lvl="1">
              <a:buFont typeface="Arial" panose="020B0604020202020204" pitchFamily="34" charset="0"/>
              <a:buChar char="•"/>
            </a:pPr>
            <a:r>
              <a:rPr lang="en-US" sz="2000" dirty="0"/>
              <a:t>Intramuscular Injection: Traumatic Neuritis, Polio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clues (AFP)</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000" dirty="0"/>
              <a:t>Sensory level/bladder bowel: compressive myelopathy, TM</a:t>
            </a:r>
          </a:p>
          <a:p>
            <a:pPr lvl="1">
              <a:buFont typeface="Arial" panose="020B0604020202020204" pitchFamily="34" charset="0"/>
              <a:buChar char="•"/>
            </a:pPr>
            <a:r>
              <a:rPr lang="en-US" sz="2000" dirty="0"/>
              <a:t>Constipation &lt; 1 yr: botulinism (honey </a:t>
            </a:r>
            <a:r>
              <a:rPr lang="en-US" sz="2000" dirty="0" err="1"/>
              <a:t>injestion</a:t>
            </a:r>
            <a:r>
              <a:rPr lang="en-US" sz="2000" dirty="0"/>
              <a:t>)</a:t>
            </a:r>
          </a:p>
          <a:p>
            <a:pPr lvl="1">
              <a:buFont typeface="Arial" panose="020B0604020202020204" pitchFamily="34" charset="0"/>
              <a:buChar char="•"/>
            </a:pPr>
            <a:r>
              <a:rPr lang="en-US" sz="2000" dirty="0"/>
              <a:t>Ascending weakness: GBS, Rabies, VZV</a:t>
            </a:r>
          </a:p>
          <a:p>
            <a:pPr lvl="1">
              <a:buFont typeface="Arial" panose="020B0604020202020204" pitchFamily="34" charset="0"/>
              <a:buChar char="•"/>
            </a:pPr>
            <a:r>
              <a:rPr lang="en-US" sz="2000" dirty="0"/>
              <a:t>Descending weakness: Diphtheria, botulinism</a:t>
            </a:r>
          </a:p>
          <a:p>
            <a:pPr lvl="1">
              <a:buFont typeface="Arial" panose="020B0604020202020204" pitchFamily="34" charset="0"/>
              <a:buChar char="•"/>
            </a:pPr>
            <a:r>
              <a:rPr lang="en-US" sz="2000" dirty="0"/>
              <a:t>Ptosis: </a:t>
            </a:r>
            <a:r>
              <a:rPr lang="en-US" sz="2000" dirty="0" err="1"/>
              <a:t>Mysthenia</a:t>
            </a:r>
            <a:r>
              <a:rPr lang="en-US" sz="2000" dirty="0"/>
              <a:t> gravis, botulinism</a:t>
            </a:r>
          </a:p>
          <a:p>
            <a:pPr lvl="1">
              <a:buFont typeface="Arial" panose="020B0604020202020204" pitchFamily="34" charset="0"/>
              <a:buChar char="•"/>
            </a:pPr>
            <a:r>
              <a:rPr lang="en-US" sz="2000" dirty="0"/>
              <a:t>DTR: Absent (GBS, TM early stage, polio)</a:t>
            </a:r>
          </a:p>
          <a:p>
            <a:pPr lvl="1">
              <a:buFont typeface="Arial" panose="020B0604020202020204" pitchFamily="34" charset="0"/>
              <a:buChar char="•"/>
            </a:pPr>
            <a:r>
              <a:rPr lang="en-US" sz="2000" dirty="0"/>
              <a:t>Preserved: Myasthenia, periodic paralysis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566</TotalTime>
  <Words>1668</Words>
  <Application>Microsoft Office PowerPoint</Application>
  <PresentationFormat>On-screen Show (4:3)</PresentationFormat>
  <Paragraphs>293</Paragraphs>
  <Slides>40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Tw Cen MT (Body)</vt:lpstr>
      <vt:lpstr>Arial</vt:lpstr>
      <vt:lpstr>Calibri</vt:lpstr>
      <vt:lpstr>Tw Cen MT</vt:lpstr>
      <vt:lpstr>Tw Cen MT Condensed</vt:lpstr>
      <vt:lpstr>Wingdings 3</vt:lpstr>
      <vt:lpstr>Integral</vt:lpstr>
      <vt:lpstr>Acute Flaccid Paralysis (AFP)</vt:lpstr>
      <vt:lpstr>Definition (WHO)</vt:lpstr>
      <vt:lpstr>Epidemiological Definition  (WHO 2005)</vt:lpstr>
      <vt:lpstr>Pattern of Weakness</vt:lpstr>
      <vt:lpstr>Neuroanatomical D/D of AFP</vt:lpstr>
      <vt:lpstr>Continued</vt:lpstr>
      <vt:lpstr>Continued</vt:lpstr>
      <vt:lpstr>Clinical Clues (AFP)</vt:lpstr>
      <vt:lpstr>Clinical clues (AFP)</vt:lpstr>
      <vt:lpstr>Guillain-Barré Syndrome</vt:lpstr>
      <vt:lpstr>Pathophysiology </vt:lpstr>
      <vt:lpstr>Pathophysiology (continued)</vt:lpstr>
      <vt:lpstr>Aetiology </vt:lpstr>
      <vt:lpstr>Classification of GBS </vt:lpstr>
      <vt:lpstr>Guillain-Barre’ Syndrome</vt:lpstr>
      <vt:lpstr>Clinical features</vt:lpstr>
      <vt:lpstr>Characteristic “3A”triad:</vt:lpstr>
      <vt:lpstr>Serious Association:</vt:lpstr>
      <vt:lpstr>Investigations</vt:lpstr>
      <vt:lpstr>Doubt the Diagnosis of GBS IF</vt:lpstr>
      <vt:lpstr>Treatment</vt:lpstr>
      <vt:lpstr>GBS Management</vt:lpstr>
      <vt:lpstr>Special Therapy</vt:lpstr>
      <vt:lpstr>GBS Management</vt:lpstr>
      <vt:lpstr>Outcome of GBS patients</vt:lpstr>
      <vt:lpstr>Transverse myelitis (Diagnostic criteria)</vt:lpstr>
      <vt:lpstr>Pathophysiology</vt:lpstr>
      <vt:lpstr>Clinical features</vt:lpstr>
      <vt:lpstr>Physical Examination</vt:lpstr>
      <vt:lpstr>Diagnosis</vt:lpstr>
      <vt:lpstr>Lumbar puncture</vt:lpstr>
      <vt:lpstr>Treatment</vt:lpstr>
      <vt:lpstr>Treatment…cont</vt:lpstr>
      <vt:lpstr>Prognosis</vt:lpstr>
      <vt:lpstr>PowerPoint Presentation</vt:lpstr>
      <vt:lpstr>Management protocols of AFP</vt:lpstr>
      <vt:lpstr>Management protocols</vt:lpstr>
      <vt:lpstr>Management( continued)</vt:lpstr>
      <vt:lpstr>Management( continued)</vt:lpstr>
      <vt:lpstr>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AFP</dc:title>
  <dc:creator>Dell</dc:creator>
  <cp:lastModifiedBy>Rajesh Patel</cp:lastModifiedBy>
  <cp:revision>63</cp:revision>
  <dcterms:created xsi:type="dcterms:W3CDTF">2006-08-16T00:00:00Z</dcterms:created>
  <dcterms:modified xsi:type="dcterms:W3CDTF">2024-11-07T17:07:28Z</dcterms:modified>
</cp:coreProperties>
</file>