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3"/>
  </p:notesMasterIdLst>
  <p:sldIdLst>
    <p:sldId id="256" r:id="rId2"/>
    <p:sldId id="258" r:id="rId3"/>
    <p:sldId id="262" r:id="rId4"/>
    <p:sldId id="259" r:id="rId5"/>
    <p:sldId id="260" r:id="rId6"/>
    <p:sldId id="261" r:id="rId7"/>
    <p:sldId id="286" r:id="rId8"/>
    <p:sldId id="287" r:id="rId9"/>
    <p:sldId id="283" r:id="rId10"/>
    <p:sldId id="284" r:id="rId11"/>
    <p:sldId id="282" r:id="rId12"/>
    <p:sldId id="264" r:id="rId13"/>
    <p:sldId id="265" r:id="rId14"/>
    <p:sldId id="266" r:id="rId15"/>
    <p:sldId id="267" r:id="rId16"/>
    <p:sldId id="268" r:id="rId17"/>
    <p:sldId id="285" r:id="rId18"/>
    <p:sldId id="269" r:id="rId19"/>
    <p:sldId id="270" r:id="rId20"/>
    <p:sldId id="271" r:id="rId21"/>
    <p:sldId id="272" r:id="rId22"/>
    <p:sldId id="274" r:id="rId23"/>
    <p:sldId id="273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61223-92A6-406E-AA73-79AD6A5C0A00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92027-A116-4122-9BDC-39232427E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20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CE7E8D-889E-4023-80B2-8597C22EAB38}" type="slidenum">
              <a:rPr lang="en-US"/>
              <a:pPr/>
              <a:t>9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12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8C75AE-DA4A-4105-A5F1-9CE98C49F961}" type="slidenum">
              <a:rPr lang="en-US"/>
              <a:pPr/>
              <a:t>10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57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CDC65D-41F9-4317-953C-7773C1E988AF}" type="slidenum">
              <a:rPr lang="en-US"/>
              <a:pPr/>
              <a:t>11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78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CF7012-4A8F-4A7E-9CC6-844C54C8788B}" type="slidenum">
              <a:rPr lang="en-US"/>
              <a:pPr/>
              <a:t>17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12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1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04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19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81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2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7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92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3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0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9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6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01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pPr algn="l"/>
            <a:r>
              <a:rPr lang="en-US" sz="4800" b="1" dirty="0" smtClean="0">
                <a:latin typeface="Alegreya Sans SC" panose="00000500000000000000" pitchFamily="2" charset="0"/>
              </a:rPr>
              <a:t>Acute liver failure</a:t>
            </a:r>
            <a:r>
              <a:rPr lang="en-US" b="1" dirty="0" smtClean="0">
                <a:latin typeface="Alegreya Sans SC" panose="00000500000000000000" pitchFamily="2" charset="0"/>
              </a:rPr>
              <a:t/>
            </a:r>
            <a:br>
              <a:rPr lang="en-US" b="1" dirty="0" smtClean="0">
                <a:latin typeface="Alegreya Sans SC" panose="00000500000000000000" pitchFamily="2" charset="0"/>
              </a:rPr>
            </a:br>
            <a:r>
              <a:rPr lang="en-US" sz="2000" b="1" dirty="0" smtClean="0">
                <a:latin typeface="Alegreya Sans SC" panose="00000500000000000000" pitchFamily="2" charset="0"/>
              </a:rPr>
              <a:t>MBBSPPT.COM</a:t>
            </a:r>
            <a:endParaRPr lang="en-US" sz="2000" b="1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legreya Sans SC" panose="00000500000000000000" pitchFamily="2" charset="0"/>
              </a:rPr>
              <a:t>Encephalopathy is particularly difficult to diagnose in neonates.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legreya Sans SC" panose="00000500000000000000" pitchFamily="2" charset="0"/>
              </a:rPr>
              <a:t>Vomiting and poor feeding are early signs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legreya Sans SC" panose="00000500000000000000" pitchFamily="2" charset="0"/>
              </a:rPr>
              <a:t>Irritability and reversal of day/night sleep patterns indicates more established hepatic encephalopathy.</a:t>
            </a:r>
          </a:p>
          <a:p>
            <a:pPr>
              <a:lnSpc>
                <a:spcPct val="90000"/>
              </a:lnSpc>
            </a:pPr>
            <a:endParaRPr lang="en-US" sz="2800" dirty="0">
              <a:latin typeface="Alegreya Sans SC" panose="00000500000000000000" pitchFamily="2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legreya Sans SC" panose="00000500000000000000" pitchFamily="2" charset="0"/>
              </a:rPr>
              <a:t>Older children: aggressive behavior or seizures. </a:t>
            </a:r>
          </a:p>
          <a:p>
            <a:pPr>
              <a:lnSpc>
                <a:spcPct val="90000"/>
              </a:lnSpc>
            </a:pPr>
            <a:endParaRPr lang="en-US" sz="2800" dirty="0">
              <a:latin typeface="Alegreya Sans SC" panose="00000500000000000000" pitchFamily="2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Alegreya Sans SC" panose="00000500000000000000" pitchFamily="2" charset="0"/>
              </a:rPr>
              <a:t>                         </a:t>
            </a:r>
            <a:r>
              <a:rPr lang="en-US" sz="4400" b="1" dirty="0" smtClean="0">
                <a:latin typeface="Alegreya Sans SC" panose="00000500000000000000" pitchFamily="2" charset="0"/>
              </a:rPr>
              <a:t>Clinical </a:t>
            </a:r>
            <a:r>
              <a:rPr lang="en-US" sz="4400" b="1" dirty="0">
                <a:latin typeface="Alegreya Sans SC" panose="00000500000000000000" pitchFamily="2" charset="0"/>
              </a:rPr>
              <a:t>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481084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legreya Sans SC" panose="00000500000000000000" pitchFamily="2" charset="0"/>
              </a:rPr>
              <a:t>Hypoglycemia is present in 40% of patients with ALF. </a:t>
            </a:r>
          </a:p>
          <a:p>
            <a:pPr>
              <a:buFont typeface="Wingdings" pitchFamily="2" charset="2"/>
              <a:buNone/>
            </a:pPr>
            <a:endParaRPr lang="en-US" sz="2800" dirty="0">
              <a:latin typeface="Alegreya Sans SC" panose="00000500000000000000" pitchFamily="2" charset="0"/>
            </a:endParaRPr>
          </a:p>
          <a:p>
            <a:r>
              <a:rPr lang="en-US" sz="2800" dirty="0">
                <a:latin typeface="Alegreya Sans SC" panose="00000500000000000000" pitchFamily="2" charset="0"/>
              </a:rPr>
              <a:t>Due to increased plasma insulin levels secondary to reduced hepatic uptake, and reduced glycogen stores gluconeogenesis.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Alegreya Sans SC" panose="00000500000000000000" pitchFamily="2" charset="0"/>
              </a:rPr>
              <a:t>                         </a:t>
            </a:r>
            <a:r>
              <a:rPr lang="en-US" sz="4400" b="1" dirty="0" smtClean="0">
                <a:latin typeface="Alegreya Sans SC" panose="00000500000000000000" pitchFamily="2" charset="0"/>
              </a:rPr>
              <a:t>Clinical </a:t>
            </a:r>
            <a:r>
              <a:rPr lang="en-US" sz="4400" b="1" dirty="0">
                <a:latin typeface="Alegreya Sans SC" panose="00000500000000000000" pitchFamily="2" charset="0"/>
              </a:rPr>
              <a:t>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Alegreya Sans SC" panose="00000500000000000000" pitchFamily="2" charset="0"/>
              </a:rPr>
              <a:t>                                             </a:t>
            </a:r>
            <a:r>
              <a:rPr lang="en-US" sz="4400" b="1" dirty="0" smtClean="0">
                <a:latin typeface="Alegreya Sans SC" panose="00000500000000000000" pitchFamily="2" charset="0"/>
              </a:rPr>
              <a:t>SYMPTOMS</a:t>
            </a:r>
            <a:endParaRPr lang="en-US" sz="4400" b="1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legreya Sans SC" panose="00000500000000000000" pitchFamily="2" charset="0"/>
              </a:rPr>
              <a:t>Fever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Vomiting /poor feeding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Easy brusibility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Jaundice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Altered sensorium, irritability, inattention, altered sleep rhythm 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Developmental delay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Seizure</a:t>
            </a:r>
          </a:p>
          <a:p>
            <a:endParaRPr lang="en-US" sz="28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Alegreya Sans SC" panose="00000500000000000000" pitchFamily="2" charset="0"/>
              </a:rPr>
              <a:t>                                         SIGNS</a:t>
            </a:r>
            <a:endParaRPr lang="en-US" sz="4400" b="1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886700" cy="4351338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legreya Sans SC" panose="00000500000000000000" pitchFamily="2" charset="0"/>
              </a:rPr>
              <a:t>Trouble drawing figures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Poorly performed mental tasks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Asterexix  in older children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Incontinence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Fetor hepaticus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Hyperreflexia ( stage II &amp;III)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Areflexia , decortications &amp;decerebration/</a:t>
            </a:r>
            <a:r>
              <a:rPr lang="en-US" sz="2800" dirty="0" err="1" smtClean="0">
                <a:latin typeface="Alegreya Sans SC" panose="00000500000000000000" pitchFamily="2" charset="0"/>
              </a:rPr>
              <a:t>faccidity</a:t>
            </a:r>
            <a:r>
              <a:rPr lang="en-US" sz="2800" dirty="0" smtClean="0">
                <a:latin typeface="Alegreya Sans SC" panose="00000500000000000000" pitchFamily="2" charset="0"/>
              </a:rPr>
              <a:t>, extensor plantar (stage IV)</a:t>
            </a:r>
          </a:p>
          <a:p>
            <a:endParaRPr lang="en-US" sz="28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legreya Sans SC" panose="00000500000000000000" pitchFamily="2" charset="0"/>
              </a:rPr>
              <a:t>                       </a:t>
            </a:r>
            <a:r>
              <a:rPr lang="en-US" sz="4400" b="1" dirty="0" smtClean="0">
                <a:latin typeface="Alegreya Sans SC" panose="00000500000000000000" pitchFamily="2" charset="0"/>
              </a:rPr>
              <a:t>DIAGNOSTIC WORK-UP</a:t>
            </a:r>
            <a:endParaRPr lang="en-US" sz="4400" b="1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86700" cy="4351338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latin typeface="Alegreya Sans SC" panose="00000500000000000000" pitchFamily="2" charset="0"/>
              </a:rPr>
              <a:t>General work-up</a:t>
            </a:r>
          </a:p>
          <a:p>
            <a:pPr>
              <a:buNone/>
            </a:pPr>
            <a:r>
              <a:rPr lang="en-US" sz="2800" dirty="0" smtClean="0">
                <a:latin typeface="Alegreya Sans SC" panose="00000500000000000000" pitchFamily="2" charset="0"/>
              </a:rPr>
              <a:t>   ALT, AST, GTT,ALK total and conjugated bilirubin, PT(INR), PTTK, hemogram, serum electrolytes, blood urea, creatinine, blood and urine cultures, blood group, chest </a:t>
            </a:r>
            <a:r>
              <a:rPr lang="en-US" sz="2800" i="1" dirty="0" smtClean="0">
                <a:latin typeface="Alegreya Sans SC" panose="00000500000000000000" pitchFamily="2" charset="0"/>
              </a:rPr>
              <a:t>X-ray, serum AFP, </a:t>
            </a:r>
            <a:r>
              <a:rPr lang="en-US" sz="2800" dirty="0" smtClean="0">
                <a:latin typeface="Alegreya Sans SC" panose="00000500000000000000" pitchFamily="2" charset="0"/>
              </a:rPr>
              <a:t>lactate, LDH, blood </a:t>
            </a:r>
            <a:r>
              <a:rPr lang="en-US" sz="2800" dirty="0" err="1" smtClean="0">
                <a:latin typeface="Alegreya Sans SC" panose="00000500000000000000" pitchFamily="2" charset="0"/>
              </a:rPr>
              <a:t>ammonia,ABG</a:t>
            </a:r>
            <a:r>
              <a:rPr lang="en-US" sz="2800" dirty="0" smtClean="0">
                <a:latin typeface="Alegreya Sans SC" panose="00000500000000000000" pitchFamily="2" charset="0"/>
              </a:rPr>
              <a:t>, and urine for reducing substances</a:t>
            </a:r>
            <a:endParaRPr lang="en-US" sz="28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latin typeface="Alegreya Sans SC" panose="00000500000000000000" pitchFamily="2" charset="0"/>
              </a:rPr>
              <a:t>                       Specific work-up</a:t>
            </a:r>
            <a:r>
              <a:rPr lang="en-US" b="1" u="sng" dirty="0" smtClean="0">
                <a:latin typeface="Alegreya Sans SC" panose="00000500000000000000" pitchFamily="2" charset="0"/>
              </a:rPr>
              <a:t/>
            </a:r>
            <a:br>
              <a:rPr lang="en-US" b="1" u="sng" dirty="0" smtClean="0">
                <a:latin typeface="Alegreya Sans SC" panose="00000500000000000000" pitchFamily="2" charset="0"/>
              </a:rPr>
            </a:br>
            <a:endParaRPr lang="en-US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Alegreya Sans SC" panose="00000500000000000000" pitchFamily="2" charset="0"/>
              </a:rPr>
              <a:t>Infectious</a:t>
            </a:r>
          </a:p>
          <a:p>
            <a:pPr>
              <a:buNone/>
            </a:pPr>
            <a:r>
              <a:rPr lang="pt-BR" sz="2800" dirty="0" smtClean="0">
                <a:latin typeface="Alegreya Sans SC" panose="00000500000000000000" pitchFamily="2" charset="0"/>
              </a:rPr>
              <a:t>    IgM anti- hep A, IgM anti - hep E, HbsAg</a:t>
            </a:r>
            <a:r>
              <a:rPr lang="en-US" sz="2800" dirty="0" smtClean="0">
                <a:latin typeface="Alegreya Sans SC" panose="00000500000000000000" pitchFamily="2" charset="0"/>
              </a:rPr>
              <a:t>, </a:t>
            </a:r>
            <a:r>
              <a:rPr lang="en-US" sz="2800" dirty="0" err="1" smtClean="0">
                <a:latin typeface="Alegreya Sans SC" panose="00000500000000000000" pitchFamily="2" charset="0"/>
              </a:rPr>
              <a:t>IgM</a:t>
            </a:r>
            <a:r>
              <a:rPr lang="en-US" sz="2800" dirty="0" smtClean="0">
                <a:latin typeface="Alegreya Sans SC" panose="00000500000000000000" pitchFamily="2" charset="0"/>
              </a:rPr>
              <a:t> anti- hepatitis B core antibody, cytomegalovirus PCR,  </a:t>
            </a:r>
            <a:r>
              <a:rPr lang="en-US" sz="2800" dirty="0" err="1" smtClean="0">
                <a:latin typeface="Alegreya Sans SC" panose="00000500000000000000" pitchFamily="2" charset="0"/>
              </a:rPr>
              <a:t>IgM</a:t>
            </a:r>
            <a:r>
              <a:rPr lang="en-US" sz="2800" dirty="0" smtClean="0">
                <a:latin typeface="Alegreya Sans SC" panose="00000500000000000000" pitchFamily="2" charset="0"/>
              </a:rPr>
              <a:t> VZV, </a:t>
            </a:r>
            <a:r>
              <a:rPr lang="en-US" sz="2800" dirty="0" err="1" smtClean="0">
                <a:latin typeface="Alegreya Sans SC" panose="00000500000000000000" pitchFamily="2" charset="0"/>
              </a:rPr>
              <a:t>IgM</a:t>
            </a:r>
            <a:r>
              <a:rPr lang="en-US" sz="2800" dirty="0" smtClean="0">
                <a:latin typeface="Alegreya Sans SC" panose="00000500000000000000" pitchFamily="2" charset="0"/>
              </a:rPr>
              <a:t> EBV, HIV 1 and 2</a:t>
            </a:r>
          </a:p>
          <a:p>
            <a:pPr>
              <a:buNone/>
            </a:pPr>
            <a:r>
              <a:rPr lang="en-US" sz="2800" b="1" dirty="0" smtClean="0">
                <a:latin typeface="Alegreya Sans SC" panose="00000500000000000000" pitchFamily="2" charset="0"/>
              </a:rPr>
              <a:t>Wilson disease</a:t>
            </a:r>
          </a:p>
          <a:p>
            <a:pPr>
              <a:buNone/>
            </a:pPr>
            <a:r>
              <a:rPr lang="en-US" sz="2800" dirty="0" smtClean="0">
                <a:latin typeface="Alegreya Sans SC" panose="00000500000000000000" pitchFamily="2" charset="0"/>
              </a:rPr>
              <a:t>   Serum </a:t>
            </a:r>
            <a:r>
              <a:rPr lang="en-US" sz="2800" dirty="0" err="1" smtClean="0">
                <a:latin typeface="Alegreya Sans SC" panose="00000500000000000000" pitchFamily="2" charset="0"/>
              </a:rPr>
              <a:t>ceruloplasmin</a:t>
            </a:r>
            <a:r>
              <a:rPr lang="en-US" sz="2800" dirty="0" smtClean="0">
                <a:latin typeface="Alegreya Sans SC" panose="00000500000000000000" pitchFamily="2" charset="0"/>
              </a:rPr>
              <a:t>, 24 hour urinary copper estimation, KF ring. Clue to etiology: alkaline </a:t>
            </a:r>
            <a:r>
              <a:rPr lang="en-US" sz="2800" dirty="0" err="1" smtClean="0">
                <a:latin typeface="Alegreya Sans SC" panose="00000500000000000000" pitchFamily="2" charset="0"/>
              </a:rPr>
              <a:t>phosphatase</a:t>
            </a:r>
            <a:r>
              <a:rPr lang="en-US" sz="2800" dirty="0" smtClean="0">
                <a:latin typeface="Alegreya Sans SC" panose="00000500000000000000" pitchFamily="2" charset="0"/>
              </a:rPr>
              <a:t> / </a:t>
            </a:r>
            <a:r>
              <a:rPr lang="en-US" sz="2800" dirty="0" err="1" smtClean="0">
                <a:latin typeface="Alegreya Sans SC" panose="00000500000000000000" pitchFamily="2" charset="0"/>
              </a:rPr>
              <a:t>bilirubin</a:t>
            </a:r>
            <a:r>
              <a:rPr lang="en-US" sz="2800" dirty="0" smtClean="0">
                <a:latin typeface="Alegreya Sans SC" panose="00000500000000000000" pitchFamily="2" charset="0"/>
              </a:rPr>
              <a:t> ratio &lt;4.0,AST/ ALT ratio &gt; 2.2 ± evidence of Coombs negative </a:t>
            </a:r>
            <a:r>
              <a:rPr lang="en-US" sz="2800" dirty="0" err="1" smtClean="0">
                <a:latin typeface="Alegreya Sans SC" panose="00000500000000000000" pitchFamily="2" charset="0"/>
              </a:rPr>
              <a:t>hemolysis</a:t>
            </a:r>
            <a:endParaRPr lang="en-US" sz="28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legreya Sans SC" panose="00000500000000000000" pitchFamily="2" charset="0"/>
              </a:rPr>
              <a:t>Autoimmune</a:t>
            </a:r>
          </a:p>
          <a:p>
            <a:pPr>
              <a:buNone/>
            </a:pPr>
            <a:r>
              <a:rPr lang="en-US" sz="2800" dirty="0" smtClean="0">
                <a:latin typeface="Alegreya Sans SC" panose="00000500000000000000" pitchFamily="2" charset="0"/>
              </a:rPr>
              <a:t>   Coombs test, antinuclear antibody (&gt; 1:40), liver kidney </a:t>
            </a:r>
            <a:r>
              <a:rPr lang="en-US" sz="2800" dirty="0" err="1" smtClean="0">
                <a:latin typeface="Alegreya Sans SC" panose="00000500000000000000" pitchFamily="2" charset="0"/>
              </a:rPr>
              <a:t>microsomal</a:t>
            </a:r>
            <a:r>
              <a:rPr lang="en-US" sz="2800" dirty="0" smtClean="0">
                <a:latin typeface="Alegreya Sans SC" panose="00000500000000000000" pitchFamily="2" charset="0"/>
              </a:rPr>
              <a:t> antibody, smooth muscle antibody (&gt;1:20),  Immunoglobulin G levels</a:t>
            </a:r>
          </a:p>
          <a:p>
            <a:r>
              <a:rPr lang="en-US" sz="2800" b="1" dirty="0" smtClean="0">
                <a:latin typeface="Alegreya Sans SC" panose="00000500000000000000" pitchFamily="2" charset="0"/>
              </a:rPr>
              <a:t>Drug overdose</a:t>
            </a:r>
          </a:p>
          <a:p>
            <a:pPr>
              <a:buNone/>
            </a:pPr>
            <a:r>
              <a:rPr lang="en-US" sz="2800" dirty="0" smtClean="0">
                <a:latin typeface="Alegreya Sans SC" panose="00000500000000000000" pitchFamily="2" charset="0"/>
              </a:rPr>
              <a:t>   Acetaminophen, </a:t>
            </a:r>
            <a:r>
              <a:rPr lang="en-US" sz="2800" dirty="0" err="1" smtClean="0">
                <a:latin typeface="Alegreya Sans SC" panose="00000500000000000000" pitchFamily="2" charset="0"/>
              </a:rPr>
              <a:t>valproate</a:t>
            </a:r>
            <a:r>
              <a:rPr lang="en-US" sz="2800" dirty="0" smtClean="0">
                <a:latin typeface="Alegreya Sans SC" panose="00000500000000000000" pitchFamily="2" charset="0"/>
              </a:rPr>
              <a:t> drug levels</a:t>
            </a:r>
            <a:endParaRPr lang="en-US" sz="2800" dirty="0">
              <a:latin typeface="Alegreya Sans SC" panose="00000500000000000000" pitchFamily="2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latin typeface="Alegreya Sans SC" panose="00000500000000000000" pitchFamily="2" charset="0"/>
              </a:rPr>
              <a:t>                       Specific work-up</a:t>
            </a:r>
            <a:r>
              <a:rPr lang="en-US" b="1" u="sng" dirty="0" smtClean="0">
                <a:latin typeface="Alegreya Sans SC" panose="00000500000000000000" pitchFamily="2" charset="0"/>
              </a:rPr>
              <a:t/>
            </a:r>
            <a:br>
              <a:rPr lang="en-US" b="1" u="sng" dirty="0" smtClean="0">
                <a:latin typeface="Alegreya Sans SC" panose="00000500000000000000" pitchFamily="2" charset="0"/>
              </a:rPr>
            </a:br>
            <a:endParaRPr lang="en-US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Alegreya Sans SC" panose="00000500000000000000" pitchFamily="2" charset="0"/>
              </a:rPr>
              <a:t>                 Management </a:t>
            </a:r>
            <a:r>
              <a:rPr lang="en-US" sz="4400" b="1" dirty="0">
                <a:latin typeface="Alegreya Sans SC" panose="00000500000000000000" pitchFamily="2" charset="0"/>
              </a:rPr>
              <a:t>of ALF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800" dirty="0">
                <a:latin typeface="Alegreya Sans SC" panose="00000500000000000000" pitchFamily="2" charset="0"/>
              </a:rPr>
              <a:t>Key Components: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Prevent complications such as encephalopathy and cerebral edema, sepsis, gastrointestinal bleeding, renal failure, electrolyte imbalance and </a:t>
            </a:r>
            <a:r>
              <a:rPr lang="en-US" sz="2800" dirty="0" err="1">
                <a:latin typeface="Alegreya Sans SC" panose="00000500000000000000" pitchFamily="2" charset="0"/>
              </a:rPr>
              <a:t>multiorgan</a:t>
            </a:r>
            <a:r>
              <a:rPr lang="en-US" sz="2800" dirty="0">
                <a:latin typeface="Alegreya Sans SC" panose="00000500000000000000" pitchFamily="2" charset="0"/>
              </a:rPr>
              <a:t> failure. 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To assess prognosis and consider liver transplantation. </a:t>
            </a:r>
          </a:p>
          <a:p>
            <a:endParaRPr lang="en-US" sz="28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Alegreya Sans SC" panose="00000500000000000000" pitchFamily="2" charset="0"/>
              </a:rPr>
              <a:t>                         MANAGEMENT</a:t>
            </a:r>
            <a:endParaRPr lang="en-US" sz="4400" b="1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legreya Sans SC" panose="00000500000000000000" pitchFamily="2" charset="0"/>
              </a:rPr>
              <a:t>Transport ( HE I &amp;II )</a:t>
            </a:r>
          </a:p>
          <a:p>
            <a:r>
              <a:rPr lang="en-US" sz="2800" u="sng" dirty="0" smtClean="0">
                <a:latin typeface="Alegreya Sans SC" panose="00000500000000000000" pitchFamily="2" charset="0"/>
              </a:rPr>
              <a:t>Management in the Intensive Care Unit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Fluid balance: 75% maintenance.</a:t>
            </a:r>
            <a:endParaRPr lang="en-US" sz="2800" u="sng" dirty="0" smtClean="0">
              <a:latin typeface="Alegreya Sans SC" panose="00000500000000000000" pitchFamily="2" charset="0"/>
            </a:endParaRPr>
          </a:p>
          <a:p>
            <a:r>
              <a:rPr lang="en-US" sz="2800" dirty="0" smtClean="0">
                <a:latin typeface="Alegreya Sans SC" panose="00000500000000000000" pitchFamily="2" charset="0"/>
              </a:rPr>
              <a:t>Volume resuscitation if necessary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Vasopressor for saline unresponsive shock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Glucose based solution ( minimum GIR 4-6 mg/kg/</a:t>
            </a:r>
            <a:r>
              <a:rPr lang="en-US" sz="2800" dirty="0" err="1" smtClean="0">
                <a:latin typeface="Alegreya Sans SC" panose="00000500000000000000" pitchFamily="2" charset="0"/>
              </a:rPr>
              <a:t>mt</a:t>
            </a:r>
            <a:r>
              <a:rPr lang="en-US" sz="2800" dirty="0" smtClean="0">
                <a:latin typeface="Alegreya Sans SC" panose="00000500000000000000" pitchFamily="2" charset="0"/>
              </a:rPr>
              <a:t>) should be used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Sedation should be avoided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436" y="152400"/>
            <a:ext cx="8229600" cy="1447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Alegreya Sans SC" panose="00000500000000000000" pitchFamily="2" charset="0"/>
              </a:rPr>
              <a:t>How frequently clinical &amp;biochemical parameters should be monitored</a:t>
            </a:r>
            <a:endParaRPr lang="en-US" sz="4000" b="1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6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legreya Sans SC" panose="00000500000000000000" pitchFamily="2" charset="0"/>
              </a:rPr>
              <a:t>vital signs every 4 hours</a:t>
            </a:r>
            <a:endParaRPr lang="en-US" sz="2800" i="1" dirty="0" smtClean="0">
              <a:latin typeface="Alegreya Sans SC" panose="00000500000000000000" pitchFamily="2" charset="0"/>
            </a:endParaRPr>
          </a:p>
          <a:p>
            <a:r>
              <a:rPr lang="en-US" sz="2800" dirty="0" smtClean="0">
                <a:latin typeface="Alegreya Sans SC" panose="00000500000000000000" pitchFamily="2" charset="0"/>
              </a:rPr>
              <a:t>continuous oxygen saturation monitoring</a:t>
            </a:r>
            <a:endParaRPr lang="en-US" sz="2800" i="1" dirty="0" smtClean="0">
              <a:latin typeface="Alegreya Sans SC" panose="00000500000000000000" pitchFamily="2" charset="0"/>
            </a:endParaRPr>
          </a:p>
          <a:p>
            <a:r>
              <a:rPr lang="en-US" sz="2800" dirty="0" smtClean="0">
                <a:latin typeface="Alegreya Sans SC" panose="00000500000000000000" pitchFamily="2" charset="0"/>
              </a:rPr>
              <a:t>neurological observations/coma grading, electrolyte , ABG, blood sugar every 12 hourly ; PT should be monitored 12 hourly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daily measurements of liver span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liver function tests</a:t>
            </a:r>
            <a:r>
              <a:rPr lang="en-US" sz="2800" i="1" dirty="0" smtClean="0">
                <a:latin typeface="Alegreya Sans SC" panose="00000500000000000000" pitchFamily="2" charset="0"/>
              </a:rPr>
              <a:t>, </a:t>
            </a:r>
            <a:r>
              <a:rPr lang="en-US" sz="2800" dirty="0" smtClean="0">
                <a:latin typeface="Alegreya Sans SC" panose="00000500000000000000" pitchFamily="2" charset="0"/>
              </a:rPr>
              <a:t>blood urea, serum </a:t>
            </a:r>
            <a:r>
              <a:rPr lang="en-US" sz="2800" dirty="0" err="1" smtClean="0">
                <a:latin typeface="Alegreya Sans SC" panose="00000500000000000000" pitchFamily="2" charset="0"/>
              </a:rPr>
              <a:t>creatinine</a:t>
            </a:r>
            <a:r>
              <a:rPr lang="en-US" sz="2800" dirty="0" smtClean="0">
                <a:latin typeface="Alegreya Sans SC" panose="00000500000000000000" pitchFamily="2" charset="0"/>
              </a:rPr>
              <a:t>, calcium and phosphate at least twice weekly.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Surveillance of blood and urine cultures</a:t>
            </a:r>
            <a:endParaRPr lang="en-US" sz="28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612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Alegreya Sans SC" panose="00000500000000000000" pitchFamily="2" charset="0"/>
              </a:rPr>
              <a:t>                                      </a:t>
            </a:r>
            <a:r>
              <a:rPr lang="en-US" sz="4400" b="1" dirty="0" smtClean="0">
                <a:latin typeface="Alegreya Sans SC" panose="00000500000000000000" pitchFamily="2" charset="0"/>
              </a:rPr>
              <a:t>DEFINITION </a:t>
            </a:r>
            <a:endParaRPr lang="en-US" sz="4400" b="1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612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legreya Sans SC" panose="00000500000000000000" pitchFamily="2" charset="0"/>
              </a:rPr>
              <a:t>Acute liver failure (ALF) is not a diagnosis but a clinical syndrome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evidence of liver dysfunction within 8 weeks of onset of symptoms/liver disease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uncorrectable coagulopathy with  INR &gt;1.5 in patients with hepatic encephalopathy or INR&gt; 2.0 in patients without encephalopathy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No evidence of chronic liver disease either at presentation or in the past.</a:t>
            </a:r>
            <a:endParaRPr lang="en-US" sz="28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850" y="228600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Alegreya Sans SC" panose="00000500000000000000" pitchFamily="2" charset="0"/>
              </a:rPr>
              <a:t>Management of Electrolyte disturbances</a:t>
            </a:r>
            <a:endParaRPr lang="en-US" sz="4400" b="1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legreya Sans SC" panose="00000500000000000000" pitchFamily="2" charset="0"/>
              </a:rPr>
              <a:t>Hyponatremia</a:t>
            </a:r>
            <a:r>
              <a:rPr lang="en-US" sz="2800" dirty="0" smtClean="0">
                <a:latin typeface="Alegreya Sans SC" panose="00000500000000000000" pitchFamily="2" charset="0"/>
              </a:rPr>
              <a:t>, </a:t>
            </a:r>
            <a:r>
              <a:rPr lang="en-US" sz="2800" dirty="0" err="1" smtClean="0">
                <a:latin typeface="Alegreya Sans SC" panose="00000500000000000000" pitchFamily="2" charset="0"/>
              </a:rPr>
              <a:t>hypokalemia</a:t>
            </a:r>
            <a:r>
              <a:rPr lang="en-US" sz="2800" dirty="0" smtClean="0">
                <a:latin typeface="Alegreya Sans SC" panose="00000500000000000000" pitchFamily="2" charset="0"/>
              </a:rPr>
              <a:t>, </a:t>
            </a:r>
            <a:r>
              <a:rPr lang="en-US" sz="2800" dirty="0" err="1" smtClean="0">
                <a:latin typeface="Alegreya Sans SC" panose="00000500000000000000" pitchFamily="2" charset="0"/>
              </a:rPr>
              <a:t>hypocalcemia</a:t>
            </a:r>
            <a:r>
              <a:rPr lang="en-US" sz="2800" dirty="0" smtClean="0">
                <a:latin typeface="Alegreya Sans SC" panose="00000500000000000000" pitchFamily="2" charset="0"/>
              </a:rPr>
              <a:t>, </a:t>
            </a:r>
            <a:r>
              <a:rPr lang="en-US" sz="2800" dirty="0" err="1" smtClean="0">
                <a:latin typeface="Alegreya Sans SC" panose="00000500000000000000" pitchFamily="2" charset="0"/>
              </a:rPr>
              <a:t>hypophosphatemia</a:t>
            </a:r>
            <a:r>
              <a:rPr lang="en-US" sz="2800" dirty="0" smtClean="0">
                <a:latin typeface="Alegreya Sans SC" panose="00000500000000000000" pitchFamily="2" charset="0"/>
              </a:rPr>
              <a:t> and </a:t>
            </a:r>
            <a:r>
              <a:rPr lang="en-US" sz="2800" dirty="0" err="1" smtClean="0">
                <a:latin typeface="Alegreya Sans SC" panose="00000500000000000000" pitchFamily="2" charset="0"/>
              </a:rPr>
              <a:t>hypomagnesemia</a:t>
            </a:r>
            <a:r>
              <a:rPr lang="en-US" sz="2800" dirty="0" smtClean="0">
                <a:latin typeface="Alegreya Sans SC" panose="00000500000000000000" pitchFamily="2" charset="0"/>
              </a:rPr>
              <a:t> and hypoglycemia are commonly observed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Intravenous fluids should be tailored in accordance to electrolyte, sugar and renal status of the patient.</a:t>
            </a:r>
            <a:endParaRPr lang="en-US" sz="28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731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Alegreya Sans SC" panose="00000500000000000000" pitchFamily="2" charset="0"/>
              </a:rPr>
              <a:t>Supportive management</a:t>
            </a:r>
            <a:endParaRPr lang="en-US" sz="4400" b="1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31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legreya Sans SC" panose="00000500000000000000" pitchFamily="2" charset="0"/>
              </a:rPr>
              <a:t>NAC  therapy for all ALF 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prophylactic administration of PPI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L-</a:t>
            </a:r>
            <a:r>
              <a:rPr lang="en-US" sz="2800" dirty="0" err="1" smtClean="0">
                <a:latin typeface="Alegreya Sans SC" panose="00000500000000000000" pitchFamily="2" charset="0"/>
              </a:rPr>
              <a:t>ornithine</a:t>
            </a:r>
            <a:r>
              <a:rPr lang="en-US" sz="2800" dirty="0" smtClean="0">
                <a:latin typeface="Alegreya Sans SC" panose="00000500000000000000" pitchFamily="2" charset="0"/>
              </a:rPr>
              <a:t> L-</a:t>
            </a:r>
            <a:r>
              <a:rPr lang="en-US" sz="2800" dirty="0" err="1" smtClean="0">
                <a:latin typeface="Alegreya Sans SC" panose="00000500000000000000" pitchFamily="2" charset="0"/>
              </a:rPr>
              <a:t>aspartate</a:t>
            </a:r>
            <a:r>
              <a:rPr lang="en-US" sz="2800" dirty="0" smtClean="0">
                <a:latin typeface="Alegreya Sans SC" panose="00000500000000000000" pitchFamily="2" charset="0"/>
              </a:rPr>
              <a:t>, </a:t>
            </a:r>
            <a:r>
              <a:rPr lang="en-US" sz="2800" dirty="0" err="1" smtClean="0">
                <a:latin typeface="Alegreya Sans SC" panose="00000500000000000000" pitchFamily="2" charset="0"/>
              </a:rPr>
              <a:t>lactulose</a:t>
            </a:r>
            <a:r>
              <a:rPr lang="en-US" sz="2800" dirty="0" smtClean="0">
                <a:latin typeface="Alegreya Sans SC" panose="00000500000000000000" pitchFamily="2" charset="0"/>
              </a:rPr>
              <a:t> and other non-absorbable antibiotics have not been found to be beneficial</a:t>
            </a:r>
          </a:p>
          <a:p>
            <a:r>
              <a:rPr lang="en-US" sz="2800" dirty="0" err="1" smtClean="0">
                <a:latin typeface="Alegreya Sans SC" panose="00000500000000000000" pitchFamily="2" charset="0"/>
              </a:rPr>
              <a:t>lactulose</a:t>
            </a:r>
            <a:r>
              <a:rPr lang="en-US" sz="2800" dirty="0" smtClean="0">
                <a:latin typeface="Alegreya Sans SC" panose="00000500000000000000" pitchFamily="2" charset="0"/>
              </a:rPr>
              <a:t> is administered in grades I-II HE</a:t>
            </a:r>
            <a:endParaRPr lang="en-US" sz="28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62200" y="533400"/>
            <a:ext cx="4660900" cy="58769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3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Alegreya Sans SC" panose="00000500000000000000" pitchFamily="2" charset="0"/>
              </a:rPr>
              <a:t>Management of raised ICT</a:t>
            </a:r>
            <a:endParaRPr lang="en-US" sz="4400" b="1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endParaRPr lang="en-US" sz="2800" dirty="0" smtClean="0">
              <a:latin typeface="Alegreya Sans SC" panose="00000500000000000000" pitchFamily="2" charset="0"/>
            </a:endParaRPr>
          </a:p>
          <a:p>
            <a:r>
              <a:rPr lang="en-US" sz="2800" dirty="0" smtClean="0">
                <a:latin typeface="Alegreya Sans SC" panose="00000500000000000000" pitchFamily="2" charset="0"/>
              </a:rPr>
              <a:t>Infection and cerebral edema remain the leading causes of death. 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Routine invasive ICP monitoring is not recommended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Hypertonic saline  Vs mannitol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Routine  hyperventilation is not recommended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Hypothermia, routine </a:t>
            </a:r>
            <a:r>
              <a:rPr lang="en-US" sz="2800" dirty="0" err="1" smtClean="0">
                <a:latin typeface="Alegreya Sans SC" panose="00000500000000000000" pitchFamily="2" charset="0"/>
              </a:rPr>
              <a:t>phenobarbitone</a:t>
            </a:r>
            <a:r>
              <a:rPr lang="en-US" sz="2800" dirty="0" smtClean="0">
                <a:latin typeface="Alegreya Sans SC" panose="00000500000000000000" pitchFamily="2" charset="0"/>
              </a:rPr>
              <a:t> and steroids are not indicated</a:t>
            </a:r>
            <a:endParaRPr lang="en-US" sz="28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453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Alegreya Sans SC" panose="00000500000000000000" pitchFamily="2" charset="0"/>
              </a:rPr>
              <a:t>Management of coagulopathy </a:t>
            </a:r>
            <a:endParaRPr lang="en-US" sz="4400" b="1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Alegreya Sans SC" panose="00000500000000000000" pitchFamily="2" charset="0"/>
              </a:rPr>
              <a:t>Prophylactic  use of FFP and platelet transfusion is not recommended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Clinical significant bleeding is indication of FFP transfusion</a:t>
            </a:r>
          </a:p>
          <a:p>
            <a:r>
              <a:rPr lang="en-US" sz="2800" dirty="0" err="1" smtClean="0">
                <a:latin typeface="Alegreya Sans SC" panose="00000500000000000000" pitchFamily="2" charset="0"/>
              </a:rPr>
              <a:t>Vit</a:t>
            </a:r>
            <a:r>
              <a:rPr lang="en-US" sz="2800" dirty="0" smtClean="0">
                <a:latin typeface="Alegreya Sans SC" panose="00000500000000000000" pitchFamily="2" charset="0"/>
              </a:rPr>
              <a:t> k 5-10mg single dose is indicated in all patients of ALF 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INR &gt; 7 is another indication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Platelet transfusion is given at a threshold value of 10000-20000 or bleeding with platelet count &lt; 50000/</a:t>
            </a:r>
            <a:r>
              <a:rPr lang="en-US" sz="2800" dirty="0" err="1" smtClean="0">
                <a:latin typeface="Alegreya Sans SC" panose="00000500000000000000" pitchFamily="2" charset="0"/>
              </a:rPr>
              <a:t>cumm</a:t>
            </a:r>
            <a:endParaRPr lang="en-US" sz="2800" dirty="0" smtClean="0">
              <a:latin typeface="Alegreya Sans SC" panose="00000500000000000000" pitchFamily="2" charset="0"/>
            </a:endParaRPr>
          </a:p>
          <a:p>
            <a:pPr>
              <a:buNone/>
            </a:pPr>
            <a:endParaRPr lang="en-US" sz="28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63" y="23884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Alegreya Sans SC" panose="00000500000000000000" pitchFamily="2" charset="0"/>
              </a:rPr>
              <a:t>                            SEPSIS IN ALF</a:t>
            </a:r>
            <a:endParaRPr lang="en-US" sz="4400" b="1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908" y="1524000"/>
            <a:ext cx="8229600" cy="50292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legreya Sans SC" panose="00000500000000000000" pitchFamily="2" charset="0"/>
              </a:rPr>
              <a:t>Staph , strepto and gram-</a:t>
            </a:r>
            <a:r>
              <a:rPr lang="en-US" sz="2800" dirty="0" err="1" smtClean="0">
                <a:latin typeface="Alegreya Sans SC" panose="00000500000000000000" pitchFamily="2" charset="0"/>
              </a:rPr>
              <a:t>ve</a:t>
            </a:r>
            <a:r>
              <a:rPr lang="en-US" sz="2800" dirty="0" smtClean="0">
                <a:latin typeface="Alegreya Sans SC" panose="00000500000000000000" pitchFamily="2" charset="0"/>
              </a:rPr>
              <a:t> organism are the </a:t>
            </a:r>
            <a:r>
              <a:rPr lang="en-US" sz="2800" dirty="0" err="1" smtClean="0">
                <a:latin typeface="Alegreya Sans SC" panose="00000500000000000000" pitchFamily="2" charset="0"/>
              </a:rPr>
              <a:t>predominat</a:t>
            </a:r>
            <a:r>
              <a:rPr lang="en-US" sz="2800" dirty="0" smtClean="0">
                <a:latin typeface="Alegreya Sans SC" panose="00000500000000000000" pitchFamily="2" charset="0"/>
              </a:rPr>
              <a:t> organism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Candida is responsible for 30% cases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Routine preventive antibiotics not recommended</a:t>
            </a:r>
          </a:p>
          <a:p>
            <a:r>
              <a:rPr lang="en-US" sz="2800" b="1" u="sng" dirty="0" smtClean="0">
                <a:latin typeface="Alegreya Sans SC" panose="00000500000000000000" pitchFamily="2" charset="0"/>
              </a:rPr>
              <a:t>Indications of </a:t>
            </a:r>
            <a:r>
              <a:rPr lang="en-US" sz="2800" b="1" u="sng" dirty="0" err="1" smtClean="0">
                <a:latin typeface="Alegreya Sans SC" panose="00000500000000000000" pitchFamily="2" charset="0"/>
              </a:rPr>
              <a:t>emperical</a:t>
            </a:r>
            <a:r>
              <a:rPr lang="en-US" sz="2800" b="1" u="sng" dirty="0" smtClean="0">
                <a:latin typeface="Alegreya Sans SC" panose="00000500000000000000" pitchFamily="2" charset="0"/>
              </a:rPr>
              <a:t> antibiotics</a:t>
            </a:r>
          </a:p>
          <a:p>
            <a:pPr>
              <a:buNone/>
            </a:pPr>
            <a:r>
              <a:rPr lang="en-US" sz="2800" dirty="0" smtClean="0">
                <a:latin typeface="Alegreya Sans SC" panose="00000500000000000000" pitchFamily="2" charset="0"/>
              </a:rPr>
              <a:t>    surveillance cultures reveal significant isolates, progression of, or advanced stage (III/IV) HE, refractory hypotension, renal failure, presence of SIRS components (temperature &gt;38°C or &lt;36°C, white blood count &gt;12,000or &lt;4,000/mm3, tachycardia)</a:t>
            </a:r>
            <a:endParaRPr lang="en-US" sz="28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397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latin typeface="Alegreya Sans SC" panose="00000500000000000000" pitchFamily="2" charset="0"/>
              </a:rPr>
              <a:t>             Acute kidney injury in ALF</a:t>
            </a:r>
            <a:endParaRPr lang="en-US" sz="4400" b="1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418" y="15240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u="sng" dirty="0" smtClean="0">
                <a:latin typeface="Alegreya Sans SC" panose="00000500000000000000" pitchFamily="2" charset="0"/>
              </a:rPr>
              <a:t>Causes 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Pre renal ( </a:t>
            </a:r>
            <a:r>
              <a:rPr lang="en-US" sz="2800" dirty="0" err="1" smtClean="0">
                <a:latin typeface="Alegreya Sans SC" panose="00000500000000000000" pitchFamily="2" charset="0"/>
              </a:rPr>
              <a:t>hypovolumia</a:t>
            </a:r>
            <a:r>
              <a:rPr lang="en-US" sz="2800" dirty="0" smtClean="0">
                <a:latin typeface="Alegreya Sans SC" panose="00000500000000000000" pitchFamily="2" charset="0"/>
              </a:rPr>
              <a:t>, hepato renal syndrome )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Renal ( ATN )</a:t>
            </a:r>
          </a:p>
          <a:p>
            <a:pPr>
              <a:buNone/>
            </a:pPr>
            <a:r>
              <a:rPr lang="en-US" sz="2800" u="sng" dirty="0" smtClean="0">
                <a:latin typeface="Alegreya Sans SC" panose="00000500000000000000" pitchFamily="2" charset="0"/>
              </a:rPr>
              <a:t>Indications of Renal replacement therapy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persistent </a:t>
            </a:r>
            <a:r>
              <a:rPr lang="en-US" sz="2800" dirty="0" err="1" smtClean="0">
                <a:latin typeface="Alegreya Sans SC" panose="00000500000000000000" pitchFamily="2" charset="0"/>
              </a:rPr>
              <a:t>hyperkalemia</a:t>
            </a:r>
            <a:r>
              <a:rPr lang="en-US" sz="2800" dirty="0" smtClean="0">
                <a:latin typeface="Alegreya Sans SC" panose="00000500000000000000" pitchFamily="2" charset="0"/>
              </a:rPr>
              <a:t> (&gt;7 </a:t>
            </a:r>
            <a:r>
              <a:rPr lang="en-US" sz="2800" dirty="0" err="1" smtClean="0">
                <a:latin typeface="Alegreya Sans SC" panose="00000500000000000000" pitchFamily="2" charset="0"/>
              </a:rPr>
              <a:t>mEq</a:t>
            </a:r>
            <a:r>
              <a:rPr lang="en-US" sz="2800" dirty="0" smtClean="0">
                <a:latin typeface="Alegreya Sans SC" panose="00000500000000000000" pitchFamily="2" charset="0"/>
              </a:rPr>
              <a:t>/L),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uremic encephalopathy,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 fluid overload (pulmonary </a:t>
            </a:r>
            <a:r>
              <a:rPr lang="en-US" sz="2800" dirty="0" err="1" smtClean="0">
                <a:latin typeface="Alegreya Sans SC" panose="00000500000000000000" pitchFamily="2" charset="0"/>
              </a:rPr>
              <a:t>edema,severe</a:t>
            </a:r>
            <a:r>
              <a:rPr lang="en-US" sz="2800" dirty="0" smtClean="0">
                <a:latin typeface="Alegreya Sans SC" panose="00000500000000000000" pitchFamily="2" charset="0"/>
              </a:rPr>
              <a:t> hypertension), severe metabolic acidosis,</a:t>
            </a:r>
          </a:p>
          <a:p>
            <a:r>
              <a:rPr lang="en-US" sz="2800" dirty="0" err="1" smtClean="0">
                <a:latin typeface="Alegreya Sans SC" panose="00000500000000000000" pitchFamily="2" charset="0"/>
              </a:rPr>
              <a:t>Hyponatremia</a:t>
            </a:r>
            <a:r>
              <a:rPr lang="en-US" sz="2800" dirty="0" smtClean="0">
                <a:latin typeface="Alegreya Sans SC" panose="00000500000000000000" pitchFamily="2" charset="0"/>
              </a:rPr>
              <a:t> (120 </a:t>
            </a:r>
            <a:r>
              <a:rPr lang="en-US" sz="2800" dirty="0" err="1" smtClean="0">
                <a:latin typeface="Alegreya Sans SC" panose="00000500000000000000" pitchFamily="2" charset="0"/>
              </a:rPr>
              <a:t>mEq</a:t>
            </a:r>
            <a:r>
              <a:rPr lang="en-US" sz="2800" dirty="0" smtClean="0">
                <a:latin typeface="Alegreya Sans SC" panose="00000500000000000000" pitchFamily="2" charset="0"/>
              </a:rPr>
              <a:t>/L or symptomatic) or</a:t>
            </a:r>
          </a:p>
          <a:p>
            <a:r>
              <a:rPr lang="en-US" sz="2800" dirty="0" err="1" smtClean="0">
                <a:latin typeface="Alegreya Sans SC" panose="00000500000000000000" pitchFamily="2" charset="0"/>
              </a:rPr>
              <a:t>Hypernatremia</a:t>
            </a:r>
            <a:r>
              <a:rPr lang="en-US" sz="2800" dirty="0" smtClean="0">
                <a:latin typeface="Alegreya Sans SC" panose="00000500000000000000" pitchFamily="2" charset="0"/>
              </a:rPr>
              <a:t>.</a:t>
            </a:r>
            <a:endParaRPr lang="en-US" sz="2800" u="sng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latin typeface="Alegreya Sans SC" panose="00000500000000000000" pitchFamily="2" charset="0"/>
              </a:rPr>
              <a:t>   </a:t>
            </a:r>
            <a:r>
              <a:rPr lang="en-US" sz="4400" b="1" dirty="0" smtClean="0">
                <a:latin typeface="Alegreya Sans SC" panose="00000500000000000000" pitchFamily="2" charset="0"/>
              </a:rPr>
              <a:t>Nutrition</a:t>
            </a:r>
            <a:endParaRPr lang="en-US" sz="4400" b="1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legreya Sans SC" panose="00000500000000000000" pitchFamily="2" charset="0"/>
              </a:rPr>
              <a:t>Use of BCAA in ALF and HE is controversial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Protein restriction is not recommended in HE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High calorie diet 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If metabolic cause is suspected then stop nutrition for 24 h</a:t>
            </a:r>
          </a:p>
          <a:p>
            <a:pPr>
              <a:buNone/>
            </a:pPr>
            <a:endParaRPr lang="en-US" sz="28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388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Alegreya Sans SC" panose="00000500000000000000" pitchFamily="2" charset="0"/>
              </a:rPr>
              <a:t>       Liver transplantation </a:t>
            </a:r>
            <a:endParaRPr lang="en-US" sz="4400" b="1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latin typeface="Alegreya Sans SC" panose="00000500000000000000" pitchFamily="2" charset="0"/>
              </a:rPr>
              <a:t>Indications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INR&gt; 4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Factor V &lt; 25%</a:t>
            </a:r>
          </a:p>
          <a:p>
            <a:pPr>
              <a:buNone/>
            </a:pPr>
            <a:r>
              <a:rPr lang="en-US" sz="2800" b="1" dirty="0" smtClean="0">
                <a:latin typeface="Alegreya Sans SC" panose="00000500000000000000" pitchFamily="2" charset="0"/>
              </a:rPr>
              <a:t>Contraindications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uncontrollable and untreatable sepsis, 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Severe cardiopulmonary disease, multi-organ failure, </a:t>
            </a:r>
          </a:p>
          <a:p>
            <a:r>
              <a:rPr lang="en-US" sz="2800" dirty="0" err="1" smtClean="0">
                <a:latin typeface="Alegreya Sans SC" panose="00000500000000000000" pitchFamily="2" charset="0"/>
              </a:rPr>
              <a:t>Extrahepatic</a:t>
            </a:r>
            <a:r>
              <a:rPr lang="en-US" sz="2800" dirty="0" smtClean="0">
                <a:latin typeface="Alegreya Sans SC" panose="00000500000000000000" pitchFamily="2" charset="0"/>
              </a:rPr>
              <a:t> malignancy, mitochondrial disease,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HE grade IV encephalopathy</a:t>
            </a:r>
            <a:endParaRPr lang="en-US" sz="28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Alegreya Sans SC" panose="00000500000000000000" pitchFamily="2" charset="0"/>
              </a:rPr>
              <a:t>Prognosis</a:t>
            </a:r>
            <a:endParaRPr lang="en-US" sz="4400" b="1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latin typeface="Alegreya Sans SC" panose="00000500000000000000" pitchFamily="2" charset="0"/>
              </a:rPr>
              <a:t>Mortality is 70% without LT</a:t>
            </a:r>
          </a:p>
          <a:p>
            <a:r>
              <a:rPr lang="en-US" sz="2800" b="1" dirty="0" smtClean="0">
                <a:latin typeface="Alegreya Sans SC" panose="00000500000000000000" pitchFamily="2" charset="0"/>
              </a:rPr>
              <a:t>Poor prognostic factors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elevated serum </a:t>
            </a:r>
            <a:r>
              <a:rPr lang="en-US" sz="2800" dirty="0" err="1" smtClean="0">
                <a:latin typeface="Alegreya Sans SC" panose="00000500000000000000" pitchFamily="2" charset="0"/>
              </a:rPr>
              <a:t>bilirubin</a:t>
            </a:r>
            <a:r>
              <a:rPr lang="en-US" sz="2800" dirty="0" smtClean="0">
                <a:latin typeface="Alegreya Sans SC" panose="00000500000000000000" pitchFamily="2" charset="0"/>
              </a:rPr>
              <a:t> and </a:t>
            </a:r>
            <a:r>
              <a:rPr lang="en-US" sz="2800" dirty="0" err="1" smtClean="0">
                <a:latin typeface="Alegreya Sans SC" panose="00000500000000000000" pitchFamily="2" charset="0"/>
              </a:rPr>
              <a:t>prothrombin</a:t>
            </a:r>
            <a:r>
              <a:rPr lang="en-US" sz="2800" dirty="0" smtClean="0">
                <a:latin typeface="Alegreya Sans SC" panose="00000500000000000000" pitchFamily="2" charset="0"/>
              </a:rPr>
              <a:t> time, young age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 high arterial ammonia and high WBC count,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low </a:t>
            </a:r>
            <a:r>
              <a:rPr lang="en-US" sz="2800" dirty="0" err="1" smtClean="0">
                <a:latin typeface="Alegreya Sans SC" panose="00000500000000000000" pitchFamily="2" charset="0"/>
              </a:rPr>
              <a:t>alanine</a:t>
            </a:r>
            <a:r>
              <a:rPr lang="en-US" sz="2800" dirty="0" smtClean="0">
                <a:latin typeface="Alegreya Sans SC" panose="00000500000000000000" pitchFamily="2" charset="0"/>
              </a:rPr>
              <a:t> </a:t>
            </a:r>
            <a:r>
              <a:rPr lang="en-US" sz="2800" dirty="0" err="1" smtClean="0">
                <a:latin typeface="Alegreya Sans SC" panose="00000500000000000000" pitchFamily="2" charset="0"/>
              </a:rPr>
              <a:t>aminotransferase</a:t>
            </a:r>
            <a:r>
              <a:rPr lang="en-US" sz="2800" dirty="0" smtClean="0">
                <a:latin typeface="Alegreya Sans SC" panose="00000500000000000000" pitchFamily="2" charset="0"/>
              </a:rPr>
              <a:t>, and presence of encephalopathy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drug-induced ALF (non-acetaminophen), hepatitis B, and indeterminate cases (25% spontaneous survival).</a:t>
            </a:r>
            <a:endParaRPr lang="en-US" sz="28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latin typeface="Alegreya Sans SC" panose="00000500000000000000" pitchFamily="2" charset="0"/>
              </a:rPr>
              <a:t>    Adult Vs pediatric liver failure</a:t>
            </a:r>
            <a:endParaRPr lang="en-US" sz="4400" b="1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Alegreya Sans SC" panose="00000500000000000000" pitchFamily="2" charset="0"/>
              </a:rPr>
              <a:t>Etiology: infective &amp; metabolic  cause</a:t>
            </a:r>
          </a:p>
          <a:p>
            <a:r>
              <a:rPr lang="en-US" dirty="0" smtClean="0">
                <a:latin typeface="Alegreya Sans SC" panose="00000500000000000000" pitchFamily="2" charset="0"/>
              </a:rPr>
              <a:t>Clinical picture : encephalopathy is difficulty to diagnose</a:t>
            </a:r>
            <a:endParaRPr lang="en-US" dirty="0">
              <a:latin typeface="Alegreya Sans SC" panose="000005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legreya Sans SC" panose="00000500000000000000" pitchFamily="2" charset="0"/>
              </a:rPr>
              <a:t>Etiology : drugs predominant cause</a:t>
            </a:r>
          </a:p>
          <a:p>
            <a:r>
              <a:rPr lang="en-US" dirty="0" smtClean="0">
                <a:latin typeface="Alegreya Sans SC" panose="00000500000000000000" pitchFamily="2" charset="0"/>
              </a:rPr>
              <a:t>Clinical picture : encephalopathy essential criteria</a:t>
            </a:r>
            <a:endParaRPr lang="en-US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legreya Sans SC" panose="00000500000000000000" pitchFamily="2" charset="0"/>
              </a:rPr>
              <a:t>The prognosis is better with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 hepatitis A,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acetaminophen overdose 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 ischemia (approximately 60% spontaneous survival)</a:t>
            </a:r>
            <a:endParaRPr lang="en-US" sz="2800" dirty="0">
              <a:latin typeface="Alegreya Sans SC" panose="00000500000000000000" pitchFamily="2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Alegreya Sans SC" panose="00000500000000000000" pitchFamily="2" charset="0"/>
              </a:rPr>
              <a:t>Prognosis</a:t>
            </a:r>
            <a:endParaRPr lang="en-US" sz="4400" b="1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2819400"/>
            <a:ext cx="50227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Thank </a:t>
            </a:r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You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99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Alegreya Sans SC" panose="00000500000000000000" pitchFamily="2" charset="0"/>
              </a:rPr>
              <a:t>    Grades </a:t>
            </a:r>
            <a:r>
              <a:rPr lang="en-US" sz="4000" b="1" dirty="0">
                <a:latin typeface="Alegreya Sans SC" panose="00000500000000000000" pitchFamily="2" charset="0"/>
              </a:rPr>
              <a:t>of </a:t>
            </a:r>
            <a:r>
              <a:rPr lang="en-US" sz="4000" b="1" dirty="0" smtClean="0">
                <a:latin typeface="Alegreya Sans SC" panose="00000500000000000000" pitchFamily="2" charset="0"/>
              </a:rPr>
              <a:t>hepatic encephalopathy</a:t>
            </a:r>
            <a:endParaRPr lang="en-US" sz="4000" b="1" dirty="0">
              <a:latin typeface="Alegreya Sans SC" panose="00000500000000000000" pitchFamily="2" charset="0"/>
            </a:endParaRPr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26857" y="2525294"/>
            <a:ext cx="7090286" cy="2952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Alegreya Sans SC" panose="00000500000000000000" pitchFamily="2" charset="0"/>
              </a:rPr>
              <a:t>                     </a:t>
            </a:r>
            <a:r>
              <a:rPr lang="en-US" sz="4400" b="1" dirty="0" smtClean="0">
                <a:latin typeface="Alegreya Sans SC" panose="00000500000000000000" pitchFamily="2" charset="0"/>
              </a:rPr>
              <a:t>Etiology of ALF in India</a:t>
            </a:r>
            <a:endParaRPr lang="en-US" sz="4400" b="1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Alegreya Sans SC" panose="00000500000000000000" pitchFamily="2" charset="0"/>
              </a:rPr>
              <a:t>Acute viral hepatitis ( most common-60-95%)</a:t>
            </a:r>
          </a:p>
          <a:p>
            <a:pPr>
              <a:buNone/>
            </a:pPr>
            <a:r>
              <a:rPr lang="en-US" sz="2800" dirty="0" smtClean="0">
                <a:latin typeface="Alegreya Sans SC" panose="00000500000000000000" pitchFamily="2" charset="0"/>
              </a:rPr>
              <a:t>    hepatitis A 10-54%;hepatitis E 3-27%; hepatitis B 8-17%; and multiple viruses 11-30%- commonest being hepatitis A+E.</a:t>
            </a:r>
          </a:p>
          <a:p>
            <a:pPr>
              <a:buNone/>
            </a:pPr>
            <a:r>
              <a:rPr lang="en-US" sz="2800" dirty="0" smtClean="0">
                <a:latin typeface="Alegreya Sans SC" panose="00000500000000000000" pitchFamily="2" charset="0"/>
              </a:rPr>
              <a:t>   Acute liver failure secondary to hepatitis B usually presents at about 12 weeks of age.</a:t>
            </a:r>
          </a:p>
          <a:p>
            <a:pPr>
              <a:buNone/>
            </a:pPr>
            <a:r>
              <a:rPr lang="en-US" sz="2800" b="1" dirty="0" smtClean="0">
                <a:latin typeface="Alegreya Sans SC" panose="00000500000000000000" pitchFamily="2" charset="0"/>
              </a:rPr>
              <a:t>Drugs (6-8%)</a:t>
            </a:r>
          </a:p>
          <a:p>
            <a:pPr>
              <a:buNone/>
            </a:pPr>
            <a:r>
              <a:rPr lang="en-US" sz="2800" b="1" dirty="0" smtClean="0">
                <a:latin typeface="Alegreya Sans SC" panose="00000500000000000000" pitchFamily="2" charset="0"/>
              </a:rPr>
              <a:t>Indeterminate (13-20%)</a:t>
            </a:r>
          </a:p>
          <a:p>
            <a:pPr>
              <a:buNone/>
            </a:pPr>
            <a:endParaRPr lang="en-US" sz="28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7531" y="-15922"/>
            <a:ext cx="473285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8270" y="-15922"/>
            <a:ext cx="4685730" cy="3521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58269" y="3435303"/>
            <a:ext cx="4685731" cy="340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197"/>
            <a:ext cx="8229600" cy="11430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latin typeface="Alegreya Sans SC" panose="00000500000000000000" pitchFamily="2" charset="0"/>
              </a:rPr>
              <a:t>      Etiology of acute liver failure</a:t>
            </a:r>
            <a:endParaRPr lang="en-US" sz="4400" b="1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Alegreya Sans SC" panose="00000500000000000000" pitchFamily="2" charset="0"/>
              </a:rPr>
              <a:t>Neonate/infant up to 6 months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 Infection: </a:t>
            </a:r>
            <a:r>
              <a:rPr lang="en-US" sz="2800" dirty="0" err="1" smtClean="0">
                <a:latin typeface="Alegreya Sans SC" panose="00000500000000000000" pitchFamily="2" charset="0"/>
              </a:rPr>
              <a:t>septicaemia</a:t>
            </a:r>
            <a:r>
              <a:rPr lang="en-US" sz="2800" dirty="0" smtClean="0">
                <a:latin typeface="Alegreya Sans SC" panose="00000500000000000000" pitchFamily="2" charset="0"/>
              </a:rPr>
              <a:t>, hepatitis B, adenovirus, </a:t>
            </a:r>
            <a:r>
              <a:rPr lang="en-US" sz="2800" dirty="0" err="1" smtClean="0">
                <a:latin typeface="Alegreya Sans SC" panose="00000500000000000000" pitchFamily="2" charset="0"/>
              </a:rPr>
              <a:t>echovirus,Coxsackie</a:t>
            </a:r>
            <a:r>
              <a:rPr lang="en-US" sz="2800" dirty="0" smtClean="0">
                <a:latin typeface="Alegreya Sans SC" panose="00000500000000000000" pitchFamily="2" charset="0"/>
              </a:rPr>
              <a:t> B.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legreya Sans SC" panose="00000500000000000000" pitchFamily="2" charset="0"/>
              </a:rPr>
              <a:t>Metabolic: neonatal </a:t>
            </a:r>
            <a:r>
              <a:rPr lang="en-US" sz="2800" dirty="0" err="1" smtClean="0">
                <a:solidFill>
                  <a:srgbClr val="FF0000"/>
                </a:solidFill>
                <a:latin typeface="Alegreya Sans SC" panose="00000500000000000000" pitchFamily="2" charset="0"/>
              </a:rPr>
              <a:t>haemochromatosis</a:t>
            </a:r>
            <a:r>
              <a:rPr lang="en-US" sz="2800" dirty="0" smtClean="0">
                <a:solidFill>
                  <a:srgbClr val="FF0000"/>
                </a:solidFill>
                <a:latin typeface="Alegreya Sans SC" panose="00000500000000000000" pitchFamily="2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Alegreya Sans SC" panose="00000500000000000000" pitchFamily="2" charset="0"/>
              </a:rPr>
              <a:t>tyrosinaemia</a:t>
            </a:r>
            <a:r>
              <a:rPr lang="en-US" sz="2800" dirty="0" smtClean="0">
                <a:solidFill>
                  <a:srgbClr val="FF0000"/>
                </a:solidFill>
                <a:latin typeface="Alegreya Sans SC" panose="000005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legreya Sans SC" panose="00000500000000000000" pitchFamily="2" charset="0"/>
              </a:rPr>
              <a:t>typeI</a:t>
            </a:r>
            <a:r>
              <a:rPr lang="en-US" sz="2800" dirty="0" smtClean="0">
                <a:solidFill>
                  <a:srgbClr val="FF0000"/>
                </a:solidFill>
                <a:latin typeface="Alegreya Sans SC" panose="00000500000000000000" pitchFamily="2" charset="0"/>
              </a:rPr>
              <a:t>, mitochondrial disorders, fatty acid oxidation defects</a:t>
            </a:r>
            <a:r>
              <a:rPr lang="en-US" sz="2800" dirty="0" smtClean="0">
                <a:latin typeface="Alegreya Sans SC" panose="00000500000000000000" pitchFamily="2" charset="0"/>
              </a:rPr>
              <a:t>.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 Poisoning: </a:t>
            </a:r>
            <a:r>
              <a:rPr lang="en-US" sz="2800" dirty="0" err="1" smtClean="0">
                <a:latin typeface="Alegreya Sans SC" panose="00000500000000000000" pitchFamily="2" charset="0"/>
              </a:rPr>
              <a:t>paracetamol</a:t>
            </a:r>
            <a:r>
              <a:rPr lang="en-US" sz="2800" dirty="0" smtClean="0">
                <a:latin typeface="Alegreya Sans SC" panose="00000500000000000000" pitchFamily="2" charset="0"/>
              </a:rPr>
              <a:t>.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 Familial </a:t>
            </a:r>
            <a:r>
              <a:rPr lang="en-US" sz="2800" dirty="0" err="1" smtClean="0">
                <a:latin typeface="Alegreya Sans SC" panose="00000500000000000000" pitchFamily="2" charset="0"/>
              </a:rPr>
              <a:t>haemophagocytic</a:t>
            </a:r>
            <a:r>
              <a:rPr lang="en-US" sz="2800" dirty="0" smtClean="0">
                <a:latin typeface="Alegreya Sans SC" panose="00000500000000000000" pitchFamily="2" charset="0"/>
              </a:rPr>
              <a:t> syndrome.</a:t>
            </a:r>
            <a:endParaRPr lang="en-US" sz="28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5021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Alegreya Sans SC" panose="00000500000000000000" pitchFamily="2" charset="0"/>
              </a:rPr>
              <a:t>                                  Etiology</a:t>
            </a:r>
            <a:endParaRPr lang="en-US" sz="4400" b="1" dirty="0">
              <a:latin typeface="Alegreya Sans SC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legreya Sans SC" panose="00000500000000000000" pitchFamily="2" charset="0"/>
              </a:rPr>
              <a:t>Children &gt;6 months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 Viral hepatitis: hepatitis A/B/E/non-A-G, Epstein-</a:t>
            </a:r>
            <a:r>
              <a:rPr lang="en-US" sz="2800" dirty="0" err="1" smtClean="0">
                <a:latin typeface="Alegreya Sans SC" panose="00000500000000000000" pitchFamily="2" charset="0"/>
              </a:rPr>
              <a:t>Barrvirus</a:t>
            </a:r>
            <a:r>
              <a:rPr lang="en-US" sz="2800" dirty="0" smtClean="0">
                <a:latin typeface="Alegreya Sans SC" panose="00000500000000000000" pitchFamily="2" charset="0"/>
              </a:rPr>
              <a:t>, parvovirus B19.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 Autoimmune type I or II.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 Drug induced: </a:t>
            </a:r>
            <a:r>
              <a:rPr lang="en-US" sz="2800" dirty="0" err="1" smtClean="0">
                <a:latin typeface="Alegreya Sans SC" panose="00000500000000000000" pitchFamily="2" charset="0"/>
              </a:rPr>
              <a:t>paracetamol</a:t>
            </a:r>
            <a:r>
              <a:rPr lang="en-US" sz="2800" dirty="0" smtClean="0">
                <a:latin typeface="Alegreya Sans SC" panose="00000500000000000000" pitchFamily="2" charset="0"/>
              </a:rPr>
              <a:t> overdose, sodium </a:t>
            </a:r>
            <a:r>
              <a:rPr lang="en-US" sz="2800" dirty="0" err="1" smtClean="0">
                <a:latin typeface="Alegreya Sans SC" panose="00000500000000000000" pitchFamily="2" charset="0"/>
              </a:rPr>
              <a:t>valproate,carbamazepine</a:t>
            </a:r>
            <a:r>
              <a:rPr lang="en-US" sz="2800" dirty="0" smtClean="0">
                <a:latin typeface="Alegreya Sans SC" panose="00000500000000000000" pitchFamily="2" charset="0"/>
              </a:rPr>
              <a:t>, </a:t>
            </a:r>
            <a:r>
              <a:rPr lang="en-US" sz="2800" dirty="0" err="1" smtClean="0">
                <a:latin typeface="Alegreya Sans SC" panose="00000500000000000000" pitchFamily="2" charset="0"/>
              </a:rPr>
              <a:t>isoniazid,halothane</a:t>
            </a:r>
            <a:r>
              <a:rPr lang="en-US" sz="2800" dirty="0" smtClean="0">
                <a:latin typeface="Alegreya Sans SC" panose="00000500000000000000" pitchFamily="2" charset="0"/>
              </a:rPr>
              <a:t>.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 Metabolic: Wilson’s disease( most common &gt;3yr), </a:t>
            </a:r>
            <a:r>
              <a:rPr lang="en-US" sz="2800" dirty="0" err="1" smtClean="0">
                <a:latin typeface="Alegreya Sans SC" panose="00000500000000000000" pitchFamily="2" charset="0"/>
              </a:rPr>
              <a:t>Reys</a:t>
            </a:r>
            <a:r>
              <a:rPr lang="en-US" sz="2800" dirty="0" smtClean="0">
                <a:latin typeface="Alegreya Sans SC" panose="00000500000000000000" pitchFamily="2" charset="0"/>
              </a:rPr>
              <a:t> syndrome</a:t>
            </a:r>
            <a:endParaRPr lang="en-US" sz="28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Alegreya Sans SC" panose="00000500000000000000" pitchFamily="2" charset="0"/>
              </a:rPr>
              <a:t>                         </a:t>
            </a:r>
            <a:r>
              <a:rPr lang="en-US" sz="4400" b="1" dirty="0" smtClean="0">
                <a:latin typeface="Alegreya Sans SC" panose="00000500000000000000" pitchFamily="2" charset="0"/>
              </a:rPr>
              <a:t>Clinical </a:t>
            </a:r>
            <a:r>
              <a:rPr lang="en-US" sz="4400" b="1" dirty="0">
                <a:latin typeface="Alegreya Sans SC" panose="00000500000000000000" pitchFamily="2" charset="0"/>
              </a:rPr>
              <a:t>Presentation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legreya Sans SC" panose="00000500000000000000" pitchFamily="2" charset="0"/>
              </a:rPr>
              <a:t>Clinical presentation depends on the etiology of FHF.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Usually acute.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Can be prolonged to 10 weeks if due to metabolic liver disease.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The extent of jaundice is variable in the early stages, but all children have coagulopathy.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</TotalTime>
  <Words>1199</Words>
  <Application>Microsoft Office PowerPoint</Application>
  <PresentationFormat>On-screen Show (4:3)</PresentationFormat>
  <Paragraphs>161</Paragraphs>
  <Slides>31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Alegreya Sans SC</vt:lpstr>
      <vt:lpstr>Arial</vt:lpstr>
      <vt:lpstr>Calibri</vt:lpstr>
      <vt:lpstr>Calibri Light</vt:lpstr>
      <vt:lpstr>Wingdings</vt:lpstr>
      <vt:lpstr>Office Theme</vt:lpstr>
      <vt:lpstr>Acute liver failure MBBSPPT.COM</vt:lpstr>
      <vt:lpstr>                                      DEFINITION </vt:lpstr>
      <vt:lpstr>    Adult Vs pediatric liver failure</vt:lpstr>
      <vt:lpstr>    Grades of hepatic encephalopathy</vt:lpstr>
      <vt:lpstr>                     Etiology of ALF in India</vt:lpstr>
      <vt:lpstr>PowerPoint Presentation</vt:lpstr>
      <vt:lpstr>      Etiology of acute liver failure</vt:lpstr>
      <vt:lpstr>                                  Etiology</vt:lpstr>
      <vt:lpstr>                         Clinical Presentation</vt:lpstr>
      <vt:lpstr>                         Clinical Presentation</vt:lpstr>
      <vt:lpstr>                         Clinical Presentation</vt:lpstr>
      <vt:lpstr>                                             SYMPTOMS</vt:lpstr>
      <vt:lpstr>                                         SIGNS</vt:lpstr>
      <vt:lpstr>                       DIAGNOSTIC WORK-UP</vt:lpstr>
      <vt:lpstr>                       Specific work-up </vt:lpstr>
      <vt:lpstr>                       Specific work-up </vt:lpstr>
      <vt:lpstr>                 Management of ALF</vt:lpstr>
      <vt:lpstr>                         MANAGEMENT</vt:lpstr>
      <vt:lpstr>How frequently clinical &amp;biochemical parameters should be monitored</vt:lpstr>
      <vt:lpstr>Management of Electrolyte disturbances</vt:lpstr>
      <vt:lpstr>Supportive management</vt:lpstr>
      <vt:lpstr>PowerPoint Presentation</vt:lpstr>
      <vt:lpstr>Management of raised ICT</vt:lpstr>
      <vt:lpstr>Management of coagulopathy </vt:lpstr>
      <vt:lpstr>                            SEPSIS IN ALF</vt:lpstr>
      <vt:lpstr>             Acute kidney injury in ALF</vt:lpstr>
      <vt:lpstr>   Nutrition</vt:lpstr>
      <vt:lpstr>       Liver transplantation </vt:lpstr>
      <vt:lpstr>Prognosis</vt:lpstr>
      <vt:lpstr>Prognosis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liver failure</dc:title>
  <dc:creator>Dell</dc:creator>
  <cp:lastModifiedBy>Mithilesh Patel</cp:lastModifiedBy>
  <cp:revision>61</cp:revision>
  <dcterms:created xsi:type="dcterms:W3CDTF">2006-08-16T00:00:00Z</dcterms:created>
  <dcterms:modified xsi:type="dcterms:W3CDTF">2017-06-01T20:58:59Z</dcterms:modified>
</cp:coreProperties>
</file>