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5F8334-C10B-4A41-8108-5B754DDA9C9F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087D67-94AF-4029-8D26-90FF340C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295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ffectLst/>
                <a:latin typeface="Alegreya Sans SC" panose="00000500000000000000" pitchFamily="2" charset="0"/>
                <a:cs typeface="Times New Roman" pitchFamily="18" charset="0"/>
              </a:rPr>
              <a:t>Acute Meningitis</a:t>
            </a:r>
            <a:r>
              <a:rPr lang="en-US" dirty="0">
                <a:effectLst/>
                <a:latin typeface="Alegreya Sans SC" panose="00000500000000000000" pitchFamily="2" charset="0"/>
                <a:cs typeface="Times New Roman" pitchFamily="18" charset="0"/>
              </a:rPr>
              <a:t/>
            </a:r>
            <a:br>
              <a:rPr lang="en-US" dirty="0">
                <a:effectLst/>
                <a:latin typeface="Alegreya Sans SC" panose="00000500000000000000" pitchFamily="2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  <a:latin typeface="Alegreya Sans SC" panose="00000500000000000000" pitchFamily="2" charset="0"/>
                <a:cs typeface="Times New Roman" pitchFamily="18" charset="0"/>
              </a:rPr>
              <a:t>BY MBBSPPT.COM </a:t>
            </a:r>
            <a:endParaRPr lang="en-US" sz="2000" dirty="0">
              <a:solidFill>
                <a:schemeClr val="tx1"/>
              </a:solidFill>
              <a:effectLst/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Though </a:t>
            </a:r>
            <a:r>
              <a:rPr lang="en-US" sz="2800" b="1" dirty="0" smtClean="0">
                <a:latin typeface="Alegreya Sans SC" panose="00000500000000000000" pitchFamily="2" charset="0"/>
                <a:cs typeface="Times New Roman" pitchFamily="18" charset="0"/>
              </a:rPr>
              <a:t>Fever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Alegreya Sans SC" panose="00000500000000000000" pitchFamily="2" charset="0"/>
                <a:cs typeface="Times New Roman" pitchFamily="18" charset="0"/>
              </a:rPr>
              <a:t>Headache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Alegreya Sans SC" panose="000005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legreya Sans SC" panose="00000500000000000000" pitchFamily="2" charset="0"/>
                <a:cs typeface="Times New Roman" pitchFamily="18" charset="0"/>
              </a:rPr>
              <a:t>Meningismus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and signs of Cerebral dysfunction (confusion, delirium, declining consciousness) are typical features of bacterial meningitis, yet meningitis remain a laboratory diagnosis based on CSF analysis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10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Clinical Features 	</a:t>
            </a:r>
            <a:endParaRPr lang="en-US" sz="4400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HOD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77200" cy="561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02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Several studies have shown that fever, neck stiffness and change in mental status are highly sensitive findings in acute meningitis, therefore a diagnosis of acute meningitis can be excluded in a patient without these symptoms  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err="1">
                <a:latin typeface="Alegreya Sans SC" panose="00000500000000000000" pitchFamily="2" charset="0"/>
                <a:cs typeface="Times New Roman" pitchFamily="18" charset="0"/>
              </a:rPr>
              <a:t>Petechiae</a:t>
            </a:r>
            <a:r>
              <a:rPr lang="en-US" sz="2800" dirty="0">
                <a:latin typeface="Alegreya Sans SC" panose="00000500000000000000" pitchFamily="2" charset="0"/>
                <a:cs typeface="Times New Roman" pitchFamily="18" charset="0"/>
              </a:rPr>
              <a:t> or purpura are seen in nearly half of meningococcal meningitis cases, but may be seen in meningitis caused by other organisms as well. </a:t>
            </a:r>
          </a:p>
          <a:p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>
                <a:latin typeface="Alegreya Sans SC" panose="00000500000000000000" pitchFamily="2" charset="0"/>
                <a:cs typeface="Times New Roman" pitchFamily="18" charset="0"/>
              </a:rPr>
              <a:t>Seizures are more common in extremes of ages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  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HOD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77200" cy="56388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The laboratory diagnosis of untreated bacterial meningitis is straight forward once the CSF sample has been obtained 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Gram’s staining, a rapid and useful technique for initial laboratory assessment of CSF in suspected case of bacterial meningitis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337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Diagnosis</a:t>
            </a:r>
            <a:endParaRPr lang="en-US" sz="4400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HOD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77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Desktop\HOD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77200" cy="563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02291"/>
          </a:xfrm>
        </p:spPr>
        <p:txBody>
          <a:bodyPr>
            <a:no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Bleeding 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diathesis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Focal neurological signs 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A prior CT-head before LP is controversial, and all available evidences confirm the view that only a very small proportion of patients with meningitis are at risk of brain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hernination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following LP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" y="609600"/>
            <a:ext cx="87630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legreya Sans SC" panose="00000500000000000000" pitchFamily="2" charset="0"/>
                <a:cs typeface="Times New Roman" pitchFamily="18" charset="0"/>
              </a:rPr>
              <a:t>Lumber </a:t>
            </a:r>
            <a:r>
              <a:rPr lang="en-US" sz="4400" dirty="0" err="1" smtClean="0">
                <a:solidFill>
                  <a:schemeClr val="tx1"/>
                </a:solidFill>
                <a:effectLst/>
                <a:latin typeface="Alegreya Sans SC" panose="00000500000000000000" pitchFamily="2" charset="0"/>
                <a:cs typeface="Times New Roman" pitchFamily="18" charset="0"/>
              </a:rPr>
              <a:t>punccture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Alegreya Sans SC" panose="00000500000000000000" pitchFamily="2" charset="0"/>
                <a:cs typeface="Times New Roman" pitchFamily="18" charset="0"/>
              </a:rPr>
              <a:t> should be performed immediately in a patient who does not have:</a:t>
            </a:r>
            <a:endParaRPr lang="en-US" sz="4400" dirty="0">
              <a:solidFill>
                <a:schemeClr val="tx1"/>
              </a:solidFill>
              <a:effectLst/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Desktop\HOD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001000" cy="569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While the diagnosis of meningitis is straight forward, the problem arises while differentiating a life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threating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illness (BM) from self-limiting viral infection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Urgent hospital admission in mandatory if there is strong suspicion of meningitis </a:t>
            </a:r>
          </a:p>
          <a:p>
            <a:pPr>
              <a:buNone/>
            </a:pP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	(signs of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meninged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irritation, impaired consciousness level,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petechial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rash, febrile or unwell with headache/recent fit)    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Management </a:t>
            </a:r>
            <a:endParaRPr lang="en-US" sz="4400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Acute meningitis is a serious illness and may be caused by a variety of infection agents-bacterial, viral and fungal.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Certain non-infective conditions like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maligancy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(carcinoma,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lymphoma,leukaemia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) or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sarcoidosis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may sometimes present as acute meningitis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Of greatest concern is bacterial meningitis, which can be fatal, if treatment is delayed.  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HOD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001000" cy="553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HOD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9144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573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Duration of Antimicrobial Therapy</a:t>
            </a:r>
            <a:endParaRPr lang="en-US" sz="4400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Desktop\HOD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75" y="1828800"/>
            <a:ext cx="806582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Corticosteroids reduce inflammation caused by infection. The inflammation is known to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aggravatc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damage to nervous system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Dexamethasone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leads to a reduction in hearing loss and other neurological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sequelae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in cases of BM.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However,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dexamethasone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may increases the rate of recurrent fever   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59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Adjunctive Therapy</a:t>
            </a:r>
            <a:endParaRPr lang="en-US" sz="4400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Raised ICP is a complication of bacterial meningitis. Features of </a:t>
            </a:r>
            <a:r>
              <a:rPr lang="en-US" sz="2800" b="1" dirty="0" smtClean="0">
                <a:latin typeface="Alegreya Sans SC" panose="00000500000000000000" pitchFamily="2" charset="0"/>
                <a:cs typeface="Times New Roman" pitchFamily="18" charset="0"/>
              </a:rPr>
              <a:t>↑ 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ICP are- altered level of consciousness, dilated poorly reactive or non-reactive pupil, abnormalities of ocular motility, and  Cushing reflex of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bradycardia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and hypotension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I/V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Mannitol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Oral Glycerol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Parenteral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Dexamethasone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High dose Barbiturates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Tuberculous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meningitis, usually a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subacute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or chronic meningitis. At times, particularly in children and adolescents, the presentation may be acute or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hyperacute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.   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3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Tuberculous</a:t>
            </a:r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 Meningitis </a:t>
            </a:r>
            <a:endParaRPr lang="en-US" sz="4400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11891"/>
          </a:xfrm>
        </p:spPr>
        <p:txBody>
          <a:bodyPr>
            <a:no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Viral infection is the most common cause of aseptic 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meningitis.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The syndrome of viral meningitis consists of fever, headache, and meningeal irritation along with inflammatory CSF profile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.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The mental status derangement is seen to range from lethargy to 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drowsiness.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Seizures, cranial nerve palsies, focal neurological deficits are not encountered in uncomplicated viral 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meningitis.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5137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Viral </a:t>
            </a:r>
            <a:r>
              <a:rPr lang="en-US" sz="4400" dirty="0" smtClean="0">
                <a:solidFill>
                  <a:schemeClr val="tx1"/>
                </a:solidFill>
                <a:latin typeface="Alegreya Sans SC" panose="00000500000000000000" pitchFamily="2" charset="0"/>
                <a:cs typeface="Times New Roman" pitchFamily="18" charset="0"/>
              </a:rPr>
              <a:t>Meningitis</a:t>
            </a:r>
            <a:endParaRPr lang="en-US" sz="4400" dirty="0">
              <a:solidFill>
                <a:schemeClr val="tx1"/>
              </a:solidFill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26291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Enteroviruses account for 75 to 90% of all viral meningitis 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cases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Using CSF polymerase chain reaction, culture, serology, a specific viral cause can be established in 75-90% of cases </a:t>
            </a: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Nevertheless, CSF examination (cell count, biochemical) is the most important tool </a:t>
            </a:r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>
                <a:latin typeface="Alegreya Sans SC" panose="00000500000000000000" pitchFamily="2" charset="0"/>
                <a:cs typeface="Times New Roman" pitchFamily="18" charset="0"/>
              </a:rPr>
              <a:t>Treatment is largely symptomatic </a:t>
            </a:r>
          </a:p>
          <a:p>
            <a:r>
              <a:rPr lang="en-US" sz="2800" dirty="0">
                <a:latin typeface="Alegreya Sans SC" panose="00000500000000000000" pitchFamily="2" charset="0"/>
                <a:cs typeface="Times New Roman" pitchFamily="18" charset="0"/>
              </a:rPr>
              <a:t>Acyclovir is recommended in HSV-1 or 2 and cases of severe EBV or varicella viruses   </a:t>
            </a:r>
          </a:p>
          <a:p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895600"/>
            <a:ext cx="5022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22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HOD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762000"/>
            <a:ext cx="8229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HOD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Desktop\HOD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53400" cy="5554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Desktop\HOD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7511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Bacterial meningitis is the most common infection  of CNS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The mortality is high (between 5% &amp; 40%) even after adequate and appropriate antimicrobials</a:t>
            </a:r>
          </a:p>
          <a:p>
            <a:endParaRPr lang="en-US" sz="2800" dirty="0" smtClean="0">
              <a:latin typeface="Alegreya Sans SC" panose="00000500000000000000" pitchFamily="2" charset="0"/>
              <a:cs typeface="Times New Roman" pitchFamily="18" charset="0"/>
            </a:endParaRPr>
          </a:p>
          <a:p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Neurological </a:t>
            </a:r>
            <a:r>
              <a:rPr lang="en-US" sz="2800" dirty="0" err="1" smtClean="0">
                <a:latin typeface="Alegreya Sans SC" panose="00000500000000000000" pitchFamily="2" charset="0"/>
                <a:cs typeface="Times New Roman" pitchFamily="18" charset="0"/>
              </a:rPr>
              <a:t>sequelae</a:t>
            </a:r>
            <a:r>
              <a:rPr lang="en-US" sz="2800" dirty="0" smtClean="0">
                <a:latin typeface="Alegreya Sans SC" panose="00000500000000000000" pitchFamily="2" charset="0"/>
                <a:cs typeface="Times New Roman" pitchFamily="18" charset="0"/>
              </a:rPr>
              <a:t> seen in up to 30% survivors  </a:t>
            </a:r>
            <a:endParaRPr lang="en-US" sz="2800" dirty="0">
              <a:latin typeface="Alegreya Sans SC" panose="00000500000000000000" pitchFamily="2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/>
                <a:latin typeface="Alegreya Sans SC" panose="00000500000000000000" pitchFamily="2" charset="0"/>
                <a:cs typeface="Times New Roman" pitchFamily="18" charset="0"/>
              </a:rPr>
              <a:t>Bacterial Meningitis </a:t>
            </a:r>
            <a:endParaRPr lang="en-US" sz="4400" dirty="0">
              <a:solidFill>
                <a:schemeClr val="tx1"/>
              </a:solidFill>
              <a:effectLst/>
              <a:latin typeface="Alegreya Sans SC" panose="000005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Desktop\HOD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382000" cy="54864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914400" y="48006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29000" y="51054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5486400"/>
            <a:ext cx="617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5200" y="5791200"/>
            <a:ext cx="3429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Desktop\HOD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07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559</Words>
  <Application>Microsoft Office PowerPoint</Application>
  <PresentationFormat>On-screen Show (4:3)</PresentationFormat>
  <Paragraphs>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Alegreya Sans SC</vt:lpstr>
      <vt:lpstr>Lucida Sans Unicode</vt:lpstr>
      <vt:lpstr>Times New Roman</vt:lpstr>
      <vt:lpstr>Verdana</vt:lpstr>
      <vt:lpstr>Wingdings 2</vt:lpstr>
      <vt:lpstr>Wingdings 3</vt:lpstr>
      <vt:lpstr>Concourse</vt:lpstr>
      <vt:lpstr>Acute Meningitis BY MBBSPPT.COM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Bacterial Meningitis </vt:lpstr>
      <vt:lpstr>PowerPoint Presentation</vt:lpstr>
      <vt:lpstr>PowerPoint Presentation</vt:lpstr>
      <vt:lpstr>Clinical Features  </vt:lpstr>
      <vt:lpstr>PowerPoint Presentation</vt:lpstr>
      <vt:lpstr>PowerPoint Presentation</vt:lpstr>
      <vt:lpstr>PowerPoint Presentation</vt:lpstr>
      <vt:lpstr>Diagnosis</vt:lpstr>
      <vt:lpstr>PowerPoint Presentation</vt:lpstr>
      <vt:lpstr>PowerPoint Presentation</vt:lpstr>
      <vt:lpstr>Lumber punccture should be performed immediately in a patient who does not have:</vt:lpstr>
      <vt:lpstr>PowerPoint Presentation</vt:lpstr>
      <vt:lpstr>Management </vt:lpstr>
      <vt:lpstr>PowerPoint Presentation</vt:lpstr>
      <vt:lpstr>PowerPoint Presentation</vt:lpstr>
      <vt:lpstr>Duration of Antimicrobial Therapy</vt:lpstr>
      <vt:lpstr>Adjunctive Therapy</vt:lpstr>
      <vt:lpstr>PowerPoint Presentation</vt:lpstr>
      <vt:lpstr>PowerPoint Presentation</vt:lpstr>
      <vt:lpstr>Tuberculous Meningitis </vt:lpstr>
      <vt:lpstr>Viral Meningitis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Meningitis</dc:title>
  <dc:creator>fmedic</dc:creator>
  <cp:lastModifiedBy>Mithilesh Patel</cp:lastModifiedBy>
  <cp:revision>58</cp:revision>
  <dcterms:created xsi:type="dcterms:W3CDTF">2013-07-13T06:05:20Z</dcterms:created>
  <dcterms:modified xsi:type="dcterms:W3CDTF">2017-06-30T17:02:43Z</dcterms:modified>
</cp:coreProperties>
</file>