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Lst>
  <p:notesMasterIdLst>
    <p:notesMasterId r:id="rId61"/>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308" r:id="rId17"/>
    <p:sldId id="309" r:id="rId18"/>
    <p:sldId id="273" r:id="rId19"/>
    <p:sldId id="274" r:id="rId20"/>
    <p:sldId id="275" r:id="rId21"/>
    <p:sldId id="310" r:id="rId22"/>
    <p:sldId id="276" r:id="rId23"/>
    <p:sldId id="277" r:id="rId24"/>
    <p:sldId id="278" r:id="rId25"/>
    <p:sldId id="279" r:id="rId26"/>
    <p:sldId id="280" r:id="rId27"/>
    <p:sldId id="281" r:id="rId28"/>
    <p:sldId id="282" r:id="rId29"/>
    <p:sldId id="283" r:id="rId30"/>
    <p:sldId id="311" r:id="rId31"/>
    <p:sldId id="312" r:id="rId32"/>
    <p:sldId id="313" r:id="rId33"/>
    <p:sldId id="314" r:id="rId34"/>
    <p:sldId id="315"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316" r:id="rId50"/>
    <p:sldId id="298" r:id="rId51"/>
    <p:sldId id="299" r:id="rId52"/>
    <p:sldId id="300" r:id="rId53"/>
    <p:sldId id="301" r:id="rId54"/>
    <p:sldId id="302" r:id="rId55"/>
    <p:sldId id="303" r:id="rId56"/>
    <p:sldId id="304" r:id="rId57"/>
    <p:sldId id="305" r:id="rId58"/>
    <p:sldId id="306" r:id="rId59"/>
    <p:sldId id="307" r:id="rId6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9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8B01F0A-47AB-4F32-3AE1-E51A4F478D42}"/>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ahoma" charset="0"/>
              </a:defRPr>
            </a:lvl1pPr>
          </a:lstStyle>
          <a:p>
            <a:pPr>
              <a:defRPr/>
            </a:pPr>
            <a:endParaRPr lang="en-US"/>
          </a:p>
        </p:txBody>
      </p:sp>
      <p:sp>
        <p:nvSpPr>
          <p:cNvPr id="3" name="Date Placeholder 2">
            <a:extLst>
              <a:ext uri="{FF2B5EF4-FFF2-40B4-BE49-F238E27FC236}">
                <a16:creationId xmlns:a16="http://schemas.microsoft.com/office/drawing/2014/main" id="{52CBD25D-6AA2-8CE5-B812-6C560D52169B}"/>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Tahoma" charset="0"/>
              </a:defRPr>
            </a:lvl1pPr>
          </a:lstStyle>
          <a:p>
            <a:pPr>
              <a:defRPr/>
            </a:pPr>
            <a:fld id="{E99E3F08-9396-4BFC-9D31-975111C1C144}" type="datetimeFigureOut">
              <a:rPr lang="en-US"/>
              <a:pPr>
                <a:defRPr/>
              </a:pPr>
              <a:t>4/23/2024</a:t>
            </a:fld>
            <a:endParaRPr lang="en-US"/>
          </a:p>
        </p:txBody>
      </p:sp>
      <p:sp>
        <p:nvSpPr>
          <p:cNvPr id="4" name="Slide Image Placeholder 3">
            <a:extLst>
              <a:ext uri="{FF2B5EF4-FFF2-40B4-BE49-F238E27FC236}">
                <a16:creationId xmlns:a16="http://schemas.microsoft.com/office/drawing/2014/main" id="{3C0CFE97-C86A-0F2C-028E-7D37C830848D}"/>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689D341A-4C24-96A7-733B-07110C2C48D4}"/>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8B71E187-AF2E-5F61-E870-1262B2ABF9D3}"/>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Tahoma" charset="0"/>
              </a:defRPr>
            </a:lvl1pPr>
          </a:lstStyle>
          <a:p>
            <a:pPr>
              <a:defRPr/>
            </a:pPr>
            <a:endParaRPr lang="en-US"/>
          </a:p>
        </p:txBody>
      </p:sp>
      <p:sp>
        <p:nvSpPr>
          <p:cNvPr id="7" name="Slide Number Placeholder 6">
            <a:extLst>
              <a:ext uri="{FF2B5EF4-FFF2-40B4-BE49-F238E27FC236}">
                <a16:creationId xmlns:a16="http://schemas.microsoft.com/office/drawing/2014/main" id="{30D8C48A-9457-6E17-4C8D-DD8E4DAB6C36}"/>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1E01134E-F4CD-41B7-A6E9-E239585EA430}"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2DD39E8D-A6BD-747A-5746-62B011BF45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98EAB056-BB12-002C-79DF-C96C7F3418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F5F9209C-D72E-AACE-FEA7-126D2EA9EA2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2C792B52-5174-406E-A04B-754292241DF0}" type="slidenum">
              <a:rPr lang="en-US" altLang="en-US" sz="1200"/>
              <a:pPr eaLnBrk="1" hangingPunct="1"/>
              <a:t>3</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46404" y="758952"/>
            <a:ext cx="7063740" cy="4041648"/>
          </a:xfrm>
        </p:spPr>
        <p:txBody>
          <a:bodyPr anchor="b">
            <a:normAutofit/>
          </a:bodyPr>
          <a:lstStyle>
            <a:lvl1pPr algn="l">
              <a:lnSpc>
                <a:spcPct val="85000"/>
              </a:lnSpc>
              <a:defRPr sz="66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946404" y="4800600"/>
            <a:ext cx="7063740" cy="1691640"/>
          </a:xfrm>
        </p:spPr>
        <p:txBody>
          <a:bodyPr>
            <a:normAutofit/>
          </a:bodyPr>
          <a:lstStyle>
            <a:lvl1pPr marL="0" indent="0" algn="l">
              <a:buNone/>
              <a:defRPr sz="2000" baseline="0">
                <a:solidFill>
                  <a:schemeClr val="tx1">
                    <a:lumMod val="8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Rectangle 6"/>
          <p:cNvSpPr/>
          <p:nvPr/>
        </p:nvSpPr>
        <p:spPr>
          <a:xfrm>
            <a:off x="0"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lvl1pPr>
              <a:defRPr>
                <a:solidFill>
                  <a:schemeClr val="bg2">
                    <a:lumMod val="20000"/>
                    <a:lumOff val="80000"/>
                  </a:schemeClr>
                </a:solidFill>
              </a:defRPr>
            </a:lvl1pPr>
          </a:lstStyle>
          <a:p>
            <a:pPr>
              <a:defRPr/>
            </a:pPr>
            <a:endParaRPr lang="en-US"/>
          </a:p>
        </p:txBody>
      </p:sp>
      <p:sp>
        <p:nvSpPr>
          <p:cNvPr id="9" name="Footer Placeholder 8"/>
          <p:cNvSpPr>
            <a:spLocks noGrp="1"/>
          </p:cNvSpPr>
          <p:nvPr>
            <p:ph type="ftr" sz="quarter" idx="11"/>
          </p:nvPr>
        </p:nvSpPr>
        <p:spPr/>
        <p:txBody>
          <a:bodyPr/>
          <a:lstStyle>
            <a:lvl1pPr>
              <a:defRPr>
                <a:solidFill>
                  <a:schemeClr val="bg2">
                    <a:lumMod val="20000"/>
                    <a:lumOff val="80000"/>
                  </a:schemeClr>
                </a:solidFill>
              </a:defRPr>
            </a:lvl1pPr>
          </a:lstStyle>
          <a:p>
            <a:pPr>
              <a:defRPr/>
            </a:pPr>
            <a:endParaRPr lang="en-US"/>
          </a:p>
        </p:txBody>
      </p:sp>
      <p:sp>
        <p:nvSpPr>
          <p:cNvPr id="10" name="Slide Number Placeholder 9"/>
          <p:cNvSpPr>
            <a:spLocks noGrp="1"/>
          </p:cNvSpPr>
          <p:nvPr>
            <p:ph type="sldNum" sz="quarter" idx="12"/>
          </p:nvPr>
        </p:nvSpPr>
        <p:spPr/>
        <p:txBody>
          <a:bodyPr/>
          <a:lstStyle>
            <a:lvl1pPr>
              <a:defRPr>
                <a:solidFill>
                  <a:schemeClr val="bg2">
                    <a:lumMod val="60000"/>
                    <a:lumOff val="40000"/>
                  </a:schemeClr>
                </a:solidFill>
              </a:defRPr>
            </a:lvl1pPr>
          </a:lstStyle>
          <a:p>
            <a:fld id="{BAF5B3FB-B30E-430E-9BB2-BE90DE58E39A}" type="slidenum">
              <a:rPr lang="en-US" altLang="en-US" smtClean="0"/>
              <a:pPr/>
              <a:t>‹#›</a:t>
            </a:fld>
            <a:endParaRPr lang="en-US" altLang="en-US"/>
          </a:p>
        </p:txBody>
      </p:sp>
    </p:spTree>
    <p:extLst>
      <p:ext uri="{BB962C8B-B14F-4D97-AF65-F5344CB8AC3E}">
        <p14:creationId xmlns:p14="http://schemas.microsoft.com/office/powerpoint/2010/main" val="134386422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37260" y="830580"/>
            <a:ext cx="7269480" cy="701040"/>
          </a:xfrm>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C242636B-9BC3-4A1D-A8FF-365B93AC1021}" type="slidenum">
              <a:rPr lang="en-US" altLang="en-US" smtClean="0"/>
              <a:pPr/>
              <a:t>‹#›</a:t>
            </a:fld>
            <a:endParaRPr lang="en-US" altLang="en-US"/>
          </a:p>
        </p:txBody>
      </p:sp>
    </p:spTree>
    <p:extLst>
      <p:ext uri="{BB962C8B-B14F-4D97-AF65-F5344CB8AC3E}">
        <p14:creationId xmlns:p14="http://schemas.microsoft.com/office/powerpoint/2010/main" val="476240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6525" y="381000"/>
            <a:ext cx="1857375"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71500" y="381000"/>
            <a:ext cx="5800725"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53238923-AE07-47EA-86F9-8E6969ECB725}" type="slidenum">
              <a:rPr lang="en-US" altLang="en-US" smtClean="0"/>
              <a:pPr/>
              <a:t>‹#›</a:t>
            </a:fld>
            <a:endParaRPr lang="en-US" altLang="en-US"/>
          </a:p>
        </p:txBody>
      </p:sp>
    </p:spTree>
    <p:extLst>
      <p:ext uri="{BB962C8B-B14F-4D97-AF65-F5344CB8AC3E}">
        <p14:creationId xmlns:p14="http://schemas.microsoft.com/office/powerpoint/2010/main" val="21924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46404" y="679300"/>
            <a:ext cx="7269480" cy="701040"/>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06BE0A2F-BEF7-45E2-85FD-9030E0D4F68E}" type="slidenum">
              <a:rPr lang="en-US" altLang="en-US" smtClean="0"/>
              <a:pPr/>
              <a:t>‹#›</a:t>
            </a:fld>
            <a:endParaRPr lang="en-US" altLang="en-US"/>
          </a:p>
        </p:txBody>
      </p:sp>
    </p:spTree>
    <p:extLst>
      <p:ext uri="{BB962C8B-B14F-4D97-AF65-F5344CB8AC3E}">
        <p14:creationId xmlns:p14="http://schemas.microsoft.com/office/powerpoint/2010/main" val="3098832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97488" y="533400"/>
            <a:ext cx="7063740" cy="4041648"/>
          </a:xfrm>
        </p:spPr>
        <p:txBody>
          <a:bodyPr anchor="b">
            <a:normAutofit/>
          </a:bodyPr>
          <a:lstStyle>
            <a:lvl1pPr>
              <a:lnSpc>
                <a:spcPct val="85000"/>
              </a:lnSpc>
              <a:defRPr sz="6600" b="0"/>
            </a:lvl1pPr>
          </a:lstStyle>
          <a:p>
            <a:r>
              <a:rPr lang="en-US" dirty="0"/>
              <a:t>Click to edit Master title style</a:t>
            </a:r>
          </a:p>
        </p:txBody>
      </p:sp>
      <p:sp>
        <p:nvSpPr>
          <p:cNvPr id="3" name="Text Placeholder 2"/>
          <p:cNvSpPr>
            <a:spLocks noGrp="1"/>
          </p:cNvSpPr>
          <p:nvPr>
            <p:ph type="body" idx="1"/>
          </p:nvPr>
        </p:nvSpPr>
        <p:spPr>
          <a:xfrm>
            <a:off x="897488" y="4575048"/>
            <a:ext cx="7063740" cy="1691640"/>
          </a:xfrm>
        </p:spPr>
        <p:txBody>
          <a:bodyPr anchor="t">
            <a:normAutofit/>
          </a:bodyPr>
          <a:lstStyle>
            <a:lvl1pPr marL="0" indent="0">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7E786979-2C32-4F91-B877-823EC724EEBC}" type="slidenum">
              <a:rPr lang="en-US" altLang="en-US" smtClean="0"/>
              <a:pPr/>
              <a:t>‹#›</a:t>
            </a:fld>
            <a:endParaRPr lang="en-US" altLang="en-US"/>
          </a:p>
        </p:txBody>
      </p:sp>
      <p:sp>
        <p:nvSpPr>
          <p:cNvPr id="7" name="Rectangle 6"/>
          <p:cNvSpPr/>
          <p:nvPr/>
        </p:nvSpPr>
        <p:spPr>
          <a:xfrm>
            <a:off x="0"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96507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46404" y="830580"/>
            <a:ext cx="7269480" cy="701040"/>
          </a:xfrm>
        </p:spPr>
        <p:txBody>
          <a:bodyPr/>
          <a:lstStyle/>
          <a:p>
            <a:r>
              <a:rPr lang="en-US" dirty="0"/>
              <a:t>Click to edit Master title style</a:t>
            </a:r>
          </a:p>
        </p:txBody>
      </p:sp>
      <p:sp>
        <p:nvSpPr>
          <p:cNvPr id="3" name="Content Placeholder 2"/>
          <p:cNvSpPr>
            <a:spLocks noGrp="1"/>
          </p:cNvSpPr>
          <p:nvPr>
            <p:ph sz="half" idx="1"/>
          </p:nvPr>
        </p:nvSpPr>
        <p:spPr>
          <a:xfrm>
            <a:off x="946404" y="1828801"/>
            <a:ext cx="336042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594860" y="1828801"/>
            <a:ext cx="336042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E1F35CDD-88E2-4120-ADD1-61645583910B}" type="slidenum">
              <a:rPr lang="en-US" altLang="en-US" smtClean="0"/>
              <a:pPr/>
              <a:t>‹#›</a:t>
            </a:fld>
            <a:endParaRPr lang="en-US" altLang="en-US"/>
          </a:p>
        </p:txBody>
      </p:sp>
    </p:spTree>
    <p:extLst>
      <p:ext uri="{BB962C8B-B14F-4D97-AF65-F5344CB8AC3E}">
        <p14:creationId xmlns:p14="http://schemas.microsoft.com/office/powerpoint/2010/main" val="3483923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946404" y="815340"/>
            <a:ext cx="7269480" cy="731520"/>
          </a:xfrm>
        </p:spPr>
        <p:txBody>
          <a:bodyPr/>
          <a:lstStyle/>
          <a:p>
            <a:r>
              <a:rPr lang="en-US" dirty="0"/>
              <a:t>Click to edit Master title style</a:t>
            </a:r>
          </a:p>
        </p:txBody>
      </p:sp>
      <p:sp>
        <p:nvSpPr>
          <p:cNvPr id="3" name="Text Placeholder 2"/>
          <p:cNvSpPr>
            <a:spLocks noGrp="1"/>
          </p:cNvSpPr>
          <p:nvPr>
            <p:ph type="body" idx="1"/>
          </p:nvPr>
        </p:nvSpPr>
        <p:spPr>
          <a:xfrm>
            <a:off x="946404" y="1717185"/>
            <a:ext cx="3360420" cy="731520"/>
          </a:xfrm>
        </p:spPr>
        <p:txBody>
          <a:bodyPr anchor="b">
            <a:normAutofit/>
          </a:bodyPr>
          <a:lstStyle>
            <a:lvl1pPr marL="0" indent="0">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46404" y="2507550"/>
            <a:ext cx="336042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0"/>
          <p:cNvSpPr>
            <a:spLocks noGrp="1"/>
          </p:cNvSpPr>
          <p:nvPr>
            <p:ph type="body" sz="quarter" idx="13"/>
          </p:nvPr>
        </p:nvSpPr>
        <p:spPr>
          <a:xfrm>
            <a:off x="4599432" y="1717185"/>
            <a:ext cx="3364992" cy="731520"/>
          </a:xfrm>
        </p:spPr>
        <p:txBody>
          <a:bodyPr anchor="b">
            <a:normAutofit/>
          </a:bodyPr>
          <a:lstStyle>
            <a:lvl1pPr marL="0" indent="0">
              <a:buFontTx/>
              <a:buNone/>
              <a:defRPr lang="en-US" sz="1800" b="0" kern="1200" spc="10" baseline="0" dirty="0">
                <a:solidFill>
                  <a:schemeClr val="tx2"/>
                </a:solidFill>
                <a:latin typeface="+mn-lt"/>
                <a:ea typeface="+mn-ea"/>
                <a:cs typeface="+mn-cs"/>
              </a:defRPr>
            </a:lvl1pPr>
          </a:lstStyle>
          <a:p>
            <a:pPr marL="0" lvl="0" indent="0" algn="l" defTabSz="914400" rtl="0" eaLnBrk="1" latinLnBrk="0" hangingPunct="1">
              <a:lnSpc>
                <a:spcPct val="95000"/>
              </a:lnSpc>
              <a:spcBef>
                <a:spcPts val="0"/>
              </a:spcBef>
              <a:spcAft>
                <a:spcPts val="200"/>
              </a:spcAft>
              <a:buClr>
                <a:schemeClr val="accent1"/>
              </a:buClr>
              <a:buSzPct val="80000"/>
              <a:buNone/>
            </a:pPr>
            <a:r>
              <a:rPr lang="en-US"/>
              <a:t>Click to edit Master text styles</a:t>
            </a:r>
          </a:p>
        </p:txBody>
      </p:sp>
      <p:sp>
        <p:nvSpPr>
          <p:cNvPr id="6" name="Content Placeholder 5"/>
          <p:cNvSpPr>
            <a:spLocks noGrp="1"/>
          </p:cNvSpPr>
          <p:nvPr>
            <p:ph sz="quarter" idx="4"/>
          </p:nvPr>
        </p:nvSpPr>
        <p:spPr>
          <a:xfrm>
            <a:off x="4594860" y="2507550"/>
            <a:ext cx="336042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61B7081A-977D-4697-9E71-E172DBC83DC5}" type="slidenum">
              <a:rPr lang="en-US" altLang="en-US" smtClean="0"/>
              <a:pPr/>
              <a:t>‹#›</a:t>
            </a:fld>
            <a:endParaRPr lang="en-US" altLang="en-US"/>
          </a:p>
        </p:txBody>
      </p:sp>
    </p:spTree>
    <p:extLst>
      <p:ext uri="{BB962C8B-B14F-4D97-AF65-F5344CB8AC3E}">
        <p14:creationId xmlns:p14="http://schemas.microsoft.com/office/powerpoint/2010/main" val="550674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838200" y="830580"/>
            <a:ext cx="7269480" cy="701040"/>
          </a:xfrm>
        </p:spPr>
        <p:txBody>
          <a:bodyPr/>
          <a:lstStyle/>
          <a:p>
            <a:r>
              <a:rPr lang="en-US" dirty="0"/>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69F2469D-1286-4BC2-AC20-1F0A37D88C9A}" type="slidenum">
              <a:rPr lang="en-US" altLang="en-US" smtClean="0"/>
              <a:pPr/>
              <a:t>‹#›</a:t>
            </a:fld>
            <a:endParaRPr lang="en-US" altLang="en-US"/>
          </a:p>
        </p:txBody>
      </p:sp>
    </p:spTree>
    <p:extLst>
      <p:ext uri="{BB962C8B-B14F-4D97-AF65-F5344CB8AC3E}">
        <p14:creationId xmlns:p14="http://schemas.microsoft.com/office/powerpoint/2010/main" val="370827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D53C0C54-EBA2-4C46-969B-D8D59F92FB97}" type="slidenum">
              <a:rPr lang="en-US" altLang="en-US" smtClean="0"/>
              <a:pPr/>
              <a:t>‹#›</a:t>
            </a:fld>
            <a:endParaRPr lang="en-US" altLang="en-US"/>
          </a:p>
        </p:txBody>
      </p:sp>
    </p:spTree>
    <p:extLst>
      <p:ext uri="{BB962C8B-B14F-4D97-AF65-F5344CB8AC3E}">
        <p14:creationId xmlns:p14="http://schemas.microsoft.com/office/powerpoint/2010/main" val="2131076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936" y="685800"/>
            <a:ext cx="2400300" cy="1600197"/>
          </a:xfrm>
        </p:spPr>
        <p:txBody>
          <a:bodyPr anchor="b">
            <a:normAutofit/>
          </a:bodyPr>
          <a:lstStyle>
            <a:lvl1pPr>
              <a:defRPr sz="2800" b="0" baseline="0"/>
            </a:lvl1pPr>
          </a:lstStyle>
          <a:p>
            <a:r>
              <a:rPr lang="en-US" dirty="0"/>
              <a:t>Click to edit Master title style</a:t>
            </a:r>
          </a:p>
        </p:txBody>
      </p:sp>
      <p:sp>
        <p:nvSpPr>
          <p:cNvPr id="3" name="Content Placeholder 2"/>
          <p:cNvSpPr>
            <a:spLocks noGrp="1"/>
          </p:cNvSpPr>
          <p:nvPr>
            <p:ph idx="1"/>
          </p:nvPr>
        </p:nvSpPr>
        <p:spPr>
          <a:xfrm>
            <a:off x="3378200" y="685800"/>
            <a:ext cx="4559300" cy="5486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0936" y="2362199"/>
            <a:ext cx="24003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2F97A299-8AB9-493D-A5FE-82181C4901C5}" type="slidenum">
              <a:rPr lang="en-US" altLang="en-US" smtClean="0"/>
              <a:pPr/>
              <a:t>‹#›</a:t>
            </a:fld>
            <a:endParaRPr lang="en-US" altLang="en-US"/>
          </a:p>
        </p:txBody>
      </p:sp>
    </p:spTree>
    <p:extLst>
      <p:ext uri="{BB962C8B-B14F-4D97-AF65-F5344CB8AC3E}">
        <p14:creationId xmlns:p14="http://schemas.microsoft.com/office/powerpoint/2010/main" val="1338044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7117" y="5128924"/>
            <a:ext cx="846963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5800" y="5638800"/>
            <a:ext cx="7486650" cy="533400"/>
          </a:xfrm>
        </p:spPr>
        <p:txBody>
          <a:bodyPr anchor="b">
            <a:normAutofit/>
          </a:bodyPr>
          <a:lstStyle>
            <a:lvl1pPr>
              <a:defRPr sz="2800" b="0">
                <a:solidFill>
                  <a:schemeClr val="bg1"/>
                </a:solidFill>
              </a:defRPr>
            </a:lvl1pPr>
          </a:lstStyle>
          <a:p>
            <a:r>
              <a:rPr lang="en-US" dirty="0"/>
              <a:t>Click to edit Master title style</a:t>
            </a:r>
          </a:p>
        </p:txBody>
      </p:sp>
      <p:sp>
        <p:nvSpPr>
          <p:cNvPr id="3" name="Picture Placeholder 2"/>
          <p:cNvSpPr>
            <a:spLocks noGrp="1" noChangeAspect="1"/>
          </p:cNvSpPr>
          <p:nvPr>
            <p:ph type="pic" idx="1"/>
          </p:nvPr>
        </p:nvSpPr>
        <p:spPr>
          <a:xfrm>
            <a:off x="0" y="1"/>
            <a:ext cx="846963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6108590"/>
            <a:ext cx="748665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CDE7D167-040E-4E9C-82C4-4B8D8AE1BA97}" type="slidenum">
              <a:rPr lang="en-US" altLang="en-US" smtClean="0"/>
              <a:pPr/>
              <a:t>‹#›</a:t>
            </a:fld>
            <a:endParaRPr lang="en-US" altLang="en-US"/>
          </a:p>
        </p:txBody>
      </p:sp>
    </p:spTree>
    <p:extLst>
      <p:ext uri="{BB962C8B-B14F-4D97-AF65-F5344CB8AC3E}">
        <p14:creationId xmlns:p14="http://schemas.microsoft.com/office/powerpoint/2010/main" val="948014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8418195" y="0"/>
            <a:ext cx="73152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946404" y="365760"/>
            <a:ext cx="726948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46404" y="1828801"/>
            <a:ext cx="644652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7831456" y="1044178"/>
            <a:ext cx="1904999" cy="273844"/>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pPr>
              <a:defRPr/>
            </a:pPr>
            <a:endParaRPr lang="en-US"/>
          </a:p>
        </p:txBody>
      </p:sp>
      <p:sp>
        <p:nvSpPr>
          <p:cNvPr id="5" name="Footer Placeholder 4"/>
          <p:cNvSpPr>
            <a:spLocks noGrp="1"/>
          </p:cNvSpPr>
          <p:nvPr>
            <p:ph type="ftr" sz="quarter" idx="3"/>
          </p:nvPr>
        </p:nvSpPr>
        <p:spPr>
          <a:xfrm rot="16200000">
            <a:off x="6993255" y="4092178"/>
            <a:ext cx="3581400" cy="273844"/>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pPr>
              <a:defRPr/>
            </a:pPr>
            <a:endParaRPr lang="en-US"/>
          </a:p>
        </p:txBody>
      </p:sp>
      <p:sp>
        <p:nvSpPr>
          <p:cNvPr id="6" name="Slide Number Placeholder 5"/>
          <p:cNvSpPr>
            <a:spLocks noGrp="1"/>
          </p:cNvSpPr>
          <p:nvPr>
            <p:ph type="sldNum" sz="quarter" idx="4"/>
          </p:nvPr>
        </p:nvSpPr>
        <p:spPr>
          <a:xfrm>
            <a:off x="8441055" y="6172201"/>
            <a:ext cx="685800" cy="593725"/>
          </a:xfrm>
          <a:prstGeom prst="rect">
            <a:avLst/>
          </a:prstGeom>
        </p:spPr>
        <p:txBody>
          <a:bodyPr vert="horz" lIns="27432" tIns="45720" rIns="27432" bIns="45720" rtlCol="0" anchor="ctr">
            <a:normAutofit/>
          </a:bodyPr>
          <a:lstStyle>
            <a:lvl1pPr algn="ctr">
              <a:defRPr sz="3200">
                <a:solidFill>
                  <a:schemeClr val="tx2">
                    <a:lumMod val="60000"/>
                    <a:lumOff val="40000"/>
                  </a:schemeClr>
                </a:solidFill>
              </a:defRPr>
            </a:lvl1pPr>
          </a:lstStyle>
          <a:p>
            <a:fld id="{61B7081A-977D-4697-9E71-E172DBC83DC5}" type="slidenum">
              <a:rPr lang="en-US" altLang="en-US" smtClean="0"/>
              <a:pPr/>
              <a:t>‹#›</a:t>
            </a:fld>
            <a:endParaRPr lang="en-US" altLang="en-US"/>
          </a:p>
        </p:txBody>
      </p:sp>
    </p:spTree>
    <p:extLst>
      <p:ext uri="{BB962C8B-B14F-4D97-AF65-F5344CB8AC3E}">
        <p14:creationId xmlns:p14="http://schemas.microsoft.com/office/powerpoint/2010/main" val="1103164454"/>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l" defTabSz="914400" rtl="0" eaLnBrk="1" latinLnBrk="0" hangingPunct="1">
        <a:lnSpc>
          <a:spcPct val="90000"/>
        </a:lnSpc>
        <a:spcBef>
          <a:spcPct val="0"/>
        </a:spcBef>
        <a:buNone/>
        <a:defRPr sz="40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6462A2A6-0FA9-04FE-4336-41FE2A964FB8}"/>
              </a:ext>
            </a:extLst>
          </p:cNvPr>
          <p:cNvSpPr>
            <a:spLocks noGrp="1" noChangeArrowheads="1"/>
          </p:cNvSpPr>
          <p:nvPr>
            <p:ph type="ctrTitle"/>
          </p:nvPr>
        </p:nvSpPr>
        <p:spPr/>
        <p:txBody>
          <a:bodyPr/>
          <a:lstStyle/>
          <a:p>
            <a:pPr eaLnBrk="1" hangingPunct="1"/>
            <a:r>
              <a:rPr lang="en-US" altLang="en-US" dirty="0"/>
              <a:t>Acute and Chronic Inflammation</a:t>
            </a:r>
          </a:p>
        </p:txBody>
      </p:sp>
      <p:sp>
        <p:nvSpPr>
          <p:cNvPr id="3075" name="Rectangle 3">
            <a:extLst>
              <a:ext uri="{FF2B5EF4-FFF2-40B4-BE49-F238E27FC236}">
                <a16:creationId xmlns:a16="http://schemas.microsoft.com/office/drawing/2014/main" id="{DABFD4F4-838A-DE15-C221-2C8824E7B1AA}"/>
              </a:ext>
            </a:extLst>
          </p:cNvPr>
          <p:cNvSpPr>
            <a:spLocks noGrp="1" noChangeArrowheads="1"/>
          </p:cNvSpPr>
          <p:nvPr>
            <p:ph type="subTitle" idx="1"/>
          </p:nvPr>
        </p:nvSpPr>
        <p:spPr/>
        <p:txBody>
          <a:bodyPr/>
          <a:lstStyle/>
          <a:p>
            <a:pPr eaLnBrk="1" hangingPunct="1"/>
            <a:r>
              <a:rPr lang="en-US" altLang="en-US" dirty="0"/>
              <a:t>By mbbsppt.com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E613E6B7-2DB5-C26B-1B5F-70F1153157B2}"/>
              </a:ext>
            </a:extLst>
          </p:cNvPr>
          <p:cNvSpPr>
            <a:spLocks noGrp="1" noChangeArrowheads="1"/>
          </p:cNvSpPr>
          <p:nvPr>
            <p:ph type="title"/>
          </p:nvPr>
        </p:nvSpPr>
        <p:spPr/>
        <p:txBody>
          <a:bodyPr/>
          <a:lstStyle/>
          <a:p>
            <a:pPr eaLnBrk="1" hangingPunct="1"/>
            <a:r>
              <a:rPr lang="en-US" altLang="en-US"/>
              <a:t>Leukocyte cellular events</a:t>
            </a:r>
          </a:p>
        </p:txBody>
      </p:sp>
      <p:sp>
        <p:nvSpPr>
          <p:cNvPr id="12291" name="Rectangle 3">
            <a:extLst>
              <a:ext uri="{FF2B5EF4-FFF2-40B4-BE49-F238E27FC236}">
                <a16:creationId xmlns:a16="http://schemas.microsoft.com/office/drawing/2014/main" id="{EDC64D80-6B2B-5BC0-A52B-4AEF53AA756B}"/>
              </a:ext>
            </a:extLst>
          </p:cNvPr>
          <p:cNvSpPr>
            <a:spLocks noGrp="1" noChangeArrowheads="1"/>
          </p:cNvSpPr>
          <p:nvPr>
            <p:ph idx="1"/>
          </p:nvPr>
        </p:nvSpPr>
        <p:spPr/>
        <p:txBody>
          <a:bodyPr/>
          <a:lstStyle/>
          <a:p>
            <a:pPr eaLnBrk="1" hangingPunct="1"/>
            <a:r>
              <a:rPr lang="en-US" altLang="en-US" sz="2800"/>
              <a:t>Leukocytes leave the vasculature routinely through the following sequence of events:</a:t>
            </a:r>
          </a:p>
          <a:p>
            <a:pPr lvl="1" eaLnBrk="1" hangingPunct="1"/>
            <a:r>
              <a:rPr lang="en-US" altLang="en-US" sz="2400"/>
              <a:t>Margination and rolling</a:t>
            </a:r>
          </a:p>
          <a:p>
            <a:pPr lvl="1" eaLnBrk="1" hangingPunct="1"/>
            <a:r>
              <a:rPr lang="en-US" altLang="en-US" sz="2400"/>
              <a:t>Adhesion and transmigration</a:t>
            </a:r>
          </a:p>
          <a:p>
            <a:pPr lvl="1" eaLnBrk="1" hangingPunct="1"/>
            <a:r>
              <a:rPr lang="en-US" altLang="en-US" sz="2400"/>
              <a:t>Chemotaxis and activation</a:t>
            </a:r>
          </a:p>
          <a:p>
            <a:pPr eaLnBrk="1" hangingPunct="1"/>
            <a:r>
              <a:rPr lang="en-US" altLang="en-US" sz="2800"/>
              <a:t>They are then free to participate in:</a:t>
            </a:r>
          </a:p>
          <a:p>
            <a:pPr lvl="1" eaLnBrk="1" hangingPunct="1"/>
            <a:r>
              <a:rPr lang="en-US" altLang="en-US" sz="2400"/>
              <a:t>Phagocytosis and degranulation</a:t>
            </a:r>
          </a:p>
          <a:p>
            <a:pPr lvl="1" eaLnBrk="1" hangingPunct="1"/>
            <a:r>
              <a:rPr lang="en-US" altLang="en-US" sz="2400"/>
              <a:t>Leukocyte-induced tissue injury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E78660D1-DCF4-E650-1140-39FDE5650DAC}"/>
              </a:ext>
            </a:extLst>
          </p:cNvPr>
          <p:cNvSpPr>
            <a:spLocks noGrp="1" noChangeArrowheads="1"/>
          </p:cNvSpPr>
          <p:nvPr>
            <p:ph type="title"/>
          </p:nvPr>
        </p:nvSpPr>
        <p:spPr/>
        <p:txBody>
          <a:bodyPr/>
          <a:lstStyle/>
          <a:p>
            <a:pPr eaLnBrk="1" hangingPunct="1"/>
            <a:r>
              <a:rPr lang="en-US" altLang="en-US"/>
              <a:t>Margination and Rolling</a:t>
            </a:r>
          </a:p>
        </p:txBody>
      </p:sp>
      <p:sp>
        <p:nvSpPr>
          <p:cNvPr id="13315" name="Rectangle 3">
            <a:extLst>
              <a:ext uri="{FF2B5EF4-FFF2-40B4-BE49-F238E27FC236}">
                <a16:creationId xmlns:a16="http://schemas.microsoft.com/office/drawing/2014/main" id="{09C203F1-FA2E-7052-9813-1313E90EE11E}"/>
              </a:ext>
            </a:extLst>
          </p:cNvPr>
          <p:cNvSpPr>
            <a:spLocks noGrp="1" noChangeArrowheads="1"/>
          </p:cNvSpPr>
          <p:nvPr>
            <p:ph idx="1"/>
          </p:nvPr>
        </p:nvSpPr>
        <p:spPr/>
        <p:txBody>
          <a:bodyPr>
            <a:normAutofit fontScale="92500" lnSpcReduction="20000"/>
          </a:bodyPr>
          <a:lstStyle/>
          <a:p>
            <a:pPr eaLnBrk="1" hangingPunct="1">
              <a:lnSpc>
                <a:spcPct val="90000"/>
              </a:lnSpc>
            </a:pPr>
            <a:r>
              <a:rPr lang="en-US" altLang="en-US" sz="2800"/>
              <a:t>With increased vascular permeability, fluid leaves the vessel causing leukocytes to settle-out of the central flow column and “marginate” along the endothelial surface</a:t>
            </a:r>
          </a:p>
          <a:p>
            <a:pPr eaLnBrk="1" hangingPunct="1">
              <a:lnSpc>
                <a:spcPct val="90000"/>
              </a:lnSpc>
            </a:pPr>
            <a:r>
              <a:rPr lang="en-US" altLang="en-US" sz="2800"/>
              <a:t>Endothelial cells and leukocytes have complementary surface adhesion molecules which briefly stick and release causing the leukocyte to roll along the endothelium like a tumbleweed until it eventually comes to a stop as mutual adhesion reaches a peak</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9720EB7C-E07E-6777-6E73-C088FD8CBBFD}"/>
              </a:ext>
            </a:extLst>
          </p:cNvPr>
          <p:cNvSpPr>
            <a:spLocks noGrp="1" noChangeArrowheads="1"/>
          </p:cNvSpPr>
          <p:nvPr>
            <p:ph type="title"/>
          </p:nvPr>
        </p:nvSpPr>
        <p:spPr/>
        <p:txBody>
          <a:bodyPr/>
          <a:lstStyle/>
          <a:p>
            <a:pPr eaLnBrk="1" hangingPunct="1"/>
            <a:r>
              <a:rPr lang="en-US" altLang="en-US"/>
              <a:t>Margination and Rolling</a:t>
            </a:r>
          </a:p>
        </p:txBody>
      </p:sp>
      <p:sp>
        <p:nvSpPr>
          <p:cNvPr id="14339" name="Rectangle 3">
            <a:extLst>
              <a:ext uri="{FF2B5EF4-FFF2-40B4-BE49-F238E27FC236}">
                <a16:creationId xmlns:a16="http://schemas.microsoft.com/office/drawing/2014/main" id="{336E2532-A822-84B0-2E35-6CE142150C34}"/>
              </a:ext>
            </a:extLst>
          </p:cNvPr>
          <p:cNvSpPr>
            <a:spLocks noGrp="1" noChangeArrowheads="1"/>
          </p:cNvSpPr>
          <p:nvPr>
            <p:ph idx="1"/>
          </p:nvPr>
        </p:nvSpPr>
        <p:spPr/>
        <p:txBody>
          <a:bodyPr/>
          <a:lstStyle/>
          <a:p>
            <a:pPr eaLnBrk="1" hangingPunct="1"/>
            <a:r>
              <a:rPr lang="en-US" altLang="en-US"/>
              <a:t>Early rolling adhesion mediated by selectin family:</a:t>
            </a:r>
          </a:p>
          <a:p>
            <a:pPr lvl="1" eaLnBrk="1" hangingPunct="1"/>
            <a:r>
              <a:rPr lang="en-US" altLang="en-US"/>
              <a:t>E-selectin (endothelium), P-selectin (platelets, endothelium), L-selectin (leukocytes) bind other surface molecules </a:t>
            </a:r>
            <a:r>
              <a:rPr lang="en-US" altLang="en-US" i="1"/>
              <a:t>(i.e.,</a:t>
            </a:r>
            <a:r>
              <a:rPr lang="en-US" altLang="en-US"/>
              <a:t>CD34, Sialyl-Lewis X-modified GP) that are upregulated on endothelium by cytokines (TNF, IL-1) at injury sites</a:t>
            </a:r>
          </a:p>
          <a:p>
            <a:pPr lvl="1" eaLnBrk="1" hangingPunct="1"/>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4C18586-31CD-967D-C298-83430DD05C38}"/>
              </a:ext>
            </a:extLst>
          </p:cNvPr>
          <p:cNvSpPr>
            <a:spLocks noGrp="1" noChangeArrowheads="1"/>
          </p:cNvSpPr>
          <p:nvPr>
            <p:ph type="title"/>
          </p:nvPr>
        </p:nvSpPr>
        <p:spPr/>
        <p:txBody>
          <a:bodyPr/>
          <a:lstStyle/>
          <a:p>
            <a:pPr eaLnBrk="1" hangingPunct="1"/>
            <a:r>
              <a:rPr lang="en-US" altLang="en-US" dirty="0"/>
              <a:t>Adhesion</a:t>
            </a:r>
          </a:p>
        </p:txBody>
      </p:sp>
      <p:sp>
        <p:nvSpPr>
          <p:cNvPr id="15363" name="Rectangle 3">
            <a:extLst>
              <a:ext uri="{FF2B5EF4-FFF2-40B4-BE49-F238E27FC236}">
                <a16:creationId xmlns:a16="http://schemas.microsoft.com/office/drawing/2014/main" id="{7CF32E6F-7752-C2E8-E8D4-3C0A483DF2EC}"/>
              </a:ext>
            </a:extLst>
          </p:cNvPr>
          <p:cNvSpPr>
            <a:spLocks noGrp="1" noChangeArrowheads="1"/>
          </p:cNvSpPr>
          <p:nvPr>
            <p:ph idx="1"/>
          </p:nvPr>
        </p:nvSpPr>
        <p:spPr/>
        <p:txBody>
          <a:bodyPr>
            <a:normAutofit fontScale="92500" lnSpcReduction="10000"/>
          </a:bodyPr>
          <a:lstStyle/>
          <a:p>
            <a:pPr eaLnBrk="1" hangingPunct="1"/>
            <a:r>
              <a:rPr lang="en-US" altLang="en-US" sz="2800"/>
              <a:t>Rolling comes to a stop and adhesion results</a:t>
            </a:r>
          </a:p>
          <a:p>
            <a:pPr eaLnBrk="1" hangingPunct="1"/>
            <a:r>
              <a:rPr lang="en-US" altLang="en-US" sz="2800"/>
              <a:t>Other sets of adhesion molecules participate:</a:t>
            </a:r>
          </a:p>
          <a:p>
            <a:pPr lvl="1" eaLnBrk="1" hangingPunct="1"/>
            <a:r>
              <a:rPr lang="en-US" altLang="en-US" sz="2400"/>
              <a:t>Endothelial: ICAM-1, VCAM-1 </a:t>
            </a:r>
          </a:p>
          <a:p>
            <a:pPr lvl="1" eaLnBrk="1" hangingPunct="1"/>
            <a:r>
              <a:rPr lang="en-US" altLang="en-US" sz="2400"/>
              <a:t>Leukocyte: LFA-1, Mac-1, VLA-4</a:t>
            </a:r>
          </a:p>
          <a:p>
            <a:pPr lvl="1" eaLnBrk="1" hangingPunct="1">
              <a:buFont typeface="Wingdings" panose="05000000000000000000" pitchFamily="2" charset="2"/>
              <a:buNone/>
            </a:pPr>
            <a:r>
              <a:rPr lang="en-US" altLang="en-US" sz="2400"/>
              <a:t>(ICAM-1 binds LFA-1/Mac-1, VCAM-1 binds VLA-4) </a:t>
            </a:r>
          </a:p>
          <a:p>
            <a:pPr eaLnBrk="1" hangingPunct="1"/>
            <a:r>
              <a:rPr lang="en-US" altLang="en-US" sz="2800"/>
              <a:t>Ordinarily down-regulated or in an inactive conformation, but inflammation alters this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8F801772-35CD-491F-08EA-F6A905F2807E}"/>
              </a:ext>
            </a:extLst>
          </p:cNvPr>
          <p:cNvSpPr>
            <a:spLocks noGrp="1" noChangeArrowheads="1"/>
          </p:cNvSpPr>
          <p:nvPr>
            <p:ph type="title"/>
          </p:nvPr>
        </p:nvSpPr>
        <p:spPr/>
        <p:txBody>
          <a:bodyPr/>
          <a:lstStyle/>
          <a:p>
            <a:pPr eaLnBrk="1" hangingPunct="1"/>
            <a:r>
              <a:rPr lang="en-US" altLang="en-US"/>
              <a:t>Transmigration (diapedesis)</a:t>
            </a:r>
          </a:p>
        </p:txBody>
      </p:sp>
      <p:sp>
        <p:nvSpPr>
          <p:cNvPr id="16387" name="Rectangle 3">
            <a:extLst>
              <a:ext uri="{FF2B5EF4-FFF2-40B4-BE49-F238E27FC236}">
                <a16:creationId xmlns:a16="http://schemas.microsoft.com/office/drawing/2014/main" id="{F7DA1A17-9AE2-A7D2-238A-5B21B3B904B2}"/>
              </a:ext>
            </a:extLst>
          </p:cNvPr>
          <p:cNvSpPr>
            <a:spLocks noGrp="1" noChangeArrowheads="1"/>
          </p:cNvSpPr>
          <p:nvPr>
            <p:ph idx="1"/>
          </p:nvPr>
        </p:nvSpPr>
        <p:spPr/>
        <p:txBody>
          <a:bodyPr/>
          <a:lstStyle/>
          <a:p>
            <a:pPr eaLnBrk="1" hangingPunct="1"/>
            <a:r>
              <a:rPr lang="en-US" altLang="en-US"/>
              <a:t>Occurs after firm adhesion within the systemic venules and pulmonary capillaries via PECAM –1 (CD31) </a:t>
            </a:r>
          </a:p>
          <a:p>
            <a:pPr eaLnBrk="1" hangingPunct="1"/>
            <a:r>
              <a:rPr lang="en-US" altLang="en-US"/>
              <a:t>Must then cross basement membrane</a:t>
            </a:r>
          </a:p>
          <a:p>
            <a:pPr lvl="1" eaLnBrk="1" hangingPunct="1"/>
            <a:r>
              <a:rPr lang="en-US" altLang="en-US"/>
              <a:t>Collagenases</a:t>
            </a:r>
          </a:p>
          <a:p>
            <a:pPr lvl="1" eaLnBrk="1" hangingPunct="1"/>
            <a:r>
              <a:rPr lang="en-US" altLang="en-US"/>
              <a:t>Integrins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CCD2835C-C951-A28C-B13E-A3FAA53FDEF0}"/>
              </a:ext>
            </a:extLst>
          </p:cNvPr>
          <p:cNvSpPr>
            <a:spLocks noGrp="1" noChangeArrowheads="1"/>
          </p:cNvSpPr>
          <p:nvPr>
            <p:ph type="title"/>
          </p:nvPr>
        </p:nvSpPr>
        <p:spPr/>
        <p:txBody>
          <a:bodyPr/>
          <a:lstStyle/>
          <a:p>
            <a:pPr eaLnBrk="1" hangingPunct="1"/>
            <a:r>
              <a:rPr lang="en-US" altLang="en-US"/>
              <a:t>Transmigration (diapedesis)</a:t>
            </a:r>
          </a:p>
        </p:txBody>
      </p:sp>
      <p:sp>
        <p:nvSpPr>
          <p:cNvPr id="17411" name="Rectangle 3">
            <a:extLst>
              <a:ext uri="{FF2B5EF4-FFF2-40B4-BE49-F238E27FC236}">
                <a16:creationId xmlns:a16="http://schemas.microsoft.com/office/drawing/2014/main" id="{58B8AE68-ABFE-A575-A07A-F9D46C1FE354}"/>
              </a:ext>
            </a:extLst>
          </p:cNvPr>
          <p:cNvSpPr>
            <a:spLocks noGrp="1" noChangeArrowheads="1"/>
          </p:cNvSpPr>
          <p:nvPr>
            <p:ph idx="1"/>
          </p:nvPr>
        </p:nvSpPr>
        <p:spPr/>
        <p:txBody>
          <a:bodyPr/>
          <a:lstStyle/>
          <a:p>
            <a:pPr eaLnBrk="1" hangingPunct="1"/>
            <a:r>
              <a:rPr lang="en-US" altLang="en-US"/>
              <a:t>Early in inflammatory response mostly PMNs, but as cytokine and chemotactic signals change with progression of inflammatory response, alteration of endothelial cell adhesion molecule expression activates other populations of leukocytes to adhere (monocytes, lymphocytes, </a:t>
            </a:r>
            <a:r>
              <a:rPr lang="en-US" altLang="en-US" i="1"/>
              <a:t>etc</a:t>
            </a:r>
            <a:r>
              <a:rPr lang="en-US" altLang="en-US"/>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88FE726F-5F39-165A-AEB6-106C9DB16B05}"/>
              </a:ext>
            </a:extLst>
          </p:cNvPr>
          <p:cNvSpPr>
            <a:spLocks noGrp="1"/>
          </p:cNvSpPr>
          <p:nvPr>
            <p:ph type="title"/>
          </p:nvPr>
        </p:nvSpPr>
        <p:spPr/>
        <p:txBody>
          <a:bodyPr/>
          <a:lstStyle/>
          <a:p>
            <a:r>
              <a:rPr lang="en-US" altLang="en-US"/>
              <a:t>Chemotaxis</a:t>
            </a:r>
          </a:p>
        </p:txBody>
      </p:sp>
      <p:sp>
        <p:nvSpPr>
          <p:cNvPr id="18435" name="Content Placeholder 2">
            <a:extLst>
              <a:ext uri="{FF2B5EF4-FFF2-40B4-BE49-F238E27FC236}">
                <a16:creationId xmlns:a16="http://schemas.microsoft.com/office/drawing/2014/main" id="{BE0F5CDE-36E0-1588-1553-B73B7137FB49}"/>
              </a:ext>
            </a:extLst>
          </p:cNvPr>
          <p:cNvSpPr>
            <a:spLocks noGrp="1"/>
          </p:cNvSpPr>
          <p:nvPr>
            <p:ph idx="1"/>
          </p:nvPr>
        </p:nvSpPr>
        <p:spPr/>
        <p:txBody>
          <a:bodyPr/>
          <a:lstStyle/>
          <a:p>
            <a:r>
              <a:rPr lang="en-US" altLang="en-US"/>
              <a:t>Def: Process of guided cell migration brought about by different chemotactic agents or mediators.</a:t>
            </a:r>
          </a:p>
          <a:p>
            <a:r>
              <a:rPr lang="en-US" altLang="en-US"/>
              <a:t>Chemotactic agents bind surface receptors inducing calcium mobilization and assembly of cytoskeletal contractile elements</a:t>
            </a:r>
          </a:p>
          <a:p>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8B85C375-8DDD-371C-45AB-960C3EEDA1F2}"/>
              </a:ext>
            </a:extLst>
          </p:cNvPr>
          <p:cNvSpPr>
            <a:spLocks noGrp="1"/>
          </p:cNvSpPr>
          <p:nvPr>
            <p:ph type="title"/>
          </p:nvPr>
        </p:nvSpPr>
        <p:spPr/>
        <p:txBody>
          <a:bodyPr>
            <a:normAutofit fontScale="90000"/>
          </a:bodyPr>
          <a:lstStyle/>
          <a:p>
            <a:r>
              <a:rPr lang="en-US" altLang="en-US"/>
              <a:t>Imp chemotactic subs for leucocytes</a:t>
            </a:r>
          </a:p>
        </p:txBody>
      </p:sp>
      <p:sp>
        <p:nvSpPr>
          <p:cNvPr id="19459" name="Content Placeholder 2">
            <a:extLst>
              <a:ext uri="{FF2B5EF4-FFF2-40B4-BE49-F238E27FC236}">
                <a16:creationId xmlns:a16="http://schemas.microsoft.com/office/drawing/2014/main" id="{640C75B5-F2EE-6F50-77A5-97B5C0C76F50}"/>
              </a:ext>
            </a:extLst>
          </p:cNvPr>
          <p:cNvSpPr>
            <a:spLocks noGrp="1"/>
          </p:cNvSpPr>
          <p:nvPr>
            <p:ph idx="1"/>
          </p:nvPr>
        </p:nvSpPr>
        <p:spPr/>
        <p:txBody>
          <a:bodyPr/>
          <a:lstStyle/>
          <a:p>
            <a:r>
              <a:rPr lang="en-US" altLang="en-US"/>
              <a:t>Component of complements eg: C5a</a:t>
            </a:r>
          </a:p>
          <a:p>
            <a:r>
              <a:rPr lang="en-US" altLang="en-US"/>
              <a:t>Bacterial and mitochondrial products, particularly peptides with N-formyl methionine terminal amino acids</a:t>
            </a:r>
          </a:p>
          <a:p>
            <a:r>
              <a:rPr lang="en-US" altLang="en-US"/>
              <a:t>Products of lipoxygenase pathway mainly, LTB4</a:t>
            </a:r>
          </a:p>
          <a:p>
            <a:r>
              <a:rPr lang="en-US" altLang="en-US"/>
              <a:t>Cytokines of chemokine family eg: IL-8</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046E647F-663A-854E-1638-232051113B8B}"/>
              </a:ext>
            </a:extLst>
          </p:cNvPr>
          <p:cNvSpPr>
            <a:spLocks noGrp="1" noChangeArrowheads="1"/>
          </p:cNvSpPr>
          <p:nvPr>
            <p:ph type="title"/>
          </p:nvPr>
        </p:nvSpPr>
        <p:spPr/>
        <p:txBody>
          <a:bodyPr/>
          <a:lstStyle/>
          <a:p>
            <a:pPr eaLnBrk="1" hangingPunct="1"/>
            <a:r>
              <a:rPr lang="en-US" altLang="en-US"/>
              <a:t>Chemotaxis and Activation</a:t>
            </a:r>
          </a:p>
        </p:txBody>
      </p:sp>
      <p:sp>
        <p:nvSpPr>
          <p:cNvPr id="20483" name="Rectangle 3">
            <a:extLst>
              <a:ext uri="{FF2B5EF4-FFF2-40B4-BE49-F238E27FC236}">
                <a16:creationId xmlns:a16="http://schemas.microsoft.com/office/drawing/2014/main" id="{AF57E0A3-07D1-AA7B-07C9-AC698B24CCB3}"/>
              </a:ext>
            </a:extLst>
          </p:cNvPr>
          <p:cNvSpPr>
            <a:spLocks noGrp="1" noChangeArrowheads="1"/>
          </p:cNvSpPr>
          <p:nvPr>
            <p:ph idx="1"/>
          </p:nvPr>
        </p:nvSpPr>
        <p:spPr/>
        <p:txBody>
          <a:bodyPr/>
          <a:lstStyle/>
          <a:p>
            <a:pPr eaLnBrk="1" hangingPunct="1">
              <a:lnSpc>
                <a:spcPct val="90000"/>
              </a:lnSpc>
            </a:pPr>
            <a:r>
              <a:rPr lang="en-US" altLang="en-US"/>
              <a:t>Leukocytes:</a:t>
            </a:r>
          </a:p>
          <a:p>
            <a:pPr lvl="1" eaLnBrk="1" hangingPunct="1">
              <a:lnSpc>
                <a:spcPct val="90000"/>
              </a:lnSpc>
            </a:pPr>
            <a:r>
              <a:rPr lang="en-US" altLang="en-US"/>
              <a:t>extend pseudopods with overlying surface adhesion molecules (integrins) that bind ECM during chemotaxis</a:t>
            </a:r>
          </a:p>
          <a:p>
            <a:pPr lvl="1" eaLnBrk="1" hangingPunct="1">
              <a:lnSpc>
                <a:spcPct val="90000"/>
              </a:lnSpc>
            </a:pPr>
            <a:r>
              <a:rPr lang="en-US" altLang="en-US"/>
              <a:t>undergo activation:</a:t>
            </a:r>
          </a:p>
          <a:p>
            <a:pPr lvl="2" eaLnBrk="1" hangingPunct="1">
              <a:lnSpc>
                <a:spcPct val="90000"/>
              </a:lnSpc>
            </a:pPr>
            <a:r>
              <a:rPr lang="en-US" altLang="en-US"/>
              <a:t>Prepare AA metabolites from phospholipids</a:t>
            </a:r>
          </a:p>
          <a:p>
            <a:pPr lvl="2" eaLnBrk="1" hangingPunct="1">
              <a:lnSpc>
                <a:spcPct val="90000"/>
              </a:lnSpc>
            </a:pPr>
            <a:r>
              <a:rPr lang="en-US" altLang="en-US"/>
              <a:t>Prepare for degranulation and release of lysosomal enzymes (oxidative burst)</a:t>
            </a:r>
          </a:p>
          <a:p>
            <a:pPr lvl="2" eaLnBrk="1" hangingPunct="1">
              <a:lnSpc>
                <a:spcPct val="90000"/>
              </a:lnSpc>
            </a:pPr>
            <a:r>
              <a:rPr lang="en-US" altLang="en-US"/>
              <a:t>Regulate leukocyte adhesion molecule affinity as needed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0A74F578-CDE5-C866-1C4D-B9F0AC466C40}"/>
              </a:ext>
            </a:extLst>
          </p:cNvPr>
          <p:cNvSpPr>
            <a:spLocks noGrp="1" noChangeArrowheads="1"/>
          </p:cNvSpPr>
          <p:nvPr>
            <p:ph type="title"/>
          </p:nvPr>
        </p:nvSpPr>
        <p:spPr/>
        <p:txBody>
          <a:bodyPr>
            <a:normAutofit fontScale="90000"/>
          </a:bodyPr>
          <a:lstStyle/>
          <a:p>
            <a:pPr eaLnBrk="1" hangingPunct="1"/>
            <a:r>
              <a:rPr lang="en-US" altLang="en-US"/>
              <a:t>Phagocytosis and Degranulation</a:t>
            </a:r>
          </a:p>
        </p:txBody>
      </p:sp>
      <p:sp>
        <p:nvSpPr>
          <p:cNvPr id="21507" name="Rectangle 3">
            <a:extLst>
              <a:ext uri="{FF2B5EF4-FFF2-40B4-BE49-F238E27FC236}">
                <a16:creationId xmlns:a16="http://schemas.microsoft.com/office/drawing/2014/main" id="{48F69C07-1FB0-B6B6-AD24-063C9E5101FD}"/>
              </a:ext>
            </a:extLst>
          </p:cNvPr>
          <p:cNvSpPr>
            <a:spLocks noGrp="1" noChangeArrowheads="1"/>
          </p:cNvSpPr>
          <p:nvPr>
            <p:ph idx="1"/>
          </p:nvPr>
        </p:nvSpPr>
        <p:spPr/>
        <p:txBody>
          <a:bodyPr/>
          <a:lstStyle/>
          <a:p>
            <a:pPr eaLnBrk="1" hangingPunct="1"/>
            <a:r>
              <a:rPr lang="en-US" altLang="en-US"/>
              <a:t>Once at site of injury, leukocytes:</a:t>
            </a:r>
          </a:p>
          <a:p>
            <a:pPr lvl="1" eaLnBrk="1" hangingPunct="1"/>
            <a:r>
              <a:rPr lang="en-US" altLang="en-US"/>
              <a:t>Recognize and attach</a:t>
            </a:r>
          </a:p>
          <a:p>
            <a:pPr lvl="1" eaLnBrk="1" hangingPunct="1"/>
            <a:r>
              <a:rPr lang="en-US" altLang="en-US"/>
              <a:t>Engulf (form phagocytic vacuole)</a:t>
            </a:r>
          </a:p>
          <a:p>
            <a:pPr lvl="1" eaLnBrk="1" hangingPunct="1"/>
            <a:r>
              <a:rPr lang="en-US" altLang="en-US"/>
              <a:t>Kill (degrade)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1BF71A72-78A9-24A7-C930-9C4CEEB2DE73}"/>
              </a:ext>
            </a:extLst>
          </p:cNvPr>
          <p:cNvSpPr>
            <a:spLocks noGrp="1" noChangeArrowheads="1"/>
          </p:cNvSpPr>
          <p:nvPr>
            <p:ph type="title"/>
          </p:nvPr>
        </p:nvSpPr>
        <p:spPr>
          <a:xfrm>
            <a:off x="937260" y="677862"/>
            <a:ext cx="7269480" cy="700722"/>
          </a:xfrm>
        </p:spPr>
        <p:txBody>
          <a:bodyPr/>
          <a:lstStyle/>
          <a:p>
            <a:pPr eaLnBrk="1" hangingPunct="1"/>
            <a:r>
              <a:rPr lang="en-US" altLang="en-US" dirty="0"/>
              <a:t>Introduction</a:t>
            </a:r>
          </a:p>
        </p:txBody>
      </p:sp>
      <p:sp>
        <p:nvSpPr>
          <p:cNvPr id="4099" name="Rectangle 3">
            <a:extLst>
              <a:ext uri="{FF2B5EF4-FFF2-40B4-BE49-F238E27FC236}">
                <a16:creationId xmlns:a16="http://schemas.microsoft.com/office/drawing/2014/main" id="{FFB999E9-337A-302C-0929-BDCC4A74CBAC}"/>
              </a:ext>
            </a:extLst>
          </p:cNvPr>
          <p:cNvSpPr>
            <a:spLocks noGrp="1" noChangeArrowheads="1"/>
          </p:cNvSpPr>
          <p:nvPr>
            <p:ph idx="1"/>
          </p:nvPr>
        </p:nvSpPr>
        <p:spPr>
          <a:xfrm>
            <a:off x="937260" y="1676400"/>
            <a:ext cx="6446520" cy="4351337"/>
          </a:xfrm>
        </p:spPr>
        <p:txBody>
          <a:bodyPr/>
          <a:lstStyle/>
          <a:p>
            <a:pPr eaLnBrk="1" hangingPunct="1">
              <a:lnSpc>
                <a:spcPct val="90000"/>
              </a:lnSpc>
            </a:pPr>
            <a:r>
              <a:rPr lang="en-US" altLang="en-US" dirty="0"/>
              <a:t>Injurious stimuli cause a protective vascular connective tissue reaction called “inflammation”</a:t>
            </a:r>
          </a:p>
          <a:p>
            <a:pPr lvl="1" eaLnBrk="1" hangingPunct="1">
              <a:lnSpc>
                <a:spcPct val="90000"/>
              </a:lnSpc>
            </a:pPr>
            <a:r>
              <a:rPr lang="en-US" altLang="en-US" dirty="0"/>
              <a:t>Dilute</a:t>
            </a:r>
          </a:p>
          <a:p>
            <a:pPr lvl="1" eaLnBrk="1" hangingPunct="1">
              <a:lnSpc>
                <a:spcPct val="90000"/>
              </a:lnSpc>
            </a:pPr>
            <a:r>
              <a:rPr lang="en-US" altLang="en-US" dirty="0"/>
              <a:t>Destroy</a:t>
            </a:r>
          </a:p>
          <a:p>
            <a:pPr lvl="1" eaLnBrk="1" hangingPunct="1">
              <a:lnSpc>
                <a:spcPct val="90000"/>
              </a:lnSpc>
            </a:pPr>
            <a:r>
              <a:rPr lang="en-US" altLang="en-US" dirty="0"/>
              <a:t>Isolate</a:t>
            </a:r>
          </a:p>
          <a:p>
            <a:pPr lvl="1" eaLnBrk="1" hangingPunct="1">
              <a:lnSpc>
                <a:spcPct val="90000"/>
              </a:lnSpc>
            </a:pPr>
            <a:r>
              <a:rPr lang="en-US" altLang="en-US" dirty="0"/>
              <a:t>Initiate repair</a:t>
            </a:r>
          </a:p>
          <a:p>
            <a:pPr eaLnBrk="1" hangingPunct="1">
              <a:lnSpc>
                <a:spcPct val="90000"/>
              </a:lnSpc>
            </a:pPr>
            <a:r>
              <a:rPr lang="en-US" altLang="en-US" dirty="0"/>
              <a:t>Acute and chronic forms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78A8BA4-8200-9B8A-F748-A40C4BE35829}"/>
              </a:ext>
            </a:extLst>
          </p:cNvPr>
          <p:cNvSpPr>
            <a:spLocks noGrp="1" noChangeArrowheads="1"/>
          </p:cNvSpPr>
          <p:nvPr>
            <p:ph type="title"/>
          </p:nvPr>
        </p:nvSpPr>
        <p:spPr/>
        <p:txBody>
          <a:bodyPr/>
          <a:lstStyle/>
          <a:p>
            <a:pPr eaLnBrk="1" hangingPunct="1"/>
            <a:r>
              <a:rPr lang="en-US" altLang="en-US" dirty="0"/>
              <a:t>Recognition and Binding</a:t>
            </a:r>
          </a:p>
        </p:txBody>
      </p:sp>
      <p:sp>
        <p:nvSpPr>
          <p:cNvPr id="22531" name="Rectangle 3">
            <a:extLst>
              <a:ext uri="{FF2B5EF4-FFF2-40B4-BE49-F238E27FC236}">
                <a16:creationId xmlns:a16="http://schemas.microsoft.com/office/drawing/2014/main" id="{D077CD2C-4995-14B8-5F27-03E9FF6143DC}"/>
              </a:ext>
            </a:extLst>
          </p:cNvPr>
          <p:cNvSpPr>
            <a:spLocks noGrp="1" noChangeArrowheads="1"/>
          </p:cNvSpPr>
          <p:nvPr>
            <p:ph idx="1"/>
          </p:nvPr>
        </p:nvSpPr>
        <p:spPr/>
        <p:txBody>
          <a:bodyPr/>
          <a:lstStyle/>
          <a:p>
            <a:pPr eaLnBrk="1" hangingPunct="1"/>
            <a:r>
              <a:rPr lang="en-US" altLang="en-US"/>
              <a:t>Opsonized by serum complement, immunoglobulin (C3b, Fc portion of IgG)</a:t>
            </a:r>
          </a:p>
          <a:p>
            <a:pPr eaLnBrk="1" hangingPunct="1"/>
            <a:r>
              <a:rPr lang="en-US" altLang="en-US"/>
              <a:t>Corresponding receptors on leukocytes (FcR, CR1, 2, 3) leads to binding</a:t>
            </a:r>
          </a:p>
          <a:p>
            <a:pPr eaLnBrk="1" hangingPunct="1"/>
            <a:endParaRPr lang="en-US" altLang="en-US"/>
          </a:p>
          <a:p>
            <a:pPr eaLnBrk="1" hangingPunct="1"/>
            <a:endParaRPr lang="en-US"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96FF9687-DED3-6BFA-94FF-4E730F53A677}"/>
              </a:ext>
            </a:extLst>
          </p:cNvPr>
          <p:cNvSpPr>
            <a:spLocks noGrp="1"/>
          </p:cNvSpPr>
          <p:nvPr>
            <p:ph type="title"/>
          </p:nvPr>
        </p:nvSpPr>
        <p:spPr/>
        <p:txBody>
          <a:bodyPr/>
          <a:lstStyle/>
          <a:p>
            <a:r>
              <a:rPr lang="en-US" altLang="en-US"/>
              <a:t>Phagocytosis</a:t>
            </a:r>
          </a:p>
        </p:txBody>
      </p:sp>
      <p:sp>
        <p:nvSpPr>
          <p:cNvPr id="3" name="Content Placeholder 2">
            <a:extLst>
              <a:ext uri="{FF2B5EF4-FFF2-40B4-BE49-F238E27FC236}">
                <a16:creationId xmlns:a16="http://schemas.microsoft.com/office/drawing/2014/main" id="{DC2542D9-810A-DAE8-5F30-9238B675F670}"/>
              </a:ext>
            </a:extLst>
          </p:cNvPr>
          <p:cNvSpPr>
            <a:spLocks noGrp="1"/>
          </p:cNvSpPr>
          <p:nvPr>
            <p:ph idx="1"/>
          </p:nvPr>
        </p:nvSpPr>
        <p:spPr/>
        <p:txBody>
          <a:bodyPr/>
          <a:lstStyle/>
          <a:p>
            <a:pPr>
              <a:buFont typeface="Wingdings" panose="05000000000000000000" pitchFamily="2" charset="2"/>
              <a:buNone/>
              <a:defRPr/>
            </a:pPr>
            <a:r>
              <a:rPr lang="en-US" dirty="0"/>
              <a:t>Involve three distinct interrelated steps:</a:t>
            </a:r>
          </a:p>
          <a:p>
            <a:pPr marL="514350" indent="-514350">
              <a:buFont typeface="Wingdings" panose="05000000000000000000" pitchFamily="2" charset="2"/>
              <a:buAutoNum type="arabicPeriod"/>
              <a:defRPr/>
            </a:pPr>
            <a:r>
              <a:rPr lang="en-US" dirty="0"/>
              <a:t>Recognition and attachment </a:t>
            </a:r>
          </a:p>
          <a:p>
            <a:pPr marL="514350" indent="-514350">
              <a:buFont typeface="Wingdings" panose="05000000000000000000" pitchFamily="2" charset="2"/>
              <a:buAutoNum type="arabicPeriod"/>
              <a:defRPr/>
            </a:pPr>
            <a:r>
              <a:rPr lang="en-US" dirty="0"/>
              <a:t>Its engulfment: formation of </a:t>
            </a:r>
            <a:r>
              <a:rPr lang="en-US" dirty="0" err="1"/>
              <a:t>phagocytic</a:t>
            </a:r>
            <a:r>
              <a:rPr lang="en-US" dirty="0"/>
              <a:t> vacuole</a:t>
            </a:r>
          </a:p>
          <a:p>
            <a:pPr marL="514350" indent="-514350">
              <a:buFont typeface="Wingdings" panose="05000000000000000000" pitchFamily="2" charset="2"/>
              <a:buAutoNum type="arabicPeriod"/>
              <a:defRPr/>
            </a:pPr>
            <a:r>
              <a:rPr lang="en-US" dirty="0"/>
              <a:t>Killing or degradation of the ingested material</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72D207A2-2EEA-0D32-14D7-4CD63B9F9323}"/>
              </a:ext>
            </a:extLst>
          </p:cNvPr>
          <p:cNvSpPr>
            <a:spLocks noGrp="1" noChangeArrowheads="1"/>
          </p:cNvSpPr>
          <p:nvPr>
            <p:ph type="title"/>
          </p:nvPr>
        </p:nvSpPr>
        <p:spPr/>
        <p:txBody>
          <a:bodyPr>
            <a:normAutofit fontScale="90000"/>
          </a:bodyPr>
          <a:lstStyle/>
          <a:p>
            <a:pPr eaLnBrk="1" hangingPunct="1"/>
            <a:r>
              <a:rPr lang="en-US" altLang="en-US"/>
              <a:t>Phagocytosis and Degranulation</a:t>
            </a:r>
          </a:p>
        </p:txBody>
      </p:sp>
      <p:sp>
        <p:nvSpPr>
          <p:cNvPr id="24579" name="Rectangle 3">
            <a:extLst>
              <a:ext uri="{FF2B5EF4-FFF2-40B4-BE49-F238E27FC236}">
                <a16:creationId xmlns:a16="http://schemas.microsoft.com/office/drawing/2014/main" id="{36C9DC2E-7F68-807C-34E6-D33F988822BD}"/>
              </a:ext>
            </a:extLst>
          </p:cNvPr>
          <p:cNvSpPr>
            <a:spLocks noGrp="1" noChangeArrowheads="1"/>
          </p:cNvSpPr>
          <p:nvPr>
            <p:ph idx="1"/>
          </p:nvPr>
        </p:nvSpPr>
        <p:spPr/>
        <p:txBody>
          <a:bodyPr/>
          <a:lstStyle/>
          <a:p>
            <a:pPr eaLnBrk="1" hangingPunct="1"/>
            <a:r>
              <a:rPr lang="en-US" altLang="en-US"/>
              <a:t>Triggers an oxidative burst, engulfment and formation of vacuole which fuses with lysosomal granule membrane (phagolysosome)</a:t>
            </a:r>
          </a:p>
          <a:p>
            <a:pPr eaLnBrk="1" hangingPunct="1"/>
            <a:r>
              <a:rPr lang="en-US" altLang="en-US"/>
              <a:t>Granules discharge within phagolysosome and extracellularly (degranulation)</a:t>
            </a:r>
          </a:p>
          <a:p>
            <a:pPr eaLnBrk="1" hangingPunct="1"/>
            <a:endParaRPr lang="en-US"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6B166398-1464-3011-851C-DD84BE9F7661}"/>
              </a:ext>
            </a:extLst>
          </p:cNvPr>
          <p:cNvSpPr>
            <a:spLocks noGrp="1" noChangeArrowheads="1"/>
          </p:cNvSpPr>
          <p:nvPr>
            <p:ph type="title"/>
          </p:nvPr>
        </p:nvSpPr>
        <p:spPr/>
        <p:txBody>
          <a:bodyPr/>
          <a:lstStyle/>
          <a:p>
            <a:pPr eaLnBrk="1" hangingPunct="1"/>
            <a:r>
              <a:rPr lang="en-US" altLang="en-US"/>
              <a:t>Oxidative burst</a:t>
            </a:r>
          </a:p>
        </p:txBody>
      </p:sp>
      <p:sp>
        <p:nvSpPr>
          <p:cNvPr id="25603" name="Rectangle 3">
            <a:extLst>
              <a:ext uri="{FF2B5EF4-FFF2-40B4-BE49-F238E27FC236}">
                <a16:creationId xmlns:a16="http://schemas.microsoft.com/office/drawing/2014/main" id="{FF5D7C31-EE72-4C1D-3279-D75397413A97}"/>
              </a:ext>
            </a:extLst>
          </p:cNvPr>
          <p:cNvSpPr>
            <a:spLocks noGrp="1" noChangeArrowheads="1"/>
          </p:cNvSpPr>
          <p:nvPr>
            <p:ph idx="1"/>
          </p:nvPr>
        </p:nvSpPr>
        <p:spPr>
          <a:xfrm>
            <a:off x="1182688" y="2017713"/>
            <a:ext cx="7808912" cy="4459287"/>
          </a:xfrm>
        </p:spPr>
        <p:txBody>
          <a:bodyPr/>
          <a:lstStyle/>
          <a:p>
            <a:pPr eaLnBrk="1" hangingPunct="1">
              <a:lnSpc>
                <a:spcPct val="90000"/>
              </a:lnSpc>
            </a:pPr>
            <a:r>
              <a:rPr lang="en-US" altLang="en-US"/>
              <a:t>Reactive oxygen species formed through oxidative burst that includes:</a:t>
            </a:r>
          </a:p>
          <a:p>
            <a:pPr lvl="1" eaLnBrk="1" hangingPunct="1">
              <a:lnSpc>
                <a:spcPct val="90000"/>
              </a:lnSpc>
            </a:pPr>
            <a:r>
              <a:rPr lang="en-US" altLang="en-US"/>
              <a:t>Increased oxygen consumption</a:t>
            </a:r>
          </a:p>
          <a:p>
            <a:pPr lvl="1" eaLnBrk="1" hangingPunct="1">
              <a:lnSpc>
                <a:spcPct val="90000"/>
              </a:lnSpc>
            </a:pPr>
            <a:r>
              <a:rPr lang="en-US" altLang="en-US"/>
              <a:t>Glycogenolysis</a:t>
            </a:r>
          </a:p>
          <a:p>
            <a:pPr lvl="1" eaLnBrk="1" hangingPunct="1">
              <a:lnSpc>
                <a:spcPct val="90000"/>
              </a:lnSpc>
            </a:pPr>
            <a:r>
              <a:rPr lang="en-US" altLang="en-US"/>
              <a:t>Increased glucose oxidation</a:t>
            </a:r>
          </a:p>
          <a:p>
            <a:pPr lvl="1" eaLnBrk="1" hangingPunct="1">
              <a:lnSpc>
                <a:spcPct val="90000"/>
              </a:lnSpc>
            </a:pPr>
            <a:r>
              <a:rPr lang="en-US" altLang="en-US"/>
              <a:t>Formation of superoxide ion: converted into hydrogen peroxide (H2O2)</a:t>
            </a:r>
          </a:p>
          <a:p>
            <a:pPr lvl="2" eaLnBrk="1" hangingPunct="1">
              <a:lnSpc>
                <a:spcPct val="90000"/>
              </a:lnSpc>
            </a:pPr>
            <a:r>
              <a:rPr lang="en-US" altLang="en-US" i="1"/>
              <a:t>2O</a:t>
            </a:r>
            <a:r>
              <a:rPr lang="en-US" altLang="en-US" i="1" baseline="-25000"/>
              <a:t>2</a:t>
            </a:r>
            <a:r>
              <a:rPr lang="en-US" altLang="en-US" i="1"/>
              <a:t> +  NADPH  </a:t>
            </a:r>
            <a:r>
              <a:rPr lang="en-US" altLang="en-US" i="1">
                <a:sym typeface="Symbol" panose="05050102010706020507" pitchFamily="18" charset="2"/>
              </a:rPr>
              <a:t> 2O</a:t>
            </a:r>
            <a:r>
              <a:rPr lang="en-US" altLang="en-US" i="1" baseline="-25000">
                <a:sym typeface="Symbol" panose="05050102010706020507" pitchFamily="18" charset="2"/>
              </a:rPr>
              <a:t>2</a:t>
            </a:r>
            <a:r>
              <a:rPr lang="en-US" altLang="en-US" i="1" baseline="30000">
                <a:sym typeface="Symbol" panose="05050102010706020507" pitchFamily="18" charset="2"/>
              </a:rPr>
              <a:t>-rad</a:t>
            </a:r>
            <a:r>
              <a:rPr lang="en-US" altLang="en-US" i="1">
                <a:sym typeface="Symbol" panose="05050102010706020507" pitchFamily="18" charset="2"/>
              </a:rPr>
              <a:t>  +  NADP</a:t>
            </a:r>
            <a:r>
              <a:rPr lang="en-US" altLang="en-US" i="1" baseline="30000">
                <a:sym typeface="Symbol" panose="05050102010706020507" pitchFamily="18" charset="2"/>
              </a:rPr>
              <a:t>+</a:t>
            </a:r>
            <a:r>
              <a:rPr lang="en-US" altLang="en-US" i="1">
                <a:sym typeface="Symbol" panose="05050102010706020507" pitchFamily="18" charset="2"/>
              </a:rPr>
              <a:t>  +  H</a:t>
            </a:r>
            <a:r>
              <a:rPr lang="en-US" altLang="en-US" i="1" baseline="30000">
                <a:sym typeface="Symbol" panose="05050102010706020507" pitchFamily="18" charset="2"/>
              </a:rPr>
              <a:t>+ </a:t>
            </a:r>
            <a:r>
              <a:rPr lang="en-US" altLang="en-US" i="1">
                <a:sym typeface="Symbol" panose="05050102010706020507" pitchFamily="18" charset="2"/>
              </a:rPr>
              <a:t> 		        </a:t>
            </a:r>
            <a:r>
              <a:rPr lang="en-US" altLang="en-US" sz="2000" i="1">
                <a:sym typeface="Symbol" panose="05050102010706020507" pitchFamily="18" charset="2"/>
              </a:rPr>
              <a:t>(NADPH oxidase)</a:t>
            </a:r>
          </a:p>
          <a:p>
            <a:pPr lvl="2" eaLnBrk="1" hangingPunct="1">
              <a:lnSpc>
                <a:spcPct val="90000"/>
              </a:lnSpc>
            </a:pPr>
            <a:r>
              <a:rPr lang="en-US" altLang="en-US" i="1">
                <a:sym typeface="Symbol" panose="05050102010706020507" pitchFamily="18" charset="2"/>
              </a:rPr>
              <a:t>O</a:t>
            </a:r>
            <a:r>
              <a:rPr lang="en-US" altLang="en-US" i="1" baseline="-25000">
                <a:sym typeface="Symbol" panose="05050102010706020507" pitchFamily="18" charset="2"/>
              </a:rPr>
              <a:t>2</a:t>
            </a:r>
            <a:r>
              <a:rPr lang="en-US" altLang="en-US" i="1">
                <a:sym typeface="Symbol" panose="05050102010706020507" pitchFamily="18" charset="2"/>
              </a:rPr>
              <a:t>  +  2H</a:t>
            </a:r>
            <a:r>
              <a:rPr lang="en-US" altLang="en-US" i="1" baseline="30000">
                <a:sym typeface="Symbol" panose="05050102010706020507" pitchFamily="18" charset="2"/>
              </a:rPr>
              <a:t>+  </a:t>
            </a:r>
            <a:r>
              <a:rPr lang="en-US" altLang="en-US" i="1">
                <a:sym typeface="Symbol" panose="05050102010706020507" pitchFamily="18" charset="2"/>
              </a:rPr>
              <a:t>   H</a:t>
            </a:r>
            <a:r>
              <a:rPr lang="en-US" altLang="en-US" i="1" baseline="-25000">
                <a:sym typeface="Symbol" panose="05050102010706020507" pitchFamily="18" charset="2"/>
              </a:rPr>
              <a:t>2</a:t>
            </a:r>
            <a:r>
              <a:rPr lang="en-US" altLang="en-US" i="1">
                <a:sym typeface="Symbol" panose="05050102010706020507" pitchFamily="18" charset="2"/>
              </a:rPr>
              <a:t>O</a:t>
            </a:r>
            <a:r>
              <a:rPr lang="en-US" altLang="en-US" i="1" baseline="-25000">
                <a:sym typeface="Symbol" panose="05050102010706020507" pitchFamily="18" charset="2"/>
              </a:rPr>
              <a:t>2</a:t>
            </a:r>
            <a:r>
              <a:rPr lang="en-US" altLang="en-US" i="1">
                <a:sym typeface="Symbol" panose="05050102010706020507" pitchFamily="18" charset="2"/>
              </a:rPr>
              <a:t>  </a:t>
            </a:r>
            <a:r>
              <a:rPr lang="en-US" altLang="en-US">
                <a:sym typeface="Symbol" panose="05050102010706020507" pitchFamily="18" charset="2"/>
              </a:rPr>
              <a:t>(dismutase)</a:t>
            </a:r>
            <a:endParaRPr lang="en-US"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497D07B7-73C9-349D-1727-31682FD6FF1D}"/>
              </a:ext>
            </a:extLst>
          </p:cNvPr>
          <p:cNvSpPr>
            <a:spLocks noGrp="1" noChangeArrowheads="1"/>
          </p:cNvSpPr>
          <p:nvPr>
            <p:ph type="title"/>
          </p:nvPr>
        </p:nvSpPr>
        <p:spPr/>
        <p:txBody>
          <a:bodyPr/>
          <a:lstStyle/>
          <a:p>
            <a:pPr eaLnBrk="1" hangingPunct="1"/>
            <a:r>
              <a:rPr lang="en-US" altLang="en-US"/>
              <a:t>Reactive oxygen species</a:t>
            </a:r>
          </a:p>
        </p:txBody>
      </p:sp>
      <p:sp>
        <p:nvSpPr>
          <p:cNvPr id="26627" name="Rectangle 3">
            <a:extLst>
              <a:ext uri="{FF2B5EF4-FFF2-40B4-BE49-F238E27FC236}">
                <a16:creationId xmlns:a16="http://schemas.microsoft.com/office/drawing/2014/main" id="{494A2830-FA44-C0D6-41DF-2EA3F243208F}"/>
              </a:ext>
            </a:extLst>
          </p:cNvPr>
          <p:cNvSpPr>
            <a:spLocks noGrp="1" noChangeArrowheads="1"/>
          </p:cNvSpPr>
          <p:nvPr>
            <p:ph idx="1"/>
          </p:nvPr>
        </p:nvSpPr>
        <p:spPr/>
        <p:txBody>
          <a:bodyPr/>
          <a:lstStyle/>
          <a:p>
            <a:pPr eaLnBrk="1" hangingPunct="1">
              <a:lnSpc>
                <a:spcPct val="90000"/>
              </a:lnSpc>
            </a:pPr>
            <a:r>
              <a:rPr lang="en-US" altLang="en-US"/>
              <a:t>Hydrogen peroxide alone insufficient</a:t>
            </a:r>
          </a:p>
          <a:p>
            <a:pPr eaLnBrk="1" hangingPunct="1">
              <a:lnSpc>
                <a:spcPct val="90000"/>
              </a:lnSpc>
            </a:pPr>
            <a:r>
              <a:rPr lang="en-US" altLang="en-US"/>
              <a:t>MPO (azurophilic granules) converts hydrogen peroxide to hypochlorite (HOCl</a:t>
            </a:r>
            <a:r>
              <a:rPr lang="en-US" altLang="en-US" baseline="30000"/>
              <a:t>-)</a:t>
            </a:r>
            <a:r>
              <a:rPr lang="en-US" altLang="en-US"/>
              <a:t> (in presence of Cl</a:t>
            </a:r>
            <a:r>
              <a:rPr lang="en-US" altLang="en-US" baseline="30000"/>
              <a:t>-</a:t>
            </a:r>
            <a:r>
              <a:rPr lang="en-US" altLang="en-US"/>
              <a:t> ), an oxidant/antimicrobial agent</a:t>
            </a:r>
          </a:p>
          <a:p>
            <a:pPr eaLnBrk="1" hangingPunct="1">
              <a:lnSpc>
                <a:spcPct val="90000"/>
              </a:lnSpc>
            </a:pPr>
            <a:r>
              <a:rPr lang="en-US" altLang="en-US"/>
              <a:t>Therefore, PMNs can kill by halogenation, or lipid/protein peroxidation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AEF8EF5E-46D1-8933-E33B-ABFB47D66CAC}"/>
              </a:ext>
            </a:extLst>
          </p:cNvPr>
          <p:cNvSpPr>
            <a:spLocks noGrp="1" noChangeArrowheads="1"/>
          </p:cNvSpPr>
          <p:nvPr>
            <p:ph type="title"/>
          </p:nvPr>
        </p:nvSpPr>
        <p:spPr/>
        <p:txBody>
          <a:bodyPr/>
          <a:lstStyle/>
          <a:p>
            <a:pPr eaLnBrk="1" hangingPunct="1"/>
            <a:r>
              <a:rPr lang="en-US" altLang="en-US"/>
              <a:t>Degradation and Clean-up</a:t>
            </a:r>
          </a:p>
        </p:txBody>
      </p:sp>
      <p:sp>
        <p:nvSpPr>
          <p:cNvPr id="27651" name="Rectangle 3">
            <a:extLst>
              <a:ext uri="{FF2B5EF4-FFF2-40B4-BE49-F238E27FC236}">
                <a16:creationId xmlns:a16="http://schemas.microsoft.com/office/drawing/2014/main" id="{8965EA63-4680-A496-3BFE-633AEDBF44A5}"/>
              </a:ext>
            </a:extLst>
          </p:cNvPr>
          <p:cNvSpPr>
            <a:spLocks noGrp="1" noChangeArrowheads="1"/>
          </p:cNvSpPr>
          <p:nvPr>
            <p:ph idx="1"/>
          </p:nvPr>
        </p:nvSpPr>
        <p:spPr/>
        <p:txBody>
          <a:bodyPr/>
          <a:lstStyle/>
          <a:p>
            <a:pPr eaLnBrk="1" hangingPunct="1"/>
            <a:r>
              <a:rPr lang="en-US" altLang="en-US"/>
              <a:t>Reactive end-products only active within phagolysosome</a:t>
            </a:r>
          </a:p>
          <a:p>
            <a:pPr eaLnBrk="1" hangingPunct="1"/>
            <a:r>
              <a:rPr lang="en-US" altLang="en-US"/>
              <a:t>Hydrogen peroxide broken down to water and oxygen by catalase</a:t>
            </a:r>
          </a:p>
          <a:p>
            <a:pPr eaLnBrk="1" hangingPunct="1"/>
            <a:r>
              <a:rPr lang="en-US" altLang="en-US"/>
              <a:t>Dead microorganisms degraded by lysosomal acid hydrolases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01F19876-4F45-07B2-79FF-526AED2C9EB4}"/>
              </a:ext>
            </a:extLst>
          </p:cNvPr>
          <p:cNvSpPr>
            <a:spLocks noGrp="1" noChangeArrowheads="1"/>
          </p:cNvSpPr>
          <p:nvPr>
            <p:ph type="title"/>
          </p:nvPr>
        </p:nvSpPr>
        <p:spPr/>
        <p:txBody>
          <a:bodyPr/>
          <a:lstStyle/>
          <a:p>
            <a:pPr eaLnBrk="1" hangingPunct="1"/>
            <a:r>
              <a:rPr lang="en-US" altLang="en-US"/>
              <a:t>Leukocyte granules</a:t>
            </a:r>
          </a:p>
        </p:txBody>
      </p:sp>
      <p:sp>
        <p:nvSpPr>
          <p:cNvPr id="28675" name="Rectangle 3">
            <a:extLst>
              <a:ext uri="{FF2B5EF4-FFF2-40B4-BE49-F238E27FC236}">
                <a16:creationId xmlns:a16="http://schemas.microsoft.com/office/drawing/2014/main" id="{1457ECE1-F73F-73EF-68A4-7680471293DE}"/>
              </a:ext>
            </a:extLst>
          </p:cNvPr>
          <p:cNvSpPr>
            <a:spLocks noGrp="1" noChangeArrowheads="1"/>
          </p:cNvSpPr>
          <p:nvPr>
            <p:ph idx="1"/>
          </p:nvPr>
        </p:nvSpPr>
        <p:spPr/>
        <p:txBody>
          <a:bodyPr/>
          <a:lstStyle/>
          <a:p>
            <a:pPr eaLnBrk="1" hangingPunct="1"/>
            <a:r>
              <a:rPr lang="en-US" altLang="en-US"/>
              <a:t>Other antimicrobials in leukocyte granules:</a:t>
            </a:r>
          </a:p>
          <a:p>
            <a:pPr lvl="1" eaLnBrk="1" hangingPunct="1"/>
            <a:r>
              <a:rPr lang="en-US" altLang="en-US"/>
              <a:t>Bactericidal permeability increasing protein (BPI)</a:t>
            </a:r>
          </a:p>
          <a:p>
            <a:pPr lvl="1" eaLnBrk="1" hangingPunct="1"/>
            <a:r>
              <a:rPr lang="en-US" altLang="en-US"/>
              <a:t>Lysozyme</a:t>
            </a:r>
          </a:p>
          <a:p>
            <a:pPr lvl="1" eaLnBrk="1" hangingPunct="1"/>
            <a:r>
              <a:rPr lang="en-US" altLang="en-US"/>
              <a:t>Lactoferrin</a:t>
            </a:r>
          </a:p>
          <a:p>
            <a:pPr lvl="1" eaLnBrk="1" hangingPunct="1"/>
            <a:r>
              <a:rPr lang="en-US" altLang="en-US"/>
              <a:t>Defensins (punch holes in membranes)</a:t>
            </a:r>
          </a:p>
          <a:p>
            <a:pPr lvl="1" eaLnBrk="1" hangingPunct="1"/>
            <a:endParaRPr lang="en-US"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ABFF753B-3098-CBDC-1D9C-6FA938958F55}"/>
              </a:ext>
            </a:extLst>
          </p:cNvPr>
          <p:cNvSpPr>
            <a:spLocks noGrp="1" noChangeArrowheads="1"/>
          </p:cNvSpPr>
          <p:nvPr>
            <p:ph type="title"/>
          </p:nvPr>
        </p:nvSpPr>
        <p:spPr/>
        <p:txBody>
          <a:bodyPr>
            <a:normAutofit fontScale="90000"/>
          </a:bodyPr>
          <a:lstStyle/>
          <a:p>
            <a:pPr eaLnBrk="1" hangingPunct="1"/>
            <a:r>
              <a:rPr lang="en-US" altLang="en-US" dirty="0"/>
              <a:t>Leukocyte-induced tissue injury</a:t>
            </a:r>
          </a:p>
        </p:txBody>
      </p:sp>
      <p:sp>
        <p:nvSpPr>
          <p:cNvPr id="29699" name="Rectangle 3">
            <a:extLst>
              <a:ext uri="{FF2B5EF4-FFF2-40B4-BE49-F238E27FC236}">
                <a16:creationId xmlns:a16="http://schemas.microsoft.com/office/drawing/2014/main" id="{60A60938-4846-7621-CAD5-8900DCDBD6AF}"/>
              </a:ext>
            </a:extLst>
          </p:cNvPr>
          <p:cNvSpPr>
            <a:spLocks noGrp="1" noChangeArrowheads="1"/>
          </p:cNvSpPr>
          <p:nvPr>
            <p:ph idx="1"/>
          </p:nvPr>
        </p:nvSpPr>
        <p:spPr/>
        <p:txBody>
          <a:bodyPr/>
          <a:lstStyle/>
          <a:p>
            <a:pPr eaLnBrk="1" hangingPunct="1"/>
            <a:r>
              <a:rPr lang="en-US" altLang="en-US" dirty="0"/>
              <a:t>Destructive enzymes may enter extracellular space in event of:</a:t>
            </a:r>
          </a:p>
          <a:p>
            <a:pPr lvl="1" eaLnBrk="1" hangingPunct="1"/>
            <a:r>
              <a:rPr lang="en-US" altLang="en-US" dirty="0"/>
              <a:t>Premature degranulation</a:t>
            </a:r>
          </a:p>
          <a:p>
            <a:pPr lvl="1" eaLnBrk="1" hangingPunct="1"/>
            <a:r>
              <a:rPr lang="en-US" altLang="en-US" dirty="0"/>
              <a:t>Frustrated phagocytosis: Fixed immune complexes in GBM cannot be phagocytosed</a:t>
            </a:r>
          </a:p>
          <a:p>
            <a:pPr lvl="1" eaLnBrk="1" hangingPunct="1"/>
            <a:r>
              <a:rPr lang="en-US" altLang="en-US" dirty="0"/>
              <a:t>Membranolytic substances (urate crystals)</a:t>
            </a:r>
          </a:p>
          <a:p>
            <a:pPr lvl="1" eaLnBrk="1" hangingPunct="1"/>
            <a:r>
              <a:rPr lang="en-US" altLang="en-US" dirty="0"/>
              <a:t>Persistent leukocyte activation (RA, emphysema)</a:t>
            </a:r>
          </a:p>
          <a:p>
            <a:pPr lvl="1" eaLnBrk="1" hangingPunct="1"/>
            <a:endParaRPr lang="en-US" altLang="en-US" dirty="0"/>
          </a:p>
          <a:p>
            <a:pPr lvl="1" eaLnBrk="1" hangingPunct="1"/>
            <a:endParaRPr lang="en-US"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1E904C04-317F-BE60-704E-30945F167E3A}"/>
              </a:ext>
            </a:extLst>
          </p:cNvPr>
          <p:cNvSpPr>
            <a:spLocks noGrp="1" noChangeArrowheads="1"/>
          </p:cNvSpPr>
          <p:nvPr>
            <p:ph type="title"/>
          </p:nvPr>
        </p:nvSpPr>
        <p:spPr/>
        <p:txBody>
          <a:bodyPr/>
          <a:lstStyle/>
          <a:p>
            <a:pPr eaLnBrk="1" hangingPunct="1"/>
            <a:r>
              <a:rPr lang="en-US" altLang="en-US"/>
              <a:t>Defects of leukocyte function</a:t>
            </a:r>
          </a:p>
        </p:txBody>
      </p:sp>
      <p:sp>
        <p:nvSpPr>
          <p:cNvPr id="30723" name="Rectangle 3">
            <a:extLst>
              <a:ext uri="{FF2B5EF4-FFF2-40B4-BE49-F238E27FC236}">
                <a16:creationId xmlns:a16="http://schemas.microsoft.com/office/drawing/2014/main" id="{99F09666-FDEE-3B83-EAC3-C6473B9AAB6E}"/>
              </a:ext>
            </a:extLst>
          </p:cNvPr>
          <p:cNvSpPr>
            <a:spLocks noGrp="1" noChangeArrowheads="1"/>
          </p:cNvSpPr>
          <p:nvPr>
            <p:ph idx="1"/>
          </p:nvPr>
        </p:nvSpPr>
        <p:spPr/>
        <p:txBody>
          <a:bodyPr/>
          <a:lstStyle/>
          <a:p>
            <a:pPr eaLnBrk="1" hangingPunct="1">
              <a:lnSpc>
                <a:spcPct val="90000"/>
              </a:lnSpc>
            </a:pPr>
            <a:r>
              <a:rPr lang="en-US" altLang="en-US"/>
              <a:t>Defects of adhesion:</a:t>
            </a:r>
          </a:p>
          <a:p>
            <a:pPr lvl="1" eaLnBrk="1" hangingPunct="1">
              <a:lnSpc>
                <a:spcPct val="90000"/>
              </a:lnSpc>
            </a:pPr>
            <a:r>
              <a:rPr lang="en-US" altLang="en-US"/>
              <a:t>LFA1 &amp; MAC-1 (LAD-1): subunit defects lead to impaired adhesion</a:t>
            </a:r>
          </a:p>
          <a:p>
            <a:pPr lvl="1" eaLnBrk="1" hangingPunct="1">
              <a:lnSpc>
                <a:spcPct val="90000"/>
              </a:lnSpc>
            </a:pPr>
            <a:r>
              <a:rPr lang="en-US" altLang="en-US"/>
              <a:t>Absence of sialyl-Lewis X, and defect in E- and P-selectin sugar epitopes (LAD-2)</a:t>
            </a:r>
          </a:p>
          <a:p>
            <a:pPr eaLnBrk="1" hangingPunct="1">
              <a:lnSpc>
                <a:spcPct val="90000"/>
              </a:lnSpc>
            </a:pPr>
            <a:r>
              <a:rPr lang="en-US" altLang="en-US"/>
              <a:t>Defects of chemotaxis/phagocytosis:</a:t>
            </a:r>
          </a:p>
          <a:p>
            <a:pPr lvl="1" eaLnBrk="1" hangingPunct="1">
              <a:lnSpc>
                <a:spcPct val="90000"/>
              </a:lnSpc>
            </a:pPr>
            <a:r>
              <a:rPr lang="en-US" altLang="en-US"/>
              <a:t>Microtubule assembly defect leads to impaired locomotion and lysosomal degranulation (Chediak-Higashi Syndrome)</a:t>
            </a:r>
          </a:p>
          <a:p>
            <a:pPr lvl="1" eaLnBrk="1" hangingPunct="1">
              <a:lnSpc>
                <a:spcPct val="90000"/>
              </a:lnSpc>
            </a:pPr>
            <a:endParaRPr lang="en-US"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BFDB94C9-49C7-0443-134D-704AA6ACC5C1}"/>
              </a:ext>
            </a:extLst>
          </p:cNvPr>
          <p:cNvSpPr>
            <a:spLocks noGrp="1" noChangeArrowheads="1"/>
          </p:cNvSpPr>
          <p:nvPr>
            <p:ph type="title"/>
          </p:nvPr>
        </p:nvSpPr>
        <p:spPr/>
        <p:txBody>
          <a:bodyPr/>
          <a:lstStyle/>
          <a:p>
            <a:pPr eaLnBrk="1" hangingPunct="1"/>
            <a:r>
              <a:rPr lang="en-US" altLang="en-US"/>
              <a:t>Defects of leukocyte function</a:t>
            </a:r>
          </a:p>
        </p:txBody>
      </p:sp>
      <p:sp>
        <p:nvSpPr>
          <p:cNvPr id="31747" name="Rectangle 3">
            <a:extLst>
              <a:ext uri="{FF2B5EF4-FFF2-40B4-BE49-F238E27FC236}">
                <a16:creationId xmlns:a16="http://schemas.microsoft.com/office/drawing/2014/main" id="{F46AABC2-3EDD-A3BA-DCC5-E675BFF4D2CC}"/>
              </a:ext>
            </a:extLst>
          </p:cNvPr>
          <p:cNvSpPr>
            <a:spLocks noGrp="1" noChangeArrowheads="1"/>
          </p:cNvSpPr>
          <p:nvPr>
            <p:ph idx="1"/>
          </p:nvPr>
        </p:nvSpPr>
        <p:spPr/>
        <p:txBody>
          <a:bodyPr/>
          <a:lstStyle/>
          <a:p>
            <a:pPr eaLnBrk="1" hangingPunct="1"/>
            <a:r>
              <a:rPr lang="en-US" altLang="en-US"/>
              <a:t>Defects of microbicidal activity:</a:t>
            </a:r>
          </a:p>
          <a:p>
            <a:pPr lvl="1" eaLnBrk="1" hangingPunct="1"/>
            <a:r>
              <a:rPr lang="en-US" altLang="en-US"/>
              <a:t>Deficiency of NADPH oxidase that generates superoxide, therefore no oxygen-dependent killing mechanism (chronic granulomatous disease)</a:t>
            </a:r>
          </a:p>
          <a:p>
            <a:pPr lvl="1" eaLnBrk="1" hangingPunct="1"/>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85B73A6-EBBE-71EB-5FB4-02F7D1C229E7}"/>
              </a:ext>
            </a:extLst>
          </p:cNvPr>
          <p:cNvSpPr>
            <a:spLocks noGrp="1" noChangeArrowheads="1"/>
          </p:cNvSpPr>
          <p:nvPr>
            <p:ph type="title"/>
          </p:nvPr>
        </p:nvSpPr>
        <p:spPr>
          <a:xfrm>
            <a:off x="946404" y="990600"/>
            <a:ext cx="7269480" cy="700722"/>
          </a:xfrm>
        </p:spPr>
        <p:txBody>
          <a:bodyPr/>
          <a:lstStyle/>
          <a:p>
            <a:pPr eaLnBrk="1" hangingPunct="1"/>
            <a:r>
              <a:rPr lang="en-US" altLang="en-US" dirty="0"/>
              <a:t>Acute inflammation</a:t>
            </a:r>
          </a:p>
        </p:txBody>
      </p:sp>
      <p:sp>
        <p:nvSpPr>
          <p:cNvPr id="5123" name="Rectangle 3">
            <a:extLst>
              <a:ext uri="{FF2B5EF4-FFF2-40B4-BE49-F238E27FC236}">
                <a16:creationId xmlns:a16="http://schemas.microsoft.com/office/drawing/2014/main" id="{4D99B6F3-161B-536E-9095-413F7EED66A0}"/>
              </a:ext>
            </a:extLst>
          </p:cNvPr>
          <p:cNvSpPr>
            <a:spLocks noGrp="1" noChangeArrowheads="1"/>
          </p:cNvSpPr>
          <p:nvPr>
            <p:ph idx="1"/>
          </p:nvPr>
        </p:nvSpPr>
        <p:spPr/>
        <p:txBody>
          <a:bodyPr/>
          <a:lstStyle/>
          <a:p>
            <a:pPr eaLnBrk="1" hangingPunct="1"/>
            <a:r>
              <a:rPr lang="en-US" altLang="en-US" dirty="0"/>
              <a:t>Immediate and early response to tissue injury (physical, chemical, microbiologic, </a:t>
            </a:r>
            <a:r>
              <a:rPr lang="en-US" altLang="en-US" i="1" dirty="0"/>
              <a:t>etc.</a:t>
            </a:r>
            <a:r>
              <a:rPr lang="en-US" altLang="en-US" dirty="0"/>
              <a:t>)</a:t>
            </a:r>
          </a:p>
          <a:p>
            <a:pPr lvl="1" eaLnBrk="1" hangingPunct="1"/>
            <a:r>
              <a:rPr lang="en-US" altLang="en-US" dirty="0"/>
              <a:t>Vasodilation</a:t>
            </a:r>
          </a:p>
          <a:p>
            <a:pPr lvl="1" eaLnBrk="1" hangingPunct="1"/>
            <a:r>
              <a:rPr lang="en-US" altLang="en-US" dirty="0"/>
              <a:t>Vascular leakage and edema</a:t>
            </a:r>
          </a:p>
          <a:p>
            <a:pPr lvl="1" eaLnBrk="1" hangingPunct="1"/>
            <a:r>
              <a:rPr lang="en-US" altLang="en-US" dirty="0"/>
              <a:t>Leukocyte emigration (mostly PMNs)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9EF51E4A-9D63-D514-C5EA-F2315F2618FE}"/>
              </a:ext>
            </a:extLst>
          </p:cNvPr>
          <p:cNvSpPr>
            <a:spLocks noGrp="1"/>
          </p:cNvSpPr>
          <p:nvPr>
            <p:ph type="title"/>
          </p:nvPr>
        </p:nvSpPr>
        <p:spPr>
          <a:xfrm>
            <a:off x="1150938" y="381000"/>
            <a:ext cx="7793037" cy="1379538"/>
          </a:xfrm>
        </p:spPr>
        <p:txBody>
          <a:bodyPr/>
          <a:lstStyle/>
          <a:p>
            <a:r>
              <a:rPr lang="en-US" altLang="en-US"/>
              <a:t>Clinical eg of leukocyte induced injury</a:t>
            </a:r>
          </a:p>
        </p:txBody>
      </p:sp>
      <p:sp>
        <p:nvSpPr>
          <p:cNvPr id="32771" name="Content Placeholder 2">
            <a:extLst>
              <a:ext uri="{FF2B5EF4-FFF2-40B4-BE49-F238E27FC236}">
                <a16:creationId xmlns:a16="http://schemas.microsoft.com/office/drawing/2014/main" id="{D583CA96-798B-37A1-1375-12F62FC797F7}"/>
              </a:ext>
            </a:extLst>
          </p:cNvPr>
          <p:cNvSpPr>
            <a:spLocks noGrp="1"/>
          </p:cNvSpPr>
          <p:nvPr>
            <p:ph idx="1"/>
          </p:nvPr>
        </p:nvSpPr>
        <p:spPr>
          <a:xfrm>
            <a:off x="1182688" y="2017713"/>
            <a:ext cx="7961312" cy="4687887"/>
          </a:xfrm>
        </p:spPr>
        <p:txBody>
          <a:bodyPr/>
          <a:lstStyle/>
          <a:p>
            <a:r>
              <a:rPr lang="en-US" altLang="en-US"/>
              <a:t>Acute</a:t>
            </a:r>
          </a:p>
          <a:p>
            <a:pPr>
              <a:buFont typeface="Wingdings" panose="05000000000000000000" pitchFamily="2" charset="2"/>
              <a:buNone/>
            </a:pPr>
            <a:r>
              <a:rPr lang="en-US" altLang="en-US"/>
              <a:t>	- Acute resp. distress syn</a:t>
            </a:r>
          </a:p>
          <a:p>
            <a:pPr>
              <a:buFont typeface="Wingdings" panose="05000000000000000000" pitchFamily="2" charset="2"/>
              <a:buNone/>
            </a:pPr>
            <a:r>
              <a:rPr lang="en-US" altLang="en-US"/>
              <a:t>	- Acute transplant rejection</a:t>
            </a:r>
          </a:p>
          <a:p>
            <a:pPr>
              <a:buFont typeface="Wingdings" panose="05000000000000000000" pitchFamily="2" charset="2"/>
              <a:buNone/>
            </a:pPr>
            <a:r>
              <a:rPr lang="en-US" altLang="en-US"/>
              <a:t>	- Asthma</a:t>
            </a:r>
          </a:p>
          <a:p>
            <a:pPr>
              <a:buFont typeface="Wingdings" panose="05000000000000000000" pitchFamily="2" charset="2"/>
              <a:buNone/>
            </a:pPr>
            <a:r>
              <a:rPr lang="en-US" altLang="en-US"/>
              <a:t>	- GN</a:t>
            </a:r>
          </a:p>
          <a:p>
            <a:pPr>
              <a:buFont typeface="Wingdings" panose="05000000000000000000" pitchFamily="2" charset="2"/>
              <a:buNone/>
            </a:pPr>
            <a:r>
              <a:rPr lang="en-US" altLang="en-US"/>
              <a:t>	- Respiratory injury</a:t>
            </a:r>
          </a:p>
          <a:p>
            <a:pPr>
              <a:buFont typeface="Wingdings" panose="05000000000000000000" pitchFamily="2" charset="2"/>
              <a:buNone/>
            </a:pPr>
            <a:r>
              <a:rPr lang="en-US" altLang="en-US"/>
              <a:t>	- Septic shock</a:t>
            </a:r>
          </a:p>
          <a:p>
            <a:pPr>
              <a:buFont typeface="Wingdings" panose="05000000000000000000" pitchFamily="2" charset="2"/>
              <a:buNone/>
            </a:pPr>
            <a:r>
              <a:rPr lang="en-US" altLang="en-US"/>
              <a:t>	- Vasculitis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47A1B4DE-BF1F-DDDE-C5A5-A71622C71D9F}"/>
              </a:ext>
            </a:extLst>
          </p:cNvPr>
          <p:cNvSpPr>
            <a:spLocks noGrp="1"/>
          </p:cNvSpPr>
          <p:nvPr>
            <p:ph type="title"/>
          </p:nvPr>
        </p:nvSpPr>
        <p:spPr/>
        <p:txBody>
          <a:bodyPr/>
          <a:lstStyle/>
          <a:p>
            <a:r>
              <a:rPr lang="en-US" altLang="en-US"/>
              <a:t>Leucocyte- induced injury</a:t>
            </a:r>
          </a:p>
        </p:txBody>
      </p:sp>
      <p:sp>
        <p:nvSpPr>
          <p:cNvPr id="33795" name="Content Placeholder 2">
            <a:extLst>
              <a:ext uri="{FF2B5EF4-FFF2-40B4-BE49-F238E27FC236}">
                <a16:creationId xmlns:a16="http://schemas.microsoft.com/office/drawing/2014/main" id="{CE5EBF3C-AB1A-C8E4-5F91-74E488C9E6AF}"/>
              </a:ext>
            </a:extLst>
          </p:cNvPr>
          <p:cNvSpPr>
            <a:spLocks noGrp="1"/>
          </p:cNvSpPr>
          <p:nvPr>
            <p:ph idx="1"/>
          </p:nvPr>
        </p:nvSpPr>
        <p:spPr/>
        <p:txBody>
          <a:bodyPr/>
          <a:lstStyle/>
          <a:p>
            <a:r>
              <a:rPr lang="en-US" altLang="en-US"/>
              <a:t>Chronic:</a:t>
            </a:r>
          </a:p>
          <a:p>
            <a:pPr>
              <a:buFont typeface="Wingdings" panose="05000000000000000000" pitchFamily="2" charset="2"/>
              <a:buNone/>
            </a:pPr>
            <a:r>
              <a:rPr lang="en-US" altLang="en-US"/>
              <a:t>	- Arthritis</a:t>
            </a:r>
          </a:p>
          <a:p>
            <a:pPr>
              <a:buFont typeface="Wingdings" panose="05000000000000000000" pitchFamily="2" charset="2"/>
              <a:buNone/>
            </a:pPr>
            <a:r>
              <a:rPr lang="en-US" altLang="en-US"/>
              <a:t>	- Asthma</a:t>
            </a:r>
          </a:p>
          <a:p>
            <a:pPr>
              <a:buFont typeface="Wingdings" panose="05000000000000000000" pitchFamily="2" charset="2"/>
              <a:buNone/>
            </a:pPr>
            <a:r>
              <a:rPr lang="en-US" altLang="en-US"/>
              <a:t>	- Atherosclerosis</a:t>
            </a:r>
          </a:p>
          <a:p>
            <a:pPr>
              <a:buFont typeface="Wingdings" panose="05000000000000000000" pitchFamily="2" charset="2"/>
              <a:buNone/>
            </a:pPr>
            <a:r>
              <a:rPr lang="en-US" altLang="en-US"/>
              <a:t>	- Chronic lung disease</a:t>
            </a:r>
          </a:p>
          <a:p>
            <a:pPr>
              <a:buFont typeface="Wingdings" panose="05000000000000000000" pitchFamily="2" charset="2"/>
              <a:buNone/>
            </a:pPr>
            <a:r>
              <a:rPr lang="en-US" altLang="en-US"/>
              <a:t>	- Chronic rejection</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5A521A8D-3572-FD87-78FD-7A76DEFC1BEC}"/>
              </a:ext>
            </a:extLst>
          </p:cNvPr>
          <p:cNvSpPr>
            <a:spLocks noGrp="1"/>
          </p:cNvSpPr>
          <p:nvPr>
            <p:ph type="title"/>
          </p:nvPr>
        </p:nvSpPr>
        <p:spPr/>
        <p:txBody>
          <a:bodyPr/>
          <a:lstStyle/>
          <a:p>
            <a:r>
              <a:rPr lang="en-US" altLang="en-US"/>
              <a:t>Chemical Mediators of Inflam.</a:t>
            </a:r>
          </a:p>
        </p:txBody>
      </p:sp>
      <p:sp>
        <p:nvSpPr>
          <p:cNvPr id="34819" name="Content Placeholder 2">
            <a:extLst>
              <a:ext uri="{FF2B5EF4-FFF2-40B4-BE49-F238E27FC236}">
                <a16:creationId xmlns:a16="http://schemas.microsoft.com/office/drawing/2014/main" id="{32FD0A74-EF56-2480-CE26-12D71F5B95BB}"/>
              </a:ext>
            </a:extLst>
          </p:cNvPr>
          <p:cNvSpPr>
            <a:spLocks noGrp="1"/>
          </p:cNvSpPr>
          <p:nvPr>
            <p:ph idx="1"/>
          </p:nvPr>
        </p:nvSpPr>
        <p:spPr/>
        <p:txBody>
          <a:bodyPr/>
          <a:lstStyle/>
          <a:p>
            <a:r>
              <a:rPr lang="en-US" altLang="en-US"/>
              <a:t>Vascular and cellular events in acute infla. Are mediated by chemical sbs. released from injured tissues.</a:t>
            </a:r>
          </a:p>
          <a:p>
            <a:r>
              <a:rPr lang="en-US" altLang="en-US"/>
              <a:t>Mediators may be released from cells in the injured area or may be systemic.</a:t>
            </a:r>
          </a:p>
          <a:p>
            <a:pPr>
              <a:buFont typeface="Wingdings" panose="05000000000000000000" pitchFamily="2" charset="2"/>
              <a:buNone/>
            </a:pPr>
            <a:endParaRPr lang="en-US"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A1F99BE1-C4C8-0EB7-3AB3-2F80428F871D}"/>
              </a:ext>
            </a:extLst>
          </p:cNvPr>
          <p:cNvSpPr>
            <a:spLocks noGrp="1"/>
          </p:cNvSpPr>
          <p:nvPr>
            <p:ph type="title"/>
          </p:nvPr>
        </p:nvSpPr>
        <p:spPr/>
        <p:txBody>
          <a:bodyPr/>
          <a:lstStyle/>
          <a:p>
            <a:r>
              <a:rPr lang="en-US" altLang="en-US"/>
              <a:t>Chemical Mediators</a:t>
            </a:r>
          </a:p>
        </p:txBody>
      </p:sp>
      <p:sp>
        <p:nvSpPr>
          <p:cNvPr id="35843" name="Content Placeholder 2">
            <a:extLst>
              <a:ext uri="{FF2B5EF4-FFF2-40B4-BE49-F238E27FC236}">
                <a16:creationId xmlns:a16="http://schemas.microsoft.com/office/drawing/2014/main" id="{BB524762-EFDB-3392-8ED6-FA6D24F6AFC4}"/>
              </a:ext>
            </a:extLst>
          </p:cNvPr>
          <p:cNvSpPr>
            <a:spLocks noGrp="1"/>
          </p:cNvSpPr>
          <p:nvPr>
            <p:ph idx="1"/>
          </p:nvPr>
        </p:nvSpPr>
        <p:spPr/>
        <p:txBody>
          <a:bodyPr/>
          <a:lstStyle/>
          <a:p>
            <a:r>
              <a:rPr lang="en-US" altLang="en-US"/>
              <a:t>Released from cells:</a:t>
            </a:r>
          </a:p>
          <a:p>
            <a:pPr>
              <a:buFontTx/>
              <a:buChar char="-"/>
            </a:pPr>
            <a:r>
              <a:rPr lang="en-US" altLang="en-US"/>
              <a:t>Histamine		- Nitric oxide</a:t>
            </a:r>
          </a:p>
          <a:p>
            <a:pPr>
              <a:buFontTx/>
              <a:buChar char="-"/>
            </a:pPr>
            <a:r>
              <a:rPr lang="en-US" altLang="en-US"/>
              <a:t>Serotonin		- cytokines</a:t>
            </a:r>
          </a:p>
          <a:p>
            <a:pPr>
              <a:buFontTx/>
              <a:buChar char="-"/>
            </a:pPr>
            <a:r>
              <a:rPr lang="en-US" altLang="en-US"/>
              <a:t>Prostaglandins</a:t>
            </a:r>
          </a:p>
          <a:p>
            <a:pPr>
              <a:buFontTx/>
              <a:buChar char="-"/>
            </a:pPr>
            <a:r>
              <a:rPr lang="en-US" altLang="en-US"/>
              <a:t>Lipoxins</a:t>
            </a:r>
          </a:p>
          <a:p>
            <a:pPr>
              <a:buFontTx/>
              <a:buChar char="-"/>
            </a:pPr>
            <a:r>
              <a:rPr lang="en-US" altLang="en-US"/>
              <a:t>Leukotrienes</a:t>
            </a:r>
          </a:p>
          <a:p>
            <a:pPr>
              <a:buFontTx/>
              <a:buChar char="-"/>
            </a:pPr>
            <a:r>
              <a:rPr lang="en-US" altLang="en-US"/>
              <a:t>Platelet activating factors</a:t>
            </a:r>
          </a:p>
          <a:p>
            <a:pPr>
              <a:buFontTx/>
              <a:buChar char="-"/>
            </a:pPr>
            <a:endParaRPr lang="en-US"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899AA13E-3D2B-8A17-95CB-8650792D15EA}"/>
              </a:ext>
            </a:extLst>
          </p:cNvPr>
          <p:cNvSpPr>
            <a:spLocks noGrp="1"/>
          </p:cNvSpPr>
          <p:nvPr>
            <p:ph type="title"/>
          </p:nvPr>
        </p:nvSpPr>
        <p:spPr/>
        <p:txBody>
          <a:bodyPr/>
          <a:lstStyle/>
          <a:p>
            <a:r>
              <a:rPr lang="en-US" altLang="en-US"/>
              <a:t>Chemical Mediators</a:t>
            </a:r>
          </a:p>
        </p:txBody>
      </p:sp>
      <p:sp>
        <p:nvSpPr>
          <p:cNvPr id="36867" name="Content Placeholder 2">
            <a:extLst>
              <a:ext uri="{FF2B5EF4-FFF2-40B4-BE49-F238E27FC236}">
                <a16:creationId xmlns:a16="http://schemas.microsoft.com/office/drawing/2014/main" id="{D06180F3-84F5-30F4-7F42-D41A87783E74}"/>
              </a:ext>
            </a:extLst>
          </p:cNvPr>
          <p:cNvSpPr>
            <a:spLocks noGrp="1"/>
          </p:cNvSpPr>
          <p:nvPr>
            <p:ph idx="1"/>
          </p:nvPr>
        </p:nvSpPr>
        <p:spPr/>
        <p:txBody>
          <a:bodyPr/>
          <a:lstStyle/>
          <a:p>
            <a:r>
              <a:rPr lang="en-US" altLang="en-US"/>
              <a:t>Systemic chemical mediators- products of</a:t>
            </a:r>
          </a:p>
          <a:p>
            <a:pPr>
              <a:buFontTx/>
              <a:buChar char="-"/>
            </a:pPr>
            <a:r>
              <a:rPr lang="en-US" altLang="en-US"/>
              <a:t>Coagulation system</a:t>
            </a:r>
          </a:p>
          <a:p>
            <a:pPr>
              <a:buFontTx/>
              <a:buChar char="-"/>
            </a:pPr>
            <a:r>
              <a:rPr lang="en-US" altLang="en-US"/>
              <a:t>Kinin system</a:t>
            </a:r>
          </a:p>
          <a:p>
            <a:pPr>
              <a:buFontTx/>
              <a:buChar char="-"/>
            </a:pPr>
            <a:r>
              <a:rPr lang="en-US" altLang="en-US"/>
              <a:t>Fibrinolytic system</a:t>
            </a:r>
          </a:p>
          <a:p>
            <a:pPr>
              <a:buFontTx/>
              <a:buChar char="-"/>
            </a:pPr>
            <a:r>
              <a:rPr lang="en-US" altLang="en-US"/>
              <a:t>Complement components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38300CA4-2FFE-C7E3-246B-7C6F07C69891}"/>
              </a:ext>
            </a:extLst>
          </p:cNvPr>
          <p:cNvSpPr>
            <a:spLocks noGrp="1" noChangeArrowheads="1"/>
          </p:cNvSpPr>
          <p:nvPr>
            <p:ph type="title"/>
          </p:nvPr>
        </p:nvSpPr>
        <p:spPr/>
        <p:txBody>
          <a:bodyPr/>
          <a:lstStyle/>
          <a:p>
            <a:pPr eaLnBrk="1" hangingPunct="1"/>
            <a:r>
              <a:rPr lang="en-US" altLang="en-US"/>
              <a:t>Chemical mediators</a:t>
            </a:r>
          </a:p>
        </p:txBody>
      </p:sp>
      <p:sp>
        <p:nvSpPr>
          <p:cNvPr id="37891" name="Rectangle 3">
            <a:extLst>
              <a:ext uri="{FF2B5EF4-FFF2-40B4-BE49-F238E27FC236}">
                <a16:creationId xmlns:a16="http://schemas.microsoft.com/office/drawing/2014/main" id="{EF8C10C2-07C4-928A-E1C5-BE9B87656C38}"/>
              </a:ext>
            </a:extLst>
          </p:cNvPr>
          <p:cNvSpPr>
            <a:spLocks noGrp="1" noChangeArrowheads="1"/>
          </p:cNvSpPr>
          <p:nvPr>
            <p:ph idx="1"/>
          </p:nvPr>
        </p:nvSpPr>
        <p:spPr/>
        <p:txBody>
          <a:bodyPr/>
          <a:lstStyle/>
          <a:p>
            <a:pPr eaLnBrk="1" hangingPunct="1"/>
            <a:r>
              <a:rPr lang="en-US" altLang="en-US"/>
              <a:t>Plasma-derived:</a:t>
            </a:r>
          </a:p>
          <a:p>
            <a:pPr lvl="1" eaLnBrk="1" hangingPunct="1"/>
            <a:r>
              <a:rPr lang="en-US" altLang="en-US"/>
              <a:t>Complement, kinins, coagulation factors</a:t>
            </a:r>
          </a:p>
          <a:p>
            <a:pPr lvl="1" eaLnBrk="1" hangingPunct="1"/>
            <a:r>
              <a:rPr lang="en-US" altLang="en-US"/>
              <a:t>Many in “pro-form” requiring activation (enzymatic cleavage)</a:t>
            </a:r>
          </a:p>
          <a:p>
            <a:pPr eaLnBrk="1" hangingPunct="1"/>
            <a:r>
              <a:rPr lang="en-US" altLang="en-US"/>
              <a:t>Cell-derived:</a:t>
            </a:r>
          </a:p>
          <a:p>
            <a:pPr lvl="1" eaLnBrk="1" hangingPunct="1"/>
            <a:r>
              <a:rPr lang="en-US" altLang="en-US"/>
              <a:t>Preformed, sequestered and released (mast cell histamine)</a:t>
            </a:r>
          </a:p>
          <a:p>
            <a:pPr lvl="1" eaLnBrk="1" hangingPunct="1"/>
            <a:r>
              <a:rPr lang="en-US" altLang="en-US"/>
              <a:t>Synthesized as needed (prostaglandin)</a:t>
            </a:r>
          </a:p>
          <a:p>
            <a:pPr lvl="1" eaLnBrk="1" hangingPunct="1"/>
            <a:endParaRPr lang="en-US" alt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F52F9B9E-BD60-56BE-B112-D148A39C10A2}"/>
              </a:ext>
            </a:extLst>
          </p:cNvPr>
          <p:cNvSpPr>
            <a:spLocks noGrp="1" noChangeArrowheads="1"/>
          </p:cNvSpPr>
          <p:nvPr>
            <p:ph type="title"/>
          </p:nvPr>
        </p:nvSpPr>
        <p:spPr/>
        <p:txBody>
          <a:bodyPr/>
          <a:lstStyle/>
          <a:p>
            <a:pPr eaLnBrk="1" hangingPunct="1"/>
            <a:r>
              <a:rPr lang="en-US" altLang="en-US"/>
              <a:t>Chemical mediators</a:t>
            </a:r>
          </a:p>
        </p:txBody>
      </p:sp>
      <p:sp>
        <p:nvSpPr>
          <p:cNvPr id="38915" name="Rectangle 3">
            <a:extLst>
              <a:ext uri="{FF2B5EF4-FFF2-40B4-BE49-F238E27FC236}">
                <a16:creationId xmlns:a16="http://schemas.microsoft.com/office/drawing/2014/main" id="{8E23F66E-8DF9-36F3-2F79-0B684AF55250}"/>
              </a:ext>
            </a:extLst>
          </p:cNvPr>
          <p:cNvSpPr>
            <a:spLocks noGrp="1" noChangeArrowheads="1"/>
          </p:cNvSpPr>
          <p:nvPr>
            <p:ph idx="1"/>
          </p:nvPr>
        </p:nvSpPr>
        <p:spPr/>
        <p:txBody>
          <a:bodyPr>
            <a:normAutofit lnSpcReduction="10000"/>
          </a:bodyPr>
          <a:lstStyle/>
          <a:p>
            <a:pPr eaLnBrk="1" hangingPunct="1"/>
            <a:r>
              <a:rPr lang="en-US" altLang="en-US" sz="2800"/>
              <a:t>May or may not utilize a specific cell surface receptor for activity</a:t>
            </a:r>
          </a:p>
          <a:p>
            <a:pPr eaLnBrk="1" hangingPunct="1"/>
            <a:r>
              <a:rPr lang="en-US" altLang="en-US" sz="2800"/>
              <a:t>May also signal target cells to release other effector molecules that either amplify or inhibit initial response (regulation)</a:t>
            </a:r>
          </a:p>
          <a:p>
            <a:pPr eaLnBrk="1" hangingPunct="1"/>
            <a:r>
              <a:rPr lang="en-US" altLang="en-US" sz="2800"/>
              <a:t>Are tightly regulated:</a:t>
            </a:r>
          </a:p>
          <a:p>
            <a:pPr lvl="1" eaLnBrk="1" hangingPunct="1"/>
            <a:r>
              <a:rPr lang="en-US" altLang="en-US" sz="2400"/>
              <a:t>Quickly decay (AA metabolites), are inactivated enzymatically (kininase), or are scavenged (antioxidants)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BB9CC21D-F297-B5A5-330E-64FD68352D26}"/>
              </a:ext>
            </a:extLst>
          </p:cNvPr>
          <p:cNvSpPr>
            <a:spLocks noGrp="1" noChangeArrowheads="1"/>
          </p:cNvSpPr>
          <p:nvPr>
            <p:ph type="title"/>
          </p:nvPr>
        </p:nvSpPr>
        <p:spPr/>
        <p:txBody>
          <a:bodyPr/>
          <a:lstStyle/>
          <a:p>
            <a:pPr eaLnBrk="1" hangingPunct="1"/>
            <a:r>
              <a:rPr lang="en-US" altLang="en-US"/>
              <a:t>Specific mediators</a:t>
            </a:r>
          </a:p>
        </p:txBody>
      </p:sp>
      <p:sp>
        <p:nvSpPr>
          <p:cNvPr id="39939" name="Rectangle 3">
            <a:extLst>
              <a:ext uri="{FF2B5EF4-FFF2-40B4-BE49-F238E27FC236}">
                <a16:creationId xmlns:a16="http://schemas.microsoft.com/office/drawing/2014/main" id="{DDAB4A08-03AF-C124-D090-EECF18DBE6DB}"/>
              </a:ext>
            </a:extLst>
          </p:cNvPr>
          <p:cNvSpPr>
            <a:spLocks noGrp="1" noChangeArrowheads="1"/>
          </p:cNvSpPr>
          <p:nvPr>
            <p:ph idx="1"/>
          </p:nvPr>
        </p:nvSpPr>
        <p:spPr/>
        <p:txBody>
          <a:bodyPr/>
          <a:lstStyle/>
          <a:p>
            <a:pPr eaLnBrk="1" hangingPunct="1">
              <a:lnSpc>
                <a:spcPct val="90000"/>
              </a:lnSpc>
            </a:pPr>
            <a:r>
              <a:rPr lang="en-US" altLang="en-US"/>
              <a:t>Vasoactive amines</a:t>
            </a:r>
          </a:p>
          <a:p>
            <a:pPr lvl="1" eaLnBrk="1" hangingPunct="1">
              <a:lnSpc>
                <a:spcPct val="90000"/>
              </a:lnSpc>
            </a:pPr>
            <a:r>
              <a:rPr lang="en-US" altLang="en-US"/>
              <a:t>Histamine: vasodilation and venular endothelial cell contraction, junctional widening; released by mast cells, basophils, platelets in response to injury (trauma, heat), immune reactions (IgE-mast cell FcR), anaphylatoxins (C3a, C5a fragments), cytokines (IL-1, IL-8), neuropeptides, leukocyte-derived histamine-releasing peptides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553362D7-6879-1B28-F959-4B3CB05DD822}"/>
              </a:ext>
            </a:extLst>
          </p:cNvPr>
          <p:cNvSpPr>
            <a:spLocks noGrp="1" noChangeArrowheads="1"/>
          </p:cNvSpPr>
          <p:nvPr>
            <p:ph type="title"/>
          </p:nvPr>
        </p:nvSpPr>
        <p:spPr/>
        <p:txBody>
          <a:bodyPr/>
          <a:lstStyle/>
          <a:p>
            <a:pPr eaLnBrk="1" hangingPunct="1"/>
            <a:r>
              <a:rPr lang="en-US" altLang="en-US"/>
              <a:t>Specific mediators</a:t>
            </a:r>
          </a:p>
        </p:txBody>
      </p:sp>
      <p:sp>
        <p:nvSpPr>
          <p:cNvPr id="40963" name="Rectangle 3">
            <a:extLst>
              <a:ext uri="{FF2B5EF4-FFF2-40B4-BE49-F238E27FC236}">
                <a16:creationId xmlns:a16="http://schemas.microsoft.com/office/drawing/2014/main" id="{6035A5F5-92F5-B74E-B728-AA630613A6E3}"/>
              </a:ext>
            </a:extLst>
          </p:cNvPr>
          <p:cNvSpPr>
            <a:spLocks noGrp="1" noChangeArrowheads="1"/>
          </p:cNvSpPr>
          <p:nvPr>
            <p:ph idx="1"/>
          </p:nvPr>
        </p:nvSpPr>
        <p:spPr/>
        <p:txBody>
          <a:bodyPr/>
          <a:lstStyle/>
          <a:p>
            <a:pPr lvl="1" eaLnBrk="1" hangingPunct="1"/>
            <a:r>
              <a:rPr lang="en-US" altLang="en-US"/>
              <a:t>Serotonin: vasodilatory effects similar to those of histamine; platelet dense-body granules; release triggered by platelet aggregation</a:t>
            </a:r>
          </a:p>
          <a:p>
            <a:pPr eaLnBrk="1" hangingPunct="1"/>
            <a:r>
              <a:rPr lang="en-US" altLang="en-US"/>
              <a:t>Plasma proteases</a:t>
            </a:r>
          </a:p>
          <a:p>
            <a:pPr lvl="1" eaLnBrk="1" hangingPunct="1"/>
            <a:r>
              <a:rPr lang="en-US" altLang="en-US"/>
              <a:t>Clotting system</a:t>
            </a:r>
          </a:p>
          <a:p>
            <a:pPr lvl="1" eaLnBrk="1" hangingPunct="1"/>
            <a:r>
              <a:rPr lang="en-US" altLang="en-US"/>
              <a:t>Complement</a:t>
            </a:r>
          </a:p>
          <a:p>
            <a:pPr lvl="1" eaLnBrk="1" hangingPunct="1"/>
            <a:r>
              <a:rPr lang="en-US" altLang="en-US"/>
              <a:t>Kinins</a:t>
            </a:r>
          </a:p>
          <a:p>
            <a:pPr lvl="1" eaLnBrk="1" hangingPunct="1"/>
            <a:endParaRPr lang="en-US" alt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F4349680-FD30-5620-6CF3-1EF0892CBCB2}"/>
              </a:ext>
            </a:extLst>
          </p:cNvPr>
          <p:cNvSpPr>
            <a:spLocks noGrp="1" noChangeArrowheads="1"/>
          </p:cNvSpPr>
          <p:nvPr>
            <p:ph type="title"/>
          </p:nvPr>
        </p:nvSpPr>
        <p:spPr/>
        <p:txBody>
          <a:bodyPr/>
          <a:lstStyle/>
          <a:p>
            <a:pPr eaLnBrk="1" hangingPunct="1"/>
            <a:r>
              <a:rPr lang="en-US" altLang="en-US"/>
              <a:t>Clotting cascade</a:t>
            </a:r>
          </a:p>
        </p:txBody>
      </p:sp>
      <p:sp>
        <p:nvSpPr>
          <p:cNvPr id="41987" name="Rectangle 3">
            <a:extLst>
              <a:ext uri="{FF2B5EF4-FFF2-40B4-BE49-F238E27FC236}">
                <a16:creationId xmlns:a16="http://schemas.microsoft.com/office/drawing/2014/main" id="{63ABCEDF-BDE9-1314-2337-7CFB6A84EDC3}"/>
              </a:ext>
            </a:extLst>
          </p:cNvPr>
          <p:cNvSpPr>
            <a:spLocks noGrp="1" noChangeArrowheads="1"/>
          </p:cNvSpPr>
          <p:nvPr>
            <p:ph idx="1"/>
          </p:nvPr>
        </p:nvSpPr>
        <p:spPr/>
        <p:txBody>
          <a:bodyPr/>
          <a:lstStyle/>
          <a:p>
            <a:pPr eaLnBrk="1" hangingPunct="1">
              <a:lnSpc>
                <a:spcPct val="90000"/>
              </a:lnSpc>
            </a:pPr>
            <a:r>
              <a:rPr lang="en-US" altLang="en-US"/>
              <a:t>Cascade of plasma proteases</a:t>
            </a:r>
          </a:p>
          <a:p>
            <a:pPr lvl="1" eaLnBrk="1" hangingPunct="1">
              <a:lnSpc>
                <a:spcPct val="90000"/>
              </a:lnSpc>
            </a:pPr>
            <a:r>
              <a:rPr lang="en-US" altLang="en-US"/>
              <a:t>Hageman factor (factor XII)</a:t>
            </a:r>
          </a:p>
          <a:p>
            <a:pPr lvl="1" eaLnBrk="1" hangingPunct="1">
              <a:lnSpc>
                <a:spcPct val="90000"/>
              </a:lnSpc>
            </a:pPr>
            <a:r>
              <a:rPr lang="en-US" altLang="en-US"/>
              <a:t>Collagen, basement membrane, activated platelets converts XII to XIIa (active form)</a:t>
            </a:r>
          </a:p>
          <a:p>
            <a:pPr lvl="1" eaLnBrk="1" hangingPunct="1">
              <a:lnSpc>
                <a:spcPct val="90000"/>
              </a:lnSpc>
            </a:pPr>
            <a:r>
              <a:rPr lang="en-US" altLang="en-US"/>
              <a:t>Ultimately converts soluble fibrinogen to insoluble fibrin clot</a:t>
            </a:r>
          </a:p>
          <a:p>
            <a:pPr lvl="1" eaLnBrk="1" hangingPunct="1">
              <a:lnSpc>
                <a:spcPct val="90000"/>
              </a:lnSpc>
            </a:pPr>
            <a:r>
              <a:rPr lang="en-US" altLang="en-US"/>
              <a:t>Factor XIIa simultaneously activates the “brakes” through the fibrinolytic system to prevent continuous clot propagation</a:t>
            </a:r>
          </a:p>
          <a:p>
            <a:pPr eaLnBrk="1" hangingPunct="1">
              <a:lnSpc>
                <a:spcPct val="90000"/>
              </a:lnSpc>
            </a:pPr>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42B1E536-323B-A899-8828-DB6BB43C6A56}"/>
              </a:ext>
            </a:extLst>
          </p:cNvPr>
          <p:cNvSpPr>
            <a:spLocks noGrp="1" noChangeArrowheads="1"/>
          </p:cNvSpPr>
          <p:nvPr>
            <p:ph type="title"/>
          </p:nvPr>
        </p:nvSpPr>
        <p:spPr>
          <a:xfrm>
            <a:off x="946404" y="990600"/>
            <a:ext cx="7269480" cy="700722"/>
          </a:xfrm>
        </p:spPr>
        <p:txBody>
          <a:bodyPr/>
          <a:lstStyle/>
          <a:p>
            <a:pPr eaLnBrk="1" hangingPunct="1"/>
            <a:r>
              <a:rPr lang="en-US" altLang="en-US" dirty="0"/>
              <a:t>Vasodilation</a:t>
            </a:r>
          </a:p>
        </p:txBody>
      </p:sp>
      <p:sp>
        <p:nvSpPr>
          <p:cNvPr id="6147" name="Rectangle 3">
            <a:extLst>
              <a:ext uri="{FF2B5EF4-FFF2-40B4-BE49-F238E27FC236}">
                <a16:creationId xmlns:a16="http://schemas.microsoft.com/office/drawing/2014/main" id="{CD74BE05-B77B-F628-8449-7C34327E9675}"/>
              </a:ext>
            </a:extLst>
          </p:cNvPr>
          <p:cNvSpPr>
            <a:spLocks noGrp="1" noChangeArrowheads="1"/>
          </p:cNvSpPr>
          <p:nvPr>
            <p:ph idx="1"/>
          </p:nvPr>
        </p:nvSpPr>
        <p:spPr/>
        <p:txBody>
          <a:bodyPr/>
          <a:lstStyle/>
          <a:p>
            <a:pPr eaLnBrk="1" hangingPunct="1"/>
            <a:r>
              <a:rPr lang="en-US" altLang="en-US" dirty="0"/>
              <a:t>Brief arteriolar vasoconstriction followed by vasodilation</a:t>
            </a:r>
          </a:p>
          <a:p>
            <a:pPr lvl="1" eaLnBrk="1" hangingPunct="1"/>
            <a:r>
              <a:rPr lang="en-US" altLang="en-US" dirty="0"/>
              <a:t>Accounts for warmth and redness</a:t>
            </a:r>
          </a:p>
          <a:p>
            <a:pPr lvl="1" eaLnBrk="1" hangingPunct="1"/>
            <a:r>
              <a:rPr lang="en-US" altLang="en-US" dirty="0"/>
              <a:t>Opens microvascular beds</a:t>
            </a:r>
          </a:p>
          <a:p>
            <a:pPr lvl="1" eaLnBrk="1" hangingPunct="1"/>
            <a:r>
              <a:rPr lang="en-US" altLang="en-US" dirty="0"/>
              <a:t>Increased intravascular pressure causes an early transudate (protein-poor filtrate of plasma) into </a:t>
            </a:r>
            <a:r>
              <a:rPr lang="en-US" altLang="en-US" dirty="0" err="1"/>
              <a:t>interstitium</a:t>
            </a:r>
            <a:r>
              <a:rPr lang="en-US" altLang="en-US" dirty="0"/>
              <a:t> (vascular permeability still not increased yet)</a:t>
            </a:r>
          </a:p>
          <a:p>
            <a:pPr lvl="1" eaLnBrk="1" hangingPunct="1"/>
            <a:endParaRPr lang="en-US"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8DABDAAA-83EF-D2CB-6F0F-9321D4525EF6}"/>
              </a:ext>
            </a:extLst>
          </p:cNvPr>
          <p:cNvSpPr>
            <a:spLocks noGrp="1" noChangeArrowheads="1"/>
          </p:cNvSpPr>
          <p:nvPr>
            <p:ph type="title"/>
          </p:nvPr>
        </p:nvSpPr>
        <p:spPr/>
        <p:txBody>
          <a:bodyPr/>
          <a:lstStyle/>
          <a:p>
            <a:pPr eaLnBrk="1" hangingPunct="1"/>
            <a:r>
              <a:rPr lang="en-US" altLang="en-US"/>
              <a:t>Kinin system</a:t>
            </a:r>
          </a:p>
        </p:txBody>
      </p:sp>
      <p:sp>
        <p:nvSpPr>
          <p:cNvPr id="43011" name="Rectangle 3">
            <a:extLst>
              <a:ext uri="{FF2B5EF4-FFF2-40B4-BE49-F238E27FC236}">
                <a16:creationId xmlns:a16="http://schemas.microsoft.com/office/drawing/2014/main" id="{F5542383-3D80-56FC-BEC4-09D90D849433}"/>
              </a:ext>
            </a:extLst>
          </p:cNvPr>
          <p:cNvSpPr>
            <a:spLocks noGrp="1" noChangeArrowheads="1"/>
          </p:cNvSpPr>
          <p:nvPr>
            <p:ph idx="1"/>
          </p:nvPr>
        </p:nvSpPr>
        <p:spPr/>
        <p:txBody>
          <a:bodyPr/>
          <a:lstStyle/>
          <a:p>
            <a:pPr eaLnBrk="1" hangingPunct="1"/>
            <a:r>
              <a:rPr lang="en-US" altLang="en-US"/>
              <a:t>Leads to formation of bradykinin from cleavage of precursor (HMWK)</a:t>
            </a:r>
          </a:p>
          <a:p>
            <a:pPr lvl="1" eaLnBrk="1" hangingPunct="1"/>
            <a:r>
              <a:rPr lang="en-US" altLang="en-US"/>
              <a:t>Vascular permeability</a:t>
            </a:r>
          </a:p>
          <a:p>
            <a:pPr lvl="1" eaLnBrk="1" hangingPunct="1"/>
            <a:r>
              <a:rPr lang="en-US" altLang="en-US"/>
              <a:t>Arteriolar dilation</a:t>
            </a:r>
          </a:p>
          <a:p>
            <a:pPr lvl="1" eaLnBrk="1" hangingPunct="1"/>
            <a:r>
              <a:rPr lang="en-US" altLang="en-US"/>
              <a:t>Non-vascular smooth muscle contraction (e.g., bronchial smooth muscle)</a:t>
            </a:r>
          </a:p>
          <a:p>
            <a:pPr lvl="1" eaLnBrk="1" hangingPunct="1"/>
            <a:r>
              <a:rPr lang="en-US" altLang="en-US"/>
              <a:t>Causes pain</a:t>
            </a:r>
          </a:p>
          <a:p>
            <a:pPr lvl="1" eaLnBrk="1" hangingPunct="1"/>
            <a:r>
              <a:rPr lang="en-US" altLang="en-US"/>
              <a:t>Rapidly inactivated (kininases)</a:t>
            </a:r>
          </a:p>
          <a:p>
            <a:pPr eaLnBrk="1" hangingPunct="1"/>
            <a:endParaRPr lang="en-US" alt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74D4720B-56C6-445B-925E-7CE9E8C816A0}"/>
              </a:ext>
            </a:extLst>
          </p:cNvPr>
          <p:cNvSpPr>
            <a:spLocks noGrp="1" noChangeArrowheads="1"/>
          </p:cNvSpPr>
          <p:nvPr>
            <p:ph type="title"/>
          </p:nvPr>
        </p:nvSpPr>
        <p:spPr/>
        <p:txBody>
          <a:bodyPr/>
          <a:lstStyle/>
          <a:p>
            <a:pPr eaLnBrk="1" hangingPunct="1"/>
            <a:r>
              <a:rPr lang="en-US" altLang="en-US"/>
              <a:t>Complement system</a:t>
            </a:r>
          </a:p>
        </p:txBody>
      </p:sp>
      <p:sp>
        <p:nvSpPr>
          <p:cNvPr id="44035" name="Rectangle 3">
            <a:extLst>
              <a:ext uri="{FF2B5EF4-FFF2-40B4-BE49-F238E27FC236}">
                <a16:creationId xmlns:a16="http://schemas.microsoft.com/office/drawing/2014/main" id="{0E82DBD1-2E56-F185-7ACF-28BBBD0C6E5D}"/>
              </a:ext>
            </a:extLst>
          </p:cNvPr>
          <p:cNvSpPr>
            <a:spLocks noGrp="1" noChangeArrowheads="1"/>
          </p:cNvSpPr>
          <p:nvPr>
            <p:ph idx="1"/>
          </p:nvPr>
        </p:nvSpPr>
        <p:spPr/>
        <p:txBody>
          <a:bodyPr>
            <a:normAutofit lnSpcReduction="10000"/>
          </a:bodyPr>
          <a:lstStyle/>
          <a:p>
            <a:pPr eaLnBrk="1" hangingPunct="1"/>
            <a:r>
              <a:rPr lang="en-US" altLang="en-US" sz="2800"/>
              <a:t>Components C1-C9 present in inactive form</a:t>
            </a:r>
          </a:p>
          <a:p>
            <a:pPr lvl="1" eaLnBrk="1" hangingPunct="1"/>
            <a:r>
              <a:rPr lang="en-US" altLang="en-US" sz="2400"/>
              <a:t>Activated via classic (C1) or alternative (C3) pathways to generate MAC (C5 – C9) that punch holes in microbe membranes</a:t>
            </a:r>
          </a:p>
          <a:p>
            <a:pPr lvl="1" eaLnBrk="1" hangingPunct="1"/>
            <a:r>
              <a:rPr lang="en-US" altLang="en-US" sz="2400"/>
              <a:t>In acute inflammation</a:t>
            </a:r>
          </a:p>
          <a:p>
            <a:pPr lvl="2" eaLnBrk="1" hangingPunct="1"/>
            <a:r>
              <a:rPr lang="en-US" altLang="en-US" sz="2000"/>
              <a:t>Vasodilation, vascular permeability, mast cell degranulation (C3a, C5a)</a:t>
            </a:r>
          </a:p>
          <a:p>
            <a:pPr lvl="2" eaLnBrk="1" hangingPunct="1"/>
            <a:r>
              <a:rPr lang="en-US" altLang="en-US" sz="2000"/>
              <a:t>Leukocyte chemotaxin, increases integrin avidity (C5a)</a:t>
            </a:r>
          </a:p>
          <a:p>
            <a:pPr lvl="2" eaLnBrk="1" hangingPunct="1"/>
            <a:r>
              <a:rPr lang="en-US" altLang="en-US" sz="2000"/>
              <a:t>As an opsonin, increases phagocytosis (C3b, C3bi) </a:t>
            </a:r>
          </a:p>
          <a:p>
            <a:pPr lvl="2" eaLnBrk="1" hangingPunct="1"/>
            <a:endParaRPr lang="en-US" altLang="en-US" sz="2000"/>
          </a:p>
          <a:p>
            <a:pPr lvl="1" eaLnBrk="1" hangingPunct="1"/>
            <a:endParaRPr lang="en-US" altLang="en-US" sz="24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55D3B056-DDA8-F886-BAAF-59E309D8B912}"/>
              </a:ext>
            </a:extLst>
          </p:cNvPr>
          <p:cNvSpPr>
            <a:spLocks noGrp="1" noChangeArrowheads="1"/>
          </p:cNvSpPr>
          <p:nvPr>
            <p:ph type="title"/>
          </p:nvPr>
        </p:nvSpPr>
        <p:spPr/>
        <p:txBody>
          <a:bodyPr/>
          <a:lstStyle/>
          <a:p>
            <a:pPr eaLnBrk="1" hangingPunct="1"/>
            <a:r>
              <a:rPr lang="en-US" altLang="en-US"/>
              <a:t>Specific Mediators</a:t>
            </a:r>
          </a:p>
        </p:txBody>
      </p:sp>
      <p:sp>
        <p:nvSpPr>
          <p:cNvPr id="45059" name="Rectangle 3">
            <a:extLst>
              <a:ext uri="{FF2B5EF4-FFF2-40B4-BE49-F238E27FC236}">
                <a16:creationId xmlns:a16="http://schemas.microsoft.com/office/drawing/2014/main" id="{80BDC4FD-ED77-E326-5F63-7AA47632041B}"/>
              </a:ext>
            </a:extLst>
          </p:cNvPr>
          <p:cNvSpPr>
            <a:spLocks noGrp="1" noChangeArrowheads="1"/>
          </p:cNvSpPr>
          <p:nvPr>
            <p:ph idx="1"/>
          </p:nvPr>
        </p:nvSpPr>
        <p:spPr/>
        <p:txBody>
          <a:bodyPr/>
          <a:lstStyle/>
          <a:p>
            <a:pPr eaLnBrk="1" hangingPunct="1"/>
            <a:r>
              <a:rPr lang="en-US" altLang="en-US"/>
              <a:t>Arachidonic acid metabolites (eicosanoids)</a:t>
            </a:r>
          </a:p>
          <a:p>
            <a:pPr lvl="1" eaLnBrk="1" hangingPunct="1"/>
            <a:r>
              <a:rPr lang="en-US" altLang="en-US"/>
              <a:t>Prostaglandins and thromboxane: via cyclooxygenase pathway; cause vasodilation and prolong edema; but also protective (gastric mucosa); COX blocked by aspirin and NSAIDS</a:t>
            </a:r>
          </a:p>
          <a:p>
            <a:pPr lvl="1" eaLnBrk="1" hangingPunct="1"/>
            <a:endParaRPr lang="en-US" alt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EA65D03B-9CF8-025B-B485-0CD02880C1E3}"/>
              </a:ext>
            </a:extLst>
          </p:cNvPr>
          <p:cNvSpPr>
            <a:spLocks noGrp="1" noChangeArrowheads="1"/>
          </p:cNvSpPr>
          <p:nvPr>
            <p:ph type="title"/>
          </p:nvPr>
        </p:nvSpPr>
        <p:spPr/>
        <p:txBody>
          <a:bodyPr/>
          <a:lstStyle/>
          <a:p>
            <a:pPr eaLnBrk="1" hangingPunct="1"/>
            <a:r>
              <a:rPr lang="en-US" altLang="en-US"/>
              <a:t>Specific Mediators</a:t>
            </a:r>
          </a:p>
        </p:txBody>
      </p:sp>
      <p:sp>
        <p:nvSpPr>
          <p:cNvPr id="46083" name="Rectangle 3">
            <a:extLst>
              <a:ext uri="{FF2B5EF4-FFF2-40B4-BE49-F238E27FC236}">
                <a16:creationId xmlns:a16="http://schemas.microsoft.com/office/drawing/2014/main" id="{842D0EC8-ED2E-B765-382C-3DF5DFC6E93A}"/>
              </a:ext>
            </a:extLst>
          </p:cNvPr>
          <p:cNvSpPr>
            <a:spLocks noGrp="1" noChangeArrowheads="1"/>
          </p:cNvSpPr>
          <p:nvPr>
            <p:ph idx="1"/>
          </p:nvPr>
        </p:nvSpPr>
        <p:spPr/>
        <p:txBody>
          <a:bodyPr/>
          <a:lstStyle/>
          <a:p>
            <a:pPr lvl="1" eaLnBrk="1" hangingPunct="1">
              <a:lnSpc>
                <a:spcPct val="90000"/>
              </a:lnSpc>
            </a:pPr>
            <a:r>
              <a:rPr lang="en-US" altLang="en-US"/>
              <a:t>Leukotrienes: via lipoxygenase pathway;  are chemotaxins, vasoconstrictors, cause increased vascular permeability, and bronchospasm</a:t>
            </a:r>
          </a:p>
          <a:p>
            <a:pPr eaLnBrk="1" hangingPunct="1">
              <a:lnSpc>
                <a:spcPct val="90000"/>
              </a:lnSpc>
            </a:pPr>
            <a:r>
              <a:rPr lang="en-US" altLang="en-US"/>
              <a:t>PAF (platelet activating factor)</a:t>
            </a:r>
          </a:p>
          <a:p>
            <a:pPr lvl="1" eaLnBrk="1" hangingPunct="1">
              <a:lnSpc>
                <a:spcPct val="90000"/>
              </a:lnSpc>
            </a:pPr>
            <a:r>
              <a:rPr lang="en-US" altLang="en-US"/>
              <a:t>Derived also from cell membrane phospholipid, causes vasodilation, increased vascular permeability, increases leukocyte adhesion (integrin conformation)</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C4E6A9EA-C616-3A9D-849F-553524EDA14F}"/>
              </a:ext>
            </a:extLst>
          </p:cNvPr>
          <p:cNvSpPr>
            <a:spLocks noGrp="1" noChangeArrowheads="1"/>
          </p:cNvSpPr>
          <p:nvPr>
            <p:ph type="title"/>
          </p:nvPr>
        </p:nvSpPr>
        <p:spPr/>
        <p:txBody>
          <a:bodyPr/>
          <a:lstStyle/>
          <a:p>
            <a:pPr eaLnBrk="1" hangingPunct="1"/>
            <a:r>
              <a:rPr lang="en-US" altLang="en-US"/>
              <a:t>More specific mediators </a:t>
            </a:r>
          </a:p>
        </p:txBody>
      </p:sp>
      <p:sp>
        <p:nvSpPr>
          <p:cNvPr id="47107" name="Rectangle 3">
            <a:extLst>
              <a:ext uri="{FF2B5EF4-FFF2-40B4-BE49-F238E27FC236}">
                <a16:creationId xmlns:a16="http://schemas.microsoft.com/office/drawing/2014/main" id="{E5EC9E06-525B-D764-1BC3-CF9A4522211C}"/>
              </a:ext>
            </a:extLst>
          </p:cNvPr>
          <p:cNvSpPr>
            <a:spLocks noGrp="1" noChangeArrowheads="1"/>
          </p:cNvSpPr>
          <p:nvPr>
            <p:ph idx="1"/>
          </p:nvPr>
        </p:nvSpPr>
        <p:spPr/>
        <p:txBody>
          <a:bodyPr/>
          <a:lstStyle/>
          <a:p>
            <a:pPr eaLnBrk="1" hangingPunct="1"/>
            <a:r>
              <a:rPr lang="en-US" altLang="en-US"/>
              <a:t>Cytokines</a:t>
            </a:r>
          </a:p>
          <a:p>
            <a:pPr lvl="1" eaLnBrk="1" hangingPunct="1"/>
            <a:r>
              <a:rPr lang="en-US" altLang="en-US"/>
              <a:t>Protein cell products that act as a message to other cells, telling them how to behave.</a:t>
            </a:r>
          </a:p>
          <a:p>
            <a:pPr lvl="1" eaLnBrk="1" hangingPunct="1"/>
            <a:r>
              <a:rPr lang="en-US" altLang="en-US"/>
              <a:t>IL-1, TNF-</a:t>
            </a:r>
            <a:r>
              <a:rPr lang="en-US" altLang="en-US">
                <a:sym typeface="Symbol" panose="05050102010706020507" pitchFamily="18" charset="2"/>
              </a:rPr>
              <a:t> and -, IFN- are especially important in inflammation.</a:t>
            </a:r>
          </a:p>
          <a:p>
            <a:pPr lvl="1" eaLnBrk="1" hangingPunct="1"/>
            <a:r>
              <a:rPr lang="en-US" altLang="en-US"/>
              <a:t>Increase endothelial cell adhesion molecule expression, activation and aggregation of PMNs, etc., etc., etc.</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BEFC13B6-E61D-43A7-8BE7-D87AC0985068}"/>
              </a:ext>
            </a:extLst>
          </p:cNvPr>
          <p:cNvSpPr>
            <a:spLocks noGrp="1" noChangeArrowheads="1"/>
          </p:cNvSpPr>
          <p:nvPr>
            <p:ph type="title"/>
          </p:nvPr>
        </p:nvSpPr>
        <p:spPr/>
        <p:txBody>
          <a:bodyPr/>
          <a:lstStyle/>
          <a:p>
            <a:pPr eaLnBrk="1" hangingPunct="1"/>
            <a:r>
              <a:rPr lang="en-US" altLang="en-US"/>
              <a:t>Specific mediators</a:t>
            </a:r>
          </a:p>
        </p:txBody>
      </p:sp>
      <p:sp>
        <p:nvSpPr>
          <p:cNvPr id="48131" name="Rectangle 3">
            <a:extLst>
              <a:ext uri="{FF2B5EF4-FFF2-40B4-BE49-F238E27FC236}">
                <a16:creationId xmlns:a16="http://schemas.microsoft.com/office/drawing/2014/main" id="{89D7ADD7-7822-FEA3-7922-2530668B0A97}"/>
              </a:ext>
            </a:extLst>
          </p:cNvPr>
          <p:cNvSpPr>
            <a:spLocks noGrp="1" noChangeArrowheads="1"/>
          </p:cNvSpPr>
          <p:nvPr>
            <p:ph idx="1"/>
          </p:nvPr>
        </p:nvSpPr>
        <p:spPr/>
        <p:txBody>
          <a:bodyPr/>
          <a:lstStyle/>
          <a:p>
            <a:pPr eaLnBrk="1" hangingPunct="1">
              <a:lnSpc>
                <a:spcPct val="90000"/>
              </a:lnSpc>
            </a:pPr>
            <a:r>
              <a:rPr lang="en-US" altLang="en-US"/>
              <a:t>Nitric Oxide</a:t>
            </a:r>
          </a:p>
          <a:p>
            <a:pPr lvl="1" eaLnBrk="1" hangingPunct="1">
              <a:lnSpc>
                <a:spcPct val="90000"/>
              </a:lnSpc>
            </a:pPr>
            <a:r>
              <a:rPr lang="en-US" altLang="en-US"/>
              <a:t>short-acting soluble free-radical gas with many functions</a:t>
            </a:r>
          </a:p>
          <a:p>
            <a:pPr lvl="1" eaLnBrk="1" hangingPunct="1">
              <a:lnSpc>
                <a:spcPct val="90000"/>
              </a:lnSpc>
            </a:pPr>
            <a:r>
              <a:rPr lang="en-US" altLang="en-US"/>
              <a:t>Produced by endothelial cells, macrophages, causes:</a:t>
            </a:r>
          </a:p>
          <a:p>
            <a:pPr lvl="2" eaLnBrk="1" hangingPunct="1">
              <a:lnSpc>
                <a:spcPct val="90000"/>
              </a:lnSpc>
            </a:pPr>
            <a:r>
              <a:rPr lang="en-US" altLang="en-US"/>
              <a:t>Vascular smooth muscle relaxation and vasodilation</a:t>
            </a:r>
          </a:p>
          <a:p>
            <a:pPr lvl="2" eaLnBrk="1" hangingPunct="1">
              <a:lnSpc>
                <a:spcPct val="90000"/>
              </a:lnSpc>
            </a:pPr>
            <a:r>
              <a:rPr lang="en-US" altLang="en-US"/>
              <a:t>Kills microbes in activated macrophages</a:t>
            </a:r>
          </a:p>
          <a:p>
            <a:pPr lvl="2" eaLnBrk="1" hangingPunct="1">
              <a:lnSpc>
                <a:spcPct val="90000"/>
              </a:lnSpc>
            </a:pPr>
            <a:r>
              <a:rPr lang="en-US" altLang="en-US"/>
              <a:t>Counteracts platelet adhesion, aggregation, and degranulation</a:t>
            </a:r>
          </a:p>
          <a:p>
            <a:pPr lvl="2" eaLnBrk="1" hangingPunct="1">
              <a:lnSpc>
                <a:spcPct val="90000"/>
              </a:lnSpc>
            </a:pPr>
            <a:endParaRPr lang="en-US" altLang="en-US"/>
          </a:p>
          <a:p>
            <a:pPr lvl="2" eaLnBrk="1" hangingPunct="1">
              <a:lnSpc>
                <a:spcPct val="90000"/>
              </a:lnSpc>
            </a:pPr>
            <a:endParaRPr lang="en-US" alt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52928F31-13A3-5F06-FFDB-59235C88218A}"/>
              </a:ext>
            </a:extLst>
          </p:cNvPr>
          <p:cNvSpPr>
            <a:spLocks noGrp="1" noChangeArrowheads="1"/>
          </p:cNvSpPr>
          <p:nvPr>
            <p:ph type="title"/>
          </p:nvPr>
        </p:nvSpPr>
        <p:spPr/>
        <p:txBody>
          <a:bodyPr/>
          <a:lstStyle/>
          <a:p>
            <a:pPr eaLnBrk="1" hangingPunct="1"/>
            <a:r>
              <a:rPr lang="en-US" altLang="en-US"/>
              <a:t>Specific mediators</a:t>
            </a:r>
          </a:p>
        </p:txBody>
      </p:sp>
      <p:sp>
        <p:nvSpPr>
          <p:cNvPr id="49155" name="Rectangle 3">
            <a:extLst>
              <a:ext uri="{FF2B5EF4-FFF2-40B4-BE49-F238E27FC236}">
                <a16:creationId xmlns:a16="http://schemas.microsoft.com/office/drawing/2014/main" id="{F56E24DF-F8FB-6B63-48F9-1107EAE34AC4}"/>
              </a:ext>
            </a:extLst>
          </p:cNvPr>
          <p:cNvSpPr>
            <a:spLocks noGrp="1" noChangeArrowheads="1"/>
          </p:cNvSpPr>
          <p:nvPr>
            <p:ph idx="1"/>
          </p:nvPr>
        </p:nvSpPr>
        <p:spPr/>
        <p:txBody>
          <a:bodyPr/>
          <a:lstStyle/>
          <a:p>
            <a:pPr eaLnBrk="1" hangingPunct="1">
              <a:lnSpc>
                <a:spcPct val="90000"/>
              </a:lnSpc>
            </a:pPr>
            <a:r>
              <a:rPr lang="en-US" altLang="en-US"/>
              <a:t>Lysosomal components</a:t>
            </a:r>
          </a:p>
          <a:p>
            <a:pPr lvl="1" eaLnBrk="1" hangingPunct="1">
              <a:lnSpc>
                <a:spcPct val="90000"/>
              </a:lnSpc>
            </a:pPr>
            <a:r>
              <a:rPr lang="en-US" altLang="en-US"/>
              <a:t>Leak from PMNs and macrophages after demise, attempts at phagocytosis, etc.</a:t>
            </a:r>
          </a:p>
          <a:p>
            <a:pPr lvl="1" eaLnBrk="1" hangingPunct="1">
              <a:lnSpc>
                <a:spcPct val="90000"/>
              </a:lnSpc>
            </a:pPr>
            <a:r>
              <a:rPr lang="en-US" altLang="en-US"/>
              <a:t>Acid proteases (only active within lysosomes).</a:t>
            </a:r>
          </a:p>
          <a:p>
            <a:pPr lvl="1" eaLnBrk="1" hangingPunct="1">
              <a:lnSpc>
                <a:spcPct val="90000"/>
              </a:lnSpc>
            </a:pPr>
            <a:r>
              <a:rPr lang="en-US" altLang="en-US"/>
              <a:t>Neutral proteases such as elastase and collagenase are destructive in ECM.</a:t>
            </a:r>
          </a:p>
          <a:p>
            <a:pPr lvl="1" eaLnBrk="1" hangingPunct="1">
              <a:lnSpc>
                <a:spcPct val="90000"/>
              </a:lnSpc>
            </a:pPr>
            <a:r>
              <a:rPr lang="en-US" altLang="en-US"/>
              <a:t>Counteracted by serum and ECM anti-proteases.</a:t>
            </a:r>
          </a:p>
          <a:p>
            <a:pPr eaLnBrk="1" hangingPunct="1">
              <a:lnSpc>
                <a:spcPct val="90000"/>
              </a:lnSpc>
            </a:pPr>
            <a:endParaRPr lang="en-US" alt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92661A90-DBEA-A059-A962-5232B7F1E5A6}"/>
              </a:ext>
            </a:extLst>
          </p:cNvPr>
          <p:cNvSpPr>
            <a:spLocks noGrp="1" noChangeArrowheads="1"/>
          </p:cNvSpPr>
          <p:nvPr>
            <p:ph type="title"/>
          </p:nvPr>
        </p:nvSpPr>
        <p:spPr>
          <a:xfrm>
            <a:off x="946404" y="679300"/>
            <a:ext cx="7269480" cy="1073300"/>
          </a:xfrm>
        </p:spPr>
        <p:txBody>
          <a:bodyPr>
            <a:normAutofit fontScale="90000"/>
          </a:bodyPr>
          <a:lstStyle/>
          <a:p>
            <a:pPr eaLnBrk="1" hangingPunct="1"/>
            <a:r>
              <a:rPr lang="en-US" altLang="en-US" dirty="0"/>
              <a:t>Possible outcomes of acute inflammation</a:t>
            </a:r>
          </a:p>
        </p:txBody>
      </p:sp>
      <p:sp>
        <p:nvSpPr>
          <p:cNvPr id="50179" name="Rectangle 3">
            <a:extLst>
              <a:ext uri="{FF2B5EF4-FFF2-40B4-BE49-F238E27FC236}">
                <a16:creationId xmlns:a16="http://schemas.microsoft.com/office/drawing/2014/main" id="{478AAB88-1414-664C-FDE1-988894A7165A}"/>
              </a:ext>
            </a:extLst>
          </p:cNvPr>
          <p:cNvSpPr>
            <a:spLocks noGrp="1" noChangeArrowheads="1"/>
          </p:cNvSpPr>
          <p:nvPr>
            <p:ph idx="1"/>
          </p:nvPr>
        </p:nvSpPr>
        <p:spPr/>
        <p:txBody>
          <a:bodyPr/>
          <a:lstStyle/>
          <a:p>
            <a:pPr eaLnBrk="1" hangingPunct="1"/>
            <a:r>
              <a:rPr lang="en-US" altLang="en-US"/>
              <a:t>Complete resolution</a:t>
            </a:r>
          </a:p>
          <a:p>
            <a:pPr lvl="1" eaLnBrk="1" hangingPunct="1"/>
            <a:r>
              <a:rPr lang="en-US" altLang="en-US"/>
              <a:t>Little tissue damage</a:t>
            </a:r>
          </a:p>
          <a:p>
            <a:pPr lvl="1" eaLnBrk="1" hangingPunct="1"/>
            <a:r>
              <a:rPr lang="en-US" altLang="en-US"/>
              <a:t>Capable of regeneration</a:t>
            </a:r>
          </a:p>
          <a:p>
            <a:pPr eaLnBrk="1" hangingPunct="1"/>
            <a:r>
              <a:rPr lang="en-US" altLang="en-US"/>
              <a:t>Scarring (fibrosis)</a:t>
            </a:r>
          </a:p>
          <a:p>
            <a:pPr lvl="1" eaLnBrk="1" hangingPunct="1"/>
            <a:r>
              <a:rPr lang="en-US" altLang="en-US"/>
              <a:t>In tissues unable to regenerate</a:t>
            </a:r>
          </a:p>
          <a:p>
            <a:pPr lvl="1" eaLnBrk="1" hangingPunct="1"/>
            <a:r>
              <a:rPr lang="en-US" altLang="en-US"/>
              <a:t>Excessive fibrin deposition organized into fibrous tissue</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53AACBD1-0319-E580-03A0-099FEFAE54E3}"/>
              </a:ext>
            </a:extLst>
          </p:cNvPr>
          <p:cNvSpPr>
            <a:spLocks noGrp="1" noChangeArrowheads="1"/>
          </p:cNvSpPr>
          <p:nvPr>
            <p:ph type="title"/>
          </p:nvPr>
        </p:nvSpPr>
        <p:spPr/>
        <p:txBody>
          <a:bodyPr/>
          <a:lstStyle/>
          <a:p>
            <a:pPr eaLnBrk="1" hangingPunct="1"/>
            <a:r>
              <a:rPr lang="en-US" altLang="en-US"/>
              <a:t>Outcomes (cont’d)</a:t>
            </a:r>
          </a:p>
        </p:txBody>
      </p:sp>
      <p:sp>
        <p:nvSpPr>
          <p:cNvPr id="51203" name="Rectangle 3">
            <a:extLst>
              <a:ext uri="{FF2B5EF4-FFF2-40B4-BE49-F238E27FC236}">
                <a16:creationId xmlns:a16="http://schemas.microsoft.com/office/drawing/2014/main" id="{5980C571-C5E4-EF59-FAF5-6D9A0B018B8F}"/>
              </a:ext>
            </a:extLst>
          </p:cNvPr>
          <p:cNvSpPr>
            <a:spLocks noGrp="1" noChangeArrowheads="1"/>
          </p:cNvSpPr>
          <p:nvPr>
            <p:ph idx="1"/>
          </p:nvPr>
        </p:nvSpPr>
        <p:spPr/>
        <p:txBody>
          <a:bodyPr/>
          <a:lstStyle/>
          <a:p>
            <a:pPr eaLnBrk="1" hangingPunct="1"/>
            <a:r>
              <a:rPr lang="en-US" altLang="en-US"/>
              <a:t>Abscess formation occurs with some bacterial or fungal infections</a:t>
            </a:r>
          </a:p>
          <a:p>
            <a:pPr eaLnBrk="1" hangingPunct="1"/>
            <a:r>
              <a:rPr lang="en-US" altLang="en-US"/>
              <a:t>Progression to chronic inflammation (next)</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id="{F633AF18-F519-87E6-9E1A-4770BC0905C5}"/>
              </a:ext>
            </a:extLst>
          </p:cNvPr>
          <p:cNvSpPr>
            <a:spLocks noGrp="1"/>
          </p:cNvSpPr>
          <p:nvPr>
            <p:ph type="title"/>
          </p:nvPr>
        </p:nvSpPr>
        <p:spPr/>
        <p:txBody>
          <a:bodyPr/>
          <a:lstStyle/>
          <a:p>
            <a:r>
              <a:rPr lang="en-US" altLang="en-US"/>
              <a:t>Chronic Inflammation</a:t>
            </a:r>
          </a:p>
        </p:txBody>
      </p:sp>
      <p:sp>
        <p:nvSpPr>
          <p:cNvPr id="52227" name="Content Placeholder 2">
            <a:extLst>
              <a:ext uri="{FF2B5EF4-FFF2-40B4-BE49-F238E27FC236}">
                <a16:creationId xmlns:a16="http://schemas.microsoft.com/office/drawing/2014/main" id="{16E3029E-5C58-BA47-D26D-CBDF4F932DCC}"/>
              </a:ext>
            </a:extLst>
          </p:cNvPr>
          <p:cNvSpPr>
            <a:spLocks noGrp="1"/>
          </p:cNvSpPr>
          <p:nvPr>
            <p:ph idx="1"/>
          </p:nvPr>
        </p:nvSpPr>
        <p:spPr/>
        <p:txBody>
          <a:bodyPr/>
          <a:lstStyle/>
          <a:p>
            <a:r>
              <a:rPr lang="en-US" altLang="en-US"/>
              <a:t>Def: Inflammation of prolong duration, sometimes weeks and months, in which destruction, inflammation and healing is proceeding at the same time.</a:t>
            </a:r>
          </a:p>
          <a:p>
            <a:r>
              <a:rPr lang="en-US" altLang="en-US"/>
              <a:t>Cells involved in chr. Infla.</a:t>
            </a:r>
          </a:p>
          <a:p>
            <a:pPr>
              <a:buFont typeface="Wingdings" panose="05000000000000000000" pitchFamily="2" charset="2"/>
              <a:buNone/>
            </a:pPr>
            <a:r>
              <a:rPr lang="en-US" altLang="en-US"/>
              <a:t>- macrophages, lymphocytes, plasma cells, eosinophils, mast cells.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8076FF1C-0206-8430-0118-3CC95286C02A}"/>
              </a:ext>
            </a:extLst>
          </p:cNvPr>
          <p:cNvSpPr>
            <a:spLocks noGrp="1" noChangeArrowheads="1"/>
          </p:cNvSpPr>
          <p:nvPr>
            <p:ph type="title"/>
          </p:nvPr>
        </p:nvSpPr>
        <p:spPr/>
        <p:txBody>
          <a:bodyPr/>
          <a:lstStyle/>
          <a:p>
            <a:pPr eaLnBrk="1" hangingPunct="1"/>
            <a:r>
              <a:rPr lang="en-US" altLang="en-US"/>
              <a:t>Vascular leakage</a:t>
            </a:r>
          </a:p>
        </p:txBody>
      </p:sp>
      <p:sp>
        <p:nvSpPr>
          <p:cNvPr id="7171" name="Rectangle 3">
            <a:extLst>
              <a:ext uri="{FF2B5EF4-FFF2-40B4-BE49-F238E27FC236}">
                <a16:creationId xmlns:a16="http://schemas.microsoft.com/office/drawing/2014/main" id="{1327EDAD-46AC-52CE-FE53-A173D857212E}"/>
              </a:ext>
            </a:extLst>
          </p:cNvPr>
          <p:cNvSpPr>
            <a:spLocks noGrp="1" noChangeArrowheads="1"/>
          </p:cNvSpPr>
          <p:nvPr>
            <p:ph idx="1"/>
          </p:nvPr>
        </p:nvSpPr>
        <p:spPr/>
        <p:txBody>
          <a:bodyPr/>
          <a:lstStyle/>
          <a:p>
            <a:pPr eaLnBrk="1" hangingPunct="1"/>
            <a:r>
              <a:rPr lang="en-US" altLang="en-US"/>
              <a:t>Vascular permeability (leakiness) commences</a:t>
            </a:r>
          </a:p>
          <a:p>
            <a:pPr lvl="1" eaLnBrk="1" hangingPunct="1"/>
            <a:r>
              <a:rPr lang="en-US" altLang="en-US"/>
              <a:t>Transudate gives way to exudate (protein-rich)</a:t>
            </a:r>
          </a:p>
          <a:p>
            <a:pPr lvl="1" eaLnBrk="1" hangingPunct="1"/>
            <a:r>
              <a:rPr lang="en-US" altLang="en-US"/>
              <a:t>Increases interstitial osmotic pressure contributing to edema (water and ions)</a:t>
            </a:r>
          </a:p>
          <a:p>
            <a:pPr eaLnBrk="1" hangingPunct="1"/>
            <a:endParaRPr lang="en-US" altLang="en-US"/>
          </a:p>
          <a:p>
            <a:pPr lvl="1" eaLnBrk="1" hangingPunct="1"/>
            <a:endParaRPr lang="en-US" altLang="en-US"/>
          </a:p>
          <a:p>
            <a:pPr lvl="1" eaLnBrk="1" hangingPunct="1"/>
            <a:endParaRPr lang="en-US" alt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EB6EFE79-8466-B5C6-B224-EF2DDE8C9E0B}"/>
              </a:ext>
            </a:extLst>
          </p:cNvPr>
          <p:cNvSpPr>
            <a:spLocks noGrp="1" noChangeArrowheads="1"/>
          </p:cNvSpPr>
          <p:nvPr>
            <p:ph type="title"/>
          </p:nvPr>
        </p:nvSpPr>
        <p:spPr/>
        <p:txBody>
          <a:bodyPr/>
          <a:lstStyle/>
          <a:p>
            <a:pPr eaLnBrk="1" hangingPunct="1"/>
            <a:r>
              <a:rPr lang="en-US" altLang="en-US"/>
              <a:t>Chronic inflammation</a:t>
            </a:r>
          </a:p>
        </p:txBody>
      </p:sp>
      <p:sp>
        <p:nvSpPr>
          <p:cNvPr id="53251" name="Rectangle 3">
            <a:extLst>
              <a:ext uri="{FF2B5EF4-FFF2-40B4-BE49-F238E27FC236}">
                <a16:creationId xmlns:a16="http://schemas.microsoft.com/office/drawing/2014/main" id="{3D85F0CA-1AA8-1C32-9FBE-58B4E230256E}"/>
              </a:ext>
            </a:extLst>
          </p:cNvPr>
          <p:cNvSpPr>
            <a:spLocks noGrp="1" noChangeArrowheads="1"/>
          </p:cNvSpPr>
          <p:nvPr>
            <p:ph idx="1"/>
          </p:nvPr>
        </p:nvSpPr>
        <p:spPr/>
        <p:txBody>
          <a:bodyPr>
            <a:normAutofit fontScale="92500" lnSpcReduction="10000"/>
          </a:bodyPr>
          <a:lstStyle/>
          <a:p>
            <a:pPr eaLnBrk="1" hangingPunct="1">
              <a:lnSpc>
                <a:spcPct val="90000"/>
              </a:lnSpc>
            </a:pPr>
            <a:r>
              <a:rPr lang="en-US" altLang="en-US" sz="2800"/>
              <a:t>Lymphocyte, macrophage, plasma cell (mononuclear cell) infiltration</a:t>
            </a:r>
          </a:p>
          <a:p>
            <a:pPr eaLnBrk="1" hangingPunct="1">
              <a:lnSpc>
                <a:spcPct val="90000"/>
              </a:lnSpc>
            </a:pPr>
            <a:r>
              <a:rPr lang="en-US" altLang="en-US" sz="2800"/>
              <a:t>Tissue destruction by inflammatory cells</a:t>
            </a:r>
          </a:p>
          <a:p>
            <a:pPr eaLnBrk="1" hangingPunct="1">
              <a:lnSpc>
                <a:spcPct val="90000"/>
              </a:lnSpc>
            </a:pPr>
            <a:r>
              <a:rPr lang="en-US" altLang="en-US" sz="2800"/>
              <a:t>Attempts at repair with fibrosis and angiogenesis (new vessel formation)</a:t>
            </a:r>
          </a:p>
          <a:p>
            <a:pPr eaLnBrk="1" hangingPunct="1">
              <a:lnSpc>
                <a:spcPct val="90000"/>
              </a:lnSpc>
            </a:pPr>
            <a:r>
              <a:rPr lang="en-US" altLang="en-US" sz="2800"/>
              <a:t>When acute phase cannot be resolved</a:t>
            </a:r>
          </a:p>
          <a:p>
            <a:pPr lvl="1" eaLnBrk="1" hangingPunct="1">
              <a:lnSpc>
                <a:spcPct val="90000"/>
              </a:lnSpc>
            </a:pPr>
            <a:r>
              <a:rPr lang="en-US" altLang="en-US" sz="2400"/>
              <a:t>Persistent injury or infection (ulcer, TB)</a:t>
            </a:r>
          </a:p>
          <a:p>
            <a:pPr lvl="1" eaLnBrk="1" hangingPunct="1">
              <a:lnSpc>
                <a:spcPct val="90000"/>
              </a:lnSpc>
            </a:pPr>
            <a:r>
              <a:rPr lang="en-US" altLang="en-US" sz="2400"/>
              <a:t>Prolonged toxic agent exposure (silica)</a:t>
            </a:r>
          </a:p>
          <a:p>
            <a:pPr lvl="1" eaLnBrk="1" hangingPunct="1">
              <a:lnSpc>
                <a:spcPct val="90000"/>
              </a:lnSpc>
            </a:pPr>
            <a:r>
              <a:rPr lang="en-US" altLang="en-US" sz="2400"/>
              <a:t>Autoimmune disease states (RA, SLE)</a:t>
            </a:r>
          </a:p>
          <a:p>
            <a:pPr eaLnBrk="1" hangingPunct="1">
              <a:lnSpc>
                <a:spcPct val="90000"/>
              </a:lnSpc>
            </a:pPr>
            <a:endParaRPr lang="en-US" altLang="en-US" sz="280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DE2D12F7-27D0-5BE4-682F-262E87FC10F9}"/>
              </a:ext>
            </a:extLst>
          </p:cNvPr>
          <p:cNvSpPr>
            <a:spLocks noGrp="1" noChangeArrowheads="1"/>
          </p:cNvSpPr>
          <p:nvPr>
            <p:ph type="title"/>
          </p:nvPr>
        </p:nvSpPr>
        <p:spPr/>
        <p:txBody>
          <a:bodyPr>
            <a:normAutofit fontScale="90000"/>
          </a:bodyPr>
          <a:lstStyle/>
          <a:p>
            <a:pPr eaLnBrk="1" hangingPunct="1"/>
            <a:r>
              <a:rPr lang="en-US" altLang="en-US"/>
              <a:t>The Players (mononuclear phagocyte system)</a:t>
            </a:r>
          </a:p>
        </p:txBody>
      </p:sp>
      <p:sp>
        <p:nvSpPr>
          <p:cNvPr id="54275" name="Rectangle 3">
            <a:extLst>
              <a:ext uri="{FF2B5EF4-FFF2-40B4-BE49-F238E27FC236}">
                <a16:creationId xmlns:a16="http://schemas.microsoft.com/office/drawing/2014/main" id="{1F4BB82D-8568-56A1-23DA-06F4B01889C0}"/>
              </a:ext>
            </a:extLst>
          </p:cNvPr>
          <p:cNvSpPr>
            <a:spLocks noGrp="1" noChangeArrowheads="1"/>
          </p:cNvSpPr>
          <p:nvPr>
            <p:ph idx="1"/>
          </p:nvPr>
        </p:nvSpPr>
        <p:spPr/>
        <p:txBody>
          <a:bodyPr/>
          <a:lstStyle/>
          <a:p>
            <a:pPr eaLnBrk="1" hangingPunct="1">
              <a:lnSpc>
                <a:spcPct val="90000"/>
              </a:lnSpc>
            </a:pPr>
            <a:r>
              <a:rPr lang="en-US" altLang="en-US"/>
              <a:t>Macrophages</a:t>
            </a:r>
          </a:p>
          <a:p>
            <a:pPr lvl="1" eaLnBrk="1" hangingPunct="1">
              <a:lnSpc>
                <a:spcPct val="90000"/>
              </a:lnSpc>
            </a:pPr>
            <a:r>
              <a:rPr lang="en-US" altLang="en-US"/>
              <a:t>Scattered all  over (microglia, Kupffer cells, sinus histiocytes, alveolar macrophages, melanophages,osteoclast, epithelioid cells</a:t>
            </a:r>
          </a:p>
          <a:p>
            <a:pPr lvl="1" eaLnBrk="1" hangingPunct="1">
              <a:lnSpc>
                <a:spcPct val="90000"/>
              </a:lnSpc>
            </a:pPr>
            <a:r>
              <a:rPr lang="en-US" altLang="en-US"/>
              <a:t>Circulate as monocytes and reach site of injury within 24 – 48 hrs and transform</a:t>
            </a:r>
          </a:p>
          <a:p>
            <a:pPr lvl="1" eaLnBrk="1" hangingPunct="1">
              <a:lnSpc>
                <a:spcPct val="90000"/>
              </a:lnSpc>
            </a:pPr>
            <a:r>
              <a:rPr lang="en-US" altLang="en-US"/>
              <a:t>Become activated by T cell-derived cytokines, endotoxins, and other products of inflammation</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0F7EF1F2-BED0-0BAB-5221-9CE9FA05CC62}"/>
              </a:ext>
            </a:extLst>
          </p:cNvPr>
          <p:cNvSpPr>
            <a:spLocks noGrp="1" noChangeArrowheads="1"/>
          </p:cNvSpPr>
          <p:nvPr>
            <p:ph type="title"/>
          </p:nvPr>
        </p:nvSpPr>
        <p:spPr/>
        <p:txBody>
          <a:bodyPr/>
          <a:lstStyle/>
          <a:p>
            <a:pPr eaLnBrk="1" hangingPunct="1"/>
            <a:r>
              <a:rPr lang="en-US" altLang="en-US"/>
              <a:t>The Players</a:t>
            </a:r>
          </a:p>
        </p:txBody>
      </p:sp>
      <p:sp>
        <p:nvSpPr>
          <p:cNvPr id="55299" name="Rectangle 3">
            <a:extLst>
              <a:ext uri="{FF2B5EF4-FFF2-40B4-BE49-F238E27FC236}">
                <a16:creationId xmlns:a16="http://schemas.microsoft.com/office/drawing/2014/main" id="{3397A715-4A57-B9D6-E9A3-DB3B3087831C}"/>
              </a:ext>
            </a:extLst>
          </p:cNvPr>
          <p:cNvSpPr>
            <a:spLocks noGrp="1" noChangeArrowheads="1"/>
          </p:cNvSpPr>
          <p:nvPr>
            <p:ph idx="1"/>
          </p:nvPr>
        </p:nvSpPr>
        <p:spPr/>
        <p:txBody>
          <a:bodyPr/>
          <a:lstStyle/>
          <a:p>
            <a:pPr eaLnBrk="1" hangingPunct="1">
              <a:lnSpc>
                <a:spcPct val="90000"/>
              </a:lnSpc>
            </a:pPr>
            <a:r>
              <a:rPr lang="en-US" altLang="en-US"/>
              <a:t>T and B lymphocytes</a:t>
            </a:r>
          </a:p>
          <a:p>
            <a:pPr lvl="1" eaLnBrk="1" hangingPunct="1">
              <a:lnSpc>
                <a:spcPct val="90000"/>
              </a:lnSpc>
            </a:pPr>
            <a:r>
              <a:rPr lang="en-US" altLang="en-US"/>
              <a:t>Antigen-activated (via macrophages and dendritic cells)</a:t>
            </a:r>
          </a:p>
          <a:p>
            <a:pPr lvl="1" eaLnBrk="1" hangingPunct="1">
              <a:lnSpc>
                <a:spcPct val="90000"/>
              </a:lnSpc>
            </a:pPr>
            <a:r>
              <a:rPr lang="en-US" altLang="en-US"/>
              <a:t>Release macrophage-activating cytokines (in turn, macrophages release lymphocyte-activating cytokines until inflammatory stimulus is removed)</a:t>
            </a:r>
          </a:p>
          <a:p>
            <a:pPr eaLnBrk="1" hangingPunct="1">
              <a:lnSpc>
                <a:spcPct val="90000"/>
              </a:lnSpc>
            </a:pPr>
            <a:r>
              <a:rPr lang="en-US" altLang="en-US"/>
              <a:t>Plasma cells</a:t>
            </a:r>
          </a:p>
          <a:p>
            <a:pPr lvl="1" eaLnBrk="1" hangingPunct="1">
              <a:lnSpc>
                <a:spcPct val="90000"/>
              </a:lnSpc>
            </a:pPr>
            <a:r>
              <a:rPr lang="en-US" altLang="en-US"/>
              <a:t>Terminally differentiated B cells</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7338A791-F5C0-4840-46F3-8633BA5EB785}"/>
              </a:ext>
            </a:extLst>
          </p:cNvPr>
          <p:cNvSpPr>
            <a:spLocks noGrp="1" noChangeArrowheads="1"/>
          </p:cNvSpPr>
          <p:nvPr>
            <p:ph type="title"/>
          </p:nvPr>
        </p:nvSpPr>
        <p:spPr/>
        <p:txBody>
          <a:bodyPr/>
          <a:lstStyle/>
          <a:p>
            <a:pPr eaLnBrk="1" hangingPunct="1"/>
            <a:r>
              <a:rPr lang="en-US" altLang="en-US"/>
              <a:t>The Players</a:t>
            </a:r>
          </a:p>
        </p:txBody>
      </p:sp>
      <p:sp>
        <p:nvSpPr>
          <p:cNvPr id="56323" name="Rectangle 3">
            <a:extLst>
              <a:ext uri="{FF2B5EF4-FFF2-40B4-BE49-F238E27FC236}">
                <a16:creationId xmlns:a16="http://schemas.microsoft.com/office/drawing/2014/main" id="{426B6ADB-1E32-B63C-5932-A2A50217AF57}"/>
              </a:ext>
            </a:extLst>
          </p:cNvPr>
          <p:cNvSpPr>
            <a:spLocks noGrp="1" noChangeArrowheads="1"/>
          </p:cNvSpPr>
          <p:nvPr>
            <p:ph idx="1"/>
          </p:nvPr>
        </p:nvSpPr>
        <p:spPr/>
        <p:txBody>
          <a:bodyPr/>
          <a:lstStyle/>
          <a:p>
            <a:pPr lvl="1" eaLnBrk="1" hangingPunct="1"/>
            <a:r>
              <a:rPr lang="en-US" altLang="en-US"/>
              <a:t>Produce antibodies</a:t>
            </a:r>
          </a:p>
          <a:p>
            <a:pPr eaLnBrk="1" hangingPunct="1"/>
            <a:r>
              <a:rPr lang="en-US" altLang="en-US"/>
              <a:t>Eosinophils </a:t>
            </a:r>
          </a:p>
          <a:p>
            <a:pPr lvl="1" eaLnBrk="1" hangingPunct="1"/>
            <a:r>
              <a:rPr lang="en-US" altLang="en-US"/>
              <a:t>Found especially at sites of parasitic infection, or at allergic (IgE-mediated) sites</a:t>
            </a:r>
          </a:p>
          <a:p>
            <a:pPr lvl="1" eaLnBrk="1" hangingPunct="1"/>
            <a:endParaRPr lang="en-US" alt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9BE242F0-A508-22F4-44C0-76AC035E062F}"/>
              </a:ext>
            </a:extLst>
          </p:cNvPr>
          <p:cNvSpPr>
            <a:spLocks noGrp="1" noChangeArrowheads="1"/>
          </p:cNvSpPr>
          <p:nvPr>
            <p:ph type="title"/>
          </p:nvPr>
        </p:nvSpPr>
        <p:spPr/>
        <p:txBody>
          <a:bodyPr/>
          <a:lstStyle/>
          <a:p>
            <a:pPr eaLnBrk="1" hangingPunct="1"/>
            <a:r>
              <a:rPr lang="en-US" altLang="en-US"/>
              <a:t>Granulomatous Inflammation</a:t>
            </a:r>
          </a:p>
        </p:txBody>
      </p:sp>
      <p:sp>
        <p:nvSpPr>
          <p:cNvPr id="57347" name="Rectangle 3">
            <a:extLst>
              <a:ext uri="{FF2B5EF4-FFF2-40B4-BE49-F238E27FC236}">
                <a16:creationId xmlns:a16="http://schemas.microsoft.com/office/drawing/2014/main" id="{A4533621-516F-5DF4-B2E0-AB08094E64EF}"/>
              </a:ext>
            </a:extLst>
          </p:cNvPr>
          <p:cNvSpPr>
            <a:spLocks noGrp="1" noChangeArrowheads="1"/>
          </p:cNvSpPr>
          <p:nvPr>
            <p:ph idx="1"/>
          </p:nvPr>
        </p:nvSpPr>
        <p:spPr/>
        <p:txBody>
          <a:bodyPr/>
          <a:lstStyle/>
          <a:p>
            <a:pPr eaLnBrk="1" hangingPunct="1"/>
            <a:r>
              <a:rPr lang="en-US" altLang="en-US"/>
              <a:t>Clusters of T cell-activated macrophages, which engulf and surround indigestible foreign bodies (mycobacteria, </a:t>
            </a:r>
            <a:r>
              <a:rPr lang="en-US" altLang="en-US" i="1"/>
              <a:t>H. capsulatum</a:t>
            </a:r>
            <a:r>
              <a:rPr lang="en-US" altLang="en-US"/>
              <a:t>, silica, suture material)</a:t>
            </a:r>
          </a:p>
          <a:p>
            <a:pPr eaLnBrk="1" hangingPunct="1"/>
            <a:r>
              <a:rPr lang="en-US" altLang="en-US"/>
              <a:t>Resemble squamous cells, therefore called “epithelioid” granulomas</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70124F96-FB7A-D8F0-5C8D-C963357AC3B7}"/>
              </a:ext>
            </a:extLst>
          </p:cNvPr>
          <p:cNvSpPr>
            <a:spLocks noGrp="1" noChangeArrowheads="1"/>
          </p:cNvSpPr>
          <p:nvPr>
            <p:ph type="title"/>
          </p:nvPr>
        </p:nvSpPr>
        <p:spPr/>
        <p:txBody>
          <a:bodyPr/>
          <a:lstStyle/>
          <a:p>
            <a:pPr eaLnBrk="1" hangingPunct="1"/>
            <a:r>
              <a:rPr lang="en-US" altLang="en-US"/>
              <a:t>Lymph Nodes and Lymphatics</a:t>
            </a:r>
          </a:p>
        </p:txBody>
      </p:sp>
      <p:sp>
        <p:nvSpPr>
          <p:cNvPr id="58371" name="Rectangle 3">
            <a:extLst>
              <a:ext uri="{FF2B5EF4-FFF2-40B4-BE49-F238E27FC236}">
                <a16:creationId xmlns:a16="http://schemas.microsoft.com/office/drawing/2014/main" id="{25E0FD3C-AFAD-3B90-DB97-359A5015B282}"/>
              </a:ext>
            </a:extLst>
          </p:cNvPr>
          <p:cNvSpPr>
            <a:spLocks noGrp="1" noChangeArrowheads="1"/>
          </p:cNvSpPr>
          <p:nvPr>
            <p:ph idx="1"/>
          </p:nvPr>
        </p:nvSpPr>
        <p:spPr/>
        <p:txBody>
          <a:bodyPr/>
          <a:lstStyle/>
          <a:p>
            <a:pPr eaLnBrk="1" hangingPunct="1">
              <a:lnSpc>
                <a:spcPct val="90000"/>
              </a:lnSpc>
            </a:pPr>
            <a:r>
              <a:rPr lang="en-US" altLang="en-US"/>
              <a:t>Lymphatics drain tissues</a:t>
            </a:r>
          </a:p>
          <a:p>
            <a:pPr lvl="1" eaLnBrk="1" hangingPunct="1">
              <a:lnSpc>
                <a:spcPct val="90000"/>
              </a:lnSpc>
            </a:pPr>
            <a:r>
              <a:rPr lang="en-US" altLang="en-US"/>
              <a:t>Flow increased in inflammation</a:t>
            </a:r>
          </a:p>
          <a:p>
            <a:pPr lvl="1" eaLnBrk="1" hangingPunct="1">
              <a:lnSpc>
                <a:spcPct val="90000"/>
              </a:lnSpc>
            </a:pPr>
            <a:r>
              <a:rPr lang="en-US" altLang="en-US"/>
              <a:t>Antigen to the lymph node</a:t>
            </a:r>
          </a:p>
          <a:p>
            <a:pPr lvl="1" eaLnBrk="1" hangingPunct="1">
              <a:lnSpc>
                <a:spcPct val="90000"/>
              </a:lnSpc>
            </a:pPr>
            <a:r>
              <a:rPr lang="en-US" altLang="en-US"/>
              <a:t>Toxins, infectious agents also to the node</a:t>
            </a:r>
          </a:p>
          <a:p>
            <a:pPr lvl="2" eaLnBrk="1" hangingPunct="1">
              <a:lnSpc>
                <a:spcPct val="90000"/>
              </a:lnSpc>
            </a:pPr>
            <a:r>
              <a:rPr lang="en-US" altLang="en-US"/>
              <a:t>Lymphadenitis, lymphangitis</a:t>
            </a:r>
          </a:p>
          <a:p>
            <a:pPr lvl="2" eaLnBrk="1" hangingPunct="1">
              <a:lnSpc>
                <a:spcPct val="90000"/>
              </a:lnSpc>
            </a:pPr>
            <a:r>
              <a:rPr lang="en-US" altLang="en-US"/>
              <a:t>Usually contained there, otherwise </a:t>
            </a:r>
            <a:r>
              <a:rPr lang="en-US" altLang="en-US" u="sng"/>
              <a:t>bacteremia </a:t>
            </a:r>
            <a:r>
              <a:rPr lang="en-US" altLang="en-US"/>
              <a:t> ensues</a:t>
            </a:r>
          </a:p>
          <a:p>
            <a:pPr lvl="2" eaLnBrk="1" hangingPunct="1">
              <a:lnSpc>
                <a:spcPct val="90000"/>
              </a:lnSpc>
            </a:pPr>
            <a:r>
              <a:rPr lang="en-US" altLang="en-US"/>
              <a:t>Tissue-resident macrophages must then prevent overwhelming infection</a:t>
            </a:r>
            <a:endParaRPr lang="en-US" altLang="en-US" u="sng"/>
          </a:p>
          <a:p>
            <a:pPr lvl="1" eaLnBrk="1" hangingPunct="1">
              <a:lnSpc>
                <a:spcPct val="90000"/>
              </a:lnSpc>
            </a:pPr>
            <a:endParaRPr lang="en-US" altLang="en-US" u="sng"/>
          </a:p>
          <a:p>
            <a:pPr lvl="1" eaLnBrk="1" hangingPunct="1">
              <a:lnSpc>
                <a:spcPct val="90000"/>
              </a:lnSpc>
            </a:pPr>
            <a:endParaRPr lang="en-US" altLang="en-US"/>
          </a:p>
          <a:p>
            <a:pPr eaLnBrk="1" hangingPunct="1">
              <a:lnSpc>
                <a:spcPct val="90000"/>
              </a:lnSpc>
            </a:pPr>
            <a:endParaRPr lang="en-US" alt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0BDD30AD-25A4-0333-6CA9-1A7C8ACD91F3}"/>
              </a:ext>
            </a:extLst>
          </p:cNvPr>
          <p:cNvSpPr>
            <a:spLocks noGrp="1" noChangeArrowheads="1"/>
          </p:cNvSpPr>
          <p:nvPr>
            <p:ph type="title"/>
          </p:nvPr>
        </p:nvSpPr>
        <p:spPr/>
        <p:txBody>
          <a:bodyPr>
            <a:normAutofit fontScale="90000"/>
          </a:bodyPr>
          <a:lstStyle/>
          <a:p>
            <a:pPr eaLnBrk="1" hangingPunct="1"/>
            <a:r>
              <a:rPr lang="en-US" altLang="en-US"/>
              <a:t>Patterns of acute and chronic inflammation</a:t>
            </a:r>
          </a:p>
        </p:txBody>
      </p:sp>
      <p:sp>
        <p:nvSpPr>
          <p:cNvPr id="59395" name="Rectangle 3">
            <a:extLst>
              <a:ext uri="{FF2B5EF4-FFF2-40B4-BE49-F238E27FC236}">
                <a16:creationId xmlns:a16="http://schemas.microsoft.com/office/drawing/2014/main" id="{15409C41-B6CB-0550-CF02-C6F67488B3CE}"/>
              </a:ext>
            </a:extLst>
          </p:cNvPr>
          <p:cNvSpPr>
            <a:spLocks noGrp="1" noChangeArrowheads="1"/>
          </p:cNvSpPr>
          <p:nvPr>
            <p:ph idx="1"/>
          </p:nvPr>
        </p:nvSpPr>
        <p:spPr/>
        <p:txBody>
          <a:bodyPr/>
          <a:lstStyle/>
          <a:p>
            <a:pPr eaLnBrk="1" hangingPunct="1">
              <a:lnSpc>
                <a:spcPct val="90000"/>
              </a:lnSpc>
            </a:pPr>
            <a:r>
              <a:rPr lang="en-US" altLang="en-US"/>
              <a:t>Serous</a:t>
            </a:r>
          </a:p>
          <a:p>
            <a:pPr lvl="1" eaLnBrk="1" hangingPunct="1">
              <a:lnSpc>
                <a:spcPct val="90000"/>
              </a:lnSpc>
            </a:pPr>
            <a:r>
              <a:rPr lang="en-US" altLang="en-US"/>
              <a:t>Watery, protein-poor effusion (e.g., blister)</a:t>
            </a:r>
          </a:p>
          <a:p>
            <a:pPr eaLnBrk="1" hangingPunct="1">
              <a:lnSpc>
                <a:spcPct val="90000"/>
              </a:lnSpc>
            </a:pPr>
            <a:r>
              <a:rPr lang="en-US" altLang="en-US"/>
              <a:t>Fibrinous </a:t>
            </a:r>
          </a:p>
          <a:p>
            <a:pPr lvl="1" eaLnBrk="1" hangingPunct="1">
              <a:lnSpc>
                <a:spcPct val="90000"/>
              </a:lnSpc>
            </a:pPr>
            <a:r>
              <a:rPr lang="en-US" altLang="en-US"/>
              <a:t>Fibrin accumulation</a:t>
            </a:r>
          </a:p>
          <a:p>
            <a:pPr lvl="1" eaLnBrk="1" hangingPunct="1">
              <a:lnSpc>
                <a:spcPct val="90000"/>
              </a:lnSpc>
            </a:pPr>
            <a:r>
              <a:rPr lang="en-US" altLang="en-US"/>
              <a:t>Either entirely removed or becomes fibrotic</a:t>
            </a:r>
          </a:p>
          <a:p>
            <a:pPr eaLnBrk="1" hangingPunct="1">
              <a:lnSpc>
                <a:spcPct val="90000"/>
              </a:lnSpc>
            </a:pPr>
            <a:r>
              <a:rPr lang="en-US" altLang="en-US"/>
              <a:t>Suppurative</a:t>
            </a:r>
          </a:p>
          <a:p>
            <a:pPr lvl="1" eaLnBrk="1" hangingPunct="1">
              <a:lnSpc>
                <a:spcPct val="90000"/>
              </a:lnSpc>
            </a:pPr>
            <a:r>
              <a:rPr lang="en-US" altLang="en-US"/>
              <a:t>Presence of pus (pyogenic staph spp.)</a:t>
            </a:r>
          </a:p>
          <a:p>
            <a:pPr lvl="1" eaLnBrk="1" hangingPunct="1">
              <a:lnSpc>
                <a:spcPct val="90000"/>
              </a:lnSpc>
            </a:pPr>
            <a:r>
              <a:rPr lang="en-US" altLang="en-US"/>
              <a:t>Often walled-off if persistent</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83044D04-334B-4F81-C3ED-EF127C072891}"/>
              </a:ext>
            </a:extLst>
          </p:cNvPr>
          <p:cNvSpPr>
            <a:spLocks noGrp="1" noChangeArrowheads="1"/>
          </p:cNvSpPr>
          <p:nvPr>
            <p:ph type="title"/>
          </p:nvPr>
        </p:nvSpPr>
        <p:spPr/>
        <p:txBody>
          <a:bodyPr/>
          <a:lstStyle/>
          <a:p>
            <a:pPr eaLnBrk="1" hangingPunct="1"/>
            <a:r>
              <a:rPr lang="en-US" altLang="en-US"/>
              <a:t>Patterns (cont’d)</a:t>
            </a:r>
          </a:p>
        </p:txBody>
      </p:sp>
      <p:sp>
        <p:nvSpPr>
          <p:cNvPr id="60419" name="Rectangle 3">
            <a:extLst>
              <a:ext uri="{FF2B5EF4-FFF2-40B4-BE49-F238E27FC236}">
                <a16:creationId xmlns:a16="http://schemas.microsoft.com/office/drawing/2014/main" id="{253B063F-0E19-5AF0-7050-9DA0535AC5E3}"/>
              </a:ext>
            </a:extLst>
          </p:cNvPr>
          <p:cNvSpPr>
            <a:spLocks noGrp="1" noChangeArrowheads="1"/>
          </p:cNvSpPr>
          <p:nvPr>
            <p:ph idx="1"/>
          </p:nvPr>
        </p:nvSpPr>
        <p:spPr/>
        <p:txBody>
          <a:bodyPr/>
          <a:lstStyle/>
          <a:p>
            <a:pPr eaLnBrk="1" hangingPunct="1"/>
            <a:r>
              <a:rPr lang="en-US" altLang="en-US"/>
              <a:t>Ulceration</a:t>
            </a:r>
          </a:p>
          <a:p>
            <a:pPr lvl="1" eaLnBrk="1" hangingPunct="1"/>
            <a:r>
              <a:rPr lang="en-US" altLang="en-US"/>
              <a:t>Necrotic and eroded epithelial surface</a:t>
            </a:r>
          </a:p>
          <a:p>
            <a:pPr lvl="1" eaLnBrk="1" hangingPunct="1"/>
            <a:r>
              <a:rPr lang="en-US" altLang="en-US"/>
              <a:t>Underlying acute and chronic inflammation</a:t>
            </a:r>
          </a:p>
          <a:p>
            <a:pPr lvl="1" eaLnBrk="1" hangingPunct="1"/>
            <a:r>
              <a:rPr lang="en-US" altLang="en-US"/>
              <a:t>Trauma, toxins, vascular insufficiency</a:t>
            </a:r>
          </a:p>
          <a:p>
            <a:pPr lvl="1" eaLnBrk="1" hangingPunct="1">
              <a:buFont typeface="Wingdings" panose="05000000000000000000" pitchFamily="2" charset="2"/>
              <a:buNone/>
            </a:pPr>
            <a:endParaRPr lang="en-US" alt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E1E48D09-A7CB-597A-3D84-4F9D0FAA924D}"/>
              </a:ext>
            </a:extLst>
          </p:cNvPr>
          <p:cNvSpPr>
            <a:spLocks noGrp="1" noChangeArrowheads="1"/>
          </p:cNvSpPr>
          <p:nvPr>
            <p:ph type="title"/>
          </p:nvPr>
        </p:nvSpPr>
        <p:spPr/>
        <p:txBody>
          <a:bodyPr/>
          <a:lstStyle/>
          <a:p>
            <a:pPr eaLnBrk="1" hangingPunct="1"/>
            <a:r>
              <a:rPr lang="en-US" altLang="en-US"/>
              <a:t>Systemic effects</a:t>
            </a:r>
          </a:p>
        </p:txBody>
      </p:sp>
      <p:sp>
        <p:nvSpPr>
          <p:cNvPr id="61443" name="Rectangle 3">
            <a:extLst>
              <a:ext uri="{FF2B5EF4-FFF2-40B4-BE49-F238E27FC236}">
                <a16:creationId xmlns:a16="http://schemas.microsoft.com/office/drawing/2014/main" id="{FD516F42-7FA9-410A-3313-3B3EEE724EB1}"/>
              </a:ext>
            </a:extLst>
          </p:cNvPr>
          <p:cNvSpPr>
            <a:spLocks noGrp="1" noChangeArrowheads="1"/>
          </p:cNvSpPr>
          <p:nvPr>
            <p:ph idx="1"/>
          </p:nvPr>
        </p:nvSpPr>
        <p:spPr/>
        <p:txBody>
          <a:bodyPr/>
          <a:lstStyle/>
          <a:p>
            <a:pPr eaLnBrk="1" hangingPunct="1">
              <a:lnSpc>
                <a:spcPct val="90000"/>
              </a:lnSpc>
            </a:pPr>
            <a:r>
              <a:rPr lang="en-US" altLang="en-US"/>
              <a:t>Fever</a:t>
            </a:r>
          </a:p>
          <a:p>
            <a:pPr lvl="1" eaLnBrk="1" hangingPunct="1">
              <a:lnSpc>
                <a:spcPct val="90000"/>
              </a:lnSpc>
            </a:pPr>
            <a:r>
              <a:rPr lang="en-US" altLang="en-US"/>
              <a:t>One of the easily recognized cytokine-mediated (esp. IL-1, IL-6, TNF) </a:t>
            </a:r>
            <a:r>
              <a:rPr lang="en-US" altLang="en-US" i="1"/>
              <a:t>acute-phase reactions</a:t>
            </a:r>
            <a:r>
              <a:rPr lang="en-US" altLang="en-US"/>
              <a:t> including</a:t>
            </a:r>
          </a:p>
          <a:p>
            <a:pPr lvl="2" eaLnBrk="1" hangingPunct="1">
              <a:lnSpc>
                <a:spcPct val="90000"/>
              </a:lnSpc>
            </a:pPr>
            <a:r>
              <a:rPr lang="en-US" altLang="en-US"/>
              <a:t>Anorexia</a:t>
            </a:r>
          </a:p>
          <a:p>
            <a:pPr lvl="2" eaLnBrk="1" hangingPunct="1">
              <a:lnSpc>
                <a:spcPct val="90000"/>
              </a:lnSpc>
            </a:pPr>
            <a:r>
              <a:rPr lang="en-US" altLang="en-US"/>
              <a:t>Skeletal muscle protein degradation</a:t>
            </a:r>
          </a:p>
          <a:p>
            <a:pPr lvl="2" eaLnBrk="1" hangingPunct="1">
              <a:lnSpc>
                <a:spcPct val="90000"/>
              </a:lnSpc>
            </a:pPr>
            <a:r>
              <a:rPr lang="en-US" altLang="en-US"/>
              <a:t>Hypotension</a:t>
            </a:r>
          </a:p>
          <a:p>
            <a:pPr eaLnBrk="1" hangingPunct="1">
              <a:lnSpc>
                <a:spcPct val="90000"/>
              </a:lnSpc>
            </a:pPr>
            <a:r>
              <a:rPr lang="en-US" altLang="en-US"/>
              <a:t>Leukocytosis</a:t>
            </a:r>
          </a:p>
          <a:p>
            <a:pPr lvl="1" eaLnBrk="1" hangingPunct="1">
              <a:lnSpc>
                <a:spcPct val="90000"/>
              </a:lnSpc>
            </a:pPr>
            <a:r>
              <a:rPr lang="en-US" altLang="en-US"/>
              <a:t>Elevated white blood cell count</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538122B2-416D-EFC4-7D59-98E7608676EA}"/>
              </a:ext>
            </a:extLst>
          </p:cNvPr>
          <p:cNvSpPr>
            <a:spLocks noGrp="1" noChangeArrowheads="1"/>
          </p:cNvSpPr>
          <p:nvPr>
            <p:ph type="title"/>
          </p:nvPr>
        </p:nvSpPr>
        <p:spPr/>
        <p:txBody>
          <a:bodyPr/>
          <a:lstStyle/>
          <a:p>
            <a:pPr eaLnBrk="1" hangingPunct="1"/>
            <a:r>
              <a:rPr lang="en-US" altLang="en-US" dirty="0"/>
              <a:t>Systemic effects (cont’d)</a:t>
            </a:r>
          </a:p>
        </p:txBody>
      </p:sp>
      <p:sp>
        <p:nvSpPr>
          <p:cNvPr id="62467" name="Rectangle 3">
            <a:extLst>
              <a:ext uri="{FF2B5EF4-FFF2-40B4-BE49-F238E27FC236}">
                <a16:creationId xmlns:a16="http://schemas.microsoft.com/office/drawing/2014/main" id="{31004C14-2A5B-1A8D-A983-ED3B6187426C}"/>
              </a:ext>
            </a:extLst>
          </p:cNvPr>
          <p:cNvSpPr>
            <a:spLocks noGrp="1" noChangeArrowheads="1"/>
          </p:cNvSpPr>
          <p:nvPr>
            <p:ph idx="1"/>
          </p:nvPr>
        </p:nvSpPr>
        <p:spPr/>
        <p:txBody>
          <a:bodyPr/>
          <a:lstStyle/>
          <a:p>
            <a:pPr lvl="1" eaLnBrk="1" hangingPunct="1"/>
            <a:r>
              <a:rPr lang="en-US" altLang="en-US" dirty="0"/>
              <a:t>Bacterial infection (neutrophilia)</a:t>
            </a:r>
          </a:p>
          <a:p>
            <a:pPr lvl="1" eaLnBrk="1" hangingPunct="1"/>
            <a:r>
              <a:rPr lang="en-US" altLang="en-US" dirty="0"/>
              <a:t>Parasitic infection (eosinophilia)</a:t>
            </a:r>
          </a:p>
          <a:p>
            <a:pPr lvl="1" eaLnBrk="1" hangingPunct="1"/>
            <a:r>
              <a:rPr lang="en-US" altLang="en-US" dirty="0"/>
              <a:t>Viral infection (lymphocytosis)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3D2BA066-098D-4BBA-D8BE-76FD5A7EAD8C}"/>
              </a:ext>
            </a:extLst>
          </p:cNvPr>
          <p:cNvSpPr>
            <a:spLocks noGrp="1" noChangeArrowheads="1"/>
          </p:cNvSpPr>
          <p:nvPr>
            <p:ph type="title"/>
          </p:nvPr>
        </p:nvSpPr>
        <p:spPr/>
        <p:txBody>
          <a:bodyPr/>
          <a:lstStyle/>
          <a:p>
            <a:pPr eaLnBrk="1" hangingPunct="1"/>
            <a:r>
              <a:rPr lang="en-US" altLang="en-US"/>
              <a:t>Vascular leakage</a:t>
            </a:r>
          </a:p>
        </p:txBody>
      </p:sp>
      <p:sp>
        <p:nvSpPr>
          <p:cNvPr id="8195" name="Rectangle 3">
            <a:extLst>
              <a:ext uri="{FF2B5EF4-FFF2-40B4-BE49-F238E27FC236}">
                <a16:creationId xmlns:a16="http://schemas.microsoft.com/office/drawing/2014/main" id="{55592391-283B-5EA0-88BD-E8B0CF702F56}"/>
              </a:ext>
            </a:extLst>
          </p:cNvPr>
          <p:cNvSpPr>
            <a:spLocks noGrp="1" noChangeArrowheads="1"/>
          </p:cNvSpPr>
          <p:nvPr>
            <p:ph idx="1"/>
          </p:nvPr>
        </p:nvSpPr>
        <p:spPr/>
        <p:txBody>
          <a:bodyPr/>
          <a:lstStyle/>
          <a:p>
            <a:pPr eaLnBrk="1" hangingPunct="1"/>
            <a:r>
              <a:rPr lang="en-US" altLang="en-US"/>
              <a:t>Five mechanisms known to cause vascular leakiness</a:t>
            </a:r>
          </a:p>
          <a:p>
            <a:pPr lvl="1" eaLnBrk="1" hangingPunct="1"/>
            <a:r>
              <a:rPr lang="en-US" altLang="en-US"/>
              <a:t>Histamines, bradykinins, leukotrienes cause an early, brief (15 – 30 min.) </a:t>
            </a:r>
            <a:r>
              <a:rPr lang="en-US" altLang="en-US" i="1"/>
              <a:t>immediate transient response</a:t>
            </a:r>
            <a:r>
              <a:rPr lang="en-US" altLang="en-US"/>
              <a:t> in the form of endothelial cell contraction that </a:t>
            </a:r>
            <a:r>
              <a:rPr lang="en-US" altLang="en-US" i="1"/>
              <a:t>widens intercellular gaps</a:t>
            </a:r>
            <a:r>
              <a:rPr lang="en-US" altLang="en-US"/>
              <a:t> of venules (not arterioles, capillaries)</a:t>
            </a:r>
          </a:p>
          <a:p>
            <a:pPr lvl="1" eaLnBrk="1" hangingPunct="1"/>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0CDFFAF-5018-8304-F38E-DEF5D9081B06}"/>
              </a:ext>
            </a:extLst>
          </p:cNvPr>
          <p:cNvSpPr>
            <a:spLocks noGrp="1" noChangeArrowheads="1"/>
          </p:cNvSpPr>
          <p:nvPr>
            <p:ph type="title"/>
          </p:nvPr>
        </p:nvSpPr>
        <p:spPr/>
        <p:txBody>
          <a:bodyPr/>
          <a:lstStyle/>
          <a:p>
            <a:pPr eaLnBrk="1" hangingPunct="1"/>
            <a:r>
              <a:rPr lang="en-US" altLang="en-US"/>
              <a:t>Vascular leakage</a:t>
            </a:r>
          </a:p>
        </p:txBody>
      </p:sp>
      <p:sp>
        <p:nvSpPr>
          <p:cNvPr id="9219" name="Rectangle 3">
            <a:extLst>
              <a:ext uri="{FF2B5EF4-FFF2-40B4-BE49-F238E27FC236}">
                <a16:creationId xmlns:a16="http://schemas.microsoft.com/office/drawing/2014/main" id="{E2B11992-8AF2-02B0-9CF3-76A68DBF0191}"/>
              </a:ext>
            </a:extLst>
          </p:cNvPr>
          <p:cNvSpPr>
            <a:spLocks noGrp="1" noChangeArrowheads="1"/>
          </p:cNvSpPr>
          <p:nvPr>
            <p:ph idx="1"/>
          </p:nvPr>
        </p:nvSpPr>
        <p:spPr/>
        <p:txBody>
          <a:bodyPr/>
          <a:lstStyle/>
          <a:p>
            <a:pPr lvl="1" eaLnBrk="1" hangingPunct="1">
              <a:lnSpc>
                <a:spcPct val="90000"/>
              </a:lnSpc>
            </a:pPr>
            <a:r>
              <a:rPr lang="en-US" altLang="en-US"/>
              <a:t>Cytokine mediators (TNF, IL-1) induce </a:t>
            </a:r>
            <a:r>
              <a:rPr lang="en-US" altLang="en-US" i="1"/>
              <a:t>endothelial cell junction retraction</a:t>
            </a:r>
            <a:r>
              <a:rPr lang="en-US" altLang="en-US"/>
              <a:t> through cytoskeleton reorganization (4 – 6 hrs post injury, lasting 24 hrs or more)</a:t>
            </a:r>
          </a:p>
          <a:p>
            <a:pPr lvl="1" eaLnBrk="1" hangingPunct="1">
              <a:lnSpc>
                <a:spcPct val="90000"/>
              </a:lnSpc>
            </a:pPr>
            <a:r>
              <a:rPr lang="en-US" altLang="en-US"/>
              <a:t>Severe injuries may cause immediate </a:t>
            </a:r>
            <a:r>
              <a:rPr lang="en-US" altLang="en-US" i="1"/>
              <a:t>direct endothelial cell damage</a:t>
            </a:r>
            <a:r>
              <a:rPr lang="en-US" altLang="en-US"/>
              <a:t> (necrosis, detachment) making them leaky until they are repaired (</a:t>
            </a:r>
            <a:r>
              <a:rPr lang="en-US" altLang="en-US" i="1"/>
              <a:t>immediate sustained response</a:t>
            </a:r>
            <a:r>
              <a:rPr lang="en-US" altLang="en-US"/>
              <a:t>), or may cause delayed damage as in thermal or UV injury,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3CCD1F46-79D5-9E3D-D326-53C3D90BB96E}"/>
              </a:ext>
            </a:extLst>
          </p:cNvPr>
          <p:cNvSpPr>
            <a:spLocks noGrp="1" noChangeArrowheads="1"/>
          </p:cNvSpPr>
          <p:nvPr>
            <p:ph type="title"/>
          </p:nvPr>
        </p:nvSpPr>
        <p:spPr/>
        <p:txBody>
          <a:bodyPr/>
          <a:lstStyle/>
          <a:p>
            <a:pPr eaLnBrk="1" hangingPunct="1"/>
            <a:r>
              <a:rPr lang="en-US" altLang="en-US"/>
              <a:t>Vascular leakage</a:t>
            </a:r>
          </a:p>
        </p:txBody>
      </p:sp>
      <p:sp>
        <p:nvSpPr>
          <p:cNvPr id="10243" name="Rectangle 3">
            <a:extLst>
              <a:ext uri="{FF2B5EF4-FFF2-40B4-BE49-F238E27FC236}">
                <a16:creationId xmlns:a16="http://schemas.microsoft.com/office/drawing/2014/main" id="{1537F998-2777-EA6A-4901-86D89C56D1D2}"/>
              </a:ext>
            </a:extLst>
          </p:cNvPr>
          <p:cNvSpPr>
            <a:spLocks noGrp="1" noChangeArrowheads="1"/>
          </p:cNvSpPr>
          <p:nvPr>
            <p:ph idx="1"/>
          </p:nvPr>
        </p:nvSpPr>
        <p:spPr/>
        <p:txBody>
          <a:bodyPr/>
          <a:lstStyle/>
          <a:p>
            <a:pPr lvl="1" eaLnBrk="1" hangingPunct="1"/>
            <a:r>
              <a:rPr lang="en-US" altLang="en-US"/>
              <a:t>(cont’d) or some bacterial toxins (</a:t>
            </a:r>
            <a:r>
              <a:rPr lang="en-US" altLang="en-US" i="1"/>
              <a:t>delayed prolonged leakage</a:t>
            </a:r>
            <a:r>
              <a:rPr lang="en-US" altLang="en-US"/>
              <a:t>)</a:t>
            </a:r>
          </a:p>
          <a:p>
            <a:pPr lvl="1" eaLnBrk="1" hangingPunct="1"/>
            <a:r>
              <a:rPr lang="en-US" altLang="en-US"/>
              <a:t>Marginating and endothelial cell-adherent leukocytes may pile-up and damage the endothelium through activation and release of toxic oxygen radicals and proteolytic enzymes (</a:t>
            </a:r>
            <a:r>
              <a:rPr lang="en-US" altLang="en-US" i="1"/>
              <a:t>leukocyte-dependent endothelial cell injury</a:t>
            </a:r>
            <a:r>
              <a:rPr lang="en-US" altLang="en-US"/>
              <a:t>) making the vessel leaky</a:t>
            </a:r>
          </a:p>
          <a:p>
            <a:pPr lvl="1" eaLnBrk="1" hangingPunct="1"/>
            <a:endParaRPr lang="en-US" altLang="en-US"/>
          </a:p>
          <a:p>
            <a:pPr lvl="1" eaLnBrk="1" hangingPunct="1"/>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3AC423CE-9C1B-FEFC-16EA-86E516F55D6A}"/>
              </a:ext>
            </a:extLst>
          </p:cNvPr>
          <p:cNvSpPr>
            <a:spLocks noGrp="1" noChangeArrowheads="1"/>
          </p:cNvSpPr>
          <p:nvPr>
            <p:ph type="title"/>
          </p:nvPr>
        </p:nvSpPr>
        <p:spPr/>
        <p:txBody>
          <a:bodyPr/>
          <a:lstStyle/>
          <a:p>
            <a:pPr eaLnBrk="1" hangingPunct="1"/>
            <a:r>
              <a:rPr lang="en-US" altLang="en-US"/>
              <a:t>Vascular leakage</a:t>
            </a:r>
          </a:p>
        </p:txBody>
      </p:sp>
      <p:sp>
        <p:nvSpPr>
          <p:cNvPr id="11267" name="Rectangle 3">
            <a:extLst>
              <a:ext uri="{FF2B5EF4-FFF2-40B4-BE49-F238E27FC236}">
                <a16:creationId xmlns:a16="http://schemas.microsoft.com/office/drawing/2014/main" id="{2F82A352-891A-B82E-C69E-02D17A058862}"/>
              </a:ext>
            </a:extLst>
          </p:cNvPr>
          <p:cNvSpPr>
            <a:spLocks noGrp="1" noChangeArrowheads="1"/>
          </p:cNvSpPr>
          <p:nvPr>
            <p:ph idx="1"/>
          </p:nvPr>
        </p:nvSpPr>
        <p:spPr/>
        <p:txBody>
          <a:bodyPr/>
          <a:lstStyle/>
          <a:p>
            <a:pPr lvl="1" eaLnBrk="1" hangingPunct="1"/>
            <a:r>
              <a:rPr lang="en-US" altLang="en-US"/>
              <a:t>Certain mediators (VEGF) may cause </a:t>
            </a:r>
            <a:r>
              <a:rPr lang="en-US" altLang="en-US" i="1"/>
              <a:t>increased transcytosis</a:t>
            </a:r>
            <a:r>
              <a:rPr lang="en-US" altLang="en-US"/>
              <a:t> via intracellular  vesicles which travel from the luminal to basement membrane surface of the endothelial cell</a:t>
            </a:r>
          </a:p>
          <a:p>
            <a:pPr eaLnBrk="1" hangingPunct="1"/>
            <a:r>
              <a:rPr lang="en-US" altLang="en-US"/>
              <a:t>All or any combination of these events may occur in response to a given stimulus</a:t>
            </a:r>
          </a:p>
          <a:p>
            <a:pPr eaLnBrk="1" hangingPunct="1"/>
            <a:endParaRPr lang="en-US" altLang="en-US"/>
          </a:p>
          <a:p>
            <a:pPr eaLnBrk="1" hangingPunct="1"/>
            <a:endParaRPr lang="en-US" altLang="en-US"/>
          </a:p>
        </p:txBody>
      </p:sp>
    </p:spTree>
  </p:cSld>
  <p:clrMapOvr>
    <a:masterClrMapping/>
  </p:clrMapOvr>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TM03457515[[fn=View]]</Template>
  <TotalTime>1000</TotalTime>
  <Words>2282</Words>
  <Application>Microsoft Office PowerPoint</Application>
  <PresentationFormat>On-screen Show (4:3)</PresentationFormat>
  <Paragraphs>307</Paragraphs>
  <Slides>59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59</vt:i4>
      </vt:variant>
    </vt:vector>
  </HeadingPairs>
  <TitlesOfParts>
    <vt:vector size="65" baseType="lpstr">
      <vt:lpstr>Tahoma</vt:lpstr>
      <vt:lpstr>Arial</vt:lpstr>
      <vt:lpstr>Wingdings</vt:lpstr>
      <vt:lpstr>Calibri</vt:lpstr>
      <vt:lpstr>Symbol</vt:lpstr>
      <vt:lpstr>View</vt:lpstr>
      <vt:lpstr>Acute and Chronic Inflammation</vt:lpstr>
      <vt:lpstr>Introduction</vt:lpstr>
      <vt:lpstr>Acute inflammation</vt:lpstr>
      <vt:lpstr>Vasodilation</vt:lpstr>
      <vt:lpstr>Vascular leakage</vt:lpstr>
      <vt:lpstr>Vascular leakage</vt:lpstr>
      <vt:lpstr>Vascular leakage</vt:lpstr>
      <vt:lpstr>Vascular leakage</vt:lpstr>
      <vt:lpstr>Vascular leakage</vt:lpstr>
      <vt:lpstr>Leukocyte cellular events</vt:lpstr>
      <vt:lpstr>Margination and Rolling</vt:lpstr>
      <vt:lpstr>Margination and Rolling</vt:lpstr>
      <vt:lpstr>Adhesion</vt:lpstr>
      <vt:lpstr>Transmigration (diapedesis)</vt:lpstr>
      <vt:lpstr>Transmigration (diapedesis)</vt:lpstr>
      <vt:lpstr>Chemotaxis</vt:lpstr>
      <vt:lpstr>Imp chemotactic subs for leucocytes</vt:lpstr>
      <vt:lpstr>Chemotaxis and Activation</vt:lpstr>
      <vt:lpstr>Phagocytosis and Degranulation</vt:lpstr>
      <vt:lpstr>Recognition and Binding</vt:lpstr>
      <vt:lpstr>Phagocytosis</vt:lpstr>
      <vt:lpstr>Phagocytosis and Degranulation</vt:lpstr>
      <vt:lpstr>Oxidative burst</vt:lpstr>
      <vt:lpstr>Reactive oxygen species</vt:lpstr>
      <vt:lpstr>Degradation and Clean-up</vt:lpstr>
      <vt:lpstr>Leukocyte granules</vt:lpstr>
      <vt:lpstr>Leukocyte-induced tissue injury</vt:lpstr>
      <vt:lpstr>Defects of leukocyte function</vt:lpstr>
      <vt:lpstr>Defects of leukocyte function</vt:lpstr>
      <vt:lpstr>Clinical eg of leukocyte induced injury</vt:lpstr>
      <vt:lpstr>Leucocyte- induced injury</vt:lpstr>
      <vt:lpstr>Chemical Mediators of Inflam.</vt:lpstr>
      <vt:lpstr>Chemical Mediators</vt:lpstr>
      <vt:lpstr>Chemical Mediators</vt:lpstr>
      <vt:lpstr>Chemical mediators</vt:lpstr>
      <vt:lpstr>Chemical mediators</vt:lpstr>
      <vt:lpstr>Specific mediators</vt:lpstr>
      <vt:lpstr>Specific mediators</vt:lpstr>
      <vt:lpstr>Clotting cascade</vt:lpstr>
      <vt:lpstr>Kinin system</vt:lpstr>
      <vt:lpstr>Complement system</vt:lpstr>
      <vt:lpstr>Specific Mediators</vt:lpstr>
      <vt:lpstr>Specific Mediators</vt:lpstr>
      <vt:lpstr>More specific mediators </vt:lpstr>
      <vt:lpstr>Specific mediators</vt:lpstr>
      <vt:lpstr>Specific mediators</vt:lpstr>
      <vt:lpstr>Possible outcomes of acute inflammation</vt:lpstr>
      <vt:lpstr>Outcomes (cont’d)</vt:lpstr>
      <vt:lpstr>Chronic Inflammation</vt:lpstr>
      <vt:lpstr>Chronic inflammation</vt:lpstr>
      <vt:lpstr>The Players (mononuclear phagocyte system)</vt:lpstr>
      <vt:lpstr>The Players</vt:lpstr>
      <vt:lpstr>The Players</vt:lpstr>
      <vt:lpstr>Granulomatous Inflammation</vt:lpstr>
      <vt:lpstr>Lymph Nodes and Lymphatics</vt:lpstr>
      <vt:lpstr>Patterns of acute and chronic inflammation</vt:lpstr>
      <vt:lpstr>Patterns (cont’d)</vt:lpstr>
      <vt:lpstr>Systemic effects</vt:lpstr>
      <vt:lpstr>Systemic effects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Acute and Chronic Inflammation</dc:title>
  <dc:creator>Davis Massey</dc:creator>
  <cp:lastModifiedBy>Rajesh Patel</cp:lastModifiedBy>
  <cp:revision>61</cp:revision>
  <dcterms:created xsi:type="dcterms:W3CDTF">2001-07-30T17:16:28Z</dcterms:created>
  <dcterms:modified xsi:type="dcterms:W3CDTF">2024-04-23T13:24:11Z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2</vt:i4>
  </property>
  <property fmtid="{D5CDD505-2E9C-101B-9397-08002B2CF9AE}" pid="6" name="ScreenUsage">
    <vt:i4>2</vt:i4>
  </property>
  <property fmtid="{D5CDD505-2E9C-101B-9397-08002B2CF9AE}" pid="7" name="MailAddress">
    <vt:lpwstr>klsteven@hsc.vcu.edu</vt:lpwstr>
  </property>
  <property fmtid="{D5CDD505-2E9C-101B-9397-08002B2CF9AE}" pid="8" name="HomePage">
    <vt:lpwstr>http://views.vcu.edu/pat/</vt:lpwstr>
  </property>
  <property fmtid="{D5CDD505-2E9C-101B-9397-08002B2CF9AE}" pid="9" name="Other">
    <vt:lpwstr/>
  </property>
  <property fmtid="{D5CDD505-2E9C-101B-9397-08002B2CF9AE}" pid="10" name="DownloadOriginal">
    <vt:bool>true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1</vt:i4>
  </property>
  <property fmtid="{D5CDD505-2E9C-101B-9397-08002B2CF9AE}" pid="19" name="ShowNotes">
    <vt:bool>false</vt:bool>
  </property>
  <property fmtid="{D5CDD505-2E9C-101B-9397-08002B2CF9AE}" pid="20" name="NavBtnPos">
    <vt:i4>3</vt:i4>
  </property>
  <property fmtid="{D5CDD505-2E9C-101B-9397-08002B2CF9AE}" pid="21" name="OutputDir">
    <vt:lpwstr>D:\</vt:lpwstr>
  </property>
</Properties>
</file>