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3"/>
  </p:notesMasterIdLst>
  <p:sldIdLst>
    <p:sldId id="256" r:id="rId2"/>
    <p:sldId id="295" r:id="rId3"/>
    <p:sldId id="278" r:id="rId4"/>
    <p:sldId id="283" r:id="rId5"/>
    <p:sldId id="293" r:id="rId6"/>
    <p:sldId id="296" r:id="rId7"/>
    <p:sldId id="259" r:id="rId8"/>
    <p:sldId id="297" r:id="rId9"/>
    <p:sldId id="265" r:id="rId10"/>
    <p:sldId id="298" r:id="rId11"/>
    <p:sldId id="29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11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A5D144-8CB9-43C0-ACEF-936E947D5CAE}" type="datetimeFigureOut">
              <a:rPr lang="en-IN" smtClean="0"/>
              <a:t>20-05-2024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D6FF94-AA4C-4FBB-9056-87D8BD435422}" type="slidenum">
              <a:rPr lang="en-IN" smtClean="0"/>
              <a:t>‹#›</a:t>
            </a:fld>
            <a:endParaRPr lang="en-IN" dirty="0"/>
          </a:p>
        </p:txBody>
      </p:sp>
    </p:spTree>
    <p:extLst>
      <p:ext uri="{BB962C8B-B14F-4D97-AF65-F5344CB8AC3E}">
        <p14:creationId xmlns:p14="http://schemas.microsoft.com/office/powerpoint/2010/main" val="2133508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14-03-2015</a:t>
            </a:r>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B78168-736B-45D9-A02D-290487FC9F4B}" type="slidenum">
              <a:rPr lang="en-IN" smtClean="0"/>
              <a:t>‹#›</a:t>
            </a:fld>
            <a:endParaRPr lang="en-IN"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80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14-03-2015</a:t>
            </a:r>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1726895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14-03-2015</a:t>
            </a:r>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2017386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14-03-2015</a:t>
            </a:r>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1007852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14-03-2015</a:t>
            </a:r>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B78168-736B-45D9-A02D-290487FC9F4B}" type="slidenum">
              <a:rPr lang="en-IN" smtClean="0"/>
              <a:t>‹#›</a:t>
            </a:fld>
            <a:endParaRPr lang="en-IN"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727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14-03-2015</a:t>
            </a:r>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955506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14-03-2015</a:t>
            </a:r>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347891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14-03-2015</a:t>
            </a:r>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125384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14-03-2015</a:t>
            </a:r>
            <a:endParaRPr lang="en-IN"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dirty="0"/>
          </a:p>
        </p:txBody>
      </p:sp>
      <p:sp>
        <p:nvSpPr>
          <p:cNvPr id="9" name="Slide Number Placeholder 8"/>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3480977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a:t>14-03-2015</a:t>
            </a:r>
            <a:endParaRPr lang="en-IN"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IN"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7B78168-736B-45D9-A02D-290487FC9F4B}" type="slidenum">
              <a:rPr lang="en-IN" smtClean="0"/>
              <a:t>‹#›</a:t>
            </a:fld>
            <a:endParaRPr lang="en-IN" dirty="0"/>
          </a:p>
        </p:txBody>
      </p:sp>
    </p:spTree>
    <p:extLst>
      <p:ext uri="{BB962C8B-B14F-4D97-AF65-F5344CB8AC3E}">
        <p14:creationId xmlns:p14="http://schemas.microsoft.com/office/powerpoint/2010/main" val="186044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14-03-2015</a:t>
            </a:r>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7B78168-736B-45D9-A02D-290487FC9F4B}" type="slidenum">
              <a:rPr lang="en-IN" smtClean="0"/>
              <a:t>‹#›</a:t>
            </a:fld>
            <a:endParaRPr lang="en-IN" dirty="0"/>
          </a:p>
        </p:txBody>
      </p:sp>
    </p:spTree>
    <p:extLst>
      <p:ext uri="{BB962C8B-B14F-4D97-AF65-F5344CB8AC3E}">
        <p14:creationId xmlns:p14="http://schemas.microsoft.com/office/powerpoint/2010/main" val="3746095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a:t>14-03-2015</a:t>
            </a:r>
            <a:endParaRPr lang="en-IN"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7B78168-736B-45D9-A02D-290487FC9F4B}" type="slidenum">
              <a:rPr lang="en-IN" smtClean="0"/>
              <a:t>‹#›</a:t>
            </a:fld>
            <a:endParaRPr lang="en-IN"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00974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3566160"/>
          </a:xfrm>
        </p:spPr>
        <p:txBody>
          <a:bodyPr>
            <a:normAutofit/>
          </a:bodyPr>
          <a:lstStyle/>
          <a:p>
            <a:r>
              <a:rPr lang="en-US" dirty="0">
                <a:solidFill>
                  <a:schemeClr val="tx1"/>
                </a:solidFill>
              </a:rPr>
              <a:t>ALKALOSIS</a:t>
            </a:r>
            <a:endParaRPr lang="en-IN" dirty="0">
              <a:solidFill>
                <a:schemeClr val="tx1"/>
              </a:solidFill>
            </a:endParaRPr>
          </a:p>
        </p:txBody>
      </p:sp>
      <p:sp>
        <p:nvSpPr>
          <p:cNvPr id="5" name="Slide Number Placeholder 4">
            <a:extLst>
              <a:ext uri="{FF2B5EF4-FFF2-40B4-BE49-F238E27FC236}">
                <a16:creationId xmlns:a16="http://schemas.microsoft.com/office/drawing/2014/main" id="{1EE18BE3-5CAC-D359-DF03-1AF3BDFEEADD}"/>
              </a:ext>
            </a:extLst>
          </p:cNvPr>
          <p:cNvSpPr>
            <a:spLocks noGrp="1"/>
          </p:cNvSpPr>
          <p:nvPr>
            <p:ph type="sldNum" sz="quarter" idx="12"/>
          </p:nvPr>
        </p:nvSpPr>
        <p:spPr/>
        <p:txBody>
          <a:bodyPr/>
          <a:lstStyle/>
          <a:p>
            <a:fld id="{37B78168-736B-45D9-A02D-290487FC9F4B}" type="slidenum">
              <a:rPr lang="en-IN" smtClean="0"/>
              <a:t>1</a:t>
            </a:fld>
            <a:endParaRPr lang="en-IN" dirty="0"/>
          </a:p>
        </p:txBody>
      </p:sp>
    </p:spTree>
    <p:extLst>
      <p:ext uri="{BB962C8B-B14F-4D97-AF65-F5344CB8AC3E}">
        <p14:creationId xmlns:p14="http://schemas.microsoft.com/office/powerpoint/2010/main" val="1966354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Symptoms</a:t>
            </a:r>
          </a:p>
        </p:txBody>
      </p:sp>
      <p:pic>
        <p:nvPicPr>
          <p:cNvPr id="6" name="Content Placeholder 5"/>
          <p:cNvPicPr>
            <a:picLocks noGrp="1" noChangeAspect="1"/>
          </p:cNvPicPr>
          <p:nvPr>
            <p:ph idx="1"/>
          </p:nvPr>
        </p:nvPicPr>
        <p:blipFill>
          <a:blip r:embed="rId2"/>
          <a:stretch>
            <a:fillRect/>
          </a:stretch>
        </p:blipFill>
        <p:spPr>
          <a:xfrm>
            <a:off x="1911534" y="1988840"/>
            <a:ext cx="5365381" cy="4022725"/>
          </a:xfrm>
        </p:spPr>
      </p:pic>
      <p:sp>
        <p:nvSpPr>
          <p:cNvPr id="5" name="Slide Number Placeholder 4">
            <a:extLst>
              <a:ext uri="{FF2B5EF4-FFF2-40B4-BE49-F238E27FC236}">
                <a16:creationId xmlns:a16="http://schemas.microsoft.com/office/drawing/2014/main" id="{0A4438A6-8D52-53C9-BA27-0236FFE0C87A}"/>
              </a:ext>
            </a:extLst>
          </p:cNvPr>
          <p:cNvSpPr>
            <a:spLocks noGrp="1"/>
          </p:cNvSpPr>
          <p:nvPr>
            <p:ph type="sldNum" sz="quarter" idx="12"/>
          </p:nvPr>
        </p:nvSpPr>
        <p:spPr/>
        <p:txBody>
          <a:bodyPr/>
          <a:lstStyle/>
          <a:p>
            <a:fld id="{37B78168-736B-45D9-A02D-290487FC9F4B}" type="slidenum">
              <a:rPr lang="en-IN" smtClean="0"/>
              <a:t>10</a:t>
            </a:fld>
            <a:endParaRPr lang="en-IN" dirty="0"/>
          </a:p>
        </p:txBody>
      </p:sp>
    </p:spTree>
    <p:extLst>
      <p:ext uri="{BB962C8B-B14F-4D97-AF65-F5344CB8AC3E}">
        <p14:creationId xmlns:p14="http://schemas.microsoft.com/office/powerpoint/2010/main" val="1927296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5EFDF64-C1BA-E9E8-47AE-B2F178C7D7AF}"/>
              </a:ext>
            </a:extLst>
          </p:cNvPr>
          <p:cNvSpPr txBox="1"/>
          <p:nvPr/>
        </p:nvSpPr>
        <p:spPr>
          <a:xfrm>
            <a:off x="1367644" y="2920732"/>
            <a:ext cx="6408712" cy="1015663"/>
          </a:xfrm>
          <a:prstGeom prst="rect">
            <a:avLst/>
          </a:prstGeom>
          <a:noFill/>
        </p:spPr>
        <p:txBody>
          <a:bodyPr wrap="square" rtlCol="0">
            <a:spAutoFit/>
          </a:bodyPr>
          <a:lstStyle/>
          <a:p>
            <a:pPr algn="ctr"/>
            <a:r>
              <a:rPr lang="en-US" sz="6000" dirty="0"/>
              <a:t>THANKYOU!</a:t>
            </a:r>
            <a:endParaRPr lang="en-IN" sz="6000" dirty="0"/>
          </a:p>
        </p:txBody>
      </p:sp>
      <p:sp>
        <p:nvSpPr>
          <p:cNvPr id="8" name="Slide Number Placeholder 7">
            <a:extLst>
              <a:ext uri="{FF2B5EF4-FFF2-40B4-BE49-F238E27FC236}">
                <a16:creationId xmlns:a16="http://schemas.microsoft.com/office/drawing/2014/main" id="{50BE1A61-EAB9-075F-EA06-5FDD21956E40}"/>
              </a:ext>
            </a:extLst>
          </p:cNvPr>
          <p:cNvSpPr>
            <a:spLocks noGrp="1"/>
          </p:cNvSpPr>
          <p:nvPr>
            <p:ph type="sldNum" sz="quarter" idx="12"/>
          </p:nvPr>
        </p:nvSpPr>
        <p:spPr/>
        <p:txBody>
          <a:bodyPr/>
          <a:lstStyle/>
          <a:p>
            <a:fld id="{37B78168-736B-45D9-A02D-290487FC9F4B}" type="slidenum">
              <a:rPr lang="en-IN" smtClean="0"/>
              <a:t>11</a:t>
            </a:fld>
            <a:endParaRPr lang="en-IN" dirty="0"/>
          </a:p>
        </p:txBody>
      </p:sp>
    </p:spTree>
    <p:extLst>
      <p:ext uri="{BB962C8B-B14F-4D97-AF65-F5344CB8AC3E}">
        <p14:creationId xmlns:p14="http://schemas.microsoft.com/office/powerpoint/2010/main" val="14729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Introduction </a:t>
            </a:r>
          </a:p>
        </p:txBody>
      </p:sp>
      <p:pic>
        <p:nvPicPr>
          <p:cNvPr id="7" name="Content Placeholder 6">
            <a:extLst>
              <a:ext uri="{FF2B5EF4-FFF2-40B4-BE49-F238E27FC236}">
                <a16:creationId xmlns:a16="http://schemas.microsoft.com/office/drawing/2014/main" id="{F5B699B6-55EA-4FBA-577F-57FE1737A63B}"/>
              </a:ext>
            </a:extLst>
          </p:cNvPr>
          <p:cNvPicPr>
            <a:picLocks noGrp="1" noChangeAspect="1"/>
          </p:cNvPicPr>
          <p:nvPr>
            <p:ph idx="1"/>
          </p:nvPr>
        </p:nvPicPr>
        <p:blipFill>
          <a:blip r:embed="rId2"/>
          <a:stretch>
            <a:fillRect/>
          </a:stretch>
        </p:blipFill>
        <p:spPr>
          <a:xfrm>
            <a:off x="822325" y="2427954"/>
            <a:ext cx="7543800" cy="2859343"/>
          </a:xfrm>
        </p:spPr>
      </p:pic>
      <p:sp>
        <p:nvSpPr>
          <p:cNvPr id="8" name="Slide Number Placeholder 7">
            <a:extLst>
              <a:ext uri="{FF2B5EF4-FFF2-40B4-BE49-F238E27FC236}">
                <a16:creationId xmlns:a16="http://schemas.microsoft.com/office/drawing/2014/main" id="{2FA18AD2-D066-21CB-5EE1-46825168256B}"/>
              </a:ext>
            </a:extLst>
          </p:cNvPr>
          <p:cNvSpPr>
            <a:spLocks noGrp="1"/>
          </p:cNvSpPr>
          <p:nvPr>
            <p:ph type="sldNum" sz="quarter" idx="12"/>
          </p:nvPr>
        </p:nvSpPr>
        <p:spPr/>
        <p:txBody>
          <a:bodyPr/>
          <a:lstStyle/>
          <a:p>
            <a:fld id="{37B78168-736B-45D9-A02D-290487FC9F4B}" type="slidenum">
              <a:rPr lang="en-IN" smtClean="0"/>
              <a:t>2</a:t>
            </a:fld>
            <a:endParaRPr lang="en-IN" dirty="0"/>
          </a:p>
        </p:txBody>
      </p:sp>
    </p:spTree>
    <p:extLst>
      <p:ext uri="{BB962C8B-B14F-4D97-AF65-F5344CB8AC3E}">
        <p14:creationId xmlns:p14="http://schemas.microsoft.com/office/powerpoint/2010/main" val="2011489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Respiratory Alkalosis</a:t>
            </a:r>
            <a:endParaRPr lang="en-IN" dirty="0">
              <a:solidFill>
                <a:schemeClr val="tx1"/>
              </a:solidFill>
            </a:endParaRPr>
          </a:p>
        </p:txBody>
      </p:sp>
      <p:sp>
        <p:nvSpPr>
          <p:cNvPr id="3" name="Content Placeholder 2"/>
          <p:cNvSpPr>
            <a:spLocks noGrp="1"/>
          </p:cNvSpPr>
          <p:nvPr>
            <p:ph idx="1"/>
          </p:nvPr>
        </p:nvSpPr>
        <p:spPr>
          <a:xfrm>
            <a:off x="822325" y="1916832"/>
            <a:ext cx="7543800" cy="4022725"/>
          </a:xfrm>
        </p:spPr>
        <p:txBody>
          <a:bodyPr/>
          <a:lstStyle/>
          <a:p>
            <a:r>
              <a:rPr lang="en-US" dirty="0">
                <a:solidFill>
                  <a:schemeClr val="tx1"/>
                </a:solidFill>
              </a:rPr>
              <a:t>Respiratory alkalosis is caused by hyperventilation,</a:t>
            </a:r>
            <a:br>
              <a:rPr lang="en-US" dirty="0">
                <a:solidFill>
                  <a:schemeClr val="tx1"/>
                </a:solidFill>
              </a:rPr>
            </a:br>
            <a:r>
              <a:rPr lang="en-US" dirty="0">
                <a:solidFill>
                  <a:schemeClr val="tx1"/>
                </a:solidFill>
              </a:rPr>
              <a:t>which results in excessive loss of CO2. </a:t>
            </a:r>
          </a:p>
          <a:p>
            <a:r>
              <a:rPr lang="en-US" dirty="0">
                <a:solidFill>
                  <a:schemeClr val="tx1"/>
                </a:solidFill>
              </a:rPr>
              <a:t>Hyperventilation can be caused by direct stimulation of the medullary respiratory center, by hypoxemia or by mechanical ventilation. The arterial blood profile seen in respiratory alkalosis is: </a:t>
            </a:r>
            <a:br>
              <a:rPr lang="en-US" dirty="0">
                <a:solidFill>
                  <a:schemeClr val="tx1"/>
                </a:solidFill>
              </a:rPr>
            </a:br>
            <a:r>
              <a:rPr lang="en-US" dirty="0">
                <a:solidFill>
                  <a:schemeClr val="tx1"/>
                </a:solidFill>
              </a:rPr>
              <a:t>     </a:t>
            </a:r>
          </a:p>
          <a:p>
            <a:r>
              <a:rPr lang="en-US" dirty="0">
                <a:solidFill>
                  <a:schemeClr val="tx1"/>
                </a:solidFill>
              </a:rPr>
              <a:t>Increase in pH </a:t>
            </a:r>
          </a:p>
          <a:p>
            <a:r>
              <a:rPr lang="en-US" dirty="0">
                <a:solidFill>
                  <a:schemeClr val="tx1"/>
                </a:solidFill>
              </a:rPr>
              <a:t>Decrease in HCO3-</a:t>
            </a:r>
          </a:p>
          <a:p>
            <a:r>
              <a:rPr lang="en-US" dirty="0">
                <a:solidFill>
                  <a:schemeClr val="tx1"/>
                </a:solidFill>
              </a:rPr>
              <a:t>Decrease in PCO2     </a:t>
            </a:r>
            <a:endParaRPr lang="en-IN" dirty="0">
              <a:solidFill>
                <a:schemeClr val="tx1"/>
              </a:solidFill>
            </a:endParaRPr>
          </a:p>
        </p:txBody>
      </p:sp>
      <p:sp>
        <p:nvSpPr>
          <p:cNvPr id="6" name="Slide Number Placeholder 5">
            <a:extLst>
              <a:ext uri="{FF2B5EF4-FFF2-40B4-BE49-F238E27FC236}">
                <a16:creationId xmlns:a16="http://schemas.microsoft.com/office/drawing/2014/main" id="{392483AF-61DF-1A5B-1E8D-7361B1F2E942}"/>
              </a:ext>
            </a:extLst>
          </p:cNvPr>
          <p:cNvSpPr>
            <a:spLocks noGrp="1"/>
          </p:cNvSpPr>
          <p:nvPr>
            <p:ph type="sldNum" sz="quarter" idx="12"/>
          </p:nvPr>
        </p:nvSpPr>
        <p:spPr/>
        <p:txBody>
          <a:bodyPr/>
          <a:lstStyle/>
          <a:p>
            <a:fld id="{37B78168-736B-45D9-A02D-290487FC9F4B}" type="slidenum">
              <a:rPr lang="en-IN" smtClean="0"/>
              <a:t>3</a:t>
            </a:fld>
            <a:endParaRPr lang="en-IN" dirty="0"/>
          </a:p>
        </p:txBody>
      </p:sp>
    </p:spTree>
    <p:extLst>
      <p:ext uri="{BB962C8B-B14F-4D97-AF65-F5344CB8AC3E}">
        <p14:creationId xmlns:p14="http://schemas.microsoft.com/office/powerpoint/2010/main" val="967580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Mechanism</a:t>
            </a:r>
            <a:endParaRPr lang="en-IN" dirty="0">
              <a:solidFill>
                <a:schemeClr val="tx1"/>
              </a:solidFill>
            </a:endParaRPr>
          </a:p>
        </p:txBody>
      </p:sp>
      <p:sp>
        <p:nvSpPr>
          <p:cNvPr id="3" name="Content Placeholder 2"/>
          <p:cNvSpPr>
            <a:spLocks noGrp="1"/>
          </p:cNvSpPr>
          <p:nvPr>
            <p:ph idx="1"/>
          </p:nvPr>
        </p:nvSpPr>
        <p:spPr>
          <a:xfrm>
            <a:off x="822959" y="1845734"/>
            <a:ext cx="7543801" cy="4023360"/>
          </a:xfrm>
        </p:spPr>
        <p:txBody>
          <a:bodyPr/>
          <a:lstStyle/>
          <a:p>
            <a:r>
              <a:rPr lang="en-IN" dirty="0">
                <a:solidFill>
                  <a:schemeClr val="tx1"/>
                </a:solidFill>
              </a:rPr>
              <a:t>Respiratory alkalosis generally occurs when some stimulus makes a person hyperventilate. The increased breathing produces increased alveolar respiration, expelling CO2 from the circulation. This alters the dynamic chemical equilibrium of carbon dioxide in the circulatory system. Circulating hydrogen ions and bicarbonate are shifted through the carbonic acid (H2CO3) intermediate to make more CO2 via the enzyme carbonic anhydrase.</a:t>
            </a:r>
          </a:p>
        </p:txBody>
      </p:sp>
      <p:sp>
        <p:nvSpPr>
          <p:cNvPr id="6" name="Slide Number Placeholder 5">
            <a:extLst>
              <a:ext uri="{FF2B5EF4-FFF2-40B4-BE49-F238E27FC236}">
                <a16:creationId xmlns:a16="http://schemas.microsoft.com/office/drawing/2014/main" id="{10C388CC-EFC0-C22D-76B9-0ECB3B8AEA6B}"/>
              </a:ext>
            </a:extLst>
          </p:cNvPr>
          <p:cNvSpPr>
            <a:spLocks noGrp="1"/>
          </p:cNvSpPr>
          <p:nvPr>
            <p:ph type="sldNum" sz="quarter" idx="12"/>
          </p:nvPr>
        </p:nvSpPr>
        <p:spPr/>
        <p:txBody>
          <a:bodyPr/>
          <a:lstStyle/>
          <a:p>
            <a:fld id="{37B78168-736B-45D9-A02D-290487FC9F4B}" type="slidenum">
              <a:rPr lang="en-IN" smtClean="0"/>
              <a:t>4</a:t>
            </a:fld>
            <a:endParaRPr lang="en-IN" dirty="0"/>
          </a:p>
        </p:txBody>
      </p:sp>
    </p:spTree>
    <p:extLst>
      <p:ext uri="{BB962C8B-B14F-4D97-AF65-F5344CB8AC3E}">
        <p14:creationId xmlns:p14="http://schemas.microsoft.com/office/powerpoint/2010/main" val="2605165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Renal Compensation</a:t>
            </a:r>
            <a:endParaRPr lang="en-IN" dirty="0">
              <a:solidFill>
                <a:schemeClr val="tx1"/>
              </a:solidFill>
            </a:endParaRPr>
          </a:p>
        </p:txBody>
      </p:sp>
      <p:sp>
        <p:nvSpPr>
          <p:cNvPr id="3" name="Content Placeholder 2"/>
          <p:cNvSpPr>
            <a:spLocks noGrp="1"/>
          </p:cNvSpPr>
          <p:nvPr>
            <p:ph idx="1"/>
          </p:nvPr>
        </p:nvSpPr>
        <p:spPr>
          <a:xfrm>
            <a:off x="822959" y="1845734"/>
            <a:ext cx="7543801" cy="4023360"/>
          </a:xfrm>
        </p:spPr>
        <p:txBody>
          <a:bodyPr>
            <a:normAutofit/>
          </a:bodyPr>
          <a:lstStyle/>
          <a:p>
            <a:r>
              <a:rPr lang="en-IN" dirty="0">
                <a:solidFill>
                  <a:schemeClr val="tx1"/>
                </a:solidFill>
              </a:rPr>
              <a:t>Renal compensation is a mechanism by which the kidneys can regulate the plasma pH. </a:t>
            </a:r>
          </a:p>
          <a:p>
            <a:r>
              <a:rPr lang="en-US" dirty="0">
                <a:solidFill>
                  <a:schemeClr val="tx1"/>
                </a:solidFill>
              </a:rPr>
              <a:t>Renal compensation for respiratory alkalosis consists of decreased excretion of H+ as titratable acid and NH4+ and decreased synthesis and reabsorption of new HCO3-. </a:t>
            </a:r>
            <a:endParaRPr lang="en-IN" dirty="0">
              <a:solidFill>
                <a:schemeClr val="tx1"/>
              </a:solidFill>
            </a:endParaRPr>
          </a:p>
        </p:txBody>
      </p:sp>
      <p:sp>
        <p:nvSpPr>
          <p:cNvPr id="6" name="Slide Number Placeholder 5">
            <a:extLst>
              <a:ext uri="{FF2B5EF4-FFF2-40B4-BE49-F238E27FC236}">
                <a16:creationId xmlns:a16="http://schemas.microsoft.com/office/drawing/2014/main" id="{745D609C-3538-A8EF-114A-36D142919AD4}"/>
              </a:ext>
            </a:extLst>
          </p:cNvPr>
          <p:cNvSpPr>
            <a:spLocks noGrp="1"/>
          </p:cNvSpPr>
          <p:nvPr>
            <p:ph type="sldNum" sz="quarter" idx="12"/>
          </p:nvPr>
        </p:nvSpPr>
        <p:spPr/>
        <p:txBody>
          <a:bodyPr/>
          <a:lstStyle/>
          <a:p>
            <a:fld id="{37B78168-736B-45D9-A02D-290487FC9F4B}" type="slidenum">
              <a:rPr lang="en-IN" smtClean="0"/>
              <a:t>5</a:t>
            </a:fld>
            <a:endParaRPr lang="en-IN" dirty="0"/>
          </a:p>
        </p:txBody>
      </p:sp>
    </p:spTree>
    <p:extLst>
      <p:ext uri="{BB962C8B-B14F-4D97-AF65-F5344CB8AC3E}">
        <p14:creationId xmlns:p14="http://schemas.microsoft.com/office/powerpoint/2010/main" val="3117732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Symptoms</a:t>
            </a:r>
          </a:p>
        </p:txBody>
      </p:sp>
      <p:pic>
        <p:nvPicPr>
          <p:cNvPr id="6" name="Content Placeholder 5"/>
          <p:cNvPicPr>
            <a:picLocks noGrp="1" noChangeAspect="1"/>
          </p:cNvPicPr>
          <p:nvPr>
            <p:ph idx="1"/>
          </p:nvPr>
        </p:nvPicPr>
        <p:blipFill>
          <a:blip r:embed="rId2"/>
          <a:stretch>
            <a:fillRect/>
          </a:stretch>
        </p:blipFill>
        <p:spPr>
          <a:xfrm>
            <a:off x="1987708" y="1988840"/>
            <a:ext cx="5213034" cy="4022725"/>
          </a:xfrm>
        </p:spPr>
      </p:pic>
      <p:sp>
        <p:nvSpPr>
          <p:cNvPr id="5" name="Slide Number Placeholder 4">
            <a:extLst>
              <a:ext uri="{FF2B5EF4-FFF2-40B4-BE49-F238E27FC236}">
                <a16:creationId xmlns:a16="http://schemas.microsoft.com/office/drawing/2014/main" id="{42A08D0E-F7B0-830C-A283-03ACD56D4FE4}"/>
              </a:ext>
            </a:extLst>
          </p:cNvPr>
          <p:cNvSpPr>
            <a:spLocks noGrp="1"/>
          </p:cNvSpPr>
          <p:nvPr>
            <p:ph type="sldNum" sz="quarter" idx="12"/>
          </p:nvPr>
        </p:nvSpPr>
        <p:spPr/>
        <p:txBody>
          <a:bodyPr/>
          <a:lstStyle/>
          <a:p>
            <a:fld id="{37B78168-736B-45D9-A02D-290487FC9F4B}" type="slidenum">
              <a:rPr lang="en-IN" smtClean="0"/>
              <a:t>6</a:t>
            </a:fld>
            <a:endParaRPr lang="en-IN" dirty="0"/>
          </a:p>
        </p:txBody>
      </p:sp>
    </p:spTree>
    <p:extLst>
      <p:ext uri="{BB962C8B-B14F-4D97-AF65-F5344CB8AC3E}">
        <p14:creationId xmlns:p14="http://schemas.microsoft.com/office/powerpoint/2010/main" val="1973104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Metabolic Alkalosis</a:t>
            </a:r>
            <a:endParaRPr lang="en-IN" dirty="0">
              <a:solidFill>
                <a:schemeClr val="tx1"/>
              </a:solidFill>
            </a:endParaRPr>
          </a:p>
        </p:txBody>
      </p:sp>
      <p:sp>
        <p:nvSpPr>
          <p:cNvPr id="3" name="Content Placeholder 2"/>
          <p:cNvSpPr>
            <a:spLocks noGrp="1"/>
          </p:cNvSpPr>
          <p:nvPr>
            <p:ph idx="1"/>
          </p:nvPr>
        </p:nvSpPr>
        <p:spPr>
          <a:xfrm>
            <a:off x="822959" y="1845734"/>
            <a:ext cx="7543801" cy="4023360"/>
          </a:xfrm>
        </p:spPr>
        <p:txBody>
          <a:bodyPr>
            <a:normAutofit lnSpcReduction="10000"/>
          </a:bodyPr>
          <a:lstStyle/>
          <a:p>
            <a:r>
              <a:rPr lang="en-US" dirty="0">
                <a:solidFill>
                  <a:schemeClr val="tx1"/>
                </a:solidFill>
              </a:rPr>
              <a:t>Metabolic alkalosis is caused by an increased HCO3-</a:t>
            </a:r>
            <a:br>
              <a:rPr lang="en-US" dirty="0">
                <a:solidFill>
                  <a:schemeClr val="tx1"/>
                </a:solidFill>
              </a:rPr>
            </a:br>
            <a:r>
              <a:rPr lang="en-US" dirty="0">
                <a:solidFill>
                  <a:schemeClr val="tx1"/>
                </a:solidFill>
              </a:rPr>
              <a:t>concentration in the blood. Metabolic alkalosis is the result of loss of fixed H+ from the gastrointestinal tract; loss of fixed H+ from the kidney (e.g., hyperaldosteronism); administration of solutions containing HCO3-; or ECF volume contraction (e.g., administration of diuretics). The arterial blood profile seen in metabolic alkalosis is </a:t>
            </a:r>
          </a:p>
          <a:p>
            <a:endParaRPr lang="en-US" dirty="0">
              <a:solidFill>
                <a:schemeClr val="tx1"/>
              </a:solidFill>
            </a:endParaRPr>
          </a:p>
          <a:p>
            <a:r>
              <a:rPr lang="en-US" dirty="0">
                <a:solidFill>
                  <a:schemeClr val="tx1"/>
                </a:solidFill>
              </a:rPr>
              <a:t>Increase in pH </a:t>
            </a:r>
          </a:p>
          <a:p>
            <a:r>
              <a:rPr lang="en-US" dirty="0">
                <a:solidFill>
                  <a:schemeClr val="tx1"/>
                </a:solidFill>
              </a:rPr>
              <a:t>Increase in HCO3-</a:t>
            </a:r>
          </a:p>
          <a:p>
            <a:r>
              <a:rPr lang="en-US" dirty="0">
                <a:solidFill>
                  <a:schemeClr val="tx1"/>
                </a:solidFill>
              </a:rPr>
              <a:t>Increase in PCO2     </a:t>
            </a:r>
            <a:endParaRPr lang="en-IN" dirty="0">
              <a:solidFill>
                <a:schemeClr val="tx1"/>
              </a:solidFill>
            </a:endParaRPr>
          </a:p>
          <a:p>
            <a:br>
              <a:rPr lang="en-US" dirty="0">
                <a:solidFill>
                  <a:schemeClr val="tx1"/>
                </a:solidFill>
              </a:rPr>
            </a:br>
            <a:endParaRPr lang="en-US" dirty="0">
              <a:solidFill>
                <a:schemeClr val="tx1"/>
              </a:solidFill>
            </a:endParaRPr>
          </a:p>
          <a:p>
            <a:endParaRPr lang="en-IN" dirty="0">
              <a:solidFill>
                <a:schemeClr val="tx1"/>
              </a:solidFill>
            </a:endParaRPr>
          </a:p>
        </p:txBody>
      </p:sp>
      <p:sp>
        <p:nvSpPr>
          <p:cNvPr id="6" name="Slide Number Placeholder 5">
            <a:extLst>
              <a:ext uri="{FF2B5EF4-FFF2-40B4-BE49-F238E27FC236}">
                <a16:creationId xmlns:a16="http://schemas.microsoft.com/office/drawing/2014/main" id="{051E03C3-837B-503E-7E24-FEDD69441E75}"/>
              </a:ext>
            </a:extLst>
          </p:cNvPr>
          <p:cNvSpPr>
            <a:spLocks noGrp="1"/>
          </p:cNvSpPr>
          <p:nvPr>
            <p:ph type="sldNum" sz="quarter" idx="12"/>
          </p:nvPr>
        </p:nvSpPr>
        <p:spPr/>
        <p:txBody>
          <a:bodyPr/>
          <a:lstStyle/>
          <a:p>
            <a:fld id="{37B78168-736B-45D9-A02D-290487FC9F4B}" type="slidenum">
              <a:rPr lang="en-IN" smtClean="0"/>
              <a:t>7</a:t>
            </a:fld>
            <a:endParaRPr lang="en-IN" dirty="0"/>
          </a:p>
        </p:txBody>
      </p:sp>
    </p:spTree>
    <p:extLst>
      <p:ext uri="{BB962C8B-B14F-4D97-AF65-F5344CB8AC3E}">
        <p14:creationId xmlns:p14="http://schemas.microsoft.com/office/powerpoint/2010/main" val="571178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Mechanism</a:t>
            </a:r>
          </a:p>
        </p:txBody>
      </p:sp>
      <p:sp>
        <p:nvSpPr>
          <p:cNvPr id="3" name="Content Placeholder 2"/>
          <p:cNvSpPr>
            <a:spLocks noGrp="1"/>
          </p:cNvSpPr>
          <p:nvPr>
            <p:ph idx="1"/>
          </p:nvPr>
        </p:nvSpPr>
        <p:spPr>
          <a:xfrm>
            <a:off x="822959" y="1845734"/>
            <a:ext cx="7543801" cy="4023360"/>
          </a:xfrm>
        </p:spPr>
        <p:txBody>
          <a:bodyPr>
            <a:noAutofit/>
          </a:bodyPr>
          <a:lstStyle/>
          <a:p>
            <a:r>
              <a:rPr lang="en-US" dirty="0">
                <a:solidFill>
                  <a:schemeClr val="tx1"/>
                </a:solidFill>
              </a:rPr>
              <a:t>Vomiting: cells produce H+ and HCO3− from CO2 and H2O. The H+ is secreted with Cl− into the lumen of the stomach to aid in digestion, and the HCO3− enters the blood. In normal persons, the secreted H+ moves from the stomach to the small intestine, where a low pH triggers the secretion of HCO3− by the pancreas. Thus, normally, the HCO3− added to blood by the parietal cells is later removed from blood in the pancreatic secretions. However, when vomiting occurs, H+ is lost from the stomach  and never reaches the small intestine. HCO3− secretion from the pancreas, therefore, is not stimulated, and the HCO3− remains in the blood, resulting in an increase in which HCl is lost from the stomach. </a:t>
            </a:r>
          </a:p>
        </p:txBody>
      </p:sp>
      <p:sp>
        <p:nvSpPr>
          <p:cNvPr id="6" name="Slide Number Placeholder 5">
            <a:extLst>
              <a:ext uri="{FF2B5EF4-FFF2-40B4-BE49-F238E27FC236}">
                <a16:creationId xmlns:a16="http://schemas.microsoft.com/office/drawing/2014/main" id="{511E6653-65DC-FC12-94DB-D1A5412E3994}"/>
              </a:ext>
            </a:extLst>
          </p:cNvPr>
          <p:cNvSpPr>
            <a:spLocks noGrp="1"/>
          </p:cNvSpPr>
          <p:nvPr>
            <p:ph type="sldNum" sz="quarter" idx="12"/>
          </p:nvPr>
        </p:nvSpPr>
        <p:spPr/>
        <p:txBody>
          <a:bodyPr/>
          <a:lstStyle/>
          <a:p>
            <a:fld id="{37B78168-736B-45D9-A02D-290487FC9F4B}" type="slidenum">
              <a:rPr lang="en-IN" smtClean="0"/>
              <a:t>8</a:t>
            </a:fld>
            <a:endParaRPr lang="en-IN" dirty="0"/>
          </a:p>
        </p:txBody>
      </p:sp>
    </p:spTree>
    <p:extLst>
      <p:ext uri="{BB962C8B-B14F-4D97-AF65-F5344CB8AC3E}">
        <p14:creationId xmlns:p14="http://schemas.microsoft.com/office/powerpoint/2010/main" val="298241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p:spPr>
        <p:txBody>
          <a:bodyPr/>
          <a:lstStyle/>
          <a:p>
            <a:r>
              <a:rPr lang="en-US" dirty="0">
                <a:solidFill>
                  <a:schemeClr val="tx1"/>
                </a:solidFill>
              </a:rPr>
              <a:t>Respiratory Compensation</a:t>
            </a:r>
            <a:endParaRPr lang="en-IN" dirty="0">
              <a:solidFill>
                <a:schemeClr val="tx1"/>
              </a:solidFill>
            </a:endParaRPr>
          </a:p>
        </p:txBody>
      </p:sp>
      <p:sp>
        <p:nvSpPr>
          <p:cNvPr id="3" name="Content Placeholder 2"/>
          <p:cNvSpPr>
            <a:spLocks noGrp="1"/>
          </p:cNvSpPr>
          <p:nvPr>
            <p:ph idx="1"/>
          </p:nvPr>
        </p:nvSpPr>
        <p:spPr>
          <a:xfrm>
            <a:off x="822959" y="1845734"/>
            <a:ext cx="7543801" cy="4023360"/>
          </a:xfrm>
        </p:spPr>
        <p:txBody>
          <a:bodyPr/>
          <a:lstStyle/>
          <a:p>
            <a:r>
              <a:rPr lang="en-IN" dirty="0">
                <a:solidFill>
                  <a:schemeClr val="tx1"/>
                </a:solidFill>
              </a:rPr>
              <a:t>Respiratory compensation is a mechanism by which plasma pH can be altered by varying the respiratory rate. </a:t>
            </a:r>
          </a:p>
          <a:p>
            <a:r>
              <a:rPr lang="en-US" dirty="0">
                <a:solidFill>
                  <a:schemeClr val="tx1"/>
                </a:solidFill>
              </a:rPr>
              <a:t>Increased arterial pH inhibits the peripheral chemoreceptors, which respond by causing hypoventilation. In turn, hypoventilation produces an increased PCO2. </a:t>
            </a:r>
            <a:br>
              <a:rPr lang="en-US" dirty="0">
                <a:solidFill>
                  <a:schemeClr val="tx1"/>
                </a:solidFill>
              </a:rPr>
            </a:br>
            <a:endParaRPr lang="en-IN" dirty="0">
              <a:solidFill>
                <a:schemeClr val="tx1"/>
              </a:solidFill>
            </a:endParaRPr>
          </a:p>
        </p:txBody>
      </p:sp>
      <p:sp>
        <p:nvSpPr>
          <p:cNvPr id="6" name="Slide Number Placeholder 5">
            <a:extLst>
              <a:ext uri="{FF2B5EF4-FFF2-40B4-BE49-F238E27FC236}">
                <a16:creationId xmlns:a16="http://schemas.microsoft.com/office/drawing/2014/main" id="{B1E18175-B657-08ED-A814-483B5E1A9F76}"/>
              </a:ext>
            </a:extLst>
          </p:cNvPr>
          <p:cNvSpPr>
            <a:spLocks noGrp="1"/>
          </p:cNvSpPr>
          <p:nvPr>
            <p:ph type="sldNum" sz="quarter" idx="12"/>
          </p:nvPr>
        </p:nvSpPr>
        <p:spPr/>
        <p:txBody>
          <a:bodyPr/>
          <a:lstStyle/>
          <a:p>
            <a:fld id="{37B78168-736B-45D9-A02D-290487FC9F4B}" type="slidenum">
              <a:rPr lang="en-IN" smtClean="0"/>
              <a:t>9</a:t>
            </a:fld>
            <a:endParaRPr lang="en-IN" dirty="0"/>
          </a:p>
        </p:txBody>
      </p:sp>
    </p:spTree>
    <p:extLst>
      <p:ext uri="{BB962C8B-B14F-4D97-AF65-F5344CB8AC3E}">
        <p14:creationId xmlns:p14="http://schemas.microsoft.com/office/powerpoint/2010/main" val="396181737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919</TotalTime>
  <Words>467</Words>
  <Application>Microsoft Office PowerPoint</Application>
  <PresentationFormat>On-screen Show (4:3)</PresentationFormat>
  <Paragraphs>39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Calibri Light</vt:lpstr>
      <vt:lpstr>Retrospect</vt:lpstr>
      <vt:lpstr>ALKALOSIS</vt:lpstr>
      <vt:lpstr>Introduction </vt:lpstr>
      <vt:lpstr>Respiratory Alkalosis</vt:lpstr>
      <vt:lpstr>Mechanism</vt:lpstr>
      <vt:lpstr>Renal Compensation</vt:lpstr>
      <vt:lpstr>Symptoms</vt:lpstr>
      <vt:lpstr>Metabolic Alkalosis</vt:lpstr>
      <vt:lpstr>Mechanism</vt:lpstr>
      <vt:lpstr>Respiratory Compensation</vt:lpstr>
      <vt:lpstr>Symptoms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AND METABOLIC ACIDOSIS &amp; ALKALOSIS</dc:title>
  <dc:creator>SeriouS</dc:creator>
  <cp:lastModifiedBy>Rajesh Patel</cp:lastModifiedBy>
  <cp:revision>70</cp:revision>
  <dcterms:created xsi:type="dcterms:W3CDTF">2015-02-07T10:05:14Z</dcterms:created>
  <dcterms:modified xsi:type="dcterms:W3CDTF">2024-05-19T23:08:18Z</dcterms:modified>
</cp:coreProperties>
</file>