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71" r:id="rId8"/>
    <p:sldId id="261" r:id="rId9"/>
    <p:sldId id="262" r:id="rId10"/>
    <p:sldId id="263" r:id="rId11"/>
    <p:sldId id="264" r:id="rId12"/>
    <p:sldId id="270" r:id="rId13"/>
    <p:sldId id="265" r:id="rId14"/>
    <p:sldId id="272" r:id="rId15"/>
    <p:sldId id="266" r:id="rId16"/>
    <p:sldId id="267" r:id="rId17"/>
    <p:sldId id="268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699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91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7625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8959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201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2230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387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530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8867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1649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7169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3ED82AA-28CF-4BD9-8D5D-C8550D63D91A}" type="datetimeFigureOut">
              <a:rPr lang="en-IN" smtClean="0"/>
              <a:t>13-05-2024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515FF9-50F8-4A91-822D-4301E8DE733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2579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58522"/>
            <a:ext cx="9144000" cy="3940956"/>
          </a:xfrm>
        </p:spPr>
        <p:txBody>
          <a:bodyPr>
            <a:normAutofit/>
          </a:bodyPr>
          <a:lstStyle/>
          <a:p>
            <a:r>
              <a:rPr lang="en-IN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ANATOMY OF CLAVICLE</a:t>
            </a:r>
          </a:p>
        </p:txBody>
      </p:sp>
    </p:spTree>
    <p:extLst>
      <p:ext uri="{BB962C8B-B14F-4D97-AF65-F5344CB8AC3E}">
        <p14:creationId xmlns:p14="http://schemas.microsoft.com/office/powerpoint/2010/main" val="2887550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Lateral End The Margin of The Articular Surface For The AC Joint Gives Attachment To The Joint Capsule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Medial End The Margin of The Articular Surface For The Sternum Gives Attachment To The Fibrous Capsule All Round; Articular Disc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Posterosuperiorly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Interclavicular Ligament Superiorly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Lateral One- Third Of Shaft: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Origin: Deltoid (Anterior Border)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Insertion: Trapezius (Posterior Border)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Coracoclavicular Ligament (Conoid and Trapezoid Parts)</a:t>
            </a:r>
          </a:p>
        </p:txBody>
      </p:sp>
    </p:spTree>
    <p:extLst>
      <p:ext uri="{BB962C8B-B14F-4D97-AF65-F5344CB8AC3E}">
        <p14:creationId xmlns:p14="http://schemas.microsoft.com/office/powerpoint/2010/main" val="84163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8225" y="847725"/>
            <a:ext cx="10086976" cy="5329238"/>
          </a:xfrm>
        </p:spPr>
        <p:txBody>
          <a:bodyPr>
            <a:normAutofit/>
          </a:bodyPr>
          <a:lstStyle/>
          <a:p>
            <a:pPr algn="just"/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Medial Two- Thirds: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Origin: Pectoralis Major (Anterior Surface)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Insertion: SCM (Superior Surface; Clavicular Head), Subclavius (Subclavian Groove)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Costoclavicular Ligament: Inferior Surface; Medial End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20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clavicle border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2519" y="412844"/>
            <a:ext cx="7246962" cy="6032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8711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SIDE DETERMINATION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Lateral End Is Flat; Medial End Is Large and Quadrilateral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Shaft Is Slightly Curved; Convex Forwards In Its Medial Two-thirds and Concave Forwards In Its Lateral One- Third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Inferior Surface Is Grooved Longitudinally In Its Middle One- Third </a:t>
            </a:r>
          </a:p>
        </p:txBody>
      </p:sp>
    </p:spTree>
    <p:extLst>
      <p:ext uri="{BB962C8B-B14F-4D97-AF65-F5344CB8AC3E}">
        <p14:creationId xmlns:p14="http://schemas.microsoft.com/office/powerpoint/2010/main" val="12916431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clavicle side determinati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606" y="801805"/>
            <a:ext cx="6168788" cy="5254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616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PECULARITIES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Long Bone That Lies Horizontally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Subcutaneous Throughout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First Bone To Start Ossifying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Long Bone Which Ossifies In Membrane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Long Bone Which Has Two Primary Centres Of Ossification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Occasionally Pierced by The Middle Supraclavicular Nerve</a:t>
            </a:r>
          </a:p>
        </p:txBody>
      </p:sp>
    </p:spTree>
    <p:extLst>
      <p:ext uri="{BB962C8B-B14F-4D97-AF65-F5344CB8AC3E}">
        <p14:creationId xmlns:p14="http://schemas.microsoft.com/office/powerpoint/2010/main" val="3864884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0" y="647700"/>
            <a:ext cx="10086975" cy="565785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Costal Tuberosity: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Lies on The Medial End 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Inferior Surface of The Clavicle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Broad, Rough Surface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Anchors The Costoclavicular Ligament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Strengthens The SC Joint</a:t>
            </a:r>
          </a:p>
          <a:p>
            <a:pPr marL="514350" indent="-514350" algn="just">
              <a:buFont typeface="+mj-lt"/>
              <a:buAutoNum type="alphaLcPeriod" startAt="2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Subclavian Groove: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Runs Along the Posteroinferior Quadrant of The Midshaft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Provides Attachment For the Subclavius Muscle</a:t>
            </a:r>
          </a:p>
          <a:p>
            <a:pPr marL="514350" indent="-514350" algn="just">
              <a:buFont typeface="+mj-lt"/>
              <a:buAutoNum type="alphaLcPeriod" startAt="3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Conoid Tubercle: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Lateral End of the Clavicle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Posteriorly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Attachment Point For The Conoid Ligament</a:t>
            </a:r>
          </a:p>
        </p:txBody>
      </p:sp>
    </p:spTree>
    <p:extLst>
      <p:ext uri="{BB962C8B-B14F-4D97-AF65-F5344CB8AC3E}">
        <p14:creationId xmlns:p14="http://schemas.microsoft.com/office/powerpoint/2010/main" val="16932485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50" y="714375"/>
            <a:ext cx="10067925" cy="5462587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eriod" startAt="4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Trapezoid Ridge: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Leads Laterally From The Conoid Tubercle</a:t>
            </a:r>
          </a:p>
          <a:p>
            <a:pPr marL="0" indent="0" algn="just">
              <a:buNone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Attachment Site For The Trapezoid Ligament</a:t>
            </a:r>
          </a:p>
          <a:p>
            <a:pPr marL="0" indent="0" algn="just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097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Image result for costal tuberosity of clavic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872" y="416258"/>
            <a:ext cx="7274256" cy="277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mage result for subclavian groo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8872" y="3903259"/>
            <a:ext cx="7274256" cy="253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631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69818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ANATOMY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Long, Tubular and Somewhat S-shaped Bone.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Transmits the Weight of The Limb to The Sternum.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 Above the First Rib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Bone has a Cylindrical Part Called Shaft, and Two Ends, Lateral and Medial.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Articulates Medially with The Manubrium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Sterni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Laterally with The Acromion of The Scapula</a:t>
            </a:r>
          </a:p>
        </p:txBody>
      </p:sp>
    </p:spTree>
    <p:extLst>
      <p:ext uri="{BB962C8B-B14F-4D97-AF65-F5344CB8AC3E}">
        <p14:creationId xmlns:p14="http://schemas.microsoft.com/office/powerpoint/2010/main" val="285835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lavicl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78245" y="850547"/>
            <a:ext cx="7635509" cy="515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182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Divided Into The Lateral One- Third and The Medial Two- Thirds.</a:t>
            </a:r>
          </a:p>
          <a:p>
            <a:pPr marL="0" indent="0" algn="just"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88670" lvl="1" indent="-514350" algn="just">
              <a:buFont typeface="+mj-lt"/>
              <a:buAutoNum type="alphaLcParenR"/>
            </a:pP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Lateral One- Third: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Flattened From Above Downwards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Two Borders, Anterior and Posterior.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 Border: 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Concave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Attachment To Deltoid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Posterior Border: 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Convex Backwards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Rough and Thick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Attachment To Trapezius</a:t>
            </a:r>
          </a:p>
        </p:txBody>
      </p:sp>
    </p:spTree>
    <p:extLst>
      <p:ext uri="{BB962C8B-B14F-4D97-AF65-F5344CB8AC3E}">
        <p14:creationId xmlns:p14="http://schemas.microsoft.com/office/powerpoint/2010/main" val="191581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274" y="819150"/>
            <a:ext cx="10058401" cy="5357813"/>
          </a:xfrm>
        </p:spPr>
        <p:txBody>
          <a:bodyPr>
            <a:noAutofit/>
          </a:bodyPr>
          <a:lstStyle/>
          <a:p>
            <a:pPr lvl="3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Two Surfaces: Superior and Inferior Surface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Superior Surface: Flat, Rough Attachment For The Deltoid In Front and Trapezius Behind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Inferior Surface: Flat, Presents An Elevation Called The Conoid Tubercle (Coracoid Tuberosity) and A Ridge Called Trapezoid Ridge (Runs Forward and Lateralward)</a:t>
            </a:r>
          </a:p>
          <a:p>
            <a:pPr marL="514350" indent="-514350" algn="just">
              <a:buFont typeface="+mj-lt"/>
              <a:buAutoNum type="alphaLcParenR" startAt="2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Medial Two- Thirds: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Rounded and Have Four Surfaces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Anterior Surface: 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Convex Forwards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Included Between The Superior and Anterior Borders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With The Superior Surface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Posterior Surface: Smooth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above by the Superior Border; Below by The Subclavian Border; Medially by The Margins Of The Sternal Extremity and Laterally by The Coracoid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Tuberoisty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Concave Medio- Laterally</a:t>
            </a:r>
          </a:p>
        </p:txBody>
      </p:sp>
    </p:spTree>
    <p:extLst>
      <p:ext uri="{BB962C8B-B14F-4D97-AF65-F5344CB8AC3E}">
        <p14:creationId xmlns:p14="http://schemas.microsoft.com/office/powerpoint/2010/main" val="751340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7275" y="790574"/>
            <a:ext cx="10067926" cy="5391151"/>
          </a:xfrm>
        </p:spPr>
        <p:txBody>
          <a:bodyPr>
            <a:normAutofit/>
          </a:bodyPr>
          <a:lstStyle/>
          <a:p>
            <a:pPr lvl="3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Superior Surface: Rough In Its Medial Part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Inferior Surface: 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Narrow Medially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Gradually Increases In Width Laterally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With The Under Surface Of The Flat Portion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Medial Part Is A Broad Rough Surface, The Costal Tuberosity</a:t>
            </a:r>
          </a:p>
          <a:p>
            <a:pPr lvl="8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Longitudinal Subclavian Groove</a:t>
            </a:r>
          </a:p>
          <a:p>
            <a:pPr lvl="3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Three Borders Anterior, Superior and Posterior</a:t>
            </a:r>
          </a:p>
          <a:p>
            <a:pPr marL="822960" lvl="3" indent="0" algn="just">
              <a:buNone/>
            </a:pPr>
            <a:endParaRPr lang="en-I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05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clavicle lateral end featur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352" y="647593"/>
            <a:ext cx="9171295" cy="556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630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LATERAL AND MEDIAL ENDS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Lateral End: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Flattened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Oval Surface Directed Obliquely Downwards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Bears a Facet That Articulates with the Acromion Process Of The Scapula to Form The AC Joint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Females The Clavicle is Generally Shorter, Thinner, Less Curved and Smoother Than Male</a:t>
            </a:r>
          </a:p>
        </p:txBody>
      </p:sp>
    </p:spTree>
    <p:extLst>
      <p:ext uri="{BB962C8B-B14F-4D97-AF65-F5344CB8AC3E}">
        <p14:creationId xmlns:p14="http://schemas.microsoft.com/office/powerpoint/2010/main" val="3363802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52500"/>
            <a:ext cx="10058400" cy="5224463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lphaLcPeriod" startAt="2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Medial End: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Quadrangular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Directed Medialward and A Little Downward and Forward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Articulates With The Clavicular Notch Of The Manubrium </a:t>
            </a:r>
            <a:r>
              <a:rPr lang="en-IN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Sterni</a:t>
            </a: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Form The SC Joint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Articular Surface Extends To The Inferior Aspect, For Articulation With The First Costal Cartilage</a:t>
            </a:r>
          </a:p>
        </p:txBody>
      </p:sp>
    </p:spTree>
    <p:extLst>
      <p:ext uri="{BB962C8B-B14F-4D97-AF65-F5344CB8AC3E}">
        <p14:creationId xmlns:p14="http://schemas.microsoft.com/office/powerpoint/2010/main" val="2874739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133</TotalTime>
  <Words>642</Words>
  <Application>Microsoft Office PowerPoint</Application>
  <PresentationFormat>Widescreen</PresentationFormat>
  <Paragraphs>92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Century Gothic</vt:lpstr>
      <vt:lpstr>Garamond</vt:lpstr>
      <vt:lpstr>Times New Roman</vt:lpstr>
      <vt:lpstr>Wingdings</vt:lpstr>
      <vt:lpstr>Savon</vt:lpstr>
      <vt:lpstr>ANATOMY OF CLAVICLE</vt:lpstr>
      <vt:lpstr>ANATOMY</vt:lpstr>
      <vt:lpstr>PowerPoint Presentation</vt:lpstr>
      <vt:lpstr>SHAFT</vt:lpstr>
      <vt:lpstr>PowerPoint Presentation</vt:lpstr>
      <vt:lpstr>PowerPoint Presentation</vt:lpstr>
      <vt:lpstr>PowerPoint Presentation</vt:lpstr>
      <vt:lpstr>LATERAL AND MEDIAL ENDS</vt:lpstr>
      <vt:lpstr>PowerPoint Presentation</vt:lpstr>
      <vt:lpstr>ATTACHMENTS</vt:lpstr>
      <vt:lpstr>PowerPoint Presentation</vt:lpstr>
      <vt:lpstr>PowerPoint Presentation</vt:lpstr>
      <vt:lpstr>SIDE DETERMINATION</vt:lpstr>
      <vt:lpstr>PowerPoint Presentation</vt:lpstr>
      <vt:lpstr>PECULARITIES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CLAVICLE</dc:title>
  <dc:creator>Charu Sharma Nautiyal</dc:creator>
  <cp:lastModifiedBy>Rajesh Patel</cp:lastModifiedBy>
  <cp:revision>22</cp:revision>
  <dcterms:created xsi:type="dcterms:W3CDTF">2017-06-23T14:18:05Z</dcterms:created>
  <dcterms:modified xsi:type="dcterms:W3CDTF">2024-05-13T08:07:12Z</dcterms:modified>
</cp:coreProperties>
</file>