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sldIdLst>
    <p:sldId id="256" r:id="rId5"/>
    <p:sldId id="257" r:id="rId6"/>
    <p:sldId id="258" r:id="rId7"/>
    <p:sldId id="259" r:id="rId8"/>
    <p:sldId id="260" r:id="rId9"/>
    <p:sldId id="261" r:id="rId10"/>
    <p:sldId id="262" r:id="rId11"/>
    <p:sldId id="263"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8" r:id="rId35"/>
    <p:sldId id="290" r:id="rId36"/>
    <p:sldId id="291" r:id="rId37"/>
    <p:sldId id="293" r:id="rId38"/>
    <p:sldId id="295"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6" r:id="rId58"/>
    <p:sldId id="317" r:id="rId59"/>
    <p:sldId id="318" r:id="rId60"/>
    <p:sldId id="320" r:id="rId61"/>
    <p:sldId id="321" r:id="rId62"/>
    <p:sldId id="322" r:id="rId63"/>
    <p:sldId id="323" r:id="rId64"/>
    <p:sldId id="324" r:id="rId65"/>
    <p:sldId id="325" r:id="rId66"/>
    <p:sldId id="326" r:id="rId67"/>
  </p:sldIdLst>
  <p:sldSz cx="9144000" cy="6858000" type="screen4x3"/>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0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C3F73395-6E9B-45C5-B001-E00B3A371755}"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7"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8"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8C830C9B-EACC-41CC-9BE1-3155E2636CE1}"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0"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1"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2"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3"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FA6803C8-AC0F-4A5A-A64D-59349BEE3EA2}"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5"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6"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7"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8"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9"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40"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D562FA7F-C6B8-475C-A0FF-43C538CF229D}"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94AF41E4-62EB-4380-81AD-4DE816F3EEB4}"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2612D8CD-13D7-4B02-9C9A-3A6FA0F872D0}"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9"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C953FFDC-DA56-48F7-B260-810FFFA5EAD1}"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1"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2"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D884C885-9449-4105-B318-0DE9A310B3B3}"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50B0EA89-547C-4BA6-8D8D-C5D3D8822C2C}"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D5D56EBF-88DD-473F-91E5-204B893C7854}"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6"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7"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8"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71C90970-B1C4-4881-8F3A-28CB94A5E290}"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D977EED0-CD93-412C-B2D1-4AB3346CC543}"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0"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1"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2"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A12112C3-E204-4B34-8D56-9FFE70840B0F}"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4"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5"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6"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29091D7F-CE24-4ED6-8C03-5F8997ADA177}"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8"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9"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D2CC7771-535B-45ED-B913-6517D5D16EAB}"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1"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2"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3"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4"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597320D5-F319-4A23-AF50-6E4B5182992E}" type="slidenum">
              <a:t>‹#›</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6"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7"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8"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9"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80"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81"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AC0CCAF0-B223-4B3E-B870-155D34169B99}" type="slidenum">
              <a:t>‹#›</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1740E5A1-09E9-4012-BB71-4E5521D6E374}"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89"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842D988A-5BDA-4626-A807-37DA55248E35}" type="slidenum">
              <a:t>‹#›</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1"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AB83A682-9ACF-48FC-8751-36FE8582A044}" type="slidenum">
              <a:t>‹#›</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3"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94"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862DB665-6117-408D-9FB6-47C62F9B6A1D}" type="slidenum">
              <a:t>‹#›</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E204C734-B948-4499-8B36-657520015A7B}" type="slidenum">
              <a:t>‹#›</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8"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63264CC8-079E-4D38-BC3A-17DEA194F3DC}"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BD44D684-3EFC-4654-9F60-468AA851FEB4}" type="slidenum">
              <a:t>‹#›</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8"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99"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00"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B7B082DF-3D3A-4AD3-80B3-A034D1B7EF59}"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02"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03"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04"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D949873B-B1FF-41E8-9E06-336BBA002300}"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06"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07"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08"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23D54F16-52A8-4850-B49A-B4E5C9C32EE7}"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0"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11"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7BDC0A20-C15C-47C1-B356-7DF62C8C7692}" type="slidenum">
              <a:t>‹#›</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3"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14"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15"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16"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 name="PlaceHolder 6"/>
          <p:cNvSpPr>
            <a:spLocks noGrp="1"/>
          </p:cNvSpPr>
          <p:nvPr>
            <p:ph type="ftr" idx="8"/>
          </p:nvPr>
        </p:nvSpPr>
        <p:spPr/>
        <p:txBody>
          <a:bodyPr/>
          <a:lstStyle/>
          <a:p>
            <a:r>
              <a:t>Footer</a:t>
            </a:r>
          </a:p>
        </p:txBody>
      </p:sp>
      <p:sp>
        <p:nvSpPr>
          <p:cNvPr id="8" name="PlaceHolder 7"/>
          <p:cNvSpPr>
            <a:spLocks noGrp="1"/>
          </p:cNvSpPr>
          <p:nvPr>
            <p:ph type="sldNum" idx="9"/>
          </p:nvPr>
        </p:nvSpPr>
        <p:spPr/>
        <p:txBody>
          <a:bodyPr/>
          <a:lstStyle/>
          <a:p>
            <a:fld id="{1DA4F286-D1C1-495A-AE59-772F98611BC9}" type="slidenum">
              <a:t>‹#›</a:t>
            </a:fld>
            <a:endParaRPr/>
          </a:p>
        </p:txBody>
      </p:sp>
      <p:sp>
        <p:nvSpPr>
          <p:cNvPr id="9" name="PlaceHolder 8"/>
          <p:cNvSpPr>
            <a:spLocks noGrp="1"/>
          </p:cNvSpPr>
          <p:nvPr>
            <p:ph type="dt" idx="7"/>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8"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19"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20"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21"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22"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23"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9" name="PlaceHolder 8"/>
          <p:cNvSpPr>
            <a:spLocks noGrp="1"/>
          </p:cNvSpPr>
          <p:nvPr>
            <p:ph type="ftr" idx="8"/>
          </p:nvPr>
        </p:nvSpPr>
        <p:spPr/>
        <p:txBody>
          <a:bodyPr/>
          <a:lstStyle/>
          <a:p>
            <a:r>
              <a:t>Footer</a:t>
            </a:r>
          </a:p>
        </p:txBody>
      </p:sp>
      <p:sp>
        <p:nvSpPr>
          <p:cNvPr id="10" name="PlaceHolder 9"/>
          <p:cNvSpPr>
            <a:spLocks noGrp="1"/>
          </p:cNvSpPr>
          <p:nvPr>
            <p:ph type="sldNum" idx="9"/>
          </p:nvPr>
        </p:nvSpPr>
        <p:spPr/>
        <p:txBody>
          <a:bodyPr/>
          <a:lstStyle/>
          <a:p>
            <a:fld id="{1ADFB991-8D16-4A54-9C07-3338FD36BADE}" type="slidenum">
              <a:t>‹#›</a:t>
            </a:fld>
            <a:endParaRPr/>
          </a:p>
        </p:txBody>
      </p:sp>
      <p:sp>
        <p:nvSpPr>
          <p:cNvPr id="11" name="PlaceHolder 10"/>
          <p:cNvSpPr>
            <a:spLocks noGrp="1"/>
          </p:cNvSpPr>
          <p:nvPr>
            <p:ph type="dt" idx="7"/>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DA818DFA-4618-428C-8EDF-BCAD3703AADE}" type="slidenum">
              <a:t>‹#›</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33"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FA082370-0A98-4E70-A331-CA2986F08C9B}"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35"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23B88699-B66F-4B8E-97E5-42E686EB0FB0}"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0"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1"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AD22F03-88DD-46FF-9E03-41B31A5CFF03}"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37"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38"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75258157-F64E-4775-9D1A-51F627A3EBD5}" type="slidenum">
              <a:t>‹#›</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28B6A76E-2DEB-4342-B0FD-20E741B7447A}" type="slidenum">
              <a:t>‹#›</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0"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1962F77E-46F1-4774-B214-056C9232DC38}" type="slidenum">
              <a:t>‹#›</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42"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43"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44"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1F95F2DD-DC8E-4741-93E5-5C16C4B2C700}" type="slidenum">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46"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47"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48"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D44A59AD-CDD8-483C-A076-958DF32F2367}" type="slidenum">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50"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51"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52"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3BF5B2B7-32E2-46FB-9E48-710EA835789B}" type="slidenum">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54"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55"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8FD4E98A-5FBB-430D-834F-3ABA07D31C5F}" type="slidenum">
              <a:t>‹#›</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57"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58"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59"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60"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 name="PlaceHolder 6"/>
          <p:cNvSpPr>
            <a:spLocks noGrp="1"/>
          </p:cNvSpPr>
          <p:nvPr>
            <p:ph type="ftr" idx="11"/>
          </p:nvPr>
        </p:nvSpPr>
        <p:spPr/>
        <p:txBody>
          <a:bodyPr/>
          <a:lstStyle/>
          <a:p>
            <a:r>
              <a:t>Footer</a:t>
            </a:r>
          </a:p>
        </p:txBody>
      </p:sp>
      <p:sp>
        <p:nvSpPr>
          <p:cNvPr id="8" name="PlaceHolder 7"/>
          <p:cNvSpPr>
            <a:spLocks noGrp="1"/>
          </p:cNvSpPr>
          <p:nvPr>
            <p:ph type="sldNum" idx="12"/>
          </p:nvPr>
        </p:nvSpPr>
        <p:spPr/>
        <p:txBody>
          <a:bodyPr/>
          <a:lstStyle/>
          <a:p>
            <a:fld id="{1870888C-DE91-434E-97DC-3D17105BD794}" type="slidenum">
              <a:t>‹#›</a:t>
            </a:fld>
            <a:endParaRPr/>
          </a:p>
        </p:txBody>
      </p:sp>
      <p:sp>
        <p:nvSpPr>
          <p:cNvPr id="9" name="PlaceHolder 8"/>
          <p:cNvSpPr>
            <a:spLocks noGrp="1"/>
          </p:cNvSpPr>
          <p:nvPr>
            <p:ph type="dt" idx="10"/>
          </p:nvPr>
        </p:nvSpPr>
        <p:spPr/>
        <p:txBody>
          <a:body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62"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63"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64"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65"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66"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67"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9" name="PlaceHolder 8"/>
          <p:cNvSpPr>
            <a:spLocks noGrp="1"/>
          </p:cNvSpPr>
          <p:nvPr>
            <p:ph type="ftr" idx="11"/>
          </p:nvPr>
        </p:nvSpPr>
        <p:spPr/>
        <p:txBody>
          <a:bodyPr/>
          <a:lstStyle/>
          <a:p>
            <a:r>
              <a:t>Footer</a:t>
            </a:r>
          </a:p>
        </p:txBody>
      </p:sp>
      <p:sp>
        <p:nvSpPr>
          <p:cNvPr id="10" name="PlaceHolder 9"/>
          <p:cNvSpPr>
            <a:spLocks noGrp="1"/>
          </p:cNvSpPr>
          <p:nvPr>
            <p:ph type="sldNum" idx="12"/>
          </p:nvPr>
        </p:nvSpPr>
        <p:spPr/>
        <p:txBody>
          <a:bodyPr/>
          <a:lstStyle/>
          <a:p>
            <a:fld id="{E34ED49E-D337-4F37-A07E-9289BB9C7255}" type="slidenum">
              <a:t>‹#›</a:t>
            </a:fld>
            <a:endParaRPr/>
          </a:p>
        </p:txBody>
      </p:sp>
      <p:sp>
        <p:nvSpPr>
          <p:cNvPr id="11" name="PlaceHolder 10"/>
          <p:cNvSpPr>
            <a:spLocks noGrp="1"/>
          </p:cNvSpPr>
          <p:nvPr>
            <p:ph type="dt" idx="10"/>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776AFF5-07E4-40BD-A5CC-23286D58BC49}"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B513231A-A5D4-42F4-A996-4B62C66AE19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5"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6"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7"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4D8068-EF46-4CE3-817C-DE2DE9CF763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9"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0"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1"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5DBBDAD8-DECE-407B-8DBA-D8FA16E38044}"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3"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4"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5"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04200ED-C9E2-46BF-95B6-D95E390465B6}"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6">
                <a:lumMod val="20000"/>
                <a:lumOff val="80000"/>
              </a:schemeClr>
            </a:gs>
            <a:gs pos="83000">
              <a:schemeClr val="accent6">
                <a:lumMod val="40000"/>
                <a:lumOff val="60000"/>
              </a:schemeClr>
            </a:gs>
            <a:gs pos="100000">
              <a:schemeClr val="accent6">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a:noFill/>
          <a:ln w="0">
            <a:noFill/>
          </a:ln>
        </p:spPr>
        <p:txBody>
          <a:bodyPr anchor="ctr">
            <a:noAutofit/>
          </a:bodyPr>
          <a:lstStyle/>
          <a:p>
            <a:pPr indent="0" algn="ctr">
              <a:lnSpc>
                <a:spcPct val="100000"/>
              </a:lnSpc>
              <a:buNone/>
            </a:pPr>
            <a:r>
              <a:rPr lang="en-US" sz="4400" b="0" strike="noStrike" spc="-1">
                <a:solidFill>
                  <a:srgbClr val="000000"/>
                </a:solidFill>
                <a:latin typeface="Calibri"/>
              </a:rPr>
              <a:t>Click to edit Master title style</a:t>
            </a:r>
          </a:p>
        </p:txBody>
      </p:sp>
      <p:sp>
        <p:nvSpPr>
          <p:cNvPr id="6" name="PlaceHolder 2"/>
          <p:cNvSpPr>
            <a:spLocks noGrp="1"/>
          </p:cNvSpPr>
          <p:nvPr>
            <p:ph type="dt" idx="1"/>
          </p:nvPr>
        </p:nvSpPr>
        <p:spPr>
          <a:xfrm>
            <a:off x="457200" y="6356520"/>
            <a:ext cx="213336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US" sz="1200" b="0" strike="noStrike" spc="-1">
              <a:solidFill>
                <a:srgbClr val="000000"/>
              </a:solidFill>
              <a:latin typeface="Times New Roman"/>
            </a:endParaRPr>
          </a:p>
        </p:txBody>
      </p:sp>
      <p:sp>
        <p:nvSpPr>
          <p:cNvPr id="2" name="PlaceHolder 3"/>
          <p:cNvSpPr>
            <a:spLocks noGrp="1"/>
          </p:cNvSpPr>
          <p:nvPr>
            <p:ph type="ftr" idx="2"/>
          </p:nvPr>
        </p:nvSpPr>
        <p:spPr>
          <a:xfrm>
            <a:off x="3124080" y="6356520"/>
            <a:ext cx="2895120" cy="364680"/>
          </a:xfrm>
          <a:prstGeom prst="rect">
            <a:avLst/>
          </a:prstGeom>
          <a:noFill/>
          <a:ln w="0">
            <a:noFill/>
          </a:ln>
        </p:spPr>
        <p:txBody>
          <a:bodyPr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3" name="PlaceHolder 4"/>
          <p:cNvSpPr>
            <a:spLocks noGrp="1"/>
          </p:cNvSpPr>
          <p:nvPr>
            <p:ph type="sldNum" idx="3"/>
          </p:nvPr>
        </p:nvSpPr>
        <p:spPr>
          <a:xfrm>
            <a:off x="6553080" y="6356520"/>
            <a:ext cx="2133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CB8C85F6-19FC-4338-90B2-4390B88FF9D6}" type="slidenum">
              <a:rPr lang="en-US" sz="1200" b="0" strike="noStrike" spc="-1">
                <a:solidFill>
                  <a:srgbClr val="8B8B8B"/>
                </a:solidFill>
                <a:latin typeface="Calibri"/>
              </a:rPr>
              <a:t>‹#›</a:t>
            </a:fld>
            <a:endParaRPr lang="en-US" sz="1200" b="0" strike="noStrike" spc="-1">
              <a:solidFill>
                <a:srgbClr val="000000"/>
              </a:solidFill>
              <a:latin typeface="Times New Roman"/>
            </a:endParaRP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6">
                <a:lumMod val="20000"/>
                <a:lumOff val="80000"/>
              </a:schemeClr>
            </a:gs>
            <a:gs pos="83000">
              <a:schemeClr val="accent6">
                <a:lumMod val="40000"/>
                <a:lumOff val="60000"/>
              </a:schemeClr>
            </a:gs>
            <a:gs pos="100000">
              <a:schemeClr val="accent6">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0" strike="noStrike" spc="-1">
                <a:solidFill>
                  <a:srgbClr val="000000"/>
                </a:solidFill>
                <a:latin typeface="Calibri"/>
              </a:rPr>
              <a:t>Click to edit Master title style</a:t>
            </a:r>
          </a:p>
        </p:txBody>
      </p:sp>
      <p:sp>
        <p:nvSpPr>
          <p:cNvPr id="42" name="PlaceHolder 2"/>
          <p:cNvSpPr>
            <a:spLocks noGrp="1"/>
          </p:cNvSpPr>
          <p:nvPr>
            <p:ph type="body"/>
          </p:nvPr>
        </p:nvSpPr>
        <p:spPr>
          <a:xfrm>
            <a:off x="457200" y="1600200"/>
            <a:ext cx="8229240" cy="4525560"/>
          </a:xfrm>
          <a:prstGeom prst="rect">
            <a:avLst/>
          </a:prstGeom>
          <a:noFill/>
          <a:ln w="0">
            <a:noFill/>
          </a:ln>
        </p:spPr>
        <p:txBody>
          <a:bodyPr anchor="t">
            <a:noAutofit/>
          </a:bodyPr>
          <a:lstStyle/>
          <a:p>
            <a:pPr marL="343080" indent="-343080">
              <a:lnSpc>
                <a:spcPct val="100000"/>
              </a:lnSpc>
              <a:spcBef>
                <a:spcPts val="641"/>
              </a:spcBef>
              <a:buClr>
                <a:srgbClr val="000000"/>
              </a:buClr>
              <a:buFont typeface="Arial"/>
              <a:buChar char="•"/>
            </a:pPr>
            <a:r>
              <a:rPr lang="en-US" sz="3200" b="0" strike="noStrike" spc="-1">
                <a:solidFill>
                  <a:srgbClr val="000000"/>
                </a:solidFill>
                <a:latin typeface="Calibri"/>
              </a:rPr>
              <a:t>Click to edit Master text styles</a:t>
            </a:r>
          </a:p>
          <a:p>
            <a:pPr marL="743040" lvl="1" indent="-285840">
              <a:lnSpc>
                <a:spcPct val="100000"/>
              </a:lnSpc>
              <a:spcBef>
                <a:spcPts val="561"/>
              </a:spcBef>
              <a:buClr>
                <a:srgbClr val="000000"/>
              </a:buClr>
              <a:buFont typeface="Arial"/>
              <a:buChar char="–"/>
            </a:pPr>
            <a:r>
              <a:rPr lang="en-US" sz="2800" b="0" strike="noStrike" spc="-1">
                <a:solidFill>
                  <a:srgbClr val="000000"/>
                </a:solidFill>
                <a:latin typeface="Calibri"/>
              </a:rPr>
              <a:t>Second level</a:t>
            </a:r>
          </a:p>
          <a:p>
            <a:pPr marL="1143000" lvl="2" indent="-228600">
              <a:lnSpc>
                <a:spcPct val="100000"/>
              </a:lnSpc>
              <a:spcBef>
                <a:spcPts val="479"/>
              </a:spcBef>
              <a:buClr>
                <a:srgbClr val="000000"/>
              </a:buClr>
              <a:buFont typeface="Arial"/>
              <a:buChar char="•"/>
            </a:pPr>
            <a:r>
              <a:rPr lang="en-US" sz="2400" b="0" strike="noStrike" spc="-1">
                <a:solidFill>
                  <a:srgbClr val="000000"/>
                </a:solidFill>
                <a:latin typeface="Calibri"/>
              </a:rPr>
              <a:t>Third level</a:t>
            </a:r>
          </a:p>
          <a:p>
            <a:pPr marL="1600200" lvl="3" indent="-228600">
              <a:lnSpc>
                <a:spcPct val="100000"/>
              </a:lnSpc>
              <a:spcBef>
                <a:spcPts val="400"/>
              </a:spcBef>
              <a:buClr>
                <a:srgbClr val="000000"/>
              </a:buClr>
              <a:buFont typeface="Arial"/>
              <a:buChar char="–"/>
            </a:pPr>
            <a:r>
              <a:rPr lang="en-US" sz="2000" b="0" strike="noStrike" spc="-1">
                <a:solidFill>
                  <a:srgbClr val="000000"/>
                </a:solidFill>
                <a:latin typeface="Calibri"/>
              </a:rPr>
              <a:t>Fourth level</a:t>
            </a:r>
          </a:p>
          <a:p>
            <a:pPr marL="2057400" lvl="4" indent="-228600">
              <a:lnSpc>
                <a:spcPct val="100000"/>
              </a:lnSpc>
              <a:spcBef>
                <a:spcPts val="400"/>
              </a:spcBef>
              <a:buClr>
                <a:srgbClr val="000000"/>
              </a:buClr>
              <a:buFont typeface="Arial"/>
              <a:buChar char="»"/>
            </a:pPr>
            <a:r>
              <a:rPr lang="en-US" sz="2000" b="0" strike="noStrike" spc="-1">
                <a:solidFill>
                  <a:srgbClr val="000000"/>
                </a:solidFill>
                <a:latin typeface="Calibri"/>
              </a:rPr>
              <a:t>Fifth level</a:t>
            </a:r>
          </a:p>
        </p:txBody>
      </p:sp>
      <p:sp>
        <p:nvSpPr>
          <p:cNvPr id="43" name="PlaceHolder 3"/>
          <p:cNvSpPr>
            <a:spLocks noGrp="1"/>
          </p:cNvSpPr>
          <p:nvPr>
            <p:ph type="dt" idx="4"/>
          </p:nvPr>
        </p:nvSpPr>
        <p:spPr>
          <a:xfrm>
            <a:off x="457200" y="6356520"/>
            <a:ext cx="213336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US" sz="1200" b="0" strike="noStrike" spc="-1">
              <a:solidFill>
                <a:srgbClr val="000000"/>
              </a:solidFill>
              <a:latin typeface="Times New Roman"/>
            </a:endParaRPr>
          </a:p>
        </p:txBody>
      </p:sp>
      <p:sp>
        <p:nvSpPr>
          <p:cNvPr id="44" name="PlaceHolder 4"/>
          <p:cNvSpPr>
            <a:spLocks noGrp="1"/>
          </p:cNvSpPr>
          <p:nvPr>
            <p:ph type="ftr" idx="5"/>
          </p:nvPr>
        </p:nvSpPr>
        <p:spPr>
          <a:xfrm>
            <a:off x="3124080" y="6356520"/>
            <a:ext cx="2895120" cy="364680"/>
          </a:xfrm>
          <a:prstGeom prst="rect">
            <a:avLst/>
          </a:prstGeom>
          <a:noFill/>
          <a:ln w="0">
            <a:noFill/>
          </a:ln>
        </p:spPr>
        <p:txBody>
          <a:bodyPr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45" name="PlaceHolder 5"/>
          <p:cNvSpPr>
            <a:spLocks noGrp="1"/>
          </p:cNvSpPr>
          <p:nvPr>
            <p:ph type="sldNum" idx="6"/>
          </p:nvPr>
        </p:nvSpPr>
        <p:spPr>
          <a:xfrm>
            <a:off x="6553080" y="6356520"/>
            <a:ext cx="2133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7449D1A5-D2CE-4054-996F-653E607DEE3E}" type="slidenum">
              <a:rPr lang="en-US" sz="1200" b="0" strike="noStrike" spc="-1">
                <a:solidFill>
                  <a:srgbClr val="8B8B8B"/>
                </a:solidFill>
                <a:latin typeface="Calibri"/>
              </a:rPr>
              <a:t>‹#›</a:t>
            </a:fld>
            <a:endParaRPr lang="en-US"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6">
                <a:lumMod val="20000"/>
                <a:lumOff val="80000"/>
              </a:schemeClr>
            </a:gs>
            <a:gs pos="83000">
              <a:schemeClr val="accent6">
                <a:lumMod val="40000"/>
                <a:lumOff val="60000"/>
              </a:schemeClr>
            </a:gs>
            <a:gs pos="100000">
              <a:schemeClr val="accent6">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0" strike="noStrike" spc="-1">
                <a:solidFill>
                  <a:srgbClr val="000000"/>
                </a:solidFill>
                <a:latin typeface="Calibri"/>
              </a:rPr>
              <a:t>Click to edit Master title style</a:t>
            </a:r>
          </a:p>
        </p:txBody>
      </p:sp>
      <p:sp>
        <p:nvSpPr>
          <p:cNvPr id="83" name="PlaceHolder 2"/>
          <p:cNvSpPr>
            <a:spLocks noGrp="1"/>
          </p:cNvSpPr>
          <p:nvPr>
            <p:ph type="body"/>
          </p:nvPr>
        </p:nvSpPr>
        <p:spPr>
          <a:xfrm>
            <a:off x="457200" y="1600200"/>
            <a:ext cx="4038120" cy="4525560"/>
          </a:xfrm>
          <a:prstGeom prst="rect">
            <a:avLst/>
          </a:prstGeom>
          <a:noFill/>
          <a:ln w="0">
            <a:noFill/>
          </a:ln>
        </p:spPr>
        <p:txBody>
          <a:bodyPr anchor="t">
            <a:noAutofit/>
          </a:bodyPr>
          <a:lstStyle/>
          <a:p>
            <a:pPr marL="343080" indent="-343080">
              <a:lnSpc>
                <a:spcPct val="100000"/>
              </a:lnSpc>
              <a:spcBef>
                <a:spcPts val="561"/>
              </a:spcBef>
              <a:buClr>
                <a:srgbClr val="000000"/>
              </a:buClr>
              <a:buFont typeface="Arial"/>
              <a:buChar char="•"/>
            </a:pPr>
            <a:r>
              <a:rPr lang="en-US" sz="2800" b="0" strike="noStrike" spc="-1">
                <a:solidFill>
                  <a:srgbClr val="000000"/>
                </a:solidFill>
                <a:latin typeface="Calibri"/>
              </a:rPr>
              <a:t>Click to edit Master text styles</a:t>
            </a:r>
          </a:p>
          <a:p>
            <a:pPr marL="743040" lvl="1" indent="-285840">
              <a:lnSpc>
                <a:spcPct val="100000"/>
              </a:lnSpc>
              <a:spcBef>
                <a:spcPts val="479"/>
              </a:spcBef>
              <a:buClr>
                <a:srgbClr val="000000"/>
              </a:buClr>
              <a:buFont typeface="Arial"/>
              <a:buChar char="–"/>
            </a:pPr>
            <a:r>
              <a:rPr lang="en-US" sz="2400" b="0" strike="noStrike" spc="-1">
                <a:solidFill>
                  <a:srgbClr val="000000"/>
                </a:solidFill>
                <a:latin typeface="Calibri"/>
              </a:rPr>
              <a:t>Second level</a:t>
            </a:r>
          </a:p>
          <a:p>
            <a:pPr marL="1143000" lvl="2" indent="-228600">
              <a:lnSpc>
                <a:spcPct val="100000"/>
              </a:lnSpc>
              <a:spcBef>
                <a:spcPts val="400"/>
              </a:spcBef>
              <a:buClr>
                <a:srgbClr val="000000"/>
              </a:buClr>
              <a:buFont typeface="Arial"/>
              <a:buChar char="•"/>
            </a:pPr>
            <a:r>
              <a:rPr lang="en-US" sz="2000" b="0" strike="noStrike" spc="-1">
                <a:solidFill>
                  <a:srgbClr val="000000"/>
                </a:solidFill>
                <a:latin typeface="Calibri"/>
              </a:rPr>
              <a:t>Third level</a:t>
            </a:r>
          </a:p>
          <a:p>
            <a:pPr marL="1600200" lvl="3" indent="-228600">
              <a:lnSpc>
                <a:spcPct val="100000"/>
              </a:lnSpc>
              <a:spcBef>
                <a:spcPts val="360"/>
              </a:spcBef>
              <a:buClr>
                <a:srgbClr val="000000"/>
              </a:buClr>
              <a:buFont typeface="Arial"/>
              <a:buChar char="–"/>
            </a:pPr>
            <a:r>
              <a:rPr lang="en-US" sz="1800" b="0" strike="noStrike" spc="-1">
                <a:solidFill>
                  <a:srgbClr val="000000"/>
                </a:solidFill>
                <a:latin typeface="Calibri"/>
              </a:rPr>
              <a:t>Fourth level</a:t>
            </a:r>
          </a:p>
          <a:p>
            <a:pPr marL="2057400" lvl="4" indent="-228600">
              <a:lnSpc>
                <a:spcPct val="100000"/>
              </a:lnSpc>
              <a:spcBef>
                <a:spcPts val="360"/>
              </a:spcBef>
              <a:buClr>
                <a:srgbClr val="000000"/>
              </a:buClr>
              <a:buFont typeface="Arial"/>
              <a:buChar char="»"/>
            </a:pPr>
            <a:r>
              <a:rPr lang="en-US" sz="1800" b="0" strike="noStrike" spc="-1">
                <a:solidFill>
                  <a:srgbClr val="000000"/>
                </a:solidFill>
                <a:latin typeface="Calibri"/>
              </a:rPr>
              <a:t>Fifth level</a:t>
            </a:r>
          </a:p>
        </p:txBody>
      </p:sp>
      <p:sp>
        <p:nvSpPr>
          <p:cNvPr id="84" name="PlaceHolder 3"/>
          <p:cNvSpPr>
            <a:spLocks noGrp="1"/>
          </p:cNvSpPr>
          <p:nvPr>
            <p:ph type="body"/>
          </p:nvPr>
        </p:nvSpPr>
        <p:spPr>
          <a:xfrm>
            <a:off x="4648320" y="1600200"/>
            <a:ext cx="4038120" cy="4525560"/>
          </a:xfrm>
          <a:prstGeom prst="rect">
            <a:avLst/>
          </a:prstGeom>
          <a:noFill/>
          <a:ln w="0">
            <a:noFill/>
          </a:ln>
        </p:spPr>
        <p:txBody>
          <a:bodyPr anchor="t">
            <a:noAutofit/>
          </a:bodyPr>
          <a:lstStyle/>
          <a:p>
            <a:pPr marL="343080" indent="-343080">
              <a:lnSpc>
                <a:spcPct val="100000"/>
              </a:lnSpc>
              <a:spcBef>
                <a:spcPts val="561"/>
              </a:spcBef>
              <a:buClr>
                <a:srgbClr val="000000"/>
              </a:buClr>
              <a:buFont typeface="Arial"/>
              <a:buChar char="•"/>
            </a:pPr>
            <a:r>
              <a:rPr lang="en-US" sz="2800" b="0" strike="noStrike" spc="-1">
                <a:solidFill>
                  <a:srgbClr val="000000"/>
                </a:solidFill>
                <a:latin typeface="Calibri"/>
              </a:rPr>
              <a:t>Click to edit Master text styles</a:t>
            </a:r>
          </a:p>
          <a:p>
            <a:pPr marL="743040" lvl="1" indent="-285840">
              <a:lnSpc>
                <a:spcPct val="100000"/>
              </a:lnSpc>
              <a:spcBef>
                <a:spcPts val="479"/>
              </a:spcBef>
              <a:buClr>
                <a:srgbClr val="000000"/>
              </a:buClr>
              <a:buFont typeface="Arial"/>
              <a:buChar char="–"/>
            </a:pPr>
            <a:r>
              <a:rPr lang="en-US" sz="2400" b="0" strike="noStrike" spc="-1">
                <a:solidFill>
                  <a:srgbClr val="000000"/>
                </a:solidFill>
                <a:latin typeface="Calibri"/>
              </a:rPr>
              <a:t>Second level</a:t>
            </a:r>
          </a:p>
          <a:p>
            <a:pPr marL="1143000" lvl="2" indent="-228600">
              <a:lnSpc>
                <a:spcPct val="100000"/>
              </a:lnSpc>
              <a:spcBef>
                <a:spcPts val="400"/>
              </a:spcBef>
              <a:buClr>
                <a:srgbClr val="000000"/>
              </a:buClr>
              <a:buFont typeface="Arial"/>
              <a:buChar char="•"/>
            </a:pPr>
            <a:r>
              <a:rPr lang="en-US" sz="2000" b="0" strike="noStrike" spc="-1">
                <a:solidFill>
                  <a:srgbClr val="000000"/>
                </a:solidFill>
                <a:latin typeface="Calibri"/>
              </a:rPr>
              <a:t>Third level</a:t>
            </a:r>
          </a:p>
          <a:p>
            <a:pPr marL="1600200" lvl="3" indent="-228600">
              <a:lnSpc>
                <a:spcPct val="100000"/>
              </a:lnSpc>
              <a:spcBef>
                <a:spcPts val="360"/>
              </a:spcBef>
              <a:buClr>
                <a:srgbClr val="000000"/>
              </a:buClr>
              <a:buFont typeface="Arial"/>
              <a:buChar char="–"/>
            </a:pPr>
            <a:r>
              <a:rPr lang="en-US" sz="1800" b="0" strike="noStrike" spc="-1">
                <a:solidFill>
                  <a:srgbClr val="000000"/>
                </a:solidFill>
                <a:latin typeface="Calibri"/>
              </a:rPr>
              <a:t>Fourth level</a:t>
            </a:r>
          </a:p>
          <a:p>
            <a:pPr marL="2057400" lvl="4" indent="-228600">
              <a:lnSpc>
                <a:spcPct val="100000"/>
              </a:lnSpc>
              <a:spcBef>
                <a:spcPts val="360"/>
              </a:spcBef>
              <a:buClr>
                <a:srgbClr val="000000"/>
              </a:buClr>
              <a:buFont typeface="Arial"/>
              <a:buChar char="»"/>
            </a:pPr>
            <a:r>
              <a:rPr lang="en-US" sz="1800" b="0" strike="noStrike" spc="-1">
                <a:solidFill>
                  <a:srgbClr val="000000"/>
                </a:solidFill>
                <a:latin typeface="Calibri"/>
              </a:rPr>
              <a:t>Fifth level</a:t>
            </a:r>
          </a:p>
        </p:txBody>
      </p:sp>
      <p:sp>
        <p:nvSpPr>
          <p:cNvPr id="85" name="PlaceHolder 4"/>
          <p:cNvSpPr>
            <a:spLocks noGrp="1"/>
          </p:cNvSpPr>
          <p:nvPr>
            <p:ph type="dt" idx="7"/>
          </p:nvPr>
        </p:nvSpPr>
        <p:spPr>
          <a:xfrm>
            <a:off x="457200" y="6356520"/>
            <a:ext cx="213336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US" sz="1200" b="0" strike="noStrike" spc="-1">
              <a:solidFill>
                <a:srgbClr val="000000"/>
              </a:solidFill>
              <a:latin typeface="Times New Roman"/>
            </a:endParaRPr>
          </a:p>
        </p:txBody>
      </p:sp>
      <p:sp>
        <p:nvSpPr>
          <p:cNvPr id="86" name="PlaceHolder 5"/>
          <p:cNvSpPr>
            <a:spLocks noGrp="1"/>
          </p:cNvSpPr>
          <p:nvPr>
            <p:ph type="ftr" idx="8"/>
          </p:nvPr>
        </p:nvSpPr>
        <p:spPr>
          <a:xfrm>
            <a:off x="3124080" y="6356520"/>
            <a:ext cx="2895120" cy="364680"/>
          </a:xfrm>
          <a:prstGeom prst="rect">
            <a:avLst/>
          </a:prstGeom>
          <a:noFill/>
          <a:ln w="0">
            <a:noFill/>
          </a:ln>
        </p:spPr>
        <p:txBody>
          <a:bodyPr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87" name="PlaceHolder 6"/>
          <p:cNvSpPr>
            <a:spLocks noGrp="1"/>
          </p:cNvSpPr>
          <p:nvPr>
            <p:ph type="sldNum" idx="9"/>
          </p:nvPr>
        </p:nvSpPr>
        <p:spPr>
          <a:xfrm>
            <a:off x="6553080" y="6356520"/>
            <a:ext cx="2133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E0B14DD7-E6E3-41BA-8891-739A32AAD54C}" type="slidenum">
              <a:rPr lang="en-US" sz="1200" b="0" strike="noStrike" spc="-1">
                <a:solidFill>
                  <a:srgbClr val="8B8B8B"/>
                </a:solidFill>
                <a:latin typeface="Calibri"/>
              </a:rPr>
              <a:t>‹#›</a:t>
            </a:fld>
            <a:endParaRPr lang="en-US"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6">
                <a:lumMod val="20000"/>
                <a:lumOff val="80000"/>
              </a:schemeClr>
            </a:gs>
            <a:gs pos="83000">
              <a:schemeClr val="accent6">
                <a:lumMod val="40000"/>
                <a:lumOff val="60000"/>
              </a:schemeClr>
            </a:gs>
            <a:gs pos="100000">
              <a:schemeClr val="accent6">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0" strike="noStrike" spc="-1">
                <a:solidFill>
                  <a:srgbClr val="000000"/>
                </a:solidFill>
                <a:latin typeface="Calibri"/>
              </a:rPr>
              <a:t>Click to edit Master title style</a:t>
            </a:r>
          </a:p>
        </p:txBody>
      </p:sp>
      <p:sp>
        <p:nvSpPr>
          <p:cNvPr id="125" name="PlaceHolder 2"/>
          <p:cNvSpPr>
            <a:spLocks noGrp="1"/>
          </p:cNvSpPr>
          <p:nvPr>
            <p:ph type="body"/>
          </p:nvPr>
        </p:nvSpPr>
        <p:spPr>
          <a:xfrm>
            <a:off x="457200" y="1535040"/>
            <a:ext cx="4039920" cy="639360"/>
          </a:xfrm>
          <a:prstGeom prst="rect">
            <a:avLst/>
          </a:prstGeom>
          <a:noFill/>
          <a:ln w="0">
            <a:noFill/>
          </a:ln>
        </p:spPr>
        <p:txBody>
          <a:bodyPr anchor="b">
            <a:noAutofit/>
          </a:bodyPr>
          <a:lstStyle/>
          <a:p>
            <a:pPr indent="0">
              <a:lnSpc>
                <a:spcPct val="100000"/>
              </a:lnSpc>
              <a:spcBef>
                <a:spcPts val="479"/>
              </a:spcBef>
              <a:buNone/>
              <a:tabLst>
                <a:tab pos="0" algn="l"/>
              </a:tabLst>
            </a:pPr>
            <a:r>
              <a:rPr lang="en-US" sz="2400" b="1" strike="noStrike" spc="-1">
                <a:solidFill>
                  <a:srgbClr val="000000"/>
                </a:solidFill>
                <a:latin typeface="Calibri"/>
              </a:rPr>
              <a:t>Click to edit Master text styles</a:t>
            </a:r>
            <a:endParaRPr lang="en-US" sz="2400" b="0" strike="noStrike" spc="-1">
              <a:solidFill>
                <a:srgbClr val="000000"/>
              </a:solidFill>
              <a:latin typeface="Calibri"/>
            </a:endParaRPr>
          </a:p>
        </p:txBody>
      </p:sp>
      <p:sp>
        <p:nvSpPr>
          <p:cNvPr id="126" name="PlaceHolder 3"/>
          <p:cNvSpPr>
            <a:spLocks noGrp="1"/>
          </p:cNvSpPr>
          <p:nvPr>
            <p:ph type="body"/>
          </p:nvPr>
        </p:nvSpPr>
        <p:spPr>
          <a:xfrm>
            <a:off x="457200" y="2174760"/>
            <a:ext cx="4039920" cy="3951000"/>
          </a:xfrm>
          <a:prstGeom prst="rect">
            <a:avLst/>
          </a:prstGeom>
          <a:noFill/>
          <a:ln w="0">
            <a:noFill/>
          </a:ln>
        </p:spPr>
        <p:txBody>
          <a:bodyPr anchor="t">
            <a:noAutofit/>
          </a:bodyPr>
          <a:lstStyle/>
          <a:p>
            <a:pPr marL="343080" indent="-343080">
              <a:lnSpc>
                <a:spcPct val="100000"/>
              </a:lnSpc>
              <a:spcBef>
                <a:spcPts val="479"/>
              </a:spcBef>
              <a:buClr>
                <a:srgbClr val="000000"/>
              </a:buClr>
              <a:buFont typeface="Arial"/>
              <a:buChar char="•"/>
            </a:pPr>
            <a:r>
              <a:rPr lang="en-US" sz="2400" b="0" strike="noStrike" spc="-1">
                <a:solidFill>
                  <a:srgbClr val="000000"/>
                </a:solidFill>
                <a:latin typeface="Calibri"/>
              </a:rPr>
              <a:t>Click to edit Master text styles</a:t>
            </a:r>
          </a:p>
          <a:p>
            <a:pPr marL="743040" lvl="1" indent="-285840">
              <a:lnSpc>
                <a:spcPct val="100000"/>
              </a:lnSpc>
              <a:spcBef>
                <a:spcPts val="400"/>
              </a:spcBef>
              <a:buClr>
                <a:srgbClr val="000000"/>
              </a:buClr>
              <a:buFont typeface="Arial"/>
              <a:buChar char="–"/>
            </a:pPr>
            <a:r>
              <a:rPr lang="en-US" sz="2000" b="0" strike="noStrike" spc="-1">
                <a:solidFill>
                  <a:srgbClr val="000000"/>
                </a:solidFill>
                <a:latin typeface="Calibri"/>
              </a:rPr>
              <a:t>Second level</a:t>
            </a:r>
          </a:p>
          <a:p>
            <a:pPr marL="1143000" lvl="2" indent="-228600">
              <a:lnSpc>
                <a:spcPct val="100000"/>
              </a:lnSpc>
              <a:spcBef>
                <a:spcPts val="360"/>
              </a:spcBef>
              <a:buClr>
                <a:srgbClr val="000000"/>
              </a:buClr>
              <a:buFont typeface="Arial"/>
              <a:buChar char="•"/>
            </a:pPr>
            <a:r>
              <a:rPr lang="en-US" sz="1800" b="0" strike="noStrike" spc="-1">
                <a:solidFill>
                  <a:srgbClr val="000000"/>
                </a:solidFill>
                <a:latin typeface="Calibri"/>
              </a:rPr>
              <a:t>Third level</a:t>
            </a:r>
          </a:p>
          <a:p>
            <a:pPr marL="1600200" lvl="3" indent="-228600">
              <a:lnSpc>
                <a:spcPct val="100000"/>
              </a:lnSpc>
              <a:spcBef>
                <a:spcPts val="320"/>
              </a:spcBef>
              <a:buClr>
                <a:srgbClr val="000000"/>
              </a:buClr>
              <a:buFont typeface="Arial"/>
              <a:buChar char="–"/>
            </a:pPr>
            <a:r>
              <a:rPr lang="en-US" sz="1600" b="0" strike="noStrike" spc="-1">
                <a:solidFill>
                  <a:srgbClr val="000000"/>
                </a:solidFill>
                <a:latin typeface="Calibri"/>
              </a:rPr>
              <a:t>Fourth level</a:t>
            </a:r>
          </a:p>
          <a:p>
            <a:pPr marL="2057400" lvl="4" indent="-228600">
              <a:lnSpc>
                <a:spcPct val="100000"/>
              </a:lnSpc>
              <a:spcBef>
                <a:spcPts val="320"/>
              </a:spcBef>
              <a:buClr>
                <a:srgbClr val="000000"/>
              </a:buClr>
              <a:buFont typeface="Arial"/>
              <a:buChar char="»"/>
            </a:pPr>
            <a:r>
              <a:rPr lang="en-US" sz="1600" b="0" strike="noStrike" spc="-1">
                <a:solidFill>
                  <a:srgbClr val="000000"/>
                </a:solidFill>
                <a:latin typeface="Calibri"/>
              </a:rPr>
              <a:t>Fifth level</a:t>
            </a:r>
          </a:p>
        </p:txBody>
      </p:sp>
      <p:sp>
        <p:nvSpPr>
          <p:cNvPr id="127" name="PlaceHolder 4"/>
          <p:cNvSpPr>
            <a:spLocks noGrp="1"/>
          </p:cNvSpPr>
          <p:nvPr>
            <p:ph type="body"/>
          </p:nvPr>
        </p:nvSpPr>
        <p:spPr>
          <a:xfrm>
            <a:off x="4645080" y="1535040"/>
            <a:ext cx="4041360" cy="639360"/>
          </a:xfrm>
          <a:prstGeom prst="rect">
            <a:avLst/>
          </a:prstGeom>
          <a:noFill/>
          <a:ln w="0">
            <a:noFill/>
          </a:ln>
        </p:spPr>
        <p:txBody>
          <a:bodyPr anchor="b">
            <a:noAutofit/>
          </a:bodyPr>
          <a:lstStyle/>
          <a:p>
            <a:pPr indent="0">
              <a:lnSpc>
                <a:spcPct val="100000"/>
              </a:lnSpc>
              <a:spcBef>
                <a:spcPts val="479"/>
              </a:spcBef>
              <a:buNone/>
              <a:tabLst>
                <a:tab pos="0" algn="l"/>
              </a:tabLst>
            </a:pPr>
            <a:r>
              <a:rPr lang="en-US" sz="2400" b="1" strike="noStrike" spc="-1">
                <a:solidFill>
                  <a:srgbClr val="000000"/>
                </a:solidFill>
                <a:latin typeface="Calibri"/>
              </a:rPr>
              <a:t>Click to edit Master text styles</a:t>
            </a:r>
            <a:endParaRPr lang="en-US" sz="2400" b="0" strike="noStrike" spc="-1">
              <a:solidFill>
                <a:srgbClr val="000000"/>
              </a:solidFill>
              <a:latin typeface="Calibri"/>
            </a:endParaRPr>
          </a:p>
        </p:txBody>
      </p:sp>
      <p:sp>
        <p:nvSpPr>
          <p:cNvPr id="128" name="PlaceHolder 5"/>
          <p:cNvSpPr>
            <a:spLocks noGrp="1"/>
          </p:cNvSpPr>
          <p:nvPr>
            <p:ph type="body"/>
          </p:nvPr>
        </p:nvSpPr>
        <p:spPr>
          <a:xfrm>
            <a:off x="4645080" y="2174760"/>
            <a:ext cx="4041360" cy="3951000"/>
          </a:xfrm>
          <a:prstGeom prst="rect">
            <a:avLst/>
          </a:prstGeom>
          <a:noFill/>
          <a:ln w="0">
            <a:noFill/>
          </a:ln>
        </p:spPr>
        <p:txBody>
          <a:bodyPr anchor="t">
            <a:noAutofit/>
          </a:bodyPr>
          <a:lstStyle/>
          <a:p>
            <a:pPr marL="343080" indent="-343080">
              <a:lnSpc>
                <a:spcPct val="100000"/>
              </a:lnSpc>
              <a:spcBef>
                <a:spcPts val="479"/>
              </a:spcBef>
              <a:buClr>
                <a:srgbClr val="000000"/>
              </a:buClr>
              <a:buFont typeface="Arial"/>
              <a:buChar char="•"/>
            </a:pPr>
            <a:r>
              <a:rPr lang="en-US" sz="2400" b="0" strike="noStrike" spc="-1">
                <a:solidFill>
                  <a:srgbClr val="000000"/>
                </a:solidFill>
                <a:latin typeface="Calibri"/>
              </a:rPr>
              <a:t>Click to edit Master text styles</a:t>
            </a:r>
          </a:p>
          <a:p>
            <a:pPr marL="743040" lvl="1" indent="-285840">
              <a:lnSpc>
                <a:spcPct val="100000"/>
              </a:lnSpc>
              <a:spcBef>
                <a:spcPts val="400"/>
              </a:spcBef>
              <a:buClr>
                <a:srgbClr val="000000"/>
              </a:buClr>
              <a:buFont typeface="Arial"/>
              <a:buChar char="–"/>
            </a:pPr>
            <a:r>
              <a:rPr lang="en-US" sz="2000" b="0" strike="noStrike" spc="-1">
                <a:solidFill>
                  <a:srgbClr val="000000"/>
                </a:solidFill>
                <a:latin typeface="Calibri"/>
              </a:rPr>
              <a:t>Second level</a:t>
            </a:r>
          </a:p>
          <a:p>
            <a:pPr marL="1143000" lvl="2" indent="-228600">
              <a:lnSpc>
                <a:spcPct val="100000"/>
              </a:lnSpc>
              <a:spcBef>
                <a:spcPts val="360"/>
              </a:spcBef>
              <a:buClr>
                <a:srgbClr val="000000"/>
              </a:buClr>
              <a:buFont typeface="Arial"/>
              <a:buChar char="•"/>
            </a:pPr>
            <a:r>
              <a:rPr lang="en-US" sz="1800" b="0" strike="noStrike" spc="-1">
                <a:solidFill>
                  <a:srgbClr val="000000"/>
                </a:solidFill>
                <a:latin typeface="Calibri"/>
              </a:rPr>
              <a:t>Third level</a:t>
            </a:r>
          </a:p>
          <a:p>
            <a:pPr marL="1600200" lvl="3" indent="-228600">
              <a:lnSpc>
                <a:spcPct val="100000"/>
              </a:lnSpc>
              <a:spcBef>
                <a:spcPts val="320"/>
              </a:spcBef>
              <a:buClr>
                <a:srgbClr val="000000"/>
              </a:buClr>
              <a:buFont typeface="Arial"/>
              <a:buChar char="–"/>
            </a:pPr>
            <a:r>
              <a:rPr lang="en-US" sz="1600" b="0" strike="noStrike" spc="-1">
                <a:solidFill>
                  <a:srgbClr val="000000"/>
                </a:solidFill>
                <a:latin typeface="Calibri"/>
              </a:rPr>
              <a:t>Fourth level</a:t>
            </a:r>
          </a:p>
          <a:p>
            <a:pPr marL="2057400" lvl="4" indent="-228600">
              <a:lnSpc>
                <a:spcPct val="100000"/>
              </a:lnSpc>
              <a:spcBef>
                <a:spcPts val="320"/>
              </a:spcBef>
              <a:buClr>
                <a:srgbClr val="000000"/>
              </a:buClr>
              <a:buFont typeface="Arial"/>
              <a:buChar char="»"/>
            </a:pPr>
            <a:r>
              <a:rPr lang="en-US" sz="1600" b="0" strike="noStrike" spc="-1">
                <a:solidFill>
                  <a:srgbClr val="000000"/>
                </a:solidFill>
                <a:latin typeface="Calibri"/>
              </a:rPr>
              <a:t>Fifth level</a:t>
            </a:r>
          </a:p>
        </p:txBody>
      </p:sp>
      <p:sp>
        <p:nvSpPr>
          <p:cNvPr id="129" name="PlaceHolder 6"/>
          <p:cNvSpPr>
            <a:spLocks noGrp="1"/>
          </p:cNvSpPr>
          <p:nvPr>
            <p:ph type="dt" idx="10"/>
          </p:nvPr>
        </p:nvSpPr>
        <p:spPr>
          <a:xfrm>
            <a:off x="457200" y="6356520"/>
            <a:ext cx="213336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US" sz="1200" b="0" strike="noStrike" spc="-1">
              <a:solidFill>
                <a:srgbClr val="000000"/>
              </a:solidFill>
              <a:latin typeface="Times New Roman"/>
            </a:endParaRPr>
          </a:p>
        </p:txBody>
      </p:sp>
      <p:sp>
        <p:nvSpPr>
          <p:cNvPr id="130" name="PlaceHolder 7"/>
          <p:cNvSpPr>
            <a:spLocks noGrp="1"/>
          </p:cNvSpPr>
          <p:nvPr>
            <p:ph type="ftr" idx="11"/>
          </p:nvPr>
        </p:nvSpPr>
        <p:spPr>
          <a:xfrm>
            <a:off x="3124080" y="6356520"/>
            <a:ext cx="2895120" cy="364680"/>
          </a:xfrm>
          <a:prstGeom prst="rect">
            <a:avLst/>
          </a:prstGeom>
          <a:noFill/>
          <a:ln w="0">
            <a:noFill/>
          </a:ln>
        </p:spPr>
        <p:txBody>
          <a:bodyPr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131" name="PlaceHolder 8"/>
          <p:cNvSpPr>
            <a:spLocks noGrp="1"/>
          </p:cNvSpPr>
          <p:nvPr>
            <p:ph type="sldNum" idx="12"/>
          </p:nvPr>
        </p:nvSpPr>
        <p:spPr>
          <a:xfrm>
            <a:off x="6553080" y="6356520"/>
            <a:ext cx="2133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14BD59AA-758F-47CB-8C95-8D0079D31B8F}" type="slidenum">
              <a:rPr lang="en-US" sz="1200" b="0" strike="noStrike" spc="-1">
                <a:solidFill>
                  <a:srgbClr val="8B8B8B"/>
                </a:solidFill>
                <a:latin typeface="Calibri"/>
              </a:rPr>
              <a:t>‹#›</a:t>
            </a:fld>
            <a:endParaRPr lang="en-US"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PlaceHolder 1"/>
          <p:cNvSpPr>
            <a:spLocks noGrp="1"/>
          </p:cNvSpPr>
          <p:nvPr>
            <p:ph type="title"/>
          </p:nvPr>
        </p:nvSpPr>
        <p:spPr>
          <a:xfrm>
            <a:off x="685979" y="280224"/>
            <a:ext cx="7772040" cy="1469520"/>
          </a:xfrm>
          <a:prstGeom prst="rect">
            <a:avLst/>
          </a:prstGeom>
          <a:noFill/>
          <a:ln w="0">
            <a:noFill/>
          </a:ln>
        </p:spPr>
        <p:txBody>
          <a:bodyPr anchor="ctr">
            <a:normAutofit/>
          </a:bodyPr>
          <a:lstStyle/>
          <a:p>
            <a:pPr indent="0" algn="ctr">
              <a:lnSpc>
                <a:spcPct val="100000"/>
              </a:lnSpc>
              <a:buNone/>
            </a:pPr>
            <a:r>
              <a:rPr lang="en-US" sz="5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ANATOMY OF HEART</a:t>
            </a:r>
            <a:endParaRPr lang="en-US" sz="5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E9B6493-DBB2-E4A1-66D2-6DF521327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97" y="2051496"/>
            <a:ext cx="3168205" cy="4248776"/>
          </a:xfrm>
          <a:prstGeom prst="rect">
            <a:avLst/>
          </a:prstGeom>
        </p:spPr>
      </p:pic>
      <p:sp>
        <p:nvSpPr>
          <p:cNvPr id="6" name="TextBox 5">
            <a:extLst>
              <a:ext uri="{FF2B5EF4-FFF2-40B4-BE49-F238E27FC236}">
                <a16:creationId xmlns:a16="http://schemas.microsoft.com/office/drawing/2014/main" id="{3C98AF00-092F-C07D-09D6-C9A1A15A0CF8}"/>
              </a:ext>
            </a:extLst>
          </p:cNvPr>
          <p:cNvSpPr txBox="1"/>
          <p:nvPr/>
        </p:nvSpPr>
        <p:spPr>
          <a:xfrm>
            <a:off x="3611879" y="1325880"/>
            <a:ext cx="1920240" cy="307777"/>
          </a:xfrm>
          <a:prstGeom prst="rect">
            <a:avLst/>
          </a:prstGeom>
          <a:noFill/>
        </p:spPr>
        <p:txBody>
          <a:bodyPr wrap="square" rtlCol="0">
            <a:spAutoFit/>
          </a:bodyPr>
          <a:lstStyle/>
          <a:p>
            <a:pPr algn="ctr"/>
            <a:r>
              <a:rPr lang="en-US" sz="1400" b="1" dirty="0">
                <a:latin typeface="Calibri" panose="020F0502020204030204" pitchFamily="34" charset="0"/>
                <a:ea typeface="Calibri" panose="020F0502020204030204" pitchFamily="34" charset="0"/>
                <a:cs typeface="Calibri" panose="020F0502020204030204" pitchFamily="34" charset="0"/>
              </a:rPr>
              <a:t>BY MBBSPPT.COM</a:t>
            </a:r>
            <a:endParaRPr lang="en-IN" sz="14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Content Placeholder 3" descr="Screen Clipping"/>
          <p:cNvPicPr/>
          <p:nvPr/>
        </p:nvPicPr>
        <p:blipFill>
          <a:blip r:embed="rId2"/>
          <a:stretch/>
        </p:blipFill>
        <p:spPr>
          <a:xfrm>
            <a:off x="555300" y="1166220"/>
            <a:ext cx="8033400" cy="4525560"/>
          </a:xfrm>
          <a:prstGeom prst="rect">
            <a:avLst/>
          </a:prstGeom>
          <a:ln w="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Sulci of Heart</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89" name="PlaceHolder 2"/>
          <p:cNvSpPr>
            <a:spLocks noGrp="1"/>
          </p:cNvSpPr>
          <p:nvPr>
            <p:ph/>
          </p:nvPr>
        </p:nvSpPr>
        <p:spPr>
          <a:xfrm>
            <a:off x="457200" y="1600200"/>
            <a:ext cx="8229240" cy="4525560"/>
          </a:xfrm>
          <a:prstGeom prst="rect">
            <a:avLst/>
          </a:prstGeom>
          <a:noFill/>
          <a:ln w="0">
            <a:noFill/>
          </a:ln>
        </p:spPr>
        <p:txBody>
          <a:bodyPr anchor="t">
            <a:noAutofit/>
          </a:bodyPr>
          <a:lstStyle/>
          <a:p>
            <a:pPr indent="0">
              <a:lnSpc>
                <a:spcPct val="100000"/>
              </a:lnSpc>
              <a:spcBef>
                <a:spcPts val="641"/>
              </a:spcBef>
              <a:buNone/>
              <a:tabLst>
                <a:tab pos="0" algn="l"/>
              </a:tabLst>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It is a groove on the outer surface of 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heart</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marking the division between the atria and the ventricles.</a:t>
            </a:r>
          </a:p>
          <a:p>
            <a:pPr marL="914400" lvl="1" indent="-514440">
              <a:lnSpc>
                <a:spcPct val="100000"/>
              </a:lnSpc>
              <a:spcBef>
                <a:spcPts val="561"/>
              </a:spcBef>
              <a:buClr>
                <a:srgbClr val="000000"/>
              </a:buClr>
              <a:buFont typeface="Calibri"/>
              <a:buAutoNum type="arabicPeriod"/>
              <a:tabLst>
                <a:tab pos="0" algn="l"/>
              </a:tabLst>
            </a:pPr>
            <a:r>
              <a:rPr lang="pt-BR"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Atrioventricular sulcus</a:t>
            </a:r>
            <a:endPar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914400" lvl="1" indent="-514440">
              <a:lnSpc>
                <a:spcPct val="100000"/>
              </a:lnSpc>
              <a:spcBef>
                <a:spcPts val="561"/>
              </a:spcBef>
              <a:buClr>
                <a:srgbClr val="000000"/>
              </a:buClr>
              <a:buFont typeface="Calibri"/>
              <a:buAutoNum type="arabicPeriod"/>
              <a:tabLst>
                <a:tab pos="0" algn="l"/>
              </a:tabLst>
            </a:pPr>
            <a:r>
              <a:rPr lang="pt-BR"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Anterior interventricular sulcus</a:t>
            </a:r>
            <a:endPar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914400" lvl="1" indent="-514440">
              <a:lnSpc>
                <a:spcPct val="100000"/>
              </a:lnSpc>
              <a:spcBef>
                <a:spcPts val="561"/>
              </a:spcBef>
              <a:buClr>
                <a:srgbClr val="000000"/>
              </a:buClr>
              <a:buFont typeface="Calibri"/>
              <a:buAutoNum type="arabicPeriod"/>
              <a:tabLst>
                <a:tab pos="0" algn="l"/>
              </a:tabLst>
            </a:pPr>
            <a:r>
              <a:rPr lang="pt-BR"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Posterior interventricular sulcus</a:t>
            </a:r>
            <a:endPar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0" name="Picture 3" descr="C:\Users\Anju Mary Ealias\Pictures\posterior of heart - Copy.png"/>
          <p:cNvPicPr/>
          <p:nvPr/>
        </p:nvPicPr>
        <p:blipFill>
          <a:blip r:embed="rId2"/>
          <a:stretch/>
        </p:blipFill>
        <p:spPr>
          <a:xfrm>
            <a:off x="4876200" y="823320"/>
            <a:ext cx="4267440" cy="5211360"/>
          </a:xfrm>
          <a:prstGeom prst="rect">
            <a:avLst/>
          </a:prstGeom>
          <a:ln w="0">
            <a:noFill/>
          </a:ln>
        </p:spPr>
      </p:pic>
      <p:pic>
        <p:nvPicPr>
          <p:cNvPr id="191" name="Picture 4" descr="C:\Users\Anju Mary Ealias\Pictures\heart pic - Copy.jpg"/>
          <p:cNvPicPr/>
          <p:nvPr/>
        </p:nvPicPr>
        <p:blipFill>
          <a:blip r:embed="rId3"/>
          <a:stretch/>
        </p:blipFill>
        <p:spPr>
          <a:xfrm>
            <a:off x="152280" y="1014840"/>
            <a:ext cx="4723920" cy="482832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p:cNvSpPr>
          <p:nvPr>
            <p:ph/>
          </p:nvPr>
        </p:nvSpPr>
        <p:spPr>
          <a:xfrm>
            <a:off x="457200" y="152280"/>
            <a:ext cx="8457840" cy="6476760"/>
          </a:xfrm>
          <a:prstGeom prst="rect">
            <a:avLst/>
          </a:prstGeom>
          <a:noFill/>
          <a:ln w="0">
            <a:noFill/>
          </a:ln>
        </p:spPr>
        <p:txBody>
          <a:bodyPr anchor="t">
            <a:normAutofit fontScale="98000"/>
          </a:bodyPr>
          <a:lstStyle/>
          <a:p>
            <a:pPr marL="335880" indent="-335880">
              <a:lnSpc>
                <a:spcPct val="100000"/>
              </a:lnSpc>
              <a:spcBef>
                <a:spcPts val="641"/>
              </a:spcBef>
              <a:buClr>
                <a:srgbClr val="000000"/>
              </a:buClr>
              <a:buFont typeface="Arial"/>
              <a:buChar char="•"/>
            </a:pPr>
            <a:r>
              <a:rPr lang="pt-BR"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Atrioventricular sulcus: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Separates atria from ventricles, it contains right coronary artery, left coronary artery, circumflex artery, coronary sinus.</a:t>
            </a:r>
          </a:p>
          <a:p>
            <a:pPr marL="335880" indent="-335880">
              <a:lnSpc>
                <a:spcPct val="100000"/>
              </a:lnSpc>
              <a:spcBef>
                <a:spcPts val="641"/>
              </a:spcBef>
              <a:buClr>
                <a:srgbClr val="000000"/>
              </a:buClr>
              <a:buFont typeface="Arial"/>
              <a:buChar char="•"/>
            </a:pPr>
            <a:r>
              <a:rPr lang="pt-BR"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Anterior interventricular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sulcus </a:t>
            </a:r>
            <a:r>
              <a:rPr lang="pt-BR"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lies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between left ventricle and right ventricle on the anterior surface, marks location of interventricular septum contains left anterior descending artery, great cardiac vein.</a:t>
            </a:r>
          </a:p>
          <a:p>
            <a:pPr marL="335880" indent="-335880">
              <a:lnSpc>
                <a:spcPct val="100000"/>
              </a:lnSpc>
              <a:spcBef>
                <a:spcPts val="641"/>
              </a:spcBef>
              <a:buClr>
                <a:srgbClr val="000000"/>
              </a:buClr>
              <a:buFont typeface="Arial"/>
              <a:buChar char="•"/>
            </a:pP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Posterior interventricular </a:t>
            </a:r>
            <a:r>
              <a:rPr lang="en-US" sz="3200" b="1"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sulcus:</a:t>
            </a:r>
            <a:r>
              <a:rPr lang="en-US" sz="3200" b="0"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lies</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between left ventricle and right ventricle on posterior surface, contains posterior interventricular artery and middle cardiac vein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74680"/>
            <a:ext cx="8229240" cy="1142640"/>
          </a:xfrm>
          <a:prstGeom prst="rect">
            <a:avLst/>
          </a:prstGeom>
          <a:noFill/>
          <a:ln w="0">
            <a:noFill/>
          </a:ln>
        </p:spPr>
        <p:txBody>
          <a:bodyPr anchor="ctr">
            <a:norm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Pericardial Sinuses</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94" name="PlaceHolder 2"/>
          <p:cNvSpPr>
            <a:spLocks noGrp="1"/>
          </p:cNvSpPr>
          <p:nvPr>
            <p:ph/>
          </p:nvPr>
        </p:nvSpPr>
        <p:spPr>
          <a:xfrm>
            <a:off x="457200" y="1600200"/>
            <a:ext cx="8229240" cy="4525560"/>
          </a:xfrm>
          <a:prstGeom prst="rect">
            <a:avLst/>
          </a:prstGeom>
          <a:noFill/>
          <a:ln w="0">
            <a:noFill/>
          </a:ln>
        </p:spPr>
        <p:txBody>
          <a:bodyPr anchor="t">
            <a:normAutofit/>
          </a:bodyPr>
          <a:lstStyle/>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lines of reflection between visceral and parietal pericardium form two pericardial sinuses</a:t>
            </a:r>
          </a:p>
          <a:p>
            <a:pPr marL="914400" lvl="1" indent="-514440">
              <a:lnSpc>
                <a:spcPct val="100000"/>
              </a:lnSpc>
              <a:spcBef>
                <a:spcPts val="561"/>
              </a:spcBef>
              <a:buClr>
                <a:srgbClr val="000000"/>
              </a:buClr>
              <a:buFont typeface="Calibri"/>
              <a:buAutoNum type="alphaLcPeriod"/>
            </a:pP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transverse pericardial sinus </a:t>
            </a: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lies anterior to the superior vena cava and posterior to the ascending aorta and pulmonary trunk.</a:t>
            </a:r>
          </a:p>
          <a:p>
            <a:pPr marL="914400" lvl="1" indent="-514440">
              <a:lnSpc>
                <a:spcPct val="100000"/>
              </a:lnSpc>
              <a:spcBef>
                <a:spcPts val="561"/>
              </a:spcBef>
              <a:buClr>
                <a:srgbClr val="000000"/>
              </a:buClr>
              <a:buFont typeface="Calibri"/>
              <a:buAutoNum type="alphaLcPeriod"/>
            </a:pP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oblique pericardial sinus</a:t>
            </a: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lies posterior to the heart in the pericardial sac.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PlaceHolder 1"/>
          <p:cNvSpPr>
            <a:spLocks noGrp="1"/>
          </p:cNvSpPr>
          <p:nvPr>
            <p:ph/>
          </p:nvPr>
        </p:nvSpPr>
        <p:spPr>
          <a:xfrm>
            <a:off x="163441" y="682740"/>
            <a:ext cx="4266720" cy="574200"/>
          </a:xfrm>
          <a:prstGeom prst="rect">
            <a:avLst/>
          </a:prstGeom>
          <a:noFill/>
          <a:ln w="0">
            <a:noFill/>
          </a:ln>
        </p:spPr>
        <p:txBody>
          <a:bodyPr anchor="b">
            <a:noAutofit/>
          </a:bodyPr>
          <a:lstStyle/>
          <a:p>
            <a:pPr indent="0">
              <a:lnSpc>
                <a:spcPct val="100000"/>
              </a:lnSpc>
              <a:spcBef>
                <a:spcPts val="420"/>
              </a:spcBef>
              <a:buNone/>
              <a:tabLst>
                <a:tab pos="0" algn="l"/>
              </a:tabLst>
            </a:pPr>
            <a:r>
              <a:rPr lang="en-US" sz="2000" b="1" strike="noStrike" spc="-1" dirty="0">
                <a:latin typeface="Calibri" panose="020F0502020204030204" pitchFamily="34" charset="0"/>
                <a:ea typeface="Calibri" panose="020F0502020204030204" pitchFamily="34" charset="0"/>
                <a:cs typeface="Calibri" panose="020F0502020204030204" pitchFamily="34" charset="0"/>
              </a:rPr>
              <a:t>The transverse pericardial sinus</a:t>
            </a:r>
            <a:endParaRPr lang="en-US" sz="2000" b="0" strike="noStrike" spc="-1" dirty="0">
              <a:latin typeface="Calibri" panose="020F0502020204030204" pitchFamily="34" charset="0"/>
              <a:ea typeface="Calibri" panose="020F0502020204030204" pitchFamily="34" charset="0"/>
              <a:cs typeface="Calibri" panose="020F0502020204030204" pitchFamily="34" charset="0"/>
            </a:endParaRPr>
          </a:p>
        </p:txBody>
      </p:sp>
      <p:sp>
        <p:nvSpPr>
          <p:cNvPr id="196" name="PlaceHolder 2"/>
          <p:cNvSpPr>
            <a:spLocks noGrp="1"/>
          </p:cNvSpPr>
          <p:nvPr>
            <p:ph/>
          </p:nvPr>
        </p:nvSpPr>
        <p:spPr>
          <a:xfrm>
            <a:off x="4828500" y="758700"/>
            <a:ext cx="4038120" cy="498240"/>
          </a:xfrm>
          <a:prstGeom prst="rect">
            <a:avLst/>
          </a:prstGeom>
          <a:noFill/>
          <a:ln w="0">
            <a:noFill/>
          </a:ln>
        </p:spPr>
        <p:txBody>
          <a:bodyPr anchor="b">
            <a:noAutofit/>
          </a:bodyPr>
          <a:lstStyle/>
          <a:p>
            <a:pPr indent="0">
              <a:lnSpc>
                <a:spcPct val="100000"/>
              </a:lnSpc>
              <a:spcBef>
                <a:spcPts val="420"/>
              </a:spcBef>
              <a:buNone/>
              <a:tabLst>
                <a:tab pos="0" algn="l"/>
              </a:tabLst>
            </a:pPr>
            <a:r>
              <a:rPr lang="en-US" sz="2000" b="1" strike="noStrike" spc="-1" dirty="0">
                <a:latin typeface="Calibri" panose="020F0502020204030204" pitchFamily="34" charset="0"/>
                <a:ea typeface="Calibri" panose="020F0502020204030204" pitchFamily="34" charset="0"/>
                <a:cs typeface="Calibri" panose="020F0502020204030204" pitchFamily="34" charset="0"/>
              </a:rPr>
              <a:t>The oblique pericardial sinus</a:t>
            </a:r>
            <a:endParaRPr lang="en-US" sz="2000" b="0" strike="noStrike" spc="-1" dirty="0">
              <a:latin typeface="Calibri" panose="020F0502020204030204" pitchFamily="34" charset="0"/>
              <a:ea typeface="Calibri" panose="020F0502020204030204" pitchFamily="34" charset="0"/>
              <a:cs typeface="Calibri" panose="020F0502020204030204" pitchFamily="34" charset="0"/>
            </a:endParaRPr>
          </a:p>
        </p:txBody>
      </p:sp>
      <p:pic>
        <p:nvPicPr>
          <p:cNvPr id="197" name="Picture 2" descr="http://act.downstate.edu/courseware/haonline/imgs/00000/3000/100/3141.jpg"/>
          <p:cNvPicPr/>
          <p:nvPr/>
        </p:nvPicPr>
        <p:blipFill>
          <a:blip r:embed="rId2"/>
          <a:stretch/>
        </p:blipFill>
        <p:spPr>
          <a:xfrm>
            <a:off x="4645080" y="1649160"/>
            <a:ext cx="4404960" cy="3303720"/>
          </a:xfrm>
          <a:prstGeom prst="rect">
            <a:avLst/>
          </a:prstGeom>
          <a:ln w="0">
            <a:noFill/>
          </a:ln>
        </p:spPr>
      </p:pic>
      <p:pic>
        <p:nvPicPr>
          <p:cNvPr id="198" name="Picture 4" descr="http://act.downstate.edu/courseware/haonline/imgs/00000/3000/100/3140.jpg"/>
          <p:cNvPicPr/>
          <p:nvPr/>
        </p:nvPicPr>
        <p:blipFill>
          <a:blip r:embed="rId3"/>
          <a:stretch/>
        </p:blipFill>
        <p:spPr>
          <a:xfrm>
            <a:off x="94681" y="1649520"/>
            <a:ext cx="4404240" cy="330300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0"/>
            <a:ext cx="8229240" cy="837720"/>
          </a:xfrm>
          <a:prstGeom prst="rect">
            <a:avLst/>
          </a:prstGeom>
          <a:noFill/>
          <a:ln w="0">
            <a:noFill/>
          </a:ln>
        </p:spPr>
        <p:txBody>
          <a:bodyPr anchor="ctr">
            <a:normAutofit/>
          </a:bodyPr>
          <a:lstStyle/>
          <a:p>
            <a:pPr indent="0" algn="ctr">
              <a:lnSpc>
                <a:spcPct val="100000"/>
              </a:lnSpc>
              <a:buNone/>
            </a:pPr>
            <a:r>
              <a:rPr lang="en-US" sz="4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Anterior Surface of heart</a:t>
            </a:r>
            <a:endParaRPr lang="en-US" sz="4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00" name="Content Placeholder 5" descr="Screen Clipping"/>
          <p:cNvPicPr/>
          <p:nvPr/>
        </p:nvPicPr>
        <p:blipFill>
          <a:blip r:embed="rId2"/>
          <a:stretch/>
        </p:blipFill>
        <p:spPr>
          <a:xfrm>
            <a:off x="384048" y="1106424"/>
            <a:ext cx="8302392" cy="5312664"/>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AURICLE </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02" name="PlaceHolder 2"/>
          <p:cNvSpPr>
            <a:spLocks noGrp="1"/>
          </p:cNvSpPr>
          <p:nvPr>
            <p:ph/>
          </p:nvPr>
        </p:nvSpPr>
        <p:spPr>
          <a:xfrm>
            <a:off x="457200" y="1600200"/>
            <a:ext cx="8229240" cy="4525560"/>
          </a:xfrm>
          <a:prstGeom prst="rect">
            <a:avLst/>
          </a:prstGeom>
          <a:noFill/>
          <a:ln w="0">
            <a:noFill/>
          </a:ln>
        </p:spPr>
        <p:txBody>
          <a:bodyPr anchor="t">
            <a:noAutofit/>
          </a:bodyPr>
          <a:lstStyle/>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Anterior surface of each atrium is a wrinkled pouch like structure called an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auricle.</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Each auricle slightly increases the capacity of an atrium so that it can hold a greater volume of blood.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 name="PlaceHolder 1"/>
          <p:cNvSpPr>
            <a:spLocks noGrp="1"/>
          </p:cNvSpPr>
          <p:nvPr>
            <p:ph type="title"/>
          </p:nvPr>
        </p:nvSpPr>
        <p:spPr>
          <a:xfrm>
            <a:off x="457200" y="274680"/>
            <a:ext cx="8229240" cy="639360"/>
          </a:xfrm>
          <a:prstGeom prst="rect">
            <a:avLst/>
          </a:prstGeom>
          <a:noFill/>
          <a:ln w="0">
            <a:noFill/>
          </a:ln>
        </p:spPr>
        <p:txBody>
          <a:bodyPr anchor="ctr">
            <a:normAutofit fontScale="90000"/>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Posterior Surface of Heart</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04" name="Content Placeholder 3" descr="Screen Clipping"/>
          <p:cNvPicPr/>
          <p:nvPr/>
        </p:nvPicPr>
        <p:blipFill>
          <a:blip r:embed="rId2"/>
          <a:stretch/>
        </p:blipFill>
        <p:spPr>
          <a:xfrm>
            <a:off x="0" y="915840"/>
            <a:ext cx="9143640" cy="5941800"/>
          </a:xfrm>
          <a:prstGeom prst="rect">
            <a:avLst/>
          </a:prstGeom>
          <a:ln w="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Coverings of the Heart</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06" name="PlaceHolder 2"/>
          <p:cNvSpPr>
            <a:spLocks noGrp="1"/>
          </p:cNvSpPr>
          <p:nvPr>
            <p:ph/>
          </p:nvPr>
        </p:nvSpPr>
        <p:spPr>
          <a:xfrm>
            <a:off x="457200" y="1600200"/>
            <a:ext cx="8229240" cy="4525560"/>
          </a:xfrm>
          <a:prstGeom prst="rect">
            <a:avLst/>
          </a:prstGeom>
          <a:noFill/>
          <a:ln w="0">
            <a:noFill/>
          </a:ln>
        </p:spPr>
        <p:txBody>
          <a:bodyPr anchor="t">
            <a:normAutofit fontScale="84500" lnSpcReduction="20000"/>
          </a:bodyPr>
          <a:lstStyle/>
          <a:p>
            <a:pPr indent="0">
              <a:lnSpc>
                <a:spcPct val="100000"/>
              </a:lnSpc>
              <a:spcBef>
                <a:spcPts val="641"/>
              </a:spcBef>
              <a:buNone/>
              <a:tabLst>
                <a:tab pos="0" algn="l"/>
              </a:tabLst>
            </a:pP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Pericardium </a:t>
            </a: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10680" indent="-310680">
              <a:lnSpc>
                <a:spcPct val="100000"/>
              </a:lnSpc>
              <a:spcBef>
                <a:spcPts val="641"/>
              </a:spcBef>
              <a:buClr>
                <a:srgbClr val="000000"/>
              </a:buClr>
              <a:buFont typeface="Arial"/>
              <a:buChar char="•"/>
              <a:tabLst>
                <a:tab pos="0" algn="l"/>
              </a:tabLst>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heart is enclosed in a double-walled sac called 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pericardium</a:t>
            </a: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10680" indent="-310680">
              <a:lnSpc>
                <a:spcPct val="100000"/>
              </a:lnSpc>
              <a:spcBef>
                <a:spcPts val="641"/>
              </a:spcBef>
              <a:buClr>
                <a:srgbClr val="000000"/>
              </a:buClr>
              <a:buFont typeface="Arial"/>
              <a:buChar char="•"/>
              <a:tabLst>
                <a:tab pos="0" algn="l"/>
              </a:tabLst>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It consists of two main parts: </a:t>
            </a:r>
          </a:p>
          <a:p>
            <a:pPr marL="879840" lvl="1" indent="-465840">
              <a:lnSpc>
                <a:spcPct val="100000"/>
              </a:lnSpc>
              <a:spcBef>
                <a:spcPts val="561"/>
              </a:spcBef>
              <a:buClr>
                <a:srgbClr val="000000"/>
              </a:buClr>
              <a:buFont typeface="Calibri"/>
              <a:buAutoNum type="arabicPeriod"/>
              <a:tabLst>
                <a:tab pos="0" algn="l"/>
              </a:tabLst>
            </a:pP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fibrous pericardium </a:t>
            </a:r>
            <a:endPar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79840" lvl="1" indent="-465840">
              <a:lnSpc>
                <a:spcPct val="100000"/>
              </a:lnSpc>
              <a:spcBef>
                <a:spcPts val="561"/>
              </a:spcBef>
              <a:buClr>
                <a:srgbClr val="000000"/>
              </a:buClr>
              <a:buFont typeface="Calibri"/>
              <a:buAutoNum type="arabicPeriod"/>
              <a:tabLst>
                <a:tab pos="0" algn="l"/>
              </a:tabLst>
            </a:pP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serous pericardium </a:t>
            </a:r>
            <a:endPar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10680" lvl="1" indent="-310680">
              <a:lnSpc>
                <a:spcPct val="100000"/>
              </a:lnSpc>
              <a:spcBef>
                <a:spcPts val="561"/>
              </a:spcBef>
              <a:buClr>
                <a:srgbClr val="000000"/>
              </a:buClr>
              <a:buFont typeface="Arial"/>
              <a:buChar char="•"/>
              <a:tabLst>
                <a:tab pos="0" algn="l"/>
              </a:tabLst>
            </a:pP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a:t>
            </a: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fibrous pericardium </a:t>
            </a: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composed of tough, inelastic, dense irregular connective tissue.  The functions of  fibrous pericardium is to</a:t>
            </a:r>
          </a:p>
          <a:p>
            <a:pPr marL="776160" lvl="2" indent="-414000">
              <a:lnSpc>
                <a:spcPct val="100000"/>
              </a:lnSpc>
              <a:spcBef>
                <a:spcPts val="479"/>
              </a:spcBef>
              <a:buClr>
                <a:srgbClr val="000000"/>
              </a:buClr>
              <a:buFont typeface="Calibri"/>
              <a:buAutoNum type="arabicPeriod"/>
              <a:tabLst>
                <a:tab pos="0" algn="l"/>
              </a:tabLst>
            </a:pPr>
            <a:r>
              <a:rPr lang="en-US" sz="2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Prevent</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overstretching of the heart</a:t>
            </a:r>
            <a:endPar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776160" lvl="2" indent="-414000">
              <a:lnSpc>
                <a:spcPct val="100000"/>
              </a:lnSpc>
              <a:spcBef>
                <a:spcPts val="479"/>
              </a:spcBef>
              <a:buClr>
                <a:srgbClr val="000000"/>
              </a:buClr>
              <a:buFont typeface="Calibri"/>
              <a:buAutoNum type="arabicPeriod"/>
              <a:tabLst>
                <a:tab pos="0" algn="l"/>
              </a:tabLst>
            </a:pPr>
            <a:r>
              <a:rPr lang="en-US" sz="2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Protection of heart</a:t>
            </a:r>
            <a:endPar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776160" lvl="2" indent="-414000">
              <a:lnSpc>
                <a:spcPct val="100000"/>
              </a:lnSpc>
              <a:spcBef>
                <a:spcPts val="479"/>
              </a:spcBef>
              <a:buClr>
                <a:srgbClr val="000000"/>
              </a:buClr>
              <a:buFont typeface="Calibri"/>
              <a:buAutoNum type="arabicPeriod"/>
              <a:tabLst>
                <a:tab pos="0" algn="l"/>
              </a:tabLst>
            </a:pPr>
            <a:r>
              <a:rPr lang="en-US" sz="2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Anchors the heart in the mediastinum</a:t>
            </a:r>
            <a:endPar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Heart </a:t>
            </a:r>
            <a:endParaRPr lang="en-US" sz="4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71" name="PlaceHolder 2"/>
          <p:cNvSpPr>
            <a:spLocks noGrp="1"/>
          </p:cNvSpPr>
          <p:nvPr>
            <p:ph/>
          </p:nvPr>
        </p:nvSpPr>
        <p:spPr>
          <a:xfrm>
            <a:off x="457200" y="1600200"/>
            <a:ext cx="8229240" cy="4525560"/>
          </a:xfrm>
          <a:prstGeom prst="rect">
            <a:avLst/>
          </a:prstGeom>
          <a:noFill/>
          <a:ln w="0">
            <a:noFill/>
          </a:ln>
        </p:spPr>
        <p:txBody>
          <a:bodyPr anchor="ctr">
            <a:normAutofit fontScale="89500" lnSpcReduction="20000"/>
          </a:bodyPr>
          <a:lstStyle/>
          <a:p>
            <a:pPr marL="330840" indent="-33084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heart is a hollow, cone-shaped, muscular pump. The heart beats about 2.5 billion times in an average lifetime. </a:t>
            </a:r>
          </a:p>
          <a:p>
            <a:pPr marL="330840" indent="-33084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left side of the heart pumps blood through an estimated 120,000 km of blood vessels, which is equivalent to traveling around the earth’s equator about 3 times. </a:t>
            </a:r>
          </a:p>
          <a:p>
            <a:pPr marL="330840" indent="-33084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right side of the heart pumps blood through the lungs, enabling blood to pick up oxygen and unload carbon dioxide. Heart pumps more than about 14,000 liters of blood in a day, or 5 million liters in a year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 name="PlaceHolder 1"/>
          <p:cNvSpPr>
            <a:spLocks noGrp="1"/>
          </p:cNvSpPr>
          <p:nvPr>
            <p:ph type="title"/>
          </p:nvPr>
        </p:nvSpPr>
        <p:spPr>
          <a:xfrm>
            <a:off x="228600" y="274680"/>
            <a:ext cx="8457840" cy="1142640"/>
          </a:xfrm>
          <a:prstGeom prst="rect">
            <a:avLst/>
          </a:prstGeom>
          <a:noFill/>
          <a:ln w="0">
            <a:noFill/>
          </a:ln>
        </p:spPr>
        <p:txBody>
          <a:bodyPr anchor="ctr">
            <a:normAutofit fontScale="90000"/>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Relationship of serous pericardium to heart</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08" name="Content Placeholder 7" descr="Screen Clipping"/>
          <p:cNvPicPr/>
          <p:nvPr/>
        </p:nvPicPr>
        <p:blipFill>
          <a:blip r:embed="rId2"/>
          <a:stretch/>
        </p:blipFill>
        <p:spPr>
          <a:xfrm>
            <a:off x="228600" y="1638720"/>
            <a:ext cx="8838720" cy="5066280"/>
          </a:xfrm>
          <a:prstGeom prst="rect">
            <a:avLst/>
          </a:prstGeom>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PlaceHolder 2"/>
          <p:cNvSpPr>
            <a:spLocks noGrp="1"/>
          </p:cNvSpPr>
          <p:nvPr>
            <p:ph/>
          </p:nvPr>
        </p:nvSpPr>
        <p:spPr>
          <a:xfrm>
            <a:off x="457200" y="1600200"/>
            <a:ext cx="8229240" cy="4525560"/>
          </a:xfrm>
          <a:prstGeom prst="rect">
            <a:avLst/>
          </a:prstGeom>
          <a:noFill/>
          <a:ln w="0">
            <a:noFill/>
          </a:ln>
        </p:spPr>
        <p:txBody>
          <a:bodyPr anchor="t">
            <a:noAutofit/>
          </a:bodyPr>
          <a:lstStyle/>
          <a:p>
            <a:pPr marL="343080" indent="-343080">
              <a:lnSpc>
                <a:spcPct val="100000"/>
              </a:lnSpc>
              <a:spcBef>
                <a:spcPts val="561"/>
              </a:spcBef>
              <a:buClr>
                <a:srgbClr val="000000"/>
              </a:buClr>
              <a:buFont typeface="Arial"/>
              <a:buChar char="•"/>
            </a:pP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serous pericardium </a:t>
            </a: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a thinner membrane that forms a double layer around the heart </a:t>
            </a:r>
          </a:p>
          <a:p>
            <a:pPr marL="743040" lvl="1" indent="-285840">
              <a:lnSpc>
                <a:spcPct val="100000"/>
              </a:lnSpc>
              <a:spcBef>
                <a:spcPts val="561"/>
              </a:spcBef>
              <a:buClr>
                <a:srgbClr val="000000"/>
              </a:buClr>
              <a:buFont typeface="Arial"/>
              <a:buChar char="–"/>
            </a:pP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outer </a:t>
            </a: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parietal layer: it </a:t>
            </a: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fused to the fibrous pericardium. </a:t>
            </a:r>
          </a:p>
          <a:p>
            <a:pPr marL="743040" lvl="1" indent="-285840">
              <a:lnSpc>
                <a:spcPct val="100000"/>
              </a:lnSpc>
              <a:spcBef>
                <a:spcPts val="561"/>
              </a:spcBef>
              <a:buClr>
                <a:srgbClr val="000000"/>
              </a:buClr>
              <a:buFont typeface="Arial"/>
              <a:buChar char="–"/>
            </a:pP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inner </a:t>
            </a: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visceral layer </a:t>
            </a: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also called the </a:t>
            </a: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epicardium </a:t>
            </a: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helps the layers of the heart wall to adheres tightly to the surface of the heart.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 name="PlaceHolder 1"/>
          <p:cNvSpPr>
            <a:spLocks noGrp="1"/>
          </p:cNvSpPr>
          <p:nvPr>
            <p:ph type="title"/>
          </p:nvPr>
        </p:nvSpPr>
        <p:spPr>
          <a:xfrm>
            <a:off x="228600" y="274680"/>
            <a:ext cx="8762760" cy="1142640"/>
          </a:xfrm>
          <a:prstGeom prst="rect">
            <a:avLst/>
          </a:prstGeom>
          <a:noFill/>
          <a:ln w="0">
            <a:noFill/>
          </a:ln>
        </p:spPr>
        <p:txBody>
          <a:bodyPr anchor="ctr">
            <a:normAutofit fontScale="90000"/>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The pericardial layers and layers of the heart wall.</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12" name="Content Placeholder 5" descr="Screen Clipping"/>
          <p:cNvPicPr/>
          <p:nvPr/>
        </p:nvPicPr>
        <p:blipFill>
          <a:blip r:embed="rId2"/>
          <a:stretch/>
        </p:blipFill>
        <p:spPr>
          <a:xfrm>
            <a:off x="152280" y="1523880"/>
            <a:ext cx="8991360" cy="5333760"/>
          </a:xfrm>
          <a:prstGeom prst="rect">
            <a:avLst/>
          </a:prstGeom>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laceHolder 2"/>
          <p:cNvSpPr>
            <a:spLocks noGrp="1"/>
          </p:cNvSpPr>
          <p:nvPr>
            <p:ph/>
          </p:nvPr>
        </p:nvSpPr>
        <p:spPr>
          <a:xfrm>
            <a:off x="457200" y="1600200"/>
            <a:ext cx="8229240" cy="4525560"/>
          </a:xfrm>
          <a:prstGeom prst="rect">
            <a:avLst/>
          </a:prstGeom>
          <a:noFill/>
          <a:ln w="0">
            <a:noFill/>
          </a:ln>
        </p:spPr>
        <p:txBody>
          <a:bodyPr anchor="t">
            <a:normAutofit/>
          </a:bodyPr>
          <a:lstStyle/>
          <a:p>
            <a:pPr marL="343080" lvl="1"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 slippery fluid is present in between the parietal and visceral layers helps to give lubrication and reduces friction while the heart beats is 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pericardial fluid.</a:t>
            </a: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space between the two layers are called 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pericardial cavity.</a:t>
            </a: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PlaceHolder 1"/>
          <p:cNvSpPr>
            <a:spLocks noGrp="1"/>
          </p:cNvSpPr>
          <p:nvPr>
            <p:ph type="title"/>
          </p:nvPr>
        </p:nvSpPr>
        <p:spPr>
          <a:xfrm>
            <a:off x="457200" y="0"/>
            <a:ext cx="8229240" cy="1142640"/>
          </a:xfrm>
          <a:prstGeom prst="rect">
            <a:avLst/>
          </a:prstGeom>
          <a:noFill/>
          <a:ln w="0">
            <a:noFill/>
          </a:ln>
        </p:spPr>
        <p:txBody>
          <a:bodyPr anchor="ctr">
            <a:no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Layers of the Heart Wall</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16" name="PlaceHolder 2"/>
          <p:cNvSpPr>
            <a:spLocks noGrp="1"/>
          </p:cNvSpPr>
          <p:nvPr>
            <p:ph/>
          </p:nvPr>
        </p:nvSpPr>
        <p:spPr>
          <a:xfrm>
            <a:off x="338328" y="1169712"/>
            <a:ext cx="3717648" cy="4525560"/>
          </a:xfrm>
          <a:prstGeom prst="rect">
            <a:avLst/>
          </a:prstGeom>
          <a:noFill/>
          <a:ln w="0">
            <a:noFill/>
          </a:ln>
        </p:spPr>
        <p:txBody>
          <a:bodyPr anchor="t">
            <a:noAutofit/>
          </a:bodyPr>
          <a:lstStyle/>
          <a:p>
            <a:pPr indent="0">
              <a:lnSpc>
                <a:spcPct val="100000"/>
              </a:lnSpc>
              <a:spcBef>
                <a:spcPts val="561"/>
              </a:spcBef>
              <a:buNone/>
              <a:tabLst>
                <a:tab pos="0" algn="l"/>
              </a:tabLst>
            </a:pP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wall of the heart consists of three layers</a:t>
            </a:r>
          </a:p>
          <a:p>
            <a:pPr marL="743040" lvl="1" indent="-285840">
              <a:lnSpc>
                <a:spcPct val="100000"/>
              </a:lnSpc>
              <a:spcBef>
                <a:spcPts val="479"/>
              </a:spcBef>
              <a:buClr>
                <a:srgbClr val="000000"/>
              </a:buClr>
              <a:buFont typeface="Arial"/>
              <a:buChar char="–"/>
              <a:tabLst>
                <a:tab pos="0" algn="l"/>
              </a:tabLst>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epicardium (external layer)</a:t>
            </a:r>
          </a:p>
          <a:p>
            <a:pPr marL="743040" lvl="1" indent="-285840">
              <a:lnSpc>
                <a:spcPct val="100000"/>
              </a:lnSpc>
              <a:spcBef>
                <a:spcPts val="479"/>
              </a:spcBef>
              <a:buClr>
                <a:srgbClr val="000000"/>
              </a:buClr>
              <a:buFont typeface="Arial"/>
              <a:buChar char="–"/>
              <a:tabLst>
                <a:tab pos="0" algn="l"/>
              </a:tabLst>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myocardium (middle layer)</a:t>
            </a:r>
          </a:p>
          <a:p>
            <a:pPr marL="743040" lvl="1" indent="-285840">
              <a:lnSpc>
                <a:spcPct val="100000"/>
              </a:lnSpc>
              <a:spcBef>
                <a:spcPts val="479"/>
              </a:spcBef>
              <a:buClr>
                <a:srgbClr val="000000"/>
              </a:buClr>
              <a:buFont typeface="Arial"/>
              <a:buChar char="–"/>
              <a:tabLst>
                <a:tab pos="0" algn="l"/>
              </a:tabLst>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endocardium (inner layer)</a:t>
            </a:r>
          </a:p>
        </p:txBody>
      </p:sp>
      <p:pic>
        <p:nvPicPr>
          <p:cNvPr id="217" name="Picture 2" descr="C:\Users\Anju Mary Ealias\Pictures\ht1312779034402 - Copy.jpg"/>
          <p:cNvPicPr/>
          <p:nvPr/>
        </p:nvPicPr>
        <p:blipFill>
          <a:blip r:embed="rId2"/>
          <a:stretch/>
        </p:blipFill>
        <p:spPr>
          <a:xfrm>
            <a:off x="4142232" y="1142640"/>
            <a:ext cx="4727448" cy="5221584"/>
          </a:xfrm>
          <a:prstGeom prst="rect">
            <a:avLst/>
          </a:prstGeom>
          <a:ln w="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PlaceHolder 1"/>
          <p:cNvSpPr>
            <a:spLocks noGrp="1"/>
          </p:cNvSpPr>
          <p:nvPr>
            <p:ph type="title"/>
          </p:nvPr>
        </p:nvSpPr>
        <p:spPr>
          <a:xfrm>
            <a:off x="914400" y="24480"/>
            <a:ext cx="7314840" cy="563040"/>
          </a:xfrm>
          <a:prstGeom prst="rect">
            <a:avLst/>
          </a:prstGeom>
          <a:noFill/>
          <a:ln w="0">
            <a:noFill/>
          </a:ln>
        </p:spPr>
        <p:txBody>
          <a:bodyPr anchor="ctr">
            <a:normAutofit fontScale="90000"/>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Epicardium </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19" name="PlaceHolder 2"/>
          <p:cNvSpPr>
            <a:spLocks noGrp="1"/>
          </p:cNvSpPr>
          <p:nvPr>
            <p:ph/>
          </p:nvPr>
        </p:nvSpPr>
        <p:spPr>
          <a:xfrm>
            <a:off x="457200" y="685800"/>
            <a:ext cx="8229240" cy="5439960"/>
          </a:xfrm>
          <a:prstGeom prst="rect">
            <a:avLst/>
          </a:prstGeom>
          <a:noFill/>
          <a:ln w="0">
            <a:noFill/>
          </a:ln>
        </p:spPr>
        <p:txBody>
          <a:bodyPr anchor="t">
            <a:normAutofit/>
          </a:bodyPr>
          <a:lstStyle/>
          <a:p>
            <a:pPr marL="343080" indent="-343080">
              <a:lnSpc>
                <a:spcPct val="100000"/>
              </a:lnSpc>
              <a:spcBef>
                <a:spcPts val="561"/>
              </a:spcBef>
              <a:buClr>
                <a:srgbClr val="000000"/>
              </a:buClr>
              <a:buFont typeface="Arial"/>
              <a:buChar char="•"/>
            </a:pP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It is a thin transparent outer layer of the heart wall is composed of mesothelium (membrane composed of simple squamous cells)</a:t>
            </a:r>
          </a:p>
          <a:p>
            <a:pPr marL="343080" indent="-343080">
              <a:lnSpc>
                <a:spcPct val="100000"/>
              </a:lnSpc>
              <a:spcBef>
                <a:spcPts val="561"/>
              </a:spcBef>
              <a:buClr>
                <a:srgbClr val="000000"/>
              </a:buClr>
              <a:buFont typeface="Arial"/>
              <a:buChar char="•"/>
            </a:pP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epicardium contains blood vessels, lymphatics, and vessels that supply the myocardium.</a:t>
            </a:r>
          </a:p>
        </p:txBody>
      </p:sp>
      <p:pic>
        <p:nvPicPr>
          <p:cNvPr id="220" name="Picture 3" descr="C:\Users\Anju Mary Ealias\Pictures\ht1312779034402 - Copy - Copy.jpg"/>
          <p:cNvPicPr/>
          <p:nvPr/>
        </p:nvPicPr>
        <p:blipFill>
          <a:blip r:embed="rId2"/>
          <a:stretch/>
        </p:blipFill>
        <p:spPr>
          <a:xfrm>
            <a:off x="2555460" y="3602736"/>
            <a:ext cx="4032720" cy="3139200"/>
          </a:xfrm>
          <a:prstGeom prst="rect">
            <a:avLst/>
          </a:prstGeom>
          <a:ln w="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pt-BR"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Myocardium</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22" name="PlaceHolder 2"/>
          <p:cNvSpPr>
            <a:spLocks noGrp="1"/>
          </p:cNvSpPr>
          <p:nvPr>
            <p:ph/>
          </p:nvPr>
        </p:nvSpPr>
        <p:spPr>
          <a:xfrm>
            <a:off x="457200" y="1600200"/>
            <a:ext cx="8229240" cy="4525560"/>
          </a:xfrm>
          <a:prstGeom prst="rect">
            <a:avLst/>
          </a:prstGeom>
          <a:noFill/>
          <a:ln w="0">
            <a:noFill/>
          </a:ln>
        </p:spPr>
        <p:txBody>
          <a:bodyPr anchor="t">
            <a:normAutofit fontScale="94000"/>
          </a:bodyPr>
          <a:lstStyle/>
          <a:p>
            <a:pPr marL="348480" indent="-348480">
              <a:lnSpc>
                <a:spcPct val="100000"/>
              </a:lnSpc>
              <a:spcBef>
                <a:spcPts val="641"/>
              </a:spcBef>
              <a:buClr>
                <a:srgbClr val="000000"/>
              </a:buClr>
              <a:buFont typeface="Arial"/>
              <a:buChar char="•"/>
            </a:pPr>
            <a:r>
              <a:rPr lang="pt-BR"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pt-BR"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myocardium</a:t>
            </a:r>
            <a:r>
              <a:rPr lang="pt-BR"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responsible for the pumping action of the heart and is composed of cardiac muscle tissue. The muscle fibers are wrapped and bundled with connective tissue sheaths composed of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endomysium</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and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perimysium.</a:t>
            </a: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8480" indent="-3484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cardiac muscle fibers are organized in bundles that swirl diagonally around the heart and generate the strong pumping actions of the heart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p:cNvPicPr/>
          <p:nvPr/>
        </p:nvPicPr>
        <p:blipFill>
          <a:blip r:embed="rId2"/>
          <a:stretch/>
        </p:blipFill>
        <p:spPr>
          <a:xfrm>
            <a:off x="4648320" y="457200"/>
            <a:ext cx="4495320" cy="6171840"/>
          </a:xfrm>
          <a:prstGeom prst="rect">
            <a:avLst/>
          </a:prstGeom>
          <a:ln w="0">
            <a:noFill/>
          </a:ln>
        </p:spPr>
      </p:pic>
      <p:pic>
        <p:nvPicPr>
          <p:cNvPr id="224" name="Picture 3" descr="C:\Users\Anju Mary Ealias\Pictures\heart layers - Copy.png"/>
          <p:cNvPicPr/>
          <p:nvPr/>
        </p:nvPicPr>
        <p:blipFill>
          <a:blip r:embed="rId3"/>
          <a:stretch/>
        </p:blipFill>
        <p:spPr>
          <a:xfrm>
            <a:off x="0" y="762120"/>
            <a:ext cx="5028840" cy="5714640"/>
          </a:xfrm>
          <a:prstGeom prst="rect">
            <a:avLst/>
          </a:prstGeom>
          <a:ln w="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74680"/>
            <a:ext cx="8229240" cy="1142640"/>
          </a:xfrm>
          <a:prstGeom prst="rect">
            <a:avLst/>
          </a:prstGeom>
          <a:noFill/>
          <a:ln w="0">
            <a:noFill/>
          </a:ln>
        </p:spPr>
        <p:txBody>
          <a:bodyPr anchor="ctr">
            <a:normAutofit fontScale="90000"/>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Circular and spiral arrangement of cardiac muscle</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26" name="Content Placeholder 3" descr="Screen Clipping"/>
          <p:cNvPicPr/>
          <p:nvPr/>
        </p:nvPicPr>
        <p:blipFill>
          <a:blip r:embed="rId2"/>
          <a:stretch/>
        </p:blipFill>
        <p:spPr>
          <a:xfrm>
            <a:off x="-12240" y="1905120"/>
            <a:ext cx="5181120" cy="4343040"/>
          </a:xfrm>
          <a:prstGeom prst="rect">
            <a:avLst/>
          </a:prstGeom>
          <a:ln w="0">
            <a:noFill/>
          </a:ln>
        </p:spPr>
      </p:pic>
      <p:pic>
        <p:nvPicPr>
          <p:cNvPr id="227" name="Picture 4" descr="Screen Clipping"/>
          <p:cNvPicPr/>
          <p:nvPr/>
        </p:nvPicPr>
        <p:blipFill>
          <a:blip r:embed="rId3"/>
          <a:stretch/>
        </p:blipFill>
        <p:spPr>
          <a:xfrm>
            <a:off x="4038480" y="1828800"/>
            <a:ext cx="5105160" cy="4476960"/>
          </a:xfrm>
          <a:prstGeom prst="rect">
            <a:avLst/>
          </a:prstGeom>
          <a:ln w="0">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1"/>
          <p:cNvSpPr>
            <a:spLocks noGrp="1"/>
          </p:cNvSpPr>
          <p:nvPr>
            <p:ph type="title"/>
          </p:nvPr>
        </p:nvSpPr>
        <p:spPr>
          <a:xfrm>
            <a:off x="228600" y="274680"/>
            <a:ext cx="8457840" cy="1142640"/>
          </a:xfrm>
          <a:prstGeom prst="rect">
            <a:avLst/>
          </a:prstGeom>
          <a:noFill/>
          <a:ln w="0">
            <a:noFill/>
          </a:ln>
        </p:spPr>
        <p:txBody>
          <a:bodyPr anchor="ctr">
            <a:noAutofit/>
          </a:bodyPr>
          <a:lstStyle/>
          <a:p>
            <a:pPr indent="0" algn="ctr">
              <a:lnSpc>
                <a:spcPct val="100000"/>
              </a:lnSpc>
              <a:buNone/>
            </a:pPr>
            <a:r>
              <a:rPr lang="pt-BR"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Endocardium</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29" name="PlaceHolder 2"/>
          <p:cNvSpPr>
            <a:spLocks noGrp="1"/>
          </p:cNvSpPr>
          <p:nvPr>
            <p:ph/>
          </p:nvPr>
        </p:nvSpPr>
        <p:spPr>
          <a:xfrm>
            <a:off x="228600" y="1600200"/>
            <a:ext cx="8457840" cy="4525560"/>
          </a:xfrm>
          <a:prstGeom prst="rect">
            <a:avLst/>
          </a:prstGeom>
          <a:noFill/>
          <a:ln w="0">
            <a:noFill/>
          </a:ln>
        </p:spPr>
        <p:txBody>
          <a:bodyPr anchor="t">
            <a:normAutofit/>
          </a:bodyPr>
          <a:lstStyle/>
          <a:p>
            <a:pPr marL="343080" indent="-343080">
              <a:lnSpc>
                <a:spcPct val="100000"/>
              </a:lnSpc>
              <a:spcBef>
                <a:spcPts val="641"/>
              </a:spcBef>
              <a:buClr>
                <a:srgbClr val="000000"/>
              </a:buClr>
              <a:buFont typeface="Arial"/>
              <a:buChar char="•"/>
            </a:pPr>
            <a:r>
              <a:rPr lang="pt-BR"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a:t>
            </a:r>
            <a:r>
              <a:rPr lang="pt-BR"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endocardium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a glistening white sheet of endothelium (squamous epithelium) resting on a thin connective tissue layer. </a:t>
            </a:r>
          </a:p>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It lines the heart chambers and covers the fibrous skeleton of the valves. </a:t>
            </a:r>
          </a:p>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endocardium is continuous with the endothelial linings of the blood vessels leaving and entering the heart.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Dimensions of Heart</a:t>
            </a:r>
            <a:endParaRPr lang="en-US" sz="4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73" name="PlaceHolder 2"/>
          <p:cNvSpPr>
            <a:spLocks noGrp="1"/>
          </p:cNvSpPr>
          <p:nvPr>
            <p:ph/>
          </p:nvPr>
        </p:nvSpPr>
        <p:spPr>
          <a:xfrm>
            <a:off x="457200" y="1600200"/>
            <a:ext cx="8457840" cy="4525560"/>
          </a:xfrm>
          <a:prstGeom prst="rect">
            <a:avLst/>
          </a:prstGeom>
          <a:noFill/>
          <a:ln w="0">
            <a:noFill/>
          </a:ln>
        </p:spPr>
        <p:txBody>
          <a:bodyPr anchor="ctr">
            <a:normAutofit/>
          </a:bodyPr>
          <a:lstStyle/>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heart is a small Organ,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it is about 12 cm (5 in.) long, 9 cm (3.5 in.) wide at its broadest point, and 6 cm (2.5 in.) thick, with an average mass of 250 g in adult females and 300 g in adult males. </a:t>
            </a:r>
          </a:p>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heart rests on the diaphragm, near the midline of the thoracic cavity.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laceHolder 1"/>
          <p:cNvSpPr>
            <a:spLocks noGrp="1"/>
          </p:cNvSpPr>
          <p:nvPr>
            <p:ph type="title"/>
          </p:nvPr>
        </p:nvSpPr>
        <p:spPr>
          <a:xfrm>
            <a:off x="457200" y="274680"/>
            <a:ext cx="8000640" cy="715680"/>
          </a:xfrm>
          <a:prstGeom prst="rect">
            <a:avLst/>
          </a:prstGeom>
          <a:noFill/>
          <a:ln w="0">
            <a:noFill/>
          </a:ln>
        </p:spPr>
        <p:txBody>
          <a:bodyPr anchor="ctr">
            <a:normAutofit fontScale="90000"/>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Chambers of the Heart</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31" name="PlaceHolder 2"/>
          <p:cNvSpPr>
            <a:spLocks noGrp="1"/>
          </p:cNvSpPr>
          <p:nvPr>
            <p:ph/>
          </p:nvPr>
        </p:nvSpPr>
        <p:spPr>
          <a:xfrm>
            <a:off x="457200" y="914400"/>
            <a:ext cx="8229240" cy="5211360"/>
          </a:xfrm>
          <a:prstGeom prst="rect">
            <a:avLst/>
          </a:prstGeom>
          <a:noFill/>
          <a:ln w="0">
            <a:noFill/>
          </a:ln>
        </p:spPr>
        <p:txBody>
          <a:bodyPr anchor="t">
            <a:noAutofit/>
          </a:bodyPr>
          <a:lstStyle/>
          <a:p>
            <a:pPr indent="0">
              <a:lnSpc>
                <a:spcPct val="100000"/>
              </a:lnSpc>
              <a:spcBef>
                <a:spcPts val="641"/>
              </a:spcBef>
              <a:buNone/>
            </a:pP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heart has four chambers. The two superior receiving chambers are 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atria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and the two inferior pumping chambers are 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ventricles</a:t>
            </a: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0"/>
            <a:ext cx="8152920" cy="715680"/>
          </a:xfrm>
          <a:prstGeom prst="rect">
            <a:avLst/>
          </a:prstGeom>
          <a:noFill/>
          <a:ln w="0">
            <a:noFill/>
          </a:ln>
        </p:spPr>
        <p:txBody>
          <a:bodyPr anchor="ctr">
            <a:normAutofit fontScale="90000"/>
          </a:bodyPr>
          <a:lstStyle/>
          <a:p>
            <a:pPr indent="0" algn="ctr">
              <a:lnSpc>
                <a:spcPct val="100000"/>
              </a:lnSpc>
              <a:buNone/>
            </a:pPr>
            <a:r>
              <a:rPr lang="en-US" sz="4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Right Atrium</a:t>
            </a:r>
            <a:endParaRPr lang="en-US" sz="4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33" name="PlaceHolder 2"/>
          <p:cNvSpPr>
            <a:spLocks noGrp="1"/>
          </p:cNvSpPr>
          <p:nvPr>
            <p:ph/>
          </p:nvPr>
        </p:nvSpPr>
        <p:spPr>
          <a:xfrm>
            <a:off x="152280" y="808200"/>
            <a:ext cx="8762760" cy="5897160"/>
          </a:xfrm>
          <a:prstGeom prst="rect">
            <a:avLst/>
          </a:prstGeom>
          <a:noFill/>
          <a:ln w="0">
            <a:noFill/>
          </a:ln>
        </p:spPr>
        <p:txBody>
          <a:bodyPr anchor="t">
            <a:normAutofit/>
          </a:bodyPr>
          <a:lstStyle/>
          <a:p>
            <a:pPr marL="343080" indent="-343080">
              <a:lnSpc>
                <a:spcPct val="100000"/>
              </a:lnSpc>
              <a:spcBef>
                <a:spcPts val="561"/>
              </a:spcBef>
              <a:buClr>
                <a:srgbClr val="000000"/>
              </a:buClr>
              <a:buFont typeface="Arial"/>
              <a:buChar char="•"/>
            </a:pP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right atrium </a:t>
            </a: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forms the right border of the heart and receives blood from three veins: the superior vena cava, inferior vena cava, and coronary sinus. The right atrium is about </a:t>
            </a: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2–3 mm (0.08–0.12 in.) </a:t>
            </a: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in thickness. </a:t>
            </a:r>
          </a:p>
          <a:p>
            <a:pPr marL="343080" indent="-343080">
              <a:lnSpc>
                <a:spcPct val="100000"/>
              </a:lnSpc>
              <a:spcBef>
                <a:spcPts val="561"/>
              </a:spcBef>
              <a:buClr>
                <a:srgbClr val="000000"/>
              </a:buClr>
              <a:buFont typeface="Arial"/>
              <a:buChar char="•"/>
            </a:pP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posterior wall is smooth but the anterior wall is rough due to the presence of muscular ridges called </a:t>
            </a: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pectinate muscles</a:t>
            </a:r>
            <a:endPar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3080" indent="-343080">
              <a:lnSpc>
                <a:spcPct val="100000"/>
              </a:lnSpc>
              <a:spcBef>
                <a:spcPts val="561"/>
              </a:spcBef>
              <a:buClr>
                <a:srgbClr val="000000"/>
              </a:buClr>
              <a:buFont typeface="Arial"/>
              <a:buChar char="•"/>
            </a:pP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right atrium and left atrium is separated by </a:t>
            </a: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interatrial septum. </a:t>
            </a: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 prominent feature of this septum is an oval depression called the </a:t>
            </a: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fossa ovalis.</a:t>
            </a:r>
            <a:endPar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3080" indent="-343080">
              <a:lnSpc>
                <a:spcPct val="100000"/>
              </a:lnSpc>
              <a:spcBef>
                <a:spcPts val="561"/>
              </a:spcBef>
              <a:buClr>
                <a:srgbClr val="000000"/>
              </a:buClr>
              <a:buFont typeface="Arial"/>
              <a:buChar char="•"/>
            </a:pP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Blood passes from the right atrium into the right ventricle through a valve that is called the </a:t>
            </a:r>
            <a:r>
              <a:rPr lang="en-US" sz="28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tricuspid valve, </a:t>
            </a: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it consists of three leaflets or cusps.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Picture 3" descr="Screen Clipping"/>
          <p:cNvPicPr/>
          <p:nvPr/>
        </p:nvPicPr>
        <p:blipFill>
          <a:blip r:embed="rId2"/>
          <a:stretch/>
        </p:blipFill>
        <p:spPr>
          <a:xfrm>
            <a:off x="228780" y="2986776"/>
            <a:ext cx="8686440" cy="3871224"/>
          </a:xfrm>
          <a:prstGeom prst="rect">
            <a:avLst/>
          </a:prstGeom>
          <a:ln w="0">
            <a:noFill/>
          </a:ln>
        </p:spPr>
      </p:pic>
      <p:sp>
        <p:nvSpPr>
          <p:cNvPr id="235" name="PlaceHolder 1"/>
          <p:cNvSpPr>
            <a:spLocks noGrp="1"/>
          </p:cNvSpPr>
          <p:nvPr>
            <p:ph/>
          </p:nvPr>
        </p:nvSpPr>
        <p:spPr>
          <a:xfrm>
            <a:off x="457200" y="228600"/>
            <a:ext cx="8229240" cy="6248160"/>
          </a:xfrm>
          <a:prstGeom prst="rect">
            <a:avLst/>
          </a:prstGeom>
          <a:noFill/>
          <a:ln w="0">
            <a:noFill/>
          </a:ln>
        </p:spPr>
        <p:txBody>
          <a:bodyPr anchor="t">
            <a:noAutofit/>
          </a:bodyPr>
          <a:lstStyle/>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cusps of the tricuspid valve are connected to tendon like cords, the </a:t>
            </a:r>
            <a:r>
              <a:rPr lang="it-IT"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chordae tendineae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which in turn are connected to cone-shaped trabeculae </a:t>
            </a:r>
            <a:r>
              <a:rPr lang="en-US" sz="3200" b="0"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carneae</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called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papillary muscles.</a:t>
            </a: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indent="0">
              <a:lnSpc>
                <a:spcPct val="100000"/>
              </a:lnSpc>
              <a:spcBef>
                <a:spcPts val="641"/>
              </a:spcBef>
              <a:buNone/>
            </a:pP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PlaceHolder 1"/>
          <p:cNvSpPr>
            <a:spLocks noGrp="1"/>
          </p:cNvSpPr>
          <p:nvPr>
            <p:ph type="title"/>
          </p:nvPr>
        </p:nvSpPr>
        <p:spPr>
          <a:xfrm>
            <a:off x="1143000" y="152280"/>
            <a:ext cx="6781320" cy="639360"/>
          </a:xfrm>
          <a:prstGeom prst="rect">
            <a:avLst/>
          </a:prstGeom>
          <a:noFill/>
          <a:ln w="0">
            <a:noFill/>
          </a:ln>
        </p:spPr>
        <p:txBody>
          <a:bodyPr anchor="ctr">
            <a:normAutofit fontScale="90000"/>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Right Ventricle</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37" name="PlaceHolder 2"/>
          <p:cNvSpPr>
            <a:spLocks noGrp="1"/>
          </p:cNvSpPr>
          <p:nvPr>
            <p:ph/>
          </p:nvPr>
        </p:nvSpPr>
        <p:spPr>
          <a:xfrm>
            <a:off x="152280" y="990720"/>
            <a:ext cx="8762760" cy="5333760"/>
          </a:xfrm>
          <a:prstGeom prst="rect">
            <a:avLst/>
          </a:prstGeom>
          <a:noFill/>
          <a:ln w="0">
            <a:noFill/>
          </a:ln>
        </p:spPr>
        <p:txBody>
          <a:bodyPr anchor="t">
            <a:noAutofit/>
          </a:bodyPr>
          <a:lstStyle/>
          <a:p>
            <a:pPr marL="343080" indent="-343080">
              <a:lnSpc>
                <a:spcPct val="100000"/>
              </a:lnSpc>
              <a:spcBef>
                <a:spcPts val="479"/>
              </a:spcBef>
              <a:buClr>
                <a:srgbClr val="000000"/>
              </a:buClr>
              <a:buFont typeface="Arial"/>
              <a:buChar char="•"/>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2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right ventricle </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about 4–5 mm (0.16–0.2 in.) in average thickness and forms most of the anterior surface of the heart. </a:t>
            </a:r>
          </a:p>
          <a:p>
            <a:pPr marL="343080" indent="-343080">
              <a:lnSpc>
                <a:spcPct val="100000"/>
              </a:lnSpc>
              <a:spcBef>
                <a:spcPts val="479"/>
              </a:spcBef>
              <a:buClr>
                <a:srgbClr val="000000"/>
              </a:buClr>
              <a:buFont typeface="Arial"/>
              <a:buChar char="•"/>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right ventricle contains a series of ridges formed by bundles of cardiac muscle fibers called </a:t>
            </a:r>
            <a:r>
              <a:rPr lang="en-US" sz="2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trabeculae </a:t>
            </a:r>
            <a:r>
              <a:rPr lang="en-US" sz="2400" b="1"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carneae</a:t>
            </a:r>
            <a:r>
              <a:rPr lang="en-US" sz="2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i</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 helps the heart for conduction.</a:t>
            </a:r>
          </a:p>
          <a:p>
            <a:pPr marL="343080" indent="-343080">
              <a:lnSpc>
                <a:spcPct val="100000"/>
              </a:lnSpc>
              <a:spcBef>
                <a:spcPts val="479"/>
              </a:spcBef>
              <a:buClr>
                <a:srgbClr val="000000"/>
              </a:buClr>
              <a:buFont typeface="Arial"/>
              <a:buChar char="•"/>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right ventricle is separated from the left ventricle by the </a:t>
            </a:r>
            <a:r>
              <a:rPr lang="en-US" sz="2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interventricular septum. </a:t>
            </a:r>
            <a:endPar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3080" indent="-343080">
              <a:lnSpc>
                <a:spcPct val="100000"/>
              </a:lnSpc>
              <a:spcBef>
                <a:spcPts val="479"/>
              </a:spcBef>
              <a:buClr>
                <a:srgbClr val="000000"/>
              </a:buClr>
              <a:buFont typeface="Arial"/>
              <a:buChar char="•"/>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Blood passes from the right ventricle through the </a:t>
            </a:r>
            <a:r>
              <a:rPr lang="en-US" sz="2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pulmonary valve </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into a large artery called the pulmonary trunk, which divides into right and left pulmonary arteries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
          <p:cNvSpPr>
            <a:spLocks noGrp="1"/>
          </p:cNvSpPr>
          <p:nvPr>
            <p:ph type="title"/>
          </p:nvPr>
        </p:nvSpPr>
        <p:spPr>
          <a:xfrm>
            <a:off x="457200" y="274680"/>
            <a:ext cx="8229240" cy="1142640"/>
          </a:xfrm>
          <a:prstGeom prst="rect">
            <a:avLst/>
          </a:prstGeom>
          <a:noFill/>
          <a:ln w="0">
            <a:noFill/>
          </a:ln>
        </p:spPr>
        <p:txBody>
          <a:bodyPr anchor="ctr">
            <a:norm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Left</a:t>
            </a:r>
            <a:r>
              <a:rPr lang="en-US" sz="4400" b="1" i="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Atrium</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39" name="PlaceHolder 2"/>
          <p:cNvSpPr>
            <a:spLocks noGrp="1"/>
          </p:cNvSpPr>
          <p:nvPr>
            <p:ph/>
          </p:nvPr>
        </p:nvSpPr>
        <p:spPr>
          <a:xfrm>
            <a:off x="457200" y="1600200"/>
            <a:ext cx="8229240" cy="4525560"/>
          </a:xfrm>
          <a:prstGeom prst="rect">
            <a:avLst/>
          </a:prstGeom>
          <a:noFill/>
          <a:ln w="0">
            <a:noFill/>
          </a:ln>
        </p:spPr>
        <p:txBody>
          <a:bodyPr anchor="t">
            <a:normAutofit fontScale="95500" lnSpcReduction="10000"/>
          </a:bodyPr>
          <a:lstStyle/>
          <a:p>
            <a:pPr marL="326160" indent="-32616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left atrium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about the same thickness as the right atrium and forms most of the base of the heart. </a:t>
            </a:r>
          </a:p>
          <a:p>
            <a:pPr marL="326160" indent="-32616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It receives blood from the lungs through four </a:t>
            </a:r>
            <a:r>
              <a:rPr lang="en-US" sz="320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pulmonary veins. It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has a smooth anterior and posterior wall, because pectinate muscles are confined to the auricle of the left atrium. </a:t>
            </a:r>
          </a:p>
          <a:p>
            <a:pPr marL="326160" indent="-32616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Blood passes from the left atrium into the left ventricle through 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bicuspid (mitral) valve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It is also called 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left atrioventricular valve.</a:t>
            </a: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laceHolder 1"/>
          <p:cNvSpPr>
            <a:spLocks noGrp="1"/>
          </p:cNvSpPr>
          <p:nvPr>
            <p:ph type="title"/>
          </p:nvPr>
        </p:nvSpPr>
        <p:spPr>
          <a:xfrm>
            <a:off x="1066680" y="24480"/>
            <a:ext cx="6552720" cy="791640"/>
          </a:xfrm>
          <a:prstGeom prst="rect">
            <a:avLst/>
          </a:prstGeom>
          <a:noFill/>
          <a:ln w="0">
            <a:noFill/>
          </a:ln>
        </p:spPr>
        <p:txBody>
          <a:bodyPr anchor="ctr">
            <a:norm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Left ventricle </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41" name="PlaceHolder 2"/>
          <p:cNvSpPr>
            <a:spLocks noGrp="1"/>
          </p:cNvSpPr>
          <p:nvPr>
            <p:ph/>
          </p:nvPr>
        </p:nvSpPr>
        <p:spPr>
          <a:xfrm>
            <a:off x="228600" y="941832"/>
            <a:ext cx="8732520" cy="5763528"/>
          </a:xfrm>
          <a:prstGeom prst="rect">
            <a:avLst/>
          </a:prstGeom>
          <a:noFill/>
          <a:ln w="0">
            <a:noFill/>
          </a:ln>
        </p:spPr>
        <p:txBody>
          <a:bodyPr anchor="t">
            <a:noAutofit/>
          </a:bodyPr>
          <a:lstStyle/>
          <a:p>
            <a:pPr marL="685800" indent="-457200">
              <a:lnSpc>
                <a:spcPct val="100000"/>
              </a:lnSpc>
              <a:spcBef>
                <a:spcPts val="519"/>
              </a:spcBef>
              <a:tabLst>
                <a:tab pos="0" algn="l"/>
              </a:tabLst>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left ventricle is the thickest chamber of the heart, averaging 10–15 mm (0.4–0.6 in.) and forms the apex of the heart. </a:t>
            </a:r>
          </a:p>
          <a:p>
            <a:pPr marL="685800" indent="-457200">
              <a:lnSpc>
                <a:spcPct val="100000"/>
              </a:lnSpc>
              <a:spcBef>
                <a:spcPts val="519"/>
              </a:spcBef>
              <a:tabLst>
                <a:tab pos="0" algn="l"/>
              </a:tabLst>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Like the right ventricle, the left ventricle contains trabeculae </a:t>
            </a:r>
            <a:r>
              <a:rPr lang="en-US" sz="2400" b="0"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carneae</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and has chordae tendineae that anchor the cusps of the bicuspid valve to papillary muscles. </a:t>
            </a:r>
          </a:p>
          <a:p>
            <a:pPr marL="685800" indent="-457200">
              <a:lnSpc>
                <a:spcPct val="100000"/>
              </a:lnSpc>
              <a:spcBef>
                <a:spcPts val="519"/>
              </a:spcBef>
              <a:tabLst>
                <a:tab pos="0" algn="l"/>
              </a:tabLst>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Blood passes from the left ventricle through the aortic valve </a:t>
            </a:r>
            <a:r>
              <a:rPr lang="en-US" sz="240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(aortic semilunar valve) </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into the </a:t>
            </a:r>
            <a:r>
              <a:rPr lang="en-US" sz="240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ascending aorta from here blood </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flows into the </a:t>
            </a:r>
            <a:r>
              <a:rPr lang="en-US" sz="240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coronary arteries, </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which branch from the ascending aorta and carry blood to the heart wall. </a:t>
            </a:r>
          </a:p>
          <a:p>
            <a:pPr marL="685800" indent="-457200">
              <a:lnSpc>
                <a:spcPct val="100000"/>
              </a:lnSpc>
              <a:spcBef>
                <a:spcPts val="519"/>
              </a:spcBef>
              <a:tabLst>
                <a:tab pos="0" algn="l"/>
              </a:tabLst>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remainder of the blood passes into the </a:t>
            </a:r>
            <a:r>
              <a:rPr lang="en-US" sz="240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arch of the aorta </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and </a:t>
            </a:r>
            <a:r>
              <a:rPr lang="en-US" sz="240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descending aorta (thoracic aorta </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and </a:t>
            </a:r>
            <a:r>
              <a:rPr lang="en-US" sz="240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abdominal aorta)</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685800" indent="-457200">
              <a:lnSpc>
                <a:spcPct val="100000"/>
              </a:lnSpc>
              <a:spcBef>
                <a:spcPts val="519"/>
              </a:spcBef>
              <a:tabLst>
                <a:tab pos="0" algn="l"/>
              </a:tabLst>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Branches of the arch of the aorta and descending aorta carry blood throughout the body.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p:cNvSpPr>
          <p:nvPr>
            <p:ph type="title"/>
          </p:nvPr>
        </p:nvSpPr>
        <p:spPr>
          <a:xfrm>
            <a:off x="457200" y="0"/>
            <a:ext cx="8229240" cy="761760"/>
          </a:xfrm>
          <a:prstGeom prst="rect">
            <a:avLst/>
          </a:prstGeom>
          <a:noFill/>
          <a:ln w="0">
            <a:noFill/>
          </a:ln>
        </p:spPr>
        <p:txBody>
          <a:bodyPr anchor="ctr">
            <a:normAutofit/>
          </a:bodyPr>
          <a:lstStyle/>
          <a:p>
            <a:pPr indent="0" algn="ctr">
              <a:lnSpc>
                <a:spcPct val="100000"/>
              </a:lnSpc>
              <a:buNone/>
            </a:pPr>
            <a:r>
              <a:rPr lang="en-US" sz="36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Comparison of right and left atrium</a:t>
            </a:r>
            <a:endParaRPr lang="en-US" sz="36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43" name="Table 5"/>
          <p:cNvGraphicFramePr/>
          <p:nvPr/>
        </p:nvGraphicFramePr>
        <p:xfrm>
          <a:off x="228600" y="762120"/>
          <a:ext cx="8686080" cy="2364840"/>
        </p:xfrm>
        <a:graphic>
          <a:graphicData uri="http://schemas.openxmlformats.org/drawingml/2006/table">
            <a:tbl>
              <a:tblPr/>
              <a:tblGrid>
                <a:gridCol w="347400">
                  <a:extLst>
                    <a:ext uri="{9D8B030D-6E8A-4147-A177-3AD203B41FA5}">
                      <a16:colId xmlns:a16="http://schemas.microsoft.com/office/drawing/2014/main" val="20000"/>
                    </a:ext>
                  </a:extLst>
                </a:gridCol>
                <a:gridCol w="3995640">
                  <a:extLst>
                    <a:ext uri="{9D8B030D-6E8A-4147-A177-3AD203B41FA5}">
                      <a16:colId xmlns:a16="http://schemas.microsoft.com/office/drawing/2014/main" val="20001"/>
                    </a:ext>
                  </a:extLst>
                </a:gridCol>
                <a:gridCol w="434160">
                  <a:extLst>
                    <a:ext uri="{9D8B030D-6E8A-4147-A177-3AD203B41FA5}">
                      <a16:colId xmlns:a16="http://schemas.microsoft.com/office/drawing/2014/main" val="20002"/>
                    </a:ext>
                  </a:extLst>
                </a:gridCol>
                <a:gridCol w="3908880">
                  <a:extLst>
                    <a:ext uri="{9D8B030D-6E8A-4147-A177-3AD203B41FA5}">
                      <a16:colId xmlns:a16="http://schemas.microsoft.com/office/drawing/2014/main" val="20003"/>
                    </a:ext>
                  </a:extLst>
                </a:gridCol>
              </a:tblGrid>
              <a:tr h="433440">
                <a:tc gridSpan="2">
                  <a:txBody>
                    <a:bodyPr/>
                    <a:lstStyle/>
                    <a:p>
                      <a:pPr algn="ctr">
                        <a:lnSpc>
                          <a:spcPct val="100000"/>
                        </a:lnSpc>
                      </a:pPr>
                      <a:r>
                        <a:rPr lang="en-US" sz="1800" b="1" strike="noStrike" spc="-1">
                          <a:solidFill>
                            <a:schemeClr val="lt1"/>
                          </a:solidFill>
                          <a:latin typeface="Cambria"/>
                        </a:rPr>
                        <a:t>Right atrium</a:t>
                      </a:r>
                      <a:endParaRPr lang="en-US" sz="1800" b="0" strike="noStrike" spc="-1">
                        <a:solidFill>
                          <a:srgbClr val="000000"/>
                        </a:solidFill>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chemeClr val="accent5"/>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gridSpan="2">
                  <a:txBody>
                    <a:bodyPr/>
                    <a:lstStyle/>
                    <a:p>
                      <a:pPr algn="ctr">
                        <a:lnSpc>
                          <a:spcPct val="100000"/>
                        </a:lnSpc>
                      </a:pPr>
                      <a:r>
                        <a:rPr lang="en-US" sz="1800" b="1" strike="noStrike" spc="-1">
                          <a:solidFill>
                            <a:schemeClr val="lt1"/>
                          </a:solidFill>
                          <a:latin typeface="Cambria"/>
                        </a:rPr>
                        <a:t>left atrium</a:t>
                      </a:r>
                      <a:endParaRPr lang="en-US" sz="1800" b="0" strike="noStrike" spc="-1">
                        <a:solidFill>
                          <a:srgbClr val="000000"/>
                        </a:solidFill>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chemeClr val="accent5"/>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376920">
                <a:tc>
                  <a:txBody>
                    <a:bodyPr/>
                    <a:lstStyle/>
                    <a:p>
                      <a:pPr>
                        <a:lnSpc>
                          <a:spcPct val="100000"/>
                        </a:lnSpc>
                      </a:pPr>
                      <a:r>
                        <a:rPr lang="en-US" sz="1800" b="0" strike="noStrike" spc="-1">
                          <a:solidFill>
                            <a:schemeClr val="dk1"/>
                          </a:solidFill>
                          <a:latin typeface="Calibri"/>
                        </a:rPr>
                        <a:t>1</a:t>
                      </a:r>
                      <a:endParaRPr lang="en-US" sz="1800" b="0" strike="noStrike" spc="-1">
                        <a:solidFill>
                          <a:srgbClr val="000000"/>
                        </a:solidFill>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2EA"/>
                    </a:solidFill>
                  </a:tcPr>
                </a:tc>
                <a:tc>
                  <a:txBody>
                    <a:bodyPr/>
                    <a:lstStyle/>
                    <a:p>
                      <a:pPr algn="just">
                        <a:lnSpc>
                          <a:spcPct val="100000"/>
                        </a:lnSpc>
                      </a:pPr>
                      <a:r>
                        <a:rPr lang="en-US" sz="1800" b="0" strike="noStrike" spc="-1">
                          <a:solidFill>
                            <a:schemeClr val="dk1"/>
                          </a:solidFill>
                          <a:latin typeface="Cambria"/>
                        </a:rPr>
                        <a:t>Receives venous blood from body.</a:t>
                      </a:r>
                      <a:endParaRPr lang="en-US" sz="1800" b="0" strike="noStrike" spc="-1">
                        <a:solidFill>
                          <a:srgbClr val="000000"/>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E2EA"/>
                    </a:solidFill>
                  </a:tcPr>
                </a:tc>
                <a:tc>
                  <a:txBody>
                    <a:bodyPr/>
                    <a:lstStyle/>
                    <a:p>
                      <a:pPr algn="just">
                        <a:lnSpc>
                          <a:spcPct val="100000"/>
                        </a:lnSpc>
                      </a:pPr>
                      <a:r>
                        <a:rPr lang="en-US" sz="1800" b="0" strike="noStrike" spc="-1">
                          <a:solidFill>
                            <a:schemeClr val="dk1"/>
                          </a:solidFill>
                          <a:latin typeface="Cambria"/>
                        </a:rPr>
                        <a:t>1</a:t>
                      </a:r>
                      <a:endParaRPr lang="en-US" sz="1800" b="0" strike="noStrike" spc="-1">
                        <a:solidFill>
                          <a:srgbClr val="000000"/>
                        </a:solidFill>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2EA"/>
                    </a:solidFill>
                  </a:tcPr>
                </a:tc>
                <a:tc>
                  <a:txBody>
                    <a:bodyPr/>
                    <a:lstStyle/>
                    <a:p>
                      <a:pPr algn="just">
                        <a:lnSpc>
                          <a:spcPct val="100000"/>
                        </a:lnSpc>
                        <a:tabLst>
                          <a:tab pos="0" algn="l"/>
                        </a:tabLst>
                      </a:pPr>
                      <a:r>
                        <a:rPr lang="en-US" sz="1800" b="0" strike="noStrike" spc="-1">
                          <a:solidFill>
                            <a:schemeClr val="dk1"/>
                          </a:solidFill>
                          <a:latin typeface="Cambria"/>
                        </a:rPr>
                        <a:t>Receives oxygenated blood from Lung.</a:t>
                      </a:r>
                      <a:endParaRPr lang="en-US" sz="1800" b="0" strike="noStrike" spc="-1">
                        <a:solidFill>
                          <a:srgbClr val="000000"/>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E2EA"/>
                    </a:solidFill>
                  </a:tcPr>
                </a:tc>
                <a:extLst>
                  <a:ext uri="{0D108BD9-81ED-4DB2-BD59-A6C34878D82A}">
                    <a16:rowId xmlns:a16="http://schemas.microsoft.com/office/drawing/2014/main" val="10001"/>
                  </a:ext>
                </a:extLst>
              </a:tr>
              <a:tr h="637920">
                <a:tc>
                  <a:txBody>
                    <a:bodyPr/>
                    <a:lstStyle/>
                    <a:p>
                      <a:pPr>
                        <a:lnSpc>
                          <a:spcPct val="100000"/>
                        </a:lnSpc>
                      </a:pPr>
                      <a:r>
                        <a:rPr lang="en-US" sz="1800" b="0" strike="noStrike" spc="-1">
                          <a:solidFill>
                            <a:schemeClr val="dk1"/>
                          </a:solidFill>
                          <a:latin typeface="Calibri"/>
                        </a:rPr>
                        <a:t>2</a:t>
                      </a:r>
                      <a:endParaRPr lang="en-US" sz="1800" b="0" strike="noStrike" spc="-1">
                        <a:solidFill>
                          <a:srgbClr val="000000"/>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F1F4"/>
                    </a:solidFill>
                  </a:tcPr>
                </a:tc>
                <a:tc>
                  <a:txBody>
                    <a:bodyPr/>
                    <a:lstStyle/>
                    <a:p>
                      <a:pPr algn="just">
                        <a:lnSpc>
                          <a:spcPct val="100000"/>
                        </a:lnSpc>
                      </a:pPr>
                      <a:r>
                        <a:rPr lang="en-US" sz="1800" b="0" strike="noStrike" spc="-1">
                          <a:solidFill>
                            <a:schemeClr val="dk1"/>
                          </a:solidFill>
                          <a:latin typeface="Cambria"/>
                        </a:rPr>
                        <a:t>Pushes blood to Rt ventricle through tricuspid valve.</a:t>
                      </a:r>
                      <a:endParaRPr lang="en-US" sz="1800" b="0" strike="noStrike" spc="-1">
                        <a:solidFill>
                          <a:srgbClr val="000000"/>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F1F4"/>
                    </a:solidFill>
                  </a:tcPr>
                </a:tc>
                <a:tc>
                  <a:txBody>
                    <a:bodyPr/>
                    <a:lstStyle/>
                    <a:p>
                      <a:pPr algn="just">
                        <a:lnSpc>
                          <a:spcPct val="100000"/>
                        </a:lnSpc>
                      </a:pPr>
                      <a:r>
                        <a:rPr lang="en-US" sz="1800" b="0" strike="noStrike" spc="-1">
                          <a:solidFill>
                            <a:schemeClr val="dk1"/>
                          </a:solidFill>
                          <a:latin typeface="Cambria"/>
                        </a:rPr>
                        <a:t>2</a:t>
                      </a:r>
                      <a:endParaRPr lang="en-US" sz="1800" b="0" strike="noStrike" spc="-1">
                        <a:solidFill>
                          <a:srgbClr val="000000"/>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F1F4"/>
                    </a:solidFill>
                  </a:tcPr>
                </a:tc>
                <a:tc>
                  <a:txBody>
                    <a:bodyPr/>
                    <a:lstStyle/>
                    <a:p>
                      <a:pPr algn="just">
                        <a:lnSpc>
                          <a:spcPct val="100000"/>
                        </a:lnSpc>
                        <a:tabLst>
                          <a:tab pos="0" algn="l"/>
                        </a:tabLst>
                      </a:pPr>
                      <a:r>
                        <a:rPr lang="en-US" sz="1800" b="0" strike="noStrike" spc="-1">
                          <a:solidFill>
                            <a:schemeClr val="dk1"/>
                          </a:solidFill>
                          <a:latin typeface="Cambria"/>
                        </a:rPr>
                        <a:t>Pushes blood to Lt ventricle through bicuspid valve.</a:t>
                      </a:r>
                      <a:endParaRPr lang="en-US" sz="1800" b="0" strike="noStrike" spc="-1">
                        <a:solidFill>
                          <a:srgbClr val="000000"/>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F1F4"/>
                    </a:solidFill>
                  </a:tcPr>
                </a:tc>
                <a:extLst>
                  <a:ext uri="{0D108BD9-81ED-4DB2-BD59-A6C34878D82A}">
                    <a16:rowId xmlns:a16="http://schemas.microsoft.com/office/drawing/2014/main" val="10002"/>
                  </a:ext>
                </a:extLst>
              </a:tr>
              <a:tr h="682920">
                <a:tc>
                  <a:txBody>
                    <a:bodyPr/>
                    <a:lstStyle/>
                    <a:p>
                      <a:pPr>
                        <a:lnSpc>
                          <a:spcPct val="100000"/>
                        </a:lnSpc>
                      </a:pPr>
                      <a:r>
                        <a:rPr lang="en-US" sz="1800" b="0" strike="noStrike" spc="-1">
                          <a:solidFill>
                            <a:schemeClr val="dk1"/>
                          </a:solidFill>
                          <a:latin typeface="Calibri"/>
                        </a:rPr>
                        <a:t>3</a:t>
                      </a:r>
                      <a:endParaRPr lang="en-US" sz="1800" b="0" strike="noStrike" spc="-1">
                        <a:solidFill>
                          <a:srgbClr val="000000"/>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E2EA"/>
                    </a:solidFill>
                  </a:tcPr>
                </a:tc>
                <a:tc>
                  <a:txBody>
                    <a:bodyPr/>
                    <a:lstStyle/>
                    <a:p>
                      <a:pPr algn="just">
                        <a:lnSpc>
                          <a:spcPct val="100000"/>
                        </a:lnSpc>
                      </a:pPr>
                      <a:r>
                        <a:rPr lang="en-US" sz="1800" b="0" strike="noStrike" spc="-1" dirty="0">
                          <a:solidFill>
                            <a:schemeClr val="dk1"/>
                          </a:solidFill>
                          <a:latin typeface="Cambria"/>
                        </a:rPr>
                        <a:t>Forms Rt boarder, parts of </a:t>
                      </a:r>
                      <a:r>
                        <a:rPr lang="en-US" sz="1800" b="0" strike="noStrike" spc="-1" dirty="0" err="1">
                          <a:solidFill>
                            <a:schemeClr val="dk1"/>
                          </a:solidFill>
                          <a:latin typeface="Cambria"/>
                        </a:rPr>
                        <a:t>sternocoastal</a:t>
                      </a:r>
                      <a:r>
                        <a:rPr lang="en-US" sz="1800" b="0" strike="noStrike" spc="-1" dirty="0">
                          <a:solidFill>
                            <a:schemeClr val="dk1"/>
                          </a:solidFill>
                          <a:latin typeface="Cambria"/>
                        </a:rPr>
                        <a:t> and small part of base of the heart</a:t>
                      </a:r>
                      <a:endParaRPr lang="en-US" sz="1800" b="0" strike="noStrike" spc="-1" dirty="0">
                        <a:solidFill>
                          <a:srgbClr val="000000"/>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E2EA"/>
                    </a:solidFill>
                  </a:tcPr>
                </a:tc>
                <a:tc>
                  <a:txBody>
                    <a:bodyPr/>
                    <a:lstStyle/>
                    <a:p>
                      <a:pPr algn="just">
                        <a:lnSpc>
                          <a:spcPct val="100000"/>
                        </a:lnSpc>
                      </a:pPr>
                      <a:r>
                        <a:rPr lang="en-US" sz="1800" b="0" strike="noStrike" spc="-1">
                          <a:solidFill>
                            <a:schemeClr val="dk1"/>
                          </a:solidFill>
                          <a:latin typeface="Cambria"/>
                        </a:rPr>
                        <a:t>3</a:t>
                      </a:r>
                      <a:endParaRPr lang="en-US" sz="1800" b="0" strike="noStrike" spc="-1">
                        <a:solidFill>
                          <a:srgbClr val="000000"/>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E2EA"/>
                    </a:solidFill>
                  </a:tcPr>
                </a:tc>
                <a:tc>
                  <a:txBody>
                    <a:bodyPr/>
                    <a:lstStyle/>
                    <a:p>
                      <a:pPr algn="just">
                        <a:lnSpc>
                          <a:spcPct val="100000"/>
                        </a:lnSpc>
                      </a:pPr>
                      <a:r>
                        <a:rPr lang="en-US" sz="1800" b="0" strike="noStrike" spc="-1" dirty="0">
                          <a:solidFill>
                            <a:schemeClr val="dk1"/>
                          </a:solidFill>
                          <a:latin typeface="Cambria"/>
                        </a:rPr>
                        <a:t>Forms major part of the heart base </a:t>
                      </a:r>
                      <a:endParaRPr lang="en-US" sz="1800" b="0" strike="noStrike" spc="-1" dirty="0">
                        <a:solidFill>
                          <a:srgbClr val="000000"/>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E2EA"/>
                    </a:solidFill>
                  </a:tcPr>
                </a:tc>
                <a:extLst>
                  <a:ext uri="{0D108BD9-81ED-4DB2-BD59-A6C34878D82A}">
                    <a16:rowId xmlns:a16="http://schemas.microsoft.com/office/drawing/2014/main" val="10003"/>
                  </a:ext>
                </a:extLst>
              </a:tr>
            </a:tbl>
          </a:graphicData>
        </a:graphic>
      </p:graphicFrame>
      <p:sp>
        <p:nvSpPr>
          <p:cNvPr id="244" name="Rectangle 6"/>
          <p:cNvSpPr/>
          <p:nvPr/>
        </p:nvSpPr>
        <p:spPr>
          <a:xfrm>
            <a:off x="228600" y="3048120"/>
            <a:ext cx="876276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36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Comparison of right and left ventricle</a:t>
            </a:r>
            <a:endParaRPr lang="en-US" sz="36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45" name="Table 7"/>
          <p:cNvGraphicFramePr/>
          <p:nvPr/>
        </p:nvGraphicFramePr>
        <p:xfrm>
          <a:off x="228600" y="3727080"/>
          <a:ext cx="8686080" cy="2902320"/>
        </p:xfrm>
        <a:graphic>
          <a:graphicData uri="http://schemas.openxmlformats.org/drawingml/2006/table">
            <a:tbl>
              <a:tblPr/>
              <a:tblGrid>
                <a:gridCol w="347400">
                  <a:extLst>
                    <a:ext uri="{9D8B030D-6E8A-4147-A177-3AD203B41FA5}">
                      <a16:colId xmlns:a16="http://schemas.microsoft.com/office/drawing/2014/main" val="20000"/>
                    </a:ext>
                  </a:extLst>
                </a:gridCol>
                <a:gridCol w="3995640">
                  <a:extLst>
                    <a:ext uri="{9D8B030D-6E8A-4147-A177-3AD203B41FA5}">
                      <a16:colId xmlns:a16="http://schemas.microsoft.com/office/drawing/2014/main" val="20001"/>
                    </a:ext>
                  </a:extLst>
                </a:gridCol>
                <a:gridCol w="434160">
                  <a:extLst>
                    <a:ext uri="{9D8B030D-6E8A-4147-A177-3AD203B41FA5}">
                      <a16:colId xmlns:a16="http://schemas.microsoft.com/office/drawing/2014/main" val="20002"/>
                    </a:ext>
                  </a:extLst>
                </a:gridCol>
                <a:gridCol w="3908880">
                  <a:extLst>
                    <a:ext uri="{9D8B030D-6E8A-4147-A177-3AD203B41FA5}">
                      <a16:colId xmlns:a16="http://schemas.microsoft.com/office/drawing/2014/main" val="20003"/>
                    </a:ext>
                  </a:extLst>
                </a:gridCol>
              </a:tblGrid>
              <a:tr h="433440">
                <a:tc gridSpan="2">
                  <a:txBody>
                    <a:bodyPr/>
                    <a:lstStyle/>
                    <a:p>
                      <a:pPr algn="ctr">
                        <a:lnSpc>
                          <a:spcPct val="100000"/>
                        </a:lnSpc>
                      </a:pPr>
                      <a:r>
                        <a:rPr lang="en-US" sz="1800" b="1" strike="noStrike" spc="-1">
                          <a:solidFill>
                            <a:schemeClr val="lt1"/>
                          </a:solidFill>
                          <a:latin typeface="Cambria"/>
                        </a:rPr>
                        <a:t>Right Ventricle</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25200">
                      <a:solidFill>
                        <a:srgbClr val="FFFFFF"/>
                      </a:solidFill>
                    </a:lnB>
                    <a:solidFill>
                      <a:schemeClr val="accent2"/>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gridSpan="2">
                  <a:txBody>
                    <a:bodyPr/>
                    <a:lstStyle/>
                    <a:p>
                      <a:pPr algn="ctr">
                        <a:lnSpc>
                          <a:spcPct val="100000"/>
                        </a:lnSpc>
                        <a:tabLst>
                          <a:tab pos="0" algn="l"/>
                        </a:tabLst>
                      </a:pPr>
                      <a:r>
                        <a:rPr lang="en-US" sz="1800" b="1" strike="noStrike" spc="-1">
                          <a:solidFill>
                            <a:schemeClr val="lt1"/>
                          </a:solidFill>
                          <a:latin typeface="Cambria"/>
                        </a:rPr>
                        <a:t>left Right Ventricle</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25200">
                      <a:solidFill>
                        <a:srgbClr val="FFFFFF"/>
                      </a:solidFill>
                    </a:lnB>
                    <a:solidFill>
                      <a:schemeClr val="accent2"/>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313200">
                <a:tc>
                  <a:txBody>
                    <a:bodyPr/>
                    <a:lstStyle/>
                    <a:p>
                      <a:pPr>
                        <a:lnSpc>
                          <a:spcPct val="100000"/>
                        </a:lnSpc>
                      </a:pPr>
                      <a:r>
                        <a:rPr lang="en-US" sz="1800" b="0" strike="noStrike" spc="-1">
                          <a:solidFill>
                            <a:schemeClr val="dk1"/>
                          </a:solidFill>
                          <a:latin typeface="Cambria"/>
                        </a:rPr>
                        <a:t>1</a:t>
                      </a:r>
                      <a:endParaRPr lang="en-US" sz="1800" b="0" strike="noStrike" spc="-1">
                        <a:solidFill>
                          <a:srgbClr val="000000"/>
                        </a:solidFill>
                        <a:latin typeface="Arial"/>
                      </a:endParaRPr>
                    </a:p>
                  </a:txBody>
                  <a:tcPr>
                    <a:lnL w="9360">
                      <a:solidFill>
                        <a:srgbClr val="BE4B48"/>
                      </a:solidFill>
                    </a:lnL>
                    <a:lnR w="9360">
                      <a:solidFill>
                        <a:srgbClr val="BE4B48"/>
                      </a:solidFill>
                    </a:lnR>
                    <a:lnT w="25200" cap="flat" cmpd="sng" algn="ctr">
                      <a:solidFill>
                        <a:srgbClr val="FFFFFF"/>
                      </a:solidFill>
                      <a:prstDash val="solid"/>
                      <a:round/>
                      <a:headEnd type="none" w="med" len="med"/>
                      <a:tailEnd type="none" w="med" len="med"/>
                    </a:lnT>
                    <a:lnB w="9360">
                      <a:solidFill>
                        <a:srgbClr val="BE4B48"/>
                      </a:solidFill>
                    </a:lnB>
                    <a:solidFill>
                      <a:schemeClr val="accent2"/>
                    </a:solidFill>
                  </a:tcPr>
                </a:tc>
                <a:tc>
                  <a:txBody>
                    <a:bodyPr/>
                    <a:lstStyle/>
                    <a:p>
                      <a:pPr algn="just">
                        <a:lnSpc>
                          <a:spcPct val="100000"/>
                        </a:lnSpc>
                      </a:pPr>
                      <a:r>
                        <a:rPr lang="en-US" sz="1800" b="0" strike="noStrike" spc="-1">
                          <a:solidFill>
                            <a:schemeClr val="dk1"/>
                          </a:solidFill>
                          <a:latin typeface="Cambria"/>
                        </a:rPr>
                        <a:t>Thin</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chemeClr val="accent2"/>
                    </a:solidFill>
                  </a:tcPr>
                </a:tc>
                <a:tc>
                  <a:txBody>
                    <a:bodyPr/>
                    <a:lstStyle/>
                    <a:p>
                      <a:pPr algn="just">
                        <a:lnSpc>
                          <a:spcPct val="100000"/>
                        </a:lnSpc>
                      </a:pPr>
                      <a:r>
                        <a:rPr lang="en-US" sz="1800" b="0" strike="noStrike" spc="-1">
                          <a:solidFill>
                            <a:schemeClr val="dk1"/>
                          </a:solidFill>
                          <a:latin typeface="Cambria"/>
                        </a:rPr>
                        <a:t>1</a:t>
                      </a:r>
                      <a:endParaRPr lang="en-US" sz="1800" b="0" strike="noStrike" spc="-1">
                        <a:solidFill>
                          <a:srgbClr val="000000"/>
                        </a:solidFill>
                        <a:latin typeface="Arial"/>
                      </a:endParaRPr>
                    </a:p>
                  </a:txBody>
                  <a:tcPr>
                    <a:lnL w="9360">
                      <a:solidFill>
                        <a:srgbClr val="BE4B48"/>
                      </a:solidFill>
                    </a:lnL>
                    <a:lnR w="9360">
                      <a:solidFill>
                        <a:srgbClr val="BE4B48"/>
                      </a:solidFill>
                    </a:lnR>
                    <a:lnT w="25200" cap="flat" cmpd="sng" algn="ctr">
                      <a:solidFill>
                        <a:srgbClr val="FFFFFF"/>
                      </a:solidFill>
                      <a:prstDash val="solid"/>
                      <a:round/>
                      <a:headEnd type="none" w="med" len="med"/>
                      <a:tailEnd type="none" w="med" len="med"/>
                    </a:lnT>
                    <a:lnB w="9360">
                      <a:solidFill>
                        <a:srgbClr val="BE4B48"/>
                      </a:solidFill>
                    </a:lnB>
                    <a:solidFill>
                      <a:schemeClr val="accent2"/>
                    </a:solidFill>
                  </a:tcPr>
                </a:tc>
                <a:tc>
                  <a:txBody>
                    <a:bodyPr/>
                    <a:lstStyle/>
                    <a:p>
                      <a:pPr algn="just">
                        <a:lnSpc>
                          <a:spcPct val="100000"/>
                        </a:lnSpc>
                        <a:tabLst>
                          <a:tab pos="0" algn="l"/>
                        </a:tabLst>
                      </a:pPr>
                      <a:r>
                        <a:rPr lang="en-US" sz="1800" b="0" strike="noStrike" spc="-1">
                          <a:solidFill>
                            <a:schemeClr val="dk1"/>
                          </a:solidFill>
                          <a:latin typeface="Cambria"/>
                        </a:rPr>
                        <a:t>Thicker </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chemeClr val="accent2"/>
                    </a:solidFill>
                  </a:tcPr>
                </a:tc>
                <a:extLst>
                  <a:ext uri="{0D108BD9-81ED-4DB2-BD59-A6C34878D82A}">
                    <a16:rowId xmlns:a16="http://schemas.microsoft.com/office/drawing/2014/main" val="10001"/>
                  </a:ext>
                </a:extLst>
              </a:tr>
              <a:tr h="637920">
                <a:tc>
                  <a:txBody>
                    <a:bodyPr/>
                    <a:lstStyle/>
                    <a:p>
                      <a:pPr>
                        <a:lnSpc>
                          <a:spcPct val="100000"/>
                        </a:lnSpc>
                      </a:pPr>
                      <a:r>
                        <a:rPr lang="en-US" sz="1800" b="0" strike="noStrike" spc="-1">
                          <a:solidFill>
                            <a:schemeClr val="dk1"/>
                          </a:solidFill>
                          <a:latin typeface="Cambria"/>
                        </a:rPr>
                        <a:t>2</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tc>
                  <a:txBody>
                    <a:bodyPr/>
                    <a:lstStyle/>
                    <a:p>
                      <a:pPr algn="just">
                        <a:lnSpc>
                          <a:spcPct val="100000"/>
                        </a:lnSpc>
                      </a:pPr>
                      <a:r>
                        <a:rPr lang="en-US" sz="1800" b="0" strike="noStrike" spc="-1">
                          <a:solidFill>
                            <a:schemeClr val="dk1"/>
                          </a:solidFill>
                          <a:latin typeface="Cambria"/>
                        </a:rPr>
                        <a:t>Pushes blood only to the lung</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tc>
                  <a:txBody>
                    <a:bodyPr/>
                    <a:lstStyle/>
                    <a:p>
                      <a:pPr algn="just">
                        <a:lnSpc>
                          <a:spcPct val="100000"/>
                        </a:lnSpc>
                      </a:pPr>
                      <a:r>
                        <a:rPr lang="en-US" sz="1800" b="0" strike="noStrike" spc="-1">
                          <a:solidFill>
                            <a:schemeClr val="dk1"/>
                          </a:solidFill>
                          <a:latin typeface="Cambria"/>
                        </a:rPr>
                        <a:t>2</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tc>
                  <a:txBody>
                    <a:bodyPr/>
                    <a:lstStyle/>
                    <a:p>
                      <a:pPr algn="just">
                        <a:lnSpc>
                          <a:spcPct val="100000"/>
                        </a:lnSpc>
                        <a:tabLst>
                          <a:tab pos="0" algn="l"/>
                        </a:tabLst>
                      </a:pPr>
                      <a:r>
                        <a:rPr lang="en-US" sz="1800" b="0" strike="noStrike" spc="-1">
                          <a:solidFill>
                            <a:schemeClr val="dk1"/>
                          </a:solidFill>
                          <a:latin typeface="Cambria"/>
                        </a:rPr>
                        <a:t>Pushes blood to entire body except lung</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extLst>
                  <a:ext uri="{0D108BD9-81ED-4DB2-BD59-A6C34878D82A}">
                    <a16:rowId xmlns:a16="http://schemas.microsoft.com/office/drawing/2014/main" val="10002"/>
                  </a:ext>
                </a:extLst>
              </a:tr>
              <a:tr h="362880">
                <a:tc>
                  <a:txBody>
                    <a:bodyPr/>
                    <a:lstStyle/>
                    <a:p>
                      <a:pPr>
                        <a:lnSpc>
                          <a:spcPct val="100000"/>
                        </a:lnSpc>
                      </a:pPr>
                      <a:r>
                        <a:rPr lang="en-US" sz="1800" b="0" strike="noStrike" spc="-1">
                          <a:solidFill>
                            <a:schemeClr val="dk1"/>
                          </a:solidFill>
                          <a:latin typeface="Cambria"/>
                        </a:rPr>
                        <a:t>3</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chemeClr val="accent2"/>
                    </a:solidFill>
                  </a:tcPr>
                </a:tc>
                <a:tc>
                  <a:txBody>
                    <a:bodyPr/>
                    <a:lstStyle/>
                    <a:p>
                      <a:pPr algn="just">
                        <a:lnSpc>
                          <a:spcPct val="100000"/>
                        </a:lnSpc>
                      </a:pPr>
                      <a:r>
                        <a:rPr lang="en-US" sz="1800" b="0" strike="noStrike" spc="-1">
                          <a:solidFill>
                            <a:schemeClr val="dk1"/>
                          </a:solidFill>
                          <a:latin typeface="Cambria"/>
                        </a:rPr>
                        <a:t>Contains three papillary muscles</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chemeClr val="accent2"/>
                    </a:solidFill>
                  </a:tcPr>
                </a:tc>
                <a:tc>
                  <a:txBody>
                    <a:bodyPr/>
                    <a:lstStyle/>
                    <a:p>
                      <a:pPr algn="just">
                        <a:lnSpc>
                          <a:spcPct val="100000"/>
                        </a:lnSpc>
                      </a:pPr>
                      <a:r>
                        <a:rPr lang="en-US" sz="1800" b="0" strike="noStrike" spc="-1">
                          <a:solidFill>
                            <a:schemeClr val="dk1"/>
                          </a:solidFill>
                          <a:latin typeface="Cambria"/>
                        </a:rPr>
                        <a:t>3</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chemeClr val="accent2"/>
                    </a:solidFill>
                  </a:tcPr>
                </a:tc>
                <a:tc>
                  <a:txBody>
                    <a:bodyPr/>
                    <a:lstStyle/>
                    <a:p>
                      <a:pPr algn="just">
                        <a:lnSpc>
                          <a:spcPct val="100000"/>
                        </a:lnSpc>
                      </a:pPr>
                      <a:r>
                        <a:rPr lang="en-US" sz="1800" b="0" strike="noStrike" spc="-1">
                          <a:solidFill>
                            <a:schemeClr val="dk1"/>
                          </a:solidFill>
                          <a:latin typeface="Cambria"/>
                        </a:rPr>
                        <a:t>Contains two papillary muscles</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chemeClr val="accent2"/>
                    </a:solidFill>
                  </a:tcPr>
                </a:tc>
                <a:extLst>
                  <a:ext uri="{0D108BD9-81ED-4DB2-BD59-A6C34878D82A}">
                    <a16:rowId xmlns:a16="http://schemas.microsoft.com/office/drawing/2014/main" val="10003"/>
                  </a:ext>
                </a:extLst>
              </a:tr>
              <a:tr h="304560">
                <a:tc>
                  <a:txBody>
                    <a:bodyPr/>
                    <a:lstStyle/>
                    <a:p>
                      <a:pPr>
                        <a:lnSpc>
                          <a:spcPct val="100000"/>
                        </a:lnSpc>
                      </a:pPr>
                      <a:r>
                        <a:rPr lang="en-US" sz="1800" b="0" strike="noStrike" spc="-1">
                          <a:solidFill>
                            <a:schemeClr val="dk1"/>
                          </a:solidFill>
                          <a:latin typeface="Cambria"/>
                        </a:rPr>
                        <a:t>4</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tc>
                  <a:txBody>
                    <a:bodyPr/>
                    <a:lstStyle/>
                    <a:p>
                      <a:pPr algn="just">
                        <a:lnSpc>
                          <a:spcPct val="100000"/>
                        </a:lnSpc>
                      </a:pPr>
                      <a:r>
                        <a:rPr lang="en-US" sz="1800" b="0" strike="noStrike" spc="-1">
                          <a:solidFill>
                            <a:schemeClr val="dk1"/>
                          </a:solidFill>
                          <a:latin typeface="Cambria"/>
                        </a:rPr>
                        <a:t>Cavity is crescentic </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tc>
                  <a:txBody>
                    <a:bodyPr/>
                    <a:lstStyle/>
                    <a:p>
                      <a:pPr algn="just">
                        <a:lnSpc>
                          <a:spcPct val="100000"/>
                        </a:lnSpc>
                      </a:pPr>
                      <a:r>
                        <a:rPr lang="en-US" sz="1800" b="0" strike="noStrike" spc="-1">
                          <a:solidFill>
                            <a:schemeClr val="dk1"/>
                          </a:solidFill>
                          <a:latin typeface="Cambria"/>
                        </a:rPr>
                        <a:t>4</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tc>
                  <a:txBody>
                    <a:bodyPr/>
                    <a:lstStyle/>
                    <a:p>
                      <a:pPr algn="just">
                        <a:lnSpc>
                          <a:spcPct val="100000"/>
                        </a:lnSpc>
                      </a:pPr>
                      <a:r>
                        <a:rPr lang="en-US" sz="1800" b="0" strike="noStrike" spc="-1">
                          <a:solidFill>
                            <a:schemeClr val="dk1"/>
                          </a:solidFill>
                          <a:latin typeface="Cambria"/>
                        </a:rPr>
                        <a:t>Cavity is circular</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extLst>
                  <a:ext uri="{0D108BD9-81ED-4DB2-BD59-A6C34878D82A}">
                    <a16:rowId xmlns:a16="http://schemas.microsoft.com/office/drawing/2014/main" val="10004"/>
                  </a:ext>
                </a:extLst>
              </a:tr>
              <a:tr h="304560">
                <a:tc>
                  <a:txBody>
                    <a:bodyPr/>
                    <a:lstStyle/>
                    <a:p>
                      <a:pPr>
                        <a:lnSpc>
                          <a:spcPct val="100000"/>
                        </a:lnSpc>
                      </a:pPr>
                      <a:r>
                        <a:rPr lang="en-US" sz="1800" b="0" strike="noStrike" spc="-1">
                          <a:solidFill>
                            <a:schemeClr val="dk1"/>
                          </a:solidFill>
                          <a:latin typeface="Cambria"/>
                        </a:rPr>
                        <a:t>5</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chemeClr val="accent2"/>
                    </a:solidFill>
                  </a:tcPr>
                </a:tc>
                <a:tc>
                  <a:txBody>
                    <a:bodyPr/>
                    <a:lstStyle/>
                    <a:p>
                      <a:pPr algn="just">
                        <a:lnSpc>
                          <a:spcPct val="100000"/>
                        </a:lnSpc>
                      </a:pPr>
                      <a:r>
                        <a:rPr lang="en-US" sz="1800" b="0" strike="noStrike" spc="-1">
                          <a:solidFill>
                            <a:schemeClr val="dk1"/>
                          </a:solidFill>
                          <a:latin typeface="Cambria"/>
                        </a:rPr>
                        <a:t>Contains deoxygenated blood</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chemeClr val="accent2"/>
                    </a:solidFill>
                  </a:tcPr>
                </a:tc>
                <a:tc>
                  <a:txBody>
                    <a:bodyPr/>
                    <a:lstStyle/>
                    <a:p>
                      <a:pPr algn="just">
                        <a:lnSpc>
                          <a:spcPct val="100000"/>
                        </a:lnSpc>
                      </a:pPr>
                      <a:r>
                        <a:rPr lang="en-US" sz="1800" b="0" strike="noStrike" spc="-1">
                          <a:solidFill>
                            <a:schemeClr val="dk1"/>
                          </a:solidFill>
                          <a:latin typeface="Cambria"/>
                        </a:rPr>
                        <a:t>5</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chemeClr val="accent2"/>
                    </a:solidFill>
                  </a:tcPr>
                </a:tc>
                <a:tc>
                  <a:txBody>
                    <a:bodyPr/>
                    <a:lstStyle/>
                    <a:p>
                      <a:pPr algn="just">
                        <a:lnSpc>
                          <a:spcPct val="100000"/>
                        </a:lnSpc>
                        <a:tabLst>
                          <a:tab pos="0" algn="l"/>
                        </a:tabLst>
                      </a:pPr>
                      <a:r>
                        <a:rPr lang="en-US" sz="1800" b="0" strike="noStrike" spc="-1">
                          <a:solidFill>
                            <a:schemeClr val="dk1"/>
                          </a:solidFill>
                          <a:latin typeface="Cambria"/>
                        </a:rPr>
                        <a:t>Contains oxygenated blood</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chemeClr val="accent2"/>
                    </a:solidFill>
                  </a:tcPr>
                </a:tc>
                <a:extLst>
                  <a:ext uri="{0D108BD9-81ED-4DB2-BD59-A6C34878D82A}">
                    <a16:rowId xmlns:a16="http://schemas.microsoft.com/office/drawing/2014/main" val="10005"/>
                  </a:ext>
                </a:extLst>
              </a:tr>
              <a:tr h="304560">
                <a:tc>
                  <a:txBody>
                    <a:bodyPr/>
                    <a:lstStyle/>
                    <a:p>
                      <a:pPr>
                        <a:lnSpc>
                          <a:spcPct val="100000"/>
                        </a:lnSpc>
                      </a:pPr>
                      <a:r>
                        <a:rPr lang="en-US" sz="1800" b="0" strike="noStrike" spc="-1">
                          <a:solidFill>
                            <a:schemeClr val="dk1"/>
                          </a:solidFill>
                          <a:latin typeface="Cambria"/>
                        </a:rPr>
                        <a:t>6</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tc>
                  <a:txBody>
                    <a:bodyPr/>
                    <a:lstStyle/>
                    <a:p>
                      <a:pPr algn="just">
                        <a:lnSpc>
                          <a:spcPct val="100000"/>
                        </a:lnSpc>
                      </a:pPr>
                      <a:r>
                        <a:rPr lang="en-US" sz="1800" b="0" strike="noStrike" spc="-1">
                          <a:solidFill>
                            <a:schemeClr val="dk1"/>
                          </a:solidFill>
                          <a:latin typeface="Cambria"/>
                        </a:rPr>
                        <a:t>Forms sternocoastal surface</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tc>
                  <a:txBody>
                    <a:bodyPr/>
                    <a:lstStyle/>
                    <a:p>
                      <a:pPr algn="just">
                        <a:lnSpc>
                          <a:spcPct val="100000"/>
                        </a:lnSpc>
                      </a:pPr>
                      <a:r>
                        <a:rPr lang="en-US" sz="1800" b="0" strike="noStrike" spc="-1">
                          <a:solidFill>
                            <a:schemeClr val="dk1"/>
                          </a:solidFill>
                          <a:latin typeface="Cambria"/>
                        </a:rPr>
                        <a:t>6</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tc>
                  <a:txBody>
                    <a:bodyPr/>
                    <a:lstStyle/>
                    <a:p>
                      <a:pPr algn="just">
                        <a:lnSpc>
                          <a:spcPct val="100000"/>
                        </a:lnSpc>
                        <a:tabLst>
                          <a:tab pos="0" algn="l"/>
                        </a:tabLst>
                      </a:pPr>
                      <a:r>
                        <a:rPr lang="en-US" sz="1800" b="0" strike="noStrike" spc="-1">
                          <a:solidFill>
                            <a:schemeClr val="dk1"/>
                          </a:solidFill>
                          <a:latin typeface="Cambria"/>
                        </a:rPr>
                        <a:t>Forms diaphragmatic surface </a:t>
                      </a:r>
                      <a:endParaRPr lang="en-US" sz="1800" b="0" strike="noStrike" spc="-1">
                        <a:solidFill>
                          <a:srgbClr val="000000"/>
                        </a:solidFill>
                        <a:latin typeface="Arial"/>
                      </a:endParaRPr>
                    </a:p>
                  </a:txBody>
                  <a:tcPr>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6" name="Picture 3"/>
          <p:cNvPicPr/>
          <p:nvPr/>
        </p:nvPicPr>
        <p:blipFill>
          <a:blip r:embed="rId2"/>
          <a:stretch/>
        </p:blipFill>
        <p:spPr>
          <a:xfrm>
            <a:off x="4876920" y="152280"/>
            <a:ext cx="4266720" cy="2971440"/>
          </a:xfrm>
          <a:prstGeom prst="rect">
            <a:avLst/>
          </a:prstGeom>
          <a:ln w="9525">
            <a:noFill/>
          </a:ln>
        </p:spPr>
      </p:pic>
      <p:sp>
        <p:nvSpPr>
          <p:cNvPr id="247" name="PlaceHolder 1"/>
          <p:cNvSpPr>
            <a:spLocks noGrp="1"/>
          </p:cNvSpPr>
          <p:nvPr>
            <p:ph type="title"/>
          </p:nvPr>
        </p:nvSpPr>
        <p:spPr>
          <a:xfrm>
            <a:off x="457200" y="0"/>
            <a:ext cx="8229240" cy="685440"/>
          </a:xfrm>
          <a:prstGeom prst="rect">
            <a:avLst/>
          </a:prstGeom>
          <a:noFill/>
          <a:ln w="0">
            <a:noFill/>
          </a:ln>
        </p:spPr>
        <p:txBody>
          <a:bodyPr anchor="ctr">
            <a:normAutofit fontScale="90000"/>
          </a:bodyPr>
          <a:lstStyle/>
          <a:p>
            <a:pPr indent="0" algn="ctr">
              <a:lnSpc>
                <a:spcPct val="100000"/>
              </a:lnSpc>
              <a:buNone/>
            </a:pPr>
            <a:r>
              <a:rPr lang="en-US" sz="4400" b="1" strike="noStrike" spc="-1">
                <a:solidFill>
                  <a:srgbClr val="000000"/>
                </a:solidFill>
                <a:latin typeface="Cambria"/>
              </a:rPr>
              <a:t>Valves of Heart</a:t>
            </a:r>
            <a:endParaRPr lang="en-US" sz="4400" b="0" strike="noStrike" spc="-1">
              <a:solidFill>
                <a:srgbClr val="000000"/>
              </a:solidFill>
              <a:latin typeface="Calibri"/>
            </a:endParaRPr>
          </a:p>
        </p:txBody>
      </p:sp>
      <p:pic>
        <p:nvPicPr>
          <p:cNvPr id="248" name="Content Placeholder 3" descr="Screen Clipping"/>
          <p:cNvPicPr/>
          <p:nvPr/>
        </p:nvPicPr>
        <p:blipFill>
          <a:blip r:embed="rId3"/>
          <a:stretch/>
        </p:blipFill>
        <p:spPr>
          <a:xfrm>
            <a:off x="0" y="914400"/>
            <a:ext cx="9143640" cy="5943240"/>
          </a:xfrm>
          <a:prstGeom prst="rect">
            <a:avLst/>
          </a:prstGeom>
          <a:ln w="0">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The Tricuspid Valve</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50" name="PlaceHolder 2"/>
          <p:cNvSpPr>
            <a:spLocks noGrp="1"/>
          </p:cNvSpPr>
          <p:nvPr>
            <p:ph/>
          </p:nvPr>
        </p:nvSpPr>
        <p:spPr>
          <a:xfrm>
            <a:off x="457200" y="1600200"/>
            <a:ext cx="8229240" cy="4525560"/>
          </a:xfrm>
          <a:prstGeom prst="rect">
            <a:avLst/>
          </a:prstGeom>
          <a:noFill/>
          <a:ln w="0">
            <a:noFill/>
          </a:ln>
        </p:spPr>
        <p:txBody>
          <a:bodyPr anchor="t">
            <a:noAutofit/>
          </a:bodyPr>
          <a:lstStyle/>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tricuspid valve consists of three cusps anterior, septal and inferior (posterior). These cusps are formed by a fold of the endocardium and some connective tissue. The bases of the cusps attach to the fibrous ring of the heart skeleton and their free edges attach to the chordae tendineae connecting them to the papillary muscles.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1" name="Picture 2" descr="C:\Users\Anju Mary Ealias\Pictures\tricuspid1.jpg"/>
          <p:cNvPicPr/>
          <p:nvPr/>
        </p:nvPicPr>
        <p:blipFill>
          <a:blip r:embed="rId2"/>
          <a:stretch/>
        </p:blipFill>
        <p:spPr>
          <a:xfrm>
            <a:off x="0" y="571680"/>
            <a:ext cx="4343040" cy="5714640"/>
          </a:xfrm>
          <a:prstGeom prst="rect">
            <a:avLst/>
          </a:prstGeom>
          <a:ln w="0">
            <a:noFill/>
          </a:ln>
        </p:spPr>
      </p:pic>
      <p:pic>
        <p:nvPicPr>
          <p:cNvPr id="253" name="Picture 3" descr="C:\Users\Anju Mary Ealias\Pictures\tricuspid.jpg"/>
          <p:cNvPicPr/>
          <p:nvPr/>
        </p:nvPicPr>
        <p:blipFill>
          <a:blip r:embed="rId3"/>
          <a:stretch/>
        </p:blipFill>
        <p:spPr>
          <a:xfrm>
            <a:off x="4191480" y="685980"/>
            <a:ext cx="4952520" cy="548604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p:cNvSpPr>
          <p:nvPr>
            <p:ph/>
          </p:nvPr>
        </p:nvSpPr>
        <p:spPr>
          <a:xfrm>
            <a:off x="380880" y="380880"/>
            <a:ext cx="8229240" cy="4525560"/>
          </a:xfrm>
          <a:prstGeom prst="rect">
            <a:avLst/>
          </a:prstGeom>
          <a:noFill/>
          <a:ln w="0">
            <a:noFill/>
          </a:ln>
        </p:spPr>
        <p:txBody>
          <a:bodyPr anchor="t">
            <a:noAutofit/>
          </a:bodyPr>
          <a:lstStyle/>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heart lies in 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mediastinum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 anatomical region that extends from the sternum to the vertebral column, from the first rib to the diaphragm, and between the lungs</a:t>
            </a:r>
          </a:p>
        </p:txBody>
      </p:sp>
      <p:pic>
        <p:nvPicPr>
          <p:cNvPr id="175" name="Picture 2" descr="C:\Users\Anju Mary Ealias\Pictures\thora.png"/>
          <p:cNvPicPr/>
          <p:nvPr/>
        </p:nvPicPr>
        <p:blipFill>
          <a:blip r:embed="rId2"/>
          <a:stretch/>
        </p:blipFill>
        <p:spPr>
          <a:xfrm>
            <a:off x="1934136" y="2929608"/>
            <a:ext cx="5275728" cy="3547512"/>
          </a:xfrm>
          <a:prstGeom prst="rect">
            <a:avLst/>
          </a:prstGeom>
          <a:ln w="0">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The Mitral Valve</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55" name="PlaceHolder 2"/>
          <p:cNvSpPr>
            <a:spLocks noGrp="1"/>
          </p:cNvSpPr>
          <p:nvPr>
            <p:ph/>
          </p:nvPr>
        </p:nvSpPr>
        <p:spPr>
          <a:xfrm>
            <a:off x="457200" y="1600200"/>
            <a:ext cx="8229240" cy="4525560"/>
          </a:xfrm>
          <a:prstGeom prst="rect">
            <a:avLst/>
          </a:prstGeom>
          <a:noFill/>
          <a:ln w="0">
            <a:noFill/>
          </a:ln>
        </p:spPr>
        <p:txBody>
          <a:bodyPr anchor="t">
            <a:noAutofit/>
          </a:bodyPr>
          <a:lstStyle/>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mitral valve consists of two cusps anterior and  posterior: its structure is similar to the tricuspid valve. The anterior cusp is larger and intervenes between the atrioventricular and the aortic orifices. The chordae tendineae attach the cusps to papillary muscles as in the tricuspid valve.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 name="Content Placeholder 8" descr="Screen Clipping"/>
          <p:cNvPicPr/>
          <p:nvPr/>
        </p:nvPicPr>
        <p:blipFill>
          <a:blip r:embed="rId2"/>
          <a:stretch/>
        </p:blipFill>
        <p:spPr>
          <a:xfrm>
            <a:off x="0" y="343080"/>
            <a:ext cx="4647960" cy="6171840"/>
          </a:xfrm>
          <a:prstGeom prst="rect">
            <a:avLst/>
          </a:prstGeom>
          <a:ln w="0">
            <a:noFill/>
          </a:ln>
        </p:spPr>
      </p:pic>
      <p:pic>
        <p:nvPicPr>
          <p:cNvPr id="257" name="Picture 3" descr="C:\Users\Anju Mary Ealias\Pictures\Mitral Valve.jpg"/>
          <p:cNvPicPr/>
          <p:nvPr/>
        </p:nvPicPr>
        <p:blipFill>
          <a:blip r:embed="rId3"/>
          <a:stretch/>
        </p:blipFill>
        <p:spPr>
          <a:xfrm>
            <a:off x="4343760" y="457380"/>
            <a:ext cx="4800240" cy="5943240"/>
          </a:xfrm>
          <a:prstGeom prst="rect">
            <a:avLst/>
          </a:prstGeom>
          <a:ln w="0">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The Pulmonary Valve</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59" name="PlaceHolder 2"/>
          <p:cNvSpPr>
            <a:spLocks noGrp="1"/>
          </p:cNvSpPr>
          <p:nvPr>
            <p:ph/>
          </p:nvPr>
        </p:nvSpPr>
        <p:spPr>
          <a:xfrm>
            <a:off x="457200" y="1600200"/>
            <a:ext cx="8229240" cy="4525560"/>
          </a:xfrm>
          <a:prstGeom prst="rect">
            <a:avLst/>
          </a:prstGeom>
          <a:noFill/>
          <a:ln w="0">
            <a:noFill/>
          </a:ln>
        </p:spPr>
        <p:txBody>
          <a:bodyPr anchor="t">
            <a:normAutofit fontScale="97000"/>
          </a:bodyPr>
          <a:lstStyle/>
          <a:p>
            <a:pPr marL="359640" indent="-35964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It consists of three semilunar cusps formed by folds of the endocardium and some connective tissue. The lower margins of the cusps and their sides are attached to the arterial wall. </a:t>
            </a:r>
          </a:p>
          <a:p>
            <a:pPr marL="359640" indent="-35964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pulmonary valve has three cusps: the anterior cusp (AC), the left cusp (LC), and the right cusp (RC). </a:t>
            </a:r>
          </a:p>
          <a:p>
            <a:pPr marL="359640" indent="-35964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There are no chordae tendineae or papillary muscles attached to these valves.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Picture 2" descr="E:\MCC\valve_nomenclature - Copy.jpg"/>
          <p:cNvPicPr/>
          <p:nvPr/>
        </p:nvPicPr>
        <p:blipFill>
          <a:blip r:embed="rId2"/>
          <a:stretch/>
        </p:blipFill>
        <p:spPr>
          <a:xfrm>
            <a:off x="103752" y="440460"/>
            <a:ext cx="8229240" cy="5977080"/>
          </a:xfrm>
          <a:prstGeom prst="rect">
            <a:avLst/>
          </a:prstGeom>
          <a:ln w="0">
            <a:noFill/>
          </a:ln>
        </p:spPr>
      </p:pic>
      <p:pic>
        <p:nvPicPr>
          <p:cNvPr id="261" name="Picture 4"/>
          <p:cNvPicPr/>
          <p:nvPr/>
        </p:nvPicPr>
        <p:blipFill>
          <a:blip r:embed="rId3"/>
          <a:stretch/>
        </p:blipFill>
        <p:spPr>
          <a:xfrm>
            <a:off x="5763888" y="2895840"/>
            <a:ext cx="3276360" cy="3962160"/>
          </a:xfrm>
          <a:prstGeom prst="rect">
            <a:avLst/>
          </a:prstGeom>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 The Aortic Valve </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63" name="PlaceHolder 2"/>
          <p:cNvSpPr>
            <a:spLocks noGrp="1"/>
          </p:cNvSpPr>
          <p:nvPr>
            <p:ph/>
          </p:nvPr>
        </p:nvSpPr>
        <p:spPr>
          <a:xfrm>
            <a:off x="457200" y="1600200"/>
            <a:ext cx="8229240" cy="4525560"/>
          </a:xfrm>
          <a:prstGeom prst="rect">
            <a:avLst/>
          </a:prstGeom>
          <a:noFill/>
          <a:ln w="0">
            <a:noFill/>
          </a:ln>
        </p:spPr>
        <p:txBody>
          <a:bodyPr anchor="t">
            <a:normAutofit/>
          </a:bodyPr>
          <a:lstStyle/>
          <a:p>
            <a:pPr marL="370800" indent="-37080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valves are arranged as one anterior (right) and two posterior (left and posterior). </a:t>
            </a:r>
          </a:p>
          <a:p>
            <a:pPr marL="370800" indent="-37080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aortic valve has three cusps: the left coronary cusp (LCC), the right coronary cusp (RCC), and the non-coronary cusp (NCC). </a:t>
            </a:r>
          </a:p>
          <a:p>
            <a:pPr marL="370800" indent="-37080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right coronary artery originates from the anterior aortic sinus and the left coronary artery from the left posterior sinus.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Picture 4"/>
          <p:cNvPicPr/>
          <p:nvPr/>
        </p:nvPicPr>
        <p:blipFill>
          <a:blip r:embed="rId2"/>
          <a:stretch/>
        </p:blipFill>
        <p:spPr>
          <a:xfrm>
            <a:off x="0" y="3657600"/>
            <a:ext cx="2885760" cy="3227040"/>
          </a:xfrm>
          <a:prstGeom prst="rect">
            <a:avLst/>
          </a:prstGeom>
          <a:ln w="9525">
            <a:noFill/>
          </a:ln>
        </p:spPr>
      </p:pic>
      <p:pic>
        <p:nvPicPr>
          <p:cNvPr id="265" name="Picture 2" descr="E:\MCC\valve_nomenclature - Copy (2).jpg"/>
          <p:cNvPicPr/>
          <p:nvPr/>
        </p:nvPicPr>
        <p:blipFill>
          <a:blip r:embed="rId3"/>
          <a:srcRect t="5099"/>
          <a:stretch/>
        </p:blipFill>
        <p:spPr>
          <a:xfrm>
            <a:off x="419220" y="0"/>
            <a:ext cx="8305560" cy="5673240"/>
          </a:xfrm>
          <a:prstGeom prst="rect">
            <a:avLst/>
          </a:prstGeom>
          <a:ln w="0">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laceHolder 1"/>
          <p:cNvSpPr>
            <a:spLocks noGrp="1"/>
          </p:cNvSpPr>
          <p:nvPr>
            <p:ph type="title"/>
          </p:nvPr>
        </p:nvSpPr>
        <p:spPr>
          <a:xfrm>
            <a:off x="457200" y="274680"/>
            <a:ext cx="8152920" cy="715680"/>
          </a:xfrm>
          <a:prstGeom prst="rect">
            <a:avLst/>
          </a:prstGeom>
          <a:noFill/>
          <a:ln w="0">
            <a:noFill/>
          </a:ln>
        </p:spPr>
        <p:txBody>
          <a:bodyPr anchor="ctr">
            <a:normAutofit fontScale="90000"/>
          </a:bodyPr>
          <a:lstStyle/>
          <a:p>
            <a:pPr indent="0" algn="ctr">
              <a:lnSpc>
                <a:spcPct val="100000"/>
              </a:lnSpc>
              <a:buNone/>
            </a:pPr>
            <a:r>
              <a:rPr lang="en-US" sz="48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Blood supply to the heart</a:t>
            </a:r>
            <a:endParaRPr lang="en-US" sz="48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67" name="PlaceHolder 2"/>
          <p:cNvSpPr>
            <a:spLocks noGrp="1"/>
          </p:cNvSpPr>
          <p:nvPr>
            <p:ph/>
          </p:nvPr>
        </p:nvSpPr>
        <p:spPr>
          <a:xfrm>
            <a:off x="228600" y="1143000"/>
            <a:ext cx="8610120" cy="5333760"/>
          </a:xfrm>
          <a:prstGeom prst="rect">
            <a:avLst/>
          </a:prstGeom>
          <a:noFill/>
          <a:ln w="0">
            <a:noFill/>
          </a:ln>
        </p:spPr>
        <p:txBody>
          <a:bodyPr anchor="t">
            <a:noAutofit/>
          </a:bodyPr>
          <a:lstStyle/>
          <a:p>
            <a:pPr marL="343080" indent="0">
              <a:lnSpc>
                <a:spcPct val="100000"/>
              </a:lnSpc>
              <a:spcBef>
                <a:spcPts val="541"/>
              </a:spcBef>
              <a:buNone/>
              <a:tabLst>
                <a:tab pos="0" algn="l"/>
              </a:tabLst>
            </a:pPr>
            <a:r>
              <a:rPr lang="en-US" sz="27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Arterial Supply</a:t>
            </a:r>
            <a:endParaRPr lang="en-US" sz="27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3080" indent="-343080">
              <a:lnSpc>
                <a:spcPct val="100000"/>
              </a:lnSpc>
              <a:spcBef>
                <a:spcPts val="541"/>
              </a:spcBef>
              <a:buClr>
                <a:srgbClr val="000000"/>
              </a:buClr>
              <a:buFont typeface="Arial"/>
              <a:buChar char="•"/>
              <a:tabLst>
                <a:tab pos="0" algn="l"/>
              </a:tabLst>
            </a:pPr>
            <a:r>
              <a:rPr lang="en-US" sz="27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first two branches of the aorta, called the right and left coronary arteries, supply blood to the tissues of the heart.</a:t>
            </a:r>
          </a:p>
          <a:p>
            <a:pPr marL="343080" indent="-343080">
              <a:lnSpc>
                <a:spcPct val="100000"/>
              </a:lnSpc>
              <a:spcBef>
                <a:spcPts val="541"/>
              </a:spcBef>
              <a:buClr>
                <a:srgbClr val="000000"/>
              </a:buClr>
              <a:buFont typeface="Arial"/>
              <a:buChar char="•"/>
              <a:tabLst>
                <a:tab pos="0" algn="l"/>
              </a:tabLst>
            </a:pPr>
            <a:r>
              <a:rPr lang="en-US" sz="27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27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left coronary artery runs toward the left side of the heart </a:t>
            </a:r>
            <a:r>
              <a:rPr lang="en-US" sz="27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and then divides into two major branches:</a:t>
            </a:r>
          </a:p>
          <a:p>
            <a:pPr marL="743040" lvl="1" indent="-285840">
              <a:lnSpc>
                <a:spcPct val="100000"/>
              </a:lnSpc>
              <a:spcBef>
                <a:spcPts val="459"/>
              </a:spcBef>
              <a:buClr>
                <a:srgbClr val="000000"/>
              </a:buClr>
              <a:buFont typeface="Arial"/>
              <a:buChar char="–"/>
              <a:tabLst>
                <a:tab pos="0" algn="l"/>
              </a:tabLst>
            </a:pPr>
            <a:r>
              <a:rPr lang="en-US" sz="23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23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anterior interventricular artery </a:t>
            </a:r>
            <a:r>
              <a:rPr lang="en-US" sz="23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follows the anterior interventricular sulcus and supplies blood to the interventricular septum and anterior walls of both ventricles.</a:t>
            </a:r>
          </a:p>
          <a:p>
            <a:pPr marL="743040" lvl="1" indent="-285840">
              <a:lnSpc>
                <a:spcPct val="100000"/>
              </a:lnSpc>
              <a:spcBef>
                <a:spcPts val="459"/>
              </a:spcBef>
              <a:buClr>
                <a:srgbClr val="000000"/>
              </a:buClr>
              <a:buFont typeface="Arial"/>
              <a:buChar char="–"/>
              <a:tabLst>
                <a:tab pos="0" algn="l"/>
              </a:tabLst>
            </a:pPr>
            <a:r>
              <a:rPr lang="en-US" sz="23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23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circumflex artery supplies the left atrium and the posterior </a:t>
            </a:r>
            <a:r>
              <a:rPr lang="en-US" sz="23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walls of the left ventricle.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2"/>
          <p:cNvSpPr>
            <a:spLocks noGrp="1"/>
          </p:cNvSpPr>
          <p:nvPr>
            <p:ph/>
          </p:nvPr>
        </p:nvSpPr>
        <p:spPr>
          <a:xfrm>
            <a:off x="457200" y="1600200"/>
            <a:ext cx="8229240" cy="4525560"/>
          </a:xfrm>
          <a:prstGeom prst="rect">
            <a:avLst/>
          </a:prstGeom>
          <a:noFill/>
          <a:ln w="0">
            <a:noFill/>
          </a:ln>
        </p:spPr>
        <p:txBody>
          <a:bodyPr anchor="t">
            <a:normAutofit/>
          </a:bodyPr>
          <a:lstStyle/>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right coronary artery courses to the right side of the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heart, it has two branches:</a:t>
            </a:r>
          </a:p>
          <a:p>
            <a:pPr marL="743040" lvl="1" indent="-285840">
              <a:lnSpc>
                <a:spcPct val="100000"/>
              </a:lnSpc>
              <a:spcBef>
                <a:spcPts val="561"/>
              </a:spcBef>
              <a:buClr>
                <a:srgbClr val="000000"/>
              </a:buClr>
              <a:buFont typeface="Arial"/>
              <a:buChar char="–"/>
            </a:pP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right marginal artery supply blood to  the lateral right side of myocardium.</a:t>
            </a:r>
          </a:p>
          <a:p>
            <a:pPr marL="743040" lvl="1" indent="-285840">
              <a:lnSpc>
                <a:spcPct val="100000"/>
              </a:lnSpc>
              <a:spcBef>
                <a:spcPts val="561"/>
              </a:spcBef>
              <a:buClr>
                <a:srgbClr val="000000"/>
              </a:buClr>
              <a:buFont typeface="Arial"/>
              <a:buChar char="–"/>
            </a:pPr>
            <a:r>
              <a:rPr lang="en-US" sz="28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posterior interventricular artery supplies blood to the posterior ventricular walls and merges (anastomoses) with the anterior interventricular artery.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0" name="Picture 2"/>
          <p:cNvPicPr/>
          <p:nvPr/>
        </p:nvPicPr>
        <p:blipFill>
          <a:blip r:embed="rId2"/>
          <a:stretch/>
        </p:blipFill>
        <p:spPr>
          <a:xfrm>
            <a:off x="304920" y="304920"/>
            <a:ext cx="8534160" cy="6400440"/>
          </a:xfrm>
          <a:prstGeom prst="rect">
            <a:avLst/>
          </a:prstGeom>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p:cNvSpPr>
          <p:nvPr>
            <p:ph/>
          </p:nvPr>
        </p:nvSpPr>
        <p:spPr>
          <a:xfrm>
            <a:off x="457200" y="533520"/>
            <a:ext cx="8229240" cy="5866920"/>
          </a:xfrm>
          <a:prstGeom prst="rect">
            <a:avLst/>
          </a:prstGeom>
          <a:noFill/>
          <a:ln w="0">
            <a:noFill/>
          </a:ln>
        </p:spPr>
        <p:txBody>
          <a:bodyPr anchor="t">
            <a:noAutofit/>
          </a:bodyPr>
          <a:lstStyle/>
          <a:p>
            <a:pPr marL="343080" indent="0">
              <a:lnSpc>
                <a:spcPct val="100000"/>
              </a:lnSpc>
              <a:spcBef>
                <a:spcPts val="641"/>
              </a:spcBef>
              <a:buNone/>
              <a:tabLst>
                <a:tab pos="0" algn="l"/>
              </a:tabLst>
            </a:pP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Coronary Veins</a:t>
            </a: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3080" indent="-343080">
              <a:lnSpc>
                <a:spcPct val="100000"/>
              </a:lnSpc>
              <a:spcBef>
                <a:spcPts val="479"/>
              </a:spcBef>
              <a:buClr>
                <a:srgbClr val="000000"/>
              </a:buClr>
              <a:buFont typeface="Arial"/>
              <a:buChar char="•"/>
              <a:tabLst>
                <a:tab pos="0" algn="l"/>
              </a:tabLst>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venous blood is collected by the </a:t>
            </a:r>
            <a:r>
              <a:rPr lang="en-US" sz="2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cardiac veins. </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These veins join to form an enlarged vessel called the </a:t>
            </a:r>
            <a:r>
              <a:rPr lang="en-US" sz="2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coronary sinus, which </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empties the blood into the right atrium. </a:t>
            </a:r>
          </a:p>
          <a:p>
            <a:pPr marL="343080" indent="-343080">
              <a:lnSpc>
                <a:spcPct val="100000"/>
              </a:lnSpc>
              <a:spcBef>
                <a:spcPts val="479"/>
              </a:spcBef>
              <a:buClr>
                <a:srgbClr val="000000"/>
              </a:buClr>
              <a:buFont typeface="Arial"/>
              <a:buChar char="•"/>
              <a:tabLst>
                <a:tab pos="0" algn="l"/>
              </a:tabLst>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principal tributaries carrying blood into the coronary sinus are the following:</a:t>
            </a:r>
          </a:p>
          <a:p>
            <a:pPr marL="914400" lvl="1" indent="-457200">
              <a:lnSpc>
                <a:spcPct val="100000"/>
              </a:lnSpc>
              <a:spcBef>
                <a:spcPts val="400"/>
              </a:spcBef>
              <a:buClr>
                <a:srgbClr val="000000"/>
              </a:buClr>
              <a:buFont typeface="Calibri"/>
              <a:buAutoNum type="arabicPeriod"/>
              <a:tabLst>
                <a:tab pos="0" algn="l"/>
              </a:tabLst>
            </a:pPr>
            <a:r>
              <a:rPr lang="en-US" sz="20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Great cardiac vein in the anterior interventricular sulcus, </a:t>
            </a:r>
            <a:r>
              <a:rPr lang="en-US" sz="20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which drains the areas of the heart supplied by the left coronary artery (left and right ventricles and left atrium)</a:t>
            </a:r>
          </a:p>
          <a:p>
            <a:pPr marL="914400" lvl="1" indent="-457200">
              <a:lnSpc>
                <a:spcPct val="100000"/>
              </a:lnSpc>
              <a:spcBef>
                <a:spcPts val="400"/>
              </a:spcBef>
              <a:buClr>
                <a:srgbClr val="000000"/>
              </a:buClr>
              <a:buFont typeface="Calibri"/>
              <a:buAutoNum type="arabicPeriod"/>
              <a:tabLst>
                <a:tab pos="0" algn="l"/>
              </a:tabLst>
            </a:pPr>
            <a:r>
              <a:rPr lang="en-US" sz="20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Middle cardiac vein in the posterior interventricular sulcus, </a:t>
            </a:r>
            <a:r>
              <a:rPr lang="en-US" sz="20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which drains the areas supplied by the posterior interventricular branch of the right coronary artery (left and right ventricles)</a:t>
            </a:r>
          </a:p>
          <a:p>
            <a:pPr marL="914400" lvl="1" indent="-457200">
              <a:lnSpc>
                <a:spcPct val="100000"/>
              </a:lnSpc>
              <a:spcBef>
                <a:spcPts val="400"/>
              </a:spcBef>
              <a:buClr>
                <a:srgbClr val="000000"/>
              </a:buClr>
              <a:buFont typeface="Calibri"/>
              <a:buAutoNum type="arabicPeriod"/>
              <a:tabLst>
                <a:tab pos="0" algn="l"/>
              </a:tabLst>
            </a:pPr>
            <a:r>
              <a:rPr lang="en-US" sz="20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Small cardiac vein in the coronary sulcus, which drains the </a:t>
            </a:r>
            <a:r>
              <a:rPr lang="en-US" sz="20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right atrium and right ventricle</a:t>
            </a:r>
          </a:p>
          <a:p>
            <a:pPr marL="914400" lvl="1" indent="-457200">
              <a:lnSpc>
                <a:spcPct val="100000"/>
              </a:lnSpc>
              <a:spcBef>
                <a:spcPts val="400"/>
              </a:spcBef>
              <a:buClr>
                <a:srgbClr val="000000"/>
              </a:buClr>
              <a:buFont typeface="Calibri"/>
              <a:buAutoNum type="arabicPeriod"/>
              <a:tabLst>
                <a:tab pos="0" algn="l"/>
              </a:tabLst>
            </a:pPr>
            <a:r>
              <a:rPr lang="en-US" sz="20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Anterior cardiac veins, which drain the right ventricle and </a:t>
            </a:r>
            <a:r>
              <a:rPr lang="en-US" sz="20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open directly into the right atrium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Relations of Heart</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77" name="PlaceHolder 2"/>
          <p:cNvSpPr>
            <a:spLocks noGrp="1"/>
          </p:cNvSpPr>
          <p:nvPr>
            <p:ph/>
          </p:nvPr>
        </p:nvSpPr>
        <p:spPr>
          <a:xfrm>
            <a:off x="457200" y="1600200"/>
            <a:ext cx="8229240" cy="4525560"/>
          </a:xfrm>
          <a:prstGeom prst="rect">
            <a:avLst/>
          </a:prstGeom>
          <a:noFill/>
          <a:ln w="0">
            <a:noFill/>
          </a:ln>
        </p:spPr>
        <p:txBody>
          <a:bodyPr anchor="t">
            <a:normAutofit/>
          </a:bodyPr>
          <a:lstStyle/>
          <a:p>
            <a:pPr marL="343080" indent="-343080">
              <a:lnSpc>
                <a:spcPct val="100000"/>
              </a:lnSpc>
              <a:spcBef>
                <a:spcPts val="641"/>
              </a:spcBef>
              <a:buClr>
                <a:srgbClr val="000000"/>
              </a:buClr>
              <a:buFont typeface="Arial"/>
              <a:buChar char="•"/>
            </a:pP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Superiorly</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 the aorta, superior vena cava, P artery and pulmonary vein.</a:t>
            </a:r>
          </a:p>
          <a:p>
            <a:pPr marL="343080" indent="-343080">
              <a:lnSpc>
                <a:spcPct val="100000"/>
              </a:lnSpc>
              <a:spcBef>
                <a:spcPts val="641"/>
              </a:spcBef>
              <a:buClr>
                <a:srgbClr val="000000"/>
              </a:buClr>
              <a:buFont typeface="Arial"/>
              <a:buChar char="•"/>
            </a:pP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Inferiorly</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 the diaphragm</a:t>
            </a:r>
          </a:p>
          <a:p>
            <a:pPr marL="343080" indent="-343080">
              <a:lnSpc>
                <a:spcPct val="100000"/>
              </a:lnSpc>
              <a:spcBef>
                <a:spcPts val="641"/>
              </a:spcBef>
              <a:buClr>
                <a:srgbClr val="000000"/>
              </a:buClr>
              <a:buFont typeface="Arial"/>
              <a:buChar char="•"/>
            </a:pP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Anteriorly</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 the ribs and intercostal muscles.</a:t>
            </a:r>
          </a:p>
          <a:p>
            <a:pPr marL="343080" indent="-343080">
              <a:lnSpc>
                <a:spcPct val="100000"/>
              </a:lnSpc>
              <a:spcBef>
                <a:spcPts val="641"/>
              </a:spcBef>
              <a:buClr>
                <a:srgbClr val="000000"/>
              </a:buClr>
              <a:buFont typeface="Arial"/>
              <a:buChar char="•"/>
            </a:pP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Posteriorly</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 the esophagus, trachea, left and right bronchus, descending aorta, inferior vena cava and thoracic vertebrae</a:t>
            </a:r>
          </a:p>
          <a:p>
            <a:pPr marL="343080" indent="-343080">
              <a:lnSpc>
                <a:spcPct val="100000"/>
              </a:lnSpc>
              <a:spcBef>
                <a:spcPts val="641"/>
              </a:spcBef>
              <a:buClr>
                <a:srgbClr val="000000"/>
              </a:buClr>
              <a:buFont typeface="Arial"/>
              <a:buChar char="•"/>
            </a:pP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Laterally</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 the lungs</a:t>
            </a:r>
          </a:p>
          <a:p>
            <a:pPr indent="0" algn="just">
              <a:lnSpc>
                <a:spcPct val="100000"/>
              </a:lnSpc>
              <a:spcBef>
                <a:spcPts val="641"/>
              </a:spcBef>
              <a:buNone/>
            </a:pP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2" name="Picture 2"/>
          <p:cNvPicPr/>
          <p:nvPr/>
        </p:nvPicPr>
        <p:blipFill>
          <a:blip r:embed="rId2"/>
          <a:stretch/>
        </p:blipFill>
        <p:spPr>
          <a:xfrm>
            <a:off x="533520" y="533520"/>
            <a:ext cx="7848360" cy="5982480"/>
          </a:xfrm>
          <a:prstGeom prst="rect">
            <a:avLst/>
          </a:prstGeom>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Nerve supply to the heart</a:t>
            </a:r>
            <a:endParaRPr lang="en-US" sz="4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74" name="PlaceHolder 2"/>
          <p:cNvSpPr>
            <a:spLocks noGrp="1"/>
          </p:cNvSpPr>
          <p:nvPr>
            <p:ph/>
          </p:nvPr>
        </p:nvSpPr>
        <p:spPr>
          <a:xfrm>
            <a:off x="457200" y="1600200"/>
            <a:ext cx="8229240" cy="4525560"/>
          </a:xfrm>
          <a:prstGeom prst="rect">
            <a:avLst/>
          </a:prstGeom>
          <a:noFill/>
          <a:ln w="0">
            <a:noFill/>
          </a:ln>
        </p:spPr>
        <p:txBody>
          <a:bodyPr anchor="t">
            <a:normAutofit fontScale="79500" lnSpcReduction="10000"/>
          </a:bodyPr>
          <a:lstStyle/>
          <a:p>
            <a:pPr marL="318240" indent="-31824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cardiac nerves are branched autonomic nerve fibers and are found at the level of the tracheal bifurcation. </a:t>
            </a:r>
          </a:p>
          <a:p>
            <a:pPr marL="318240" indent="-31824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Their function is to innervate the electrical conducting system of the heart, the atrial and ventricular myocardium and the coronary vasculature. </a:t>
            </a:r>
          </a:p>
          <a:p>
            <a:pPr marL="318240" indent="-31824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medulla is the primary site in the brain for regulating sympathetic and parasympathetic outflow to the heart and blood vessels. </a:t>
            </a:r>
          </a:p>
          <a:p>
            <a:pPr marL="318240" indent="-31824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hypothalamus and higher centers modify the activity of the medullary centers and are particularly important in regulating cardiovascular responses to emotion and stress (</a:t>
            </a:r>
            <a:r>
              <a:rPr lang="en-US" sz="3200" b="0"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eg</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exercise, thermal stress).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Picture 2" descr="https://static.kenhub.com/images/library/346/Nerves_of_the_heart.png"/>
          <p:cNvPicPr/>
          <p:nvPr/>
        </p:nvPicPr>
        <p:blipFill>
          <a:blip r:embed="rId2"/>
          <a:stretch/>
        </p:blipFill>
        <p:spPr>
          <a:xfrm>
            <a:off x="1714680" y="-152280"/>
            <a:ext cx="5714640" cy="7162560"/>
          </a:xfrm>
          <a:prstGeom prst="rect">
            <a:avLst/>
          </a:prstGeom>
          <a:ln w="0">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The Sympathetic Nerve actions</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78" name="PlaceHolder 2"/>
          <p:cNvSpPr>
            <a:spLocks noGrp="1"/>
          </p:cNvSpPr>
          <p:nvPr>
            <p:ph/>
          </p:nvPr>
        </p:nvSpPr>
        <p:spPr>
          <a:xfrm>
            <a:off x="457200" y="1600200"/>
            <a:ext cx="8229240" cy="4525560"/>
          </a:xfrm>
          <a:prstGeom prst="rect">
            <a:avLst/>
          </a:prstGeom>
          <a:noFill/>
          <a:ln w="0">
            <a:noFill/>
          </a:ln>
        </p:spPr>
        <p:txBody>
          <a:bodyPr anchor="t">
            <a:normAutofit fontScale="91500" lnSpcReduction="20000"/>
          </a:bodyPr>
          <a:lstStyle/>
          <a:p>
            <a:pPr marL="338760" indent="-33876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sympathetic fibers stem from the intermediolateral cell column of the thoracic cords T1 to T4 before merging into the sympathetic trunk. </a:t>
            </a:r>
          </a:p>
          <a:p>
            <a:pPr marL="338760" indent="-33876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preganglionic fibers synapse in the sympathetic ganglia of the cervical and thoracic regions, which in turn pass on postganglionic fibers to the cardiac plexus. </a:t>
            </a:r>
          </a:p>
          <a:p>
            <a:pPr marL="338760" indent="-33876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Sympathetic innervation directly opposes the parasympathetic system by increasing the heart rate, cardiac contractions and constricting the coronary resistance vessels.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Parasympathetic Nerve Actions</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80" name="PlaceHolder 2"/>
          <p:cNvSpPr>
            <a:spLocks noGrp="1"/>
          </p:cNvSpPr>
          <p:nvPr>
            <p:ph/>
          </p:nvPr>
        </p:nvSpPr>
        <p:spPr>
          <a:xfrm>
            <a:off x="457200" y="1600200"/>
            <a:ext cx="8229240" cy="4525560"/>
          </a:xfrm>
          <a:prstGeom prst="rect">
            <a:avLst/>
          </a:prstGeom>
          <a:noFill/>
          <a:ln w="0">
            <a:noFill/>
          </a:ln>
        </p:spPr>
        <p:txBody>
          <a:bodyPr anchor="t">
            <a:normAutofit fontScale="97000"/>
          </a:bodyPr>
          <a:lstStyle/>
          <a:p>
            <a:pPr marL="332640" indent="-33264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parasympathetic fibers are contributed by the </a:t>
            </a:r>
            <a:r>
              <a:rPr lang="en-US" sz="3200" b="0"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vagus</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nerve (CN X) and are classed as preganglionic fibers.</a:t>
            </a:r>
          </a:p>
          <a:p>
            <a:pPr marL="332640" indent="-33264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Their role during innervation is to decrease the heart rate, to decrease the force of cardiac contractions and to dilate the coronary resistance vessels. </a:t>
            </a:r>
          </a:p>
          <a:p>
            <a:pPr marL="332640" indent="-33264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Most of the vagal effects are limited to the area around the sinoatrial node.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2" name="Content Placeholder 3"/>
          <p:cNvPicPr/>
          <p:nvPr/>
        </p:nvPicPr>
        <p:blipFill>
          <a:blip r:embed="rId2"/>
          <a:stretch/>
        </p:blipFill>
        <p:spPr>
          <a:xfrm>
            <a:off x="360" y="0"/>
            <a:ext cx="9143640" cy="6857640"/>
          </a:xfrm>
          <a:prstGeom prst="rect">
            <a:avLst/>
          </a:prstGeom>
          <a:ln w="9525">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Cardiac muscle fibers</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84" name="PlaceHolder 2"/>
          <p:cNvSpPr>
            <a:spLocks noGrp="1"/>
          </p:cNvSpPr>
          <p:nvPr>
            <p:ph/>
          </p:nvPr>
        </p:nvSpPr>
        <p:spPr>
          <a:xfrm>
            <a:off x="457200" y="1219320"/>
            <a:ext cx="8229240" cy="4906440"/>
          </a:xfrm>
          <a:prstGeom prst="rect">
            <a:avLst/>
          </a:prstGeom>
          <a:noFill/>
          <a:ln w="0">
            <a:noFill/>
          </a:ln>
        </p:spPr>
        <p:txBody>
          <a:bodyPr anchor="t">
            <a:noAutofit/>
          </a:bodyPr>
          <a:lstStyle/>
          <a:p>
            <a:pPr marL="343080" indent="-343080">
              <a:lnSpc>
                <a:spcPct val="100000"/>
              </a:lnSpc>
              <a:spcBef>
                <a:spcPts val="479"/>
              </a:spcBef>
              <a:buClr>
                <a:srgbClr val="000000"/>
              </a:buClr>
              <a:buFont typeface="Arial"/>
              <a:buChar char="•"/>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Cardiac muscle fibers are shorter in length and less circular in transverse section. The branching cardiac muscle fibers produce a “stair-step” appearance.</a:t>
            </a:r>
          </a:p>
          <a:p>
            <a:pPr marL="343080" indent="-343080">
              <a:lnSpc>
                <a:spcPct val="100000"/>
              </a:lnSpc>
              <a:spcBef>
                <a:spcPts val="479"/>
              </a:spcBef>
              <a:buClr>
                <a:srgbClr val="000000"/>
              </a:buClr>
              <a:buFont typeface="Arial"/>
              <a:buChar char="•"/>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 cardiac muscle fiber is 50–100μm long and has a diameter of about 14μm and one centrally located nucleus.</a:t>
            </a:r>
          </a:p>
          <a:p>
            <a:pPr marL="343080" indent="-343080">
              <a:lnSpc>
                <a:spcPct val="100000"/>
              </a:lnSpc>
              <a:spcBef>
                <a:spcPts val="479"/>
              </a:spcBef>
              <a:buClr>
                <a:srgbClr val="000000"/>
              </a:buClr>
              <a:buFont typeface="Arial"/>
              <a:buChar char="•"/>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cardiac muscle together by irregular transverse thickenings of the sarcolemma called </a:t>
            </a:r>
            <a:r>
              <a:rPr lang="en-US" sz="2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intercalated discs. </a:t>
            </a:r>
            <a:endPar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3080" indent="-343080">
              <a:lnSpc>
                <a:spcPct val="100000"/>
              </a:lnSpc>
              <a:spcBef>
                <a:spcPts val="479"/>
              </a:spcBef>
              <a:buClr>
                <a:srgbClr val="000000"/>
              </a:buClr>
              <a:buFont typeface="Arial"/>
              <a:buChar char="•"/>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discs contain </a:t>
            </a:r>
            <a:r>
              <a:rPr lang="en-US" sz="2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desmosomes, which hold the fibers together, gap junctions, which allow muscle action potentials to conduct </a:t>
            </a: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from one muscle fiber to other. </a:t>
            </a:r>
          </a:p>
          <a:p>
            <a:pPr marL="343080" indent="-343080">
              <a:lnSpc>
                <a:spcPct val="100000"/>
              </a:lnSpc>
              <a:spcBef>
                <a:spcPts val="479"/>
              </a:spcBef>
              <a:buClr>
                <a:srgbClr val="000000"/>
              </a:buClr>
              <a:buFont typeface="Arial"/>
              <a:buChar char="•"/>
            </a:pPr>
            <a:r>
              <a:rPr lang="en-US" sz="2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This gap junctions allow the entire myocardium of the atria or the ventricles to contract as a single, coordinated unit.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2"/>
          <p:cNvSpPr>
            <a:spLocks noGrp="1"/>
          </p:cNvSpPr>
          <p:nvPr>
            <p:ph/>
          </p:nvPr>
        </p:nvSpPr>
        <p:spPr>
          <a:xfrm>
            <a:off x="457200" y="1600200"/>
            <a:ext cx="8229240" cy="4525560"/>
          </a:xfrm>
          <a:prstGeom prst="rect">
            <a:avLst/>
          </a:prstGeom>
          <a:noFill/>
          <a:ln w="0">
            <a:noFill/>
          </a:ln>
        </p:spPr>
        <p:txBody>
          <a:bodyPr anchor="t">
            <a:noAutofit/>
          </a:bodyPr>
          <a:lstStyle/>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Cardiac muscle fibers have the same arrangement of actin and myosin, and the same bands, zones, and Z discs, as skeletal muscle fibers.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7" name="Picture 2"/>
          <p:cNvPicPr/>
          <p:nvPr/>
        </p:nvPicPr>
        <p:blipFill>
          <a:blip r:embed="rId2"/>
          <a:stretch/>
        </p:blipFill>
        <p:spPr>
          <a:xfrm>
            <a:off x="0" y="304920"/>
            <a:ext cx="9120960" cy="6527160"/>
          </a:xfrm>
          <a:prstGeom prst="rect">
            <a:avLst/>
          </a:prstGeom>
          <a:ln w="9525">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Applied</a:t>
            </a:r>
            <a:r>
              <a:rPr lang="en-US" sz="4400" b="1" strike="noStrike" spc="-1" dirty="0">
                <a:solidFill>
                  <a:srgbClr val="000000"/>
                </a:solidFill>
                <a:latin typeface="Cambria"/>
              </a:rPr>
              <a:t> Anatomy</a:t>
            </a:r>
            <a:endParaRPr lang="en-US" sz="4400" b="0" strike="noStrike" spc="-1" dirty="0">
              <a:solidFill>
                <a:srgbClr val="000000"/>
              </a:solidFill>
              <a:latin typeface="Calibri"/>
            </a:endParaRPr>
          </a:p>
        </p:txBody>
      </p:sp>
      <p:sp>
        <p:nvSpPr>
          <p:cNvPr id="289" name="PlaceHolder 2"/>
          <p:cNvSpPr>
            <a:spLocks noGrp="1"/>
          </p:cNvSpPr>
          <p:nvPr>
            <p:ph/>
          </p:nvPr>
        </p:nvSpPr>
        <p:spPr>
          <a:xfrm>
            <a:off x="457200" y="1600200"/>
            <a:ext cx="8229240" cy="4525560"/>
          </a:xfrm>
          <a:prstGeom prst="rect">
            <a:avLst/>
          </a:prstGeom>
          <a:noFill/>
          <a:ln w="0">
            <a:noFill/>
          </a:ln>
        </p:spPr>
        <p:txBody>
          <a:bodyPr anchor="t">
            <a:normAutofit fontScale="88000"/>
          </a:bodyPr>
          <a:lstStyle/>
          <a:p>
            <a:pPr marL="326160" indent="0">
              <a:lnSpc>
                <a:spcPct val="100000"/>
              </a:lnSpc>
              <a:spcBef>
                <a:spcPts val="641"/>
              </a:spcBef>
              <a:buNone/>
              <a:tabLst>
                <a:tab pos="0" algn="l"/>
              </a:tabLst>
            </a:pP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X-ray (Radiography) - Chest</a:t>
            </a: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26160" indent="-326160">
              <a:lnSpc>
                <a:spcPct val="100000"/>
              </a:lnSpc>
              <a:spcBef>
                <a:spcPts val="641"/>
              </a:spcBef>
              <a:buClr>
                <a:srgbClr val="000000"/>
              </a:buClr>
              <a:buFont typeface="Arial"/>
              <a:buChar char="•"/>
              <a:tabLst>
                <a:tab pos="0" algn="l"/>
              </a:tabLst>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Chest x-ray uses a very small dose of ionizing radiation to produce pictures of the inside of the chest. </a:t>
            </a:r>
          </a:p>
          <a:p>
            <a:pPr marL="326160" indent="-326160">
              <a:lnSpc>
                <a:spcPct val="100000"/>
              </a:lnSpc>
              <a:spcBef>
                <a:spcPts val="641"/>
              </a:spcBef>
              <a:buClr>
                <a:srgbClr val="000000"/>
              </a:buClr>
              <a:buFont typeface="Arial"/>
              <a:buChar char="•"/>
              <a:tabLst>
                <a:tab pos="0" algn="l"/>
              </a:tabLst>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It is used to evaluate the lungs, heart and chest wall and may be used to help diagnose shortness of breath, persistent cough, fever, chest pain or injury. It also may be used to help diagnose and monitor treatment for a variety of lung conditions such as pneumonia, emphysema and cancer.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Content Placeholder 3" descr="Screen Clipping"/>
          <p:cNvPicPr/>
          <p:nvPr/>
        </p:nvPicPr>
        <p:blipFill>
          <a:blip r:embed="rId2"/>
          <a:stretch/>
        </p:blipFill>
        <p:spPr>
          <a:xfrm>
            <a:off x="0" y="0"/>
            <a:ext cx="9143640" cy="6857640"/>
          </a:xfrm>
          <a:prstGeom prst="rect">
            <a:avLst/>
          </a:prstGeom>
          <a:ln w="0">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Picture 2" descr="https://upload.wikimedia.org/wikipedia/commons/a/a6/Pneumonia_x-ray.jpg"/>
          <p:cNvPicPr/>
          <p:nvPr/>
        </p:nvPicPr>
        <p:blipFill>
          <a:blip r:embed="rId2"/>
          <a:srcRect t="47189" b="-824"/>
          <a:stretch/>
        </p:blipFill>
        <p:spPr>
          <a:xfrm>
            <a:off x="4648680" y="952740"/>
            <a:ext cx="4495320" cy="5027436"/>
          </a:xfrm>
          <a:prstGeom prst="rect">
            <a:avLst/>
          </a:prstGeom>
          <a:ln w="0">
            <a:noFill/>
          </a:ln>
        </p:spPr>
      </p:pic>
      <p:pic>
        <p:nvPicPr>
          <p:cNvPr id="292" name="Picture 4" descr="https://upload.wikimedia.org/wikipedia/commons/a/a6/Pneumonia_x-ray.jpg"/>
          <p:cNvPicPr/>
          <p:nvPr/>
        </p:nvPicPr>
        <p:blipFill>
          <a:blip r:embed="rId2"/>
          <a:srcRect b="52632"/>
          <a:stretch/>
        </p:blipFill>
        <p:spPr>
          <a:xfrm>
            <a:off x="0" y="952740"/>
            <a:ext cx="4571640" cy="4952520"/>
          </a:xfrm>
          <a:prstGeom prst="rect">
            <a:avLst/>
          </a:prstGeom>
          <a:ln w="0">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2"/>
          <p:cNvSpPr>
            <a:spLocks noGrp="1"/>
          </p:cNvSpPr>
          <p:nvPr>
            <p:ph/>
          </p:nvPr>
        </p:nvSpPr>
        <p:spPr>
          <a:xfrm>
            <a:off x="457200" y="1600200"/>
            <a:ext cx="8229240" cy="4525560"/>
          </a:xfrm>
          <a:prstGeom prst="rect">
            <a:avLst/>
          </a:prstGeom>
          <a:noFill/>
          <a:ln w="0">
            <a:noFill/>
          </a:ln>
        </p:spPr>
        <p:txBody>
          <a:bodyPr anchor="t">
            <a:noAutofit/>
          </a:bodyPr>
          <a:lstStyle/>
          <a:p>
            <a:pPr marL="343080" indent="0">
              <a:lnSpc>
                <a:spcPct val="100000"/>
              </a:lnSpc>
              <a:spcBef>
                <a:spcPts val="641"/>
              </a:spcBef>
              <a:buNone/>
              <a:tabLst>
                <a:tab pos="0" algn="l"/>
              </a:tabLst>
            </a:pP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Coronary angiography</a:t>
            </a:r>
            <a:endPar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3080" indent="-343080">
              <a:lnSpc>
                <a:spcPct val="100000"/>
              </a:lnSpc>
              <a:spcBef>
                <a:spcPts val="641"/>
              </a:spcBef>
              <a:buClr>
                <a:srgbClr val="000000"/>
              </a:buClr>
              <a:buFont typeface="Arial"/>
              <a:buChar char="•"/>
              <a:tabLst>
                <a:tab pos="0" algn="l"/>
              </a:tabLst>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Coronary angiography is a procedure that uses a special dye (contrast material) and x-rays to see blood flows through the arteries in heart. The dye helps to highlight blockages in blood flow.</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CF188-779D-1985-900F-AF23D8AC9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524" y="603787"/>
            <a:ext cx="7616952" cy="565042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p:cNvSpPr>
          <p:nvPr>
            <p:ph/>
          </p:nvPr>
        </p:nvSpPr>
        <p:spPr>
          <a:xfrm>
            <a:off x="2324340" y="2842560"/>
            <a:ext cx="4495320" cy="1172880"/>
          </a:xfrm>
          <a:prstGeom prst="rect">
            <a:avLst/>
          </a:prstGeom>
          <a:noFill/>
          <a:ln w="0">
            <a:noFill/>
          </a:ln>
        </p:spPr>
        <p:txBody>
          <a:bodyPr anchor="t">
            <a:normAutofit/>
          </a:bodyPr>
          <a:lstStyle/>
          <a:p>
            <a:pPr marL="343080" indent="0">
              <a:lnSpc>
                <a:spcPct val="100000"/>
              </a:lnSpc>
              <a:spcBef>
                <a:spcPts val="1199"/>
              </a:spcBef>
              <a:buNone/>
              <a:tabLst>
                <a:tab pos="0" algn="l"/>
              </a:tabLst>
            </a:pPr>
            <a:r>
              <a:rPr lang="en-US" sz="6000" b="1" strike="noStrike" spc="49" dirty="0">
                <a:latin typeface="Calibri" panose="020F0502020204030204" pitchFamily="34" charset="0"/>
                <a:ea typeface="Calibri" panose="020F0502020204030204" pitchFamily="34" charset="0"/>
                <a:cs typeface="Calibri" panose="020F0502020204030204" pitchFamily="34" charset="0"/>
              </a:rPr>
              <a:t>THANK YOU</a:t>
            </a:r>
            <a:endParaRPr lang="en-US" sz="6000" b="0" strike="noStrike" spc="-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laceHolder 2"/>
          <p:cNvSpPr>
            <a:spLocks noGrp="1"/>
          </p:cNvSpPr>
          <p:nvPr>
            <p:ph/>
          </p:nvPr>
        </p:nvSpPr>
        <p:spPr>
          <a:xfrm>
            <a:off x="457200" y="1600200"/>
            <a:ext cx="8229240" cy="4525560"/>
          </a:xfrm>
          <a:prstGeom prst="rect">
            <a:avLst/>
          </a:prstGeom>
          <a:noFill/>
          <a:ln w="0">
            <a:noFill/>
          </a:ln>
        </p:spPr>
        <p:txBody>
          <a:bodyPr anchor="t">
            <a:normAutofit/>
          </a:bodyPr>
          <a:lstStyle/>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pointed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apex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formed by the tip of the left ventricle and rests on the diaphragm. It is directed anteriorly, inferiorly, and to the left. </a:t>
            </a:r>
          </a:p>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base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of the heart is its posterior surface. It is formed by the atria of the heart.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a:solidFill>
                  <a:srgbClr val="000000"/>
                </a:solidFill>
                <a:latin typeface="Calibri" panose="020F0502020204030204" pitchFamily="34" charset="0"/>
                <a:ea typeface="Calibri" panose="020F0502020204030204" pitchFamily="34" charset="0"/>
                <a:cs typeface="Calibri" panose="020F0502020204030204" pitchFamily="34" charset="0"/>
              </a:rPr>
              <a:t>Surfaces</a:t>
            </a:r>
            <a:endParaRPr lang="en-US" sz="4400" b="0" strike="noStrike" spc="-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83" name="PlaceHolder 2"/>
          <p:cNvSpPr>
            <a:spLocks noGrp="1"/>
          </p:cNvSpPr>
          <p:nvPr>
            <p:ph/>
          </p:nvPr>
        </p:nvSpPr>
        <p:spPr>
          <a:xfrm>
            <a:off x="457200" y="1600200"/>
            <a:ext cx="8229240" cy="4525560"/>
          </a:xfrm>
          <a:prstGeom prst="rect">
            <a:avLst/>
          </a:prstGeom>
          <a:noFill/>
          <a:ln w="0">
            <a:noFill/>
          </a:ln>
        </p:spPr>
        <p:txBody>
          <a:bodyPr anchor="t">
            <a:noAutofit/>
          </a:bodyPr>
          <a:lstStyle/>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sternocostal</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or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anterior surface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deep to the sternum and ribs. </a:t>
            </a:r>
          </a:p>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diaphragmatic or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inferior surface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the part of the heart between the apex and right border.</a:t>
            </a:r>
          </a:p>
          <a:p>
            <a:pPr marL="343080" indent="-34308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pulmonary or left surface is occupies the cardiac notch of the left lung.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Borders</a:t>
            </a:r>
            <a:endParaRPr lang="en-US" sz="4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85" name="PlaceHolder 2"/>
          <p:cNvSpPr>
            <a:spLocks noGrp="1"/>
          </p:cNvSpPr>
          <p:nvPr>
            <p:ph/>
          </p:nvPr>
        </p:nvSpPr>
        <p:spPr>
          <a:xfrm>
            <a:off x="457200" y="1600200"/>
            <a:ext cx="8229240" cy="4525560"/>
          </a:xfrm>
          <a:prstGeom prst="rect">
            <a:avLst/>
          </a:prstGeom>
          <a:noFill/>
          <a:ln w="0">
            <a:noFill/>
          </a:ln>
        </p:spPr>
        <p:txBody>
          <a:bodyPr anchor="t">
            <a:normAutofit fontScale="86000" lnSpcReduction="10000"/>
          </a:bodyPr>
          <a:lstStyle/>
          <a:p>
            <a:pPr marL="318600" indent="-31860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right border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formed by right atrium and it faces the right lung and extends from the inferior surface to the base. </a:t>
            </a:r>
          </a:p>
          <a:p>
            <a:pPr marL="318600" indent="-31860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inferior border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formed by right ventricle and partly left ventricle.</a:t>
            </a:r>
          </a:p>
          <a:p>
            <a:pPr marL="318600" indent="-31860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left border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also called the </a:t>
            </a:r>
            <a:r>
              <a:rPr lang="en-US" sz="320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pulmonary border,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formed by left ventricle and the left auricle and it faces the left lung and extends from the base to the apex.</a:t>
            </a:r>
          </a:p>
          <a:p>
            <a:pPr marL="318600" indent="-318600">
              <a:lnSpc>
                <a:spcPct val="100000"/>
              </a:lnSpc>
              <a:spcBef>
                <a:spcPts val="641"/>
              </a:spcBef>
              <a:buClr>
                <a:srgbClr val="000000"/>
              </a:buClr>
              <a:buFont typeface="Arial"/>
              <a:buChar char="•"/>
            </a:pP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3200" b="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superior border </a:t>
            </a:r>
            <a:r>
              <a:rPr lang="en-US" sz="32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is formed by both atria.</a:t>
            </a:r>
          </a:p>
        </p:txBody>
      </p:sp>
    </p:spTree>
  </p:cSld>
  <p:clrMapOvr>
    <a:masterClrMapping/>
  </p:clrMapOvr>
</p:sld>
</file>

<file path=ppt/theme/theme1.xml><?xml version="1.0" encoding="utf-8"?>
<a:theme xmlns:a="http://schemas.openxmlformats.org/drawingml/2006/main" name="HEART">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RT">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EART">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EART">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HEART</Template>
  <TotalTime>3052</TotalTime>
  <Words>2701</Words>
  <Application>Microsoft Office PowerPoint</Application>
  <PresentationFormat>On-screen Show (4:3)</PresentationFormat>
  <Paragraphs>200</Paragraphs>
  <Slides>63</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63</vt:i4>
      </vt:variant>
    </vt:vector>
  </HeadingPairs>
  <TitlesOfParts>
    <vt:vector size="73" baseType="lpstr">
      <vt:lpstr>Arial</vt:lpstr>
      <vt:lpstr>Calibri</vt:lpstr>
      <vt:lpstr>Cambria</vt:lpstr>
      <vt:lpstr>Symbol</vt:lpstr>
      <vt:lpstr>Times New Roman</vt:lpstr>
      <vt:lpstr>Wingdings</vt:lpstr>
      <vt:lpstr>HEART</vt:lpstr>
      <vt:lpstr>HEART</vt:lpstr>
      <vt:lpstr>HEART</vt:lpstr>
      <vt:lpstr>HEART</vt:lpstr>
      <vt:lpstr>ANATOMY OF HEART</vt:lpstr>
      <vt:lpstr>Heart </vt:lpstr>
      <vt:lpstr>Dimensions of Heart</vt:lpstr>
      <vt:lpstr>PowerPoint Presentation</vt:lpstr>
      <vt:lpstr>Relations of Heart</vt:lpstr>
      <vt:lpstr>PowerPoint Presentation</vt:lpstr>
      <vt:lpstr>PowerPoint Presentation</vt:lpstr>
      <vt:lpstr>Surfaces</vt:lpstr>
      <vt:lpstr>Borders</vt:lpstr>
      <vt:lpstr>PowerPoint Presentation</vt:lpstr>
      <vt:lpstr>Sulci of Heart</vt:lpstr>
      <vt:lpstr>PowerPoint Presentation</vt:lpstr>
      <vt:lpstr>PowerPoint Presentation</vt:lpstr>
      <vt:lpstr>Pericardial Sinuses</vt:lpstr>
      <vt:lpstr>PowerPoint Presentation</vt:lpstr>
      <vt:lpstr>Anterior Surface of heart</vt:lpstr>
      <vt:lpstr>AURICLE </vt:lpstr>
      <vt:lpstr>Posterior Surface of Heart</vt:lpstr>
      <vt:lpstr>Coverings of the Heart</vt:lpstr>
      <vt:lpstr>Relationship of serous pericardium to heart</vt:lpstr>
      <vt:lpstr>PowerPoint Presentation</vt:lpstr>
      <vt:lpstr>The pericardial layers and layers of the heart wall.</vt:lpstr>
      <vt:lpstr>PowerPoint Presentation</vt:lpstr>
      <vt:lpstr>Layers of the Heart Wall</vt:lpstr>
      <vt:lpstr>Epicardium </vt:lpstr>
      <vt:lpstr>Myocardium</vt:lpstr>
      <vt:lpstr>PowerPoint Presentation</vt:lpstr>
      <vt:lpstr>Circular and spiral arrangement of cardiac muscle</vt:lpstr>
      <vt:lpstr>Endocardium</vt:lpstr>
      <vt:lpstr>Chambers of the Heart</vt:lpstr>
      <vt:lpstr>Right Atrium</vt:lpstr>
      <vt:lpstr>PowerPoint Presentation</vt:lpstr>
      <vt:lpstr>Right Ventricle</vt:lpstr>
      <vt:lpstr>Left Atrium</vt:lpstr>
      <vt:lpstr>Left ventricle </vt:lpstr>
      <vt:lpstr>Comparison of right and left atrium</vt:lpstr>
      <vt:lpstr>Valves of Heart</vt:lpstr>
      <vt:lpstr>The Tricuspid Valve</vt:lpstr>
      <vt:lpstr>PowerPoint Presentation</vt:lpstr>
      <vt:lpstr>The Mitral Valve</vt:lpstr>
      <vt:lpstr>PowerPoint Presentation</vt:lpstr>
      <vt:lpstr>The Pulmonary Valve</vt:lpstr>
      <vt:lpstr>PowerPoint Presentation</vt:lpstr>
      <vt:lpstr> The Aortic Valve </vt:lpstr>
      <vt:lpstr>PowerPoint Presentation</vt:lpstr>
      <vt:lpstr>Blood supply to the heart</vt:lpstr>
      <vt:lpstr>PowerPoint Presentation</vt:lpstr>
      <vt:lpstr>PowerPoint Presentation</vt:lpstr>
      <vt:lpstr>PowerPoint Presentation</vt:lpstr>
      <vt:lpstr>PowerPoint Presentation</vt:lpstr>
      <vt:lpstr>Nerve supply to the heart</vt:lpstr>
      <vt:lpstr>PowerPoint Presentation</vt:lpstr>
      <vt:lpstr>The Sympathetic Nerve actions</vt:lpstr>
      <vt:lpstr>Parasympathetic Nerve Actions</vt:lpstr>
      <vt:lpstr>PowerPoint Presentation</vt:lpstr>
      <vt:lpstr>Cardiac muscle fibers</vt:lpstr>
      <vt:lpstr>PowerPoint Presentation</vt:lpstr>
      <vt:lpstr>PowerPoint Presentation</vt:lpstr>
      <vt:lpstr>Applied Anatomy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OF HEART</dc:title>
  <dc:subject/>
  <dc:creator>Anju Mary Ealias</dc:creator>
  <dc:description/>
  <cp:lastModifiedBy>Rajesh Patel</cp:lastModifiedBy>
  <cp:revision>99</cp:revision>
  <dcterms:created xsi:type="dcterms:W3CDTF">2016-07-25T15:53:19Z</dcterms:created>
  <dcterms:modified xsi:type="dcterms:W3CDTF">2024-04-30T06:37:17Z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y fmtid="{D5CDD505-2E9C-101B-9397-08002B2CF9AE}" pid="3" name="Slides">
    <vt:r8>71</vt:r8>
  </property>
</Properties>
</file>