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74" r:id="rId8"/>
    <p:sldId id="261" r:id="rId9"/>
    <p:sldId id="262" r:id="rId10"/>
    <p:sldId id="275" r:id="rId11"/>
    <p:sldId id="263" r:id="rId12"/>
    <p:sldId id="264" r:id="rId13"/>
    <p:sldId id="265" r:id="rId14"/>
    <p:sldId id="266" r:id="rId15"/>
    <p:sldId id="276" r:id="rId16"/>
    <p:sldId id="268" r:id="rId17"/>
    <p:sldId id="269" r:id="rId18"/>
    <p:sldId id="270" r:id="rId19"/>
    <p:sldId id="277" r:id="rId20"/>
    <p:sldId id="278" r:id="rId21"/>
    <p:sldId id="272" r:id="rId22"/>
    <p:sldId id="271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9453C45-6CAC-45D7-B695-9BCE6605C610}" type="datetimeFigureOut">
              <a:rPr lang="en-IN" smtClean="0"/>
              <a:t>13-05-2024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DF626EA-7CA6-4607-8056-7FF02E2C91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9846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3C45-6CAC-45D7-B695-9BCE6605C610}" type="datetimeFigureOut">
              <a:rPr lang="en-IN" smtClean="0"/>
              <a:t>13-05-2024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26EA-7CA6-4607-8056-7FF02E2C91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281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3C45-6CAC-45D7-B695-9BCE6605C610}" type="datetimeFigureOut">
              <a:rPr lang="en-IN" smtClean="0"/>
              <a:t>13-05-2024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26EA-7CA6-4607-8056-7FF02E2C91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628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3C45-6CAC-45D7-B695-9BCE6605C610}" type="datetimeFigureOut">
              <a:rPr lang="en-IN" smtClean="0"/>
              <a:t>13-05-2024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26EA-7CA6-4607-8056-7FF02E2C91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6427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9453C45-6CAC-45D7-B695-9BCE6605C610}" type="datetimeFigureOut">
              <a:rPr lang="en-IN" smtClean="0"/>
              <a:t>13-05-2024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9DF626EA-7CA6-4607-8056-7FF02E2C91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2457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3C45-6CAC-45D7-B695-9BCE6605C610}" type="datetimeFigureOut">
              <a:rPr lang="en-IN" smtClean="0"/>
              <a:t>13-05-2024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26EA-7CA6-4607-8056-7FF02E2C91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376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3C45-6CAC-45D7-B695-9BCE6605C610}" type="datetimeFigureOut">
              <a:rPr lang="en-IN" smtClean="0"/>
              <a:t>13-05-2024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26EA-7CA6-4607-8056-7FF02E2C91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505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3C45-6CAC-45D7-B695-9BCE6605C610}" type="datetimeFigureOut">
              <a:rPr lang="en-IN" smtClean="0"/>
              <a:t>13-05-2024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26EA-7CA6-4607-8056-7FF02E2C91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057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3C45-6CAC-45D7-B695-9BCE6605C610}" type="datetimeFigureOut">
              <a:rPr lang="en-IN" smtClean="0"/>
              <a:t>13-05-2024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26EA-7CA6-4607-8056-7FF02E2C91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222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3C45-6CAC-45D7-B695-9BCE6605C610}" type="datetimeFigureOut">
              <a:rPr lang="en-IN" smtClean="0"/>
              <a:t>13-05-2024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F626EA-7CA6-4607-8056-7FF02E2C91AD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413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9453C45-6CAC-45D7-B695-9BCE6605C610}" type="datetimeFigureOut">
              <a:rPr lang="en-IN" smtClean="0"/>
              <a:t>13-05-2024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F626EA-7CA6-4607-8056-7FF02E2C91AD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605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9453C45-6CAC-45D7-B695-9BCE6605C610}" type="datetimeFigureOut">
              <a:rPr lang="en-IN" smtClean="0"/>
              <a:t>13-05-2024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DF626EA-7CA6-4607-8056-7FF02E2C91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953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ANATOMY OF SCAPULA</a:t>
            </a:r>
          </a:p>
        </p:txBody>
      </p:sp>
    </p:spTree>
    <p:extLst>
      <p:ext uri="{BB962C8B-B14F-4D97-AF65-F5344CB8AC3E}">
        <p14:creationId xmlns:p14="http://schemas.microsoft.com/office/powerpoint/2010/main" val="1790408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capular borders and angl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7215" y="890945"/>
            <a:ext cx="4957570" cy="507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97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Superior Angle: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Formed By The Junction Of The Superior And Vertebral Borders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Thin, Smooth, Rounded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Inclined Somewhat Lateralward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Covered By The Trapezius</a:t>
            </a:r>
          </a:p>
          <a:p>
            <a:pPr marL="514350" indent="-514350" algn="just">
              <a:buFont typeface="+mj-lt"/>
              <a:buAutoNum type="arabicPeriod" startAt="2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Inferior Angle: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 And Rough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Formed By The Union Of The Vertebral And Axillary Border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Covered By The Latissimus Dorsi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Moves Forwards Round The Chest When The Arm Is Abducted</a:t>
            </a:r>
          </a:p>
        </p:txBody>
      </p:sp>
    </p:spTree>
    <p:extLst>
      <p:ext uri="{BB962C8B-B14F-4D97-AF65-F5344CB8AC3E}">
        <p14:creationId xmlns:p14="http://schemas.microsoft.com/office/powerpoint/2010/main" val="3719296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834" y="762000"/>
            <a:ext cx="10076331" cy="5351929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Angle: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Known as Glenoid Angle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Thickest Part of the Bone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Bears the Glenoid Cavity or Fossa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Directed Forwards, Laterally and Slightly Upwards</a:t>
            </a:r>
          </a:p>
        </p:txBody>
      </p:sp>
    </p:spTree>
    <p:extLst>
      <p:ext uri="{BB962C8B-B14F-4D97-AF65-F5344CB8AC3E}">
        <p14:creationId xmlns:p14="http://schemas.microsoft.com/office/powerpoint/2010/main" val="1571569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Spine or Spinous Process: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Triangular Part of Bone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Borders And Two Surfaces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Divides The Dorsal Surface of The Scapula Into The Supraspinous And Infraspinous Fossae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 Border Is Called The Crest of The Spine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Crest Has Upper And Lower Lips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Border Is The Shortest, Is Slightly Concave, Thick And Round</a:t>
            </a:r>
          </a:p>
        </p:txBody>
      </p:sp>
    </p:spTree>
    <p:extLst>
      <p:ext uri="{BB962C8B-B14F-4D97-AF65-F5344CB8AC3E}">
        <p14:creationId xmlns:p14="http://schemas.microsoft.com/office/powerpoint/2010/main" val="2291977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44071"/>
            <a:ext cx="10515600" cy="5432892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Acromion process: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and somewhat triangular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two borders, medial and lateral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border is thick and irregular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Medial border is shorter than the lateral and concave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surfaces, superior and inferior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Superior surface is directed upwards, backward and lateralward; convex, rough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Inferior surface is smooth and concave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facet for the clavicle</a:t>
            </a:r>
          </a:p>
          <a:p>
            <a:pPr marL="548640" lvl="2" indent="0" algn="just">
              <a:buNone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 startAt="3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Coracoid Process: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 Curved Process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Attached By a Broad Base to The Upper Part of The Neck of The Scapula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Directed Forwards And Slightly Laterally</a:t>
            </a:r>
          </a:p>
          <a:p>
            <a:pPr marL="548640" lvl="2" indent="0" algn="just">
              <a:buNone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41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capula process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7566" y="563450"/>
            <a:ext cx="7456868" cy="573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831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Muscles: Origin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Subscapularis: Medial Two- Thirds Of The Subscapular Fossa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Supraspinatus: Medial Two- Thirds Of The Supraspinatus Fossa Including The Upper Surface Of The Spine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Infraspinatus: Medial Two- Thirds Of The Infraspinatus Fossa Including The Lower Surface Of The Spine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Deltoid: Lower Border Of The Crest Of The Spine And From The Lateral Border Of The Acromion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Biceps Brachii: Long Head; Supraglenoid Tubercle, Short Head; Lateral Part Of The Tip Of The Coracoid Process</a:t>
            </a:r>
          </a:p>
        </p:txBody>
      </p:sp>
    </p:spTree>
    <p:extLst>
      <p:ext uri="{BB962C8B-B14F-4D97-AF65-F5344CB8AC3E}">
        <p14:creationId xmlns:p14="http://schemas.microsoft.com/office/powerpoint/2010/main" val="1799243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0282"/>
            <a:ext cx="10515600" cy="5486681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Coracobrachialis: Medial Part of The Tip of The Coracoid Process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Triceps Brachii: Long Head From The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Infraglenoid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Tubercle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Teres Minor: Dorsal Surface, Upper Two- Thirds, Lateral Border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Teres Major: Dorsal Surface, Lower One- Third, Lateral Border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Omohyoid: Suprascapular Notch</a:t>
            </a:r>
          </a:p>
          <a:p>
            <a:pPr marL="0" indent="0" algn="just"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Trapezius: Upper Border of The Crest of the Spine And Medial Border of The Acromion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S.A: Medial Border of The Costal Surface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Pectoralis Minor: Medial Border And the Superior Surface of the Coracoid Process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Leavtor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Scapulae: Dorsal Aspect, Medial Border, From the Superior Angle to The Root of The Spine</a:t>
            </a:r>
          </a:p>
        </p:txBody>
      </p:sp>
    </p:spTree>
    <p:extLst>
      <p:ext uri="{BB962C8B-B14F-4D97-AF65-F5344CB8AC3E}">
        <p14:creationId xmlns:p14="http://schemas.microsoft.com/office/powerpoint/2010/main" val="296760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0283"/>
            <a:ext cx="10515600" cy="5504330"/>
          </a:xfrm>
        </p:spPr>
        <p:txBody>
          <a:bodyPr/>
          <a:lstStyle/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Rhomboideus Minor: Medial Border, Dorsal Aspect, Opposite The Root Of The Spine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Rhomboideus Major: Medial Border, Dorsal Aspect, Between The Root of The Spine and The Inferior Angle</a:t>
            </a:r>
          </a:p>
          <a:p>
            <a:pPr marL="0" indent="0" algn="just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Ligaments: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Glenoid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Labrum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Margin of The Glenoid Cavity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Capsule Of The AC Joint: Margin Of The Acromion Facet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Coracoacromial Ligament: Lateral Border of The Coracoid Process, Medial Side of The Tip F The Acromion Process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Coracohumeral Ligament: Root of The Coracoid Process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Coracoclavicular Ligament: Coracoid Process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Suprascapular Ligament: Bridges Across The Suprascapular Notch</a:t>
            </a:r>
          </a:p>
        </p:txBody>
      </p:sp>
    </p:spTree>
    <p:extLst>
      <p:ext uri="{BB962C8B-B14F-4D97-AF65-F5344CB8AC3E}">
        <p14:creationId xmlns:p14="http://schemas.microsoft.com/office/powerpoint/2010/main" val="572724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scapula muscle attachmen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560" y="692239"/>
            <a:ext cx="9156879" cy="547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01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Large, Flat And Triangular Bone</a:t>
            </a:r>
          </a:p>
          <a:p>
            <a:pPr algn="just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Placed on The Posterolateral Aspect of The Thoracic Cage</a:t>
            </a:r>
          </a:p>
          <a:p>
            <a:pPr algn="just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Two Surfaces, Three Borders, Three Angles and Three Processes</a:t>
            </a:r>
          </a:p>
        </p:txBody>
      </p:sp>
    </p:spTree>
    <p:extLst>
      <p:ext uri="{BB962C8B-B14F-4D97-AF65-F5344CB8AC3E}">
        <p14:creationId xmlns:p14="http://schemas.microsoft.com/office/powerpoint/2010/main" val="1907792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scapula capsule and ligament attachmen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352" y="623853"/>
            <a:ext cx="8049295" cy="561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199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 DETERMINATION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or Glenoid Angle is Large and Bears The Glenoid Cavity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Dorsal Surface is Convex and is Divided by The Triangular Spine Into The Supraspinous and Infraspinous Fossa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Costal Surface is Concave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Thickest Border Runs From The Glenoid Cavity above to The Inferior Angle Below</a:t>
            </a:r>
          </a:p>
        </p:txBody>
      </p:sp>
    </p:spTree>
    <p:extLst>
      <p:ext uri="{BB962C8B-B14F-4D97-AF65-F5344CB8AC3E}">
        <p14:creationId xmlns:p14="http://schemas.microsoft.com/office/powerpoint/2010/main" val="884631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scapula side determin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36" y="681211"/>
            <a:ext cx="5517588" cy="549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scapula proces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9" y="681211"/>
            <a:ext cx="5517586" cy="549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412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14642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7386" y="720445"/>
            <a:ext cx="5537227" cy="541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700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SURFACES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Costal Surface: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Known as Ventral Surface or Subscapular Fossa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Presents A Broad Concavity (Directed Medially and Forwards)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Medial Two- Thirds of The Fossa are Marked By Several Oblique Ridges; Run Lateralward And Upwards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Third of The Fossa is Smooth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 Ridge Adjoins The Lateral Border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Almost Rod- Like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as a Lever For The Action Of S.A in Overhead Abduction of The Arm.</a:t>
            </a:r>
          </a:p>
        </p:txBody>
      </p:sp>
    </p:spTree>
    <p:extLst>
      <p:ext uri="{BB962C8B-B14F-4D97-AF65-F5344CB8AC3E}">
        <p14:creationId xmlns:p14="http://schemas.microsoft.com/office/powerpoint/2010/main" val="643735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6068"/>
            <a:ext cx="10515600" cy="5120895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Dorsal Surface: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Arched From Above Downwards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Gives Attachment To The Spine Of Scapula Which Divides The Surface Into Two Unequal Parts: Supraspinatus Fossa And Infraspinatus Fossa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Fossa Are Connected By The Supraglenoid Notch, Situated Lateral To The Root Of The Spine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62990" lvl="2" indent="-514350" algn="just">
              <a:buFont typeface="+mj-lt"/>
              <a:buAutoNum type="alphaL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Supraspinatus Fossa:</a:t>
            </a:r>
          </a:p>
          <a:p>
            <a:pPr lvl="4" algn="just">
              <a:buFont typeface="Wingdings" panose="05000000000000000000" pitchFamily="2" charset="2"/>
              <a:buChar char="§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Smaller Of The Two</a:t>
            </a:r>
          </a:p>
          <a:p>
            <a:pPr lvl="4" algn="just">
              <a:buFont typeface="Wingdings" panose="05000000000000000000" pitchFamily="2" charset="2"/>
              <a:buChar char="§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Concave, Smooth And Broader</a:t>
            </a:r>
          </a:p>
          <a:p>
            <a:pPr lvl="4" algn="just">
              <a:buFont typeface="Wingdings" panose="05000000000000000000" pitchFamily="2" charset="2"/>
              <a:buChar char="§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Medial Two Thirds Give Origin To The Supraspinatus</a:t>
            </a:r>
          </a:p>
        </p:txBody>
      </p:sp>
    </p:spTree>
    <p:extLst>
      <p:ext uri="{BB962C8B-B14F-4D97-AF65-F5344CB8AC3E}">
        <p14:creationId xmlns:p14="http://schemas.microsoft.com/office/powerpoint/2010/main" val="2832051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575" y="1111624"/>
            <a:ext cx="10425953" cy="4923416"/>
          </a:xfrm>
        </p:spPr>
        <p:txBody>
          <a:bodyPr>
            <a:normAutofit/>
          </a:bodyPr>
          <a:lstStyle/>
          <a:p>
            <a:pPr marL="1062990" lvl="2" indent="-514350" algn="just">
              <a:buFont typeface="+mj-lt"/>
              <a:buAutoNum type="alphaLcPeriod" startAt="2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Infraspinatus fossa:</a:t>
            </a:r>
          </a:p>
          <a:p>
            <a:pPr lvl="4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 larger</a:t>
            </a:r>
          </a:p>
          <a:p>
            <a:pPr lvl="4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Shallow concavity at its upper part</a:t>
            </a:r>
          </a:p>
          <a:p>
            <a:pPr lvl="4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Centre presents a prominent convexity</a:t>
            </a:r>
          </a:p>
          <a:p>
            <a:pPr lvl="4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Medial two- thirds gives origin to the Infraspinatus muscle</a:t>
            </a:r>
          </a:p>
        </p:txBody>
      </p:sp>
    </p:spTree>
    <p:extLst>
      <p:ext uri="{BB962C8B-B14F-4D97-AF65-F5344CB8AC3E}">
        <p14:creationId xmlns:p14="http://schemas.microsoft.com/office/powerpoint/2010/main" val="90061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capular surfa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1462" y="1488281"/>
            <a:ext cx="6769076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332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BORDERS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16843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Superior Border: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Shortest And Thinnest, Most Irregular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Concave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Extends From The Medial Angle To The Base of The Coracoid Process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 The Root of The Coracoid Process It Presents The Suprascapular Notch</a:t>
            </a:r>
          </a:p>
          <a:p>
            <a:pPr marL="514350" indent="-514350" algn="just">
              <a:buFont typeface="+mj-lt"/>
              <a:buAutoNum type="arabicPeriod" startAt="2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Axillary Border or Lateral Border: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Thickest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Begins Above at The Lower Margin of The Glenoid Cavity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Inclines Obliquely Downward And Backward To The Inferior Angle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Upper End It Presents The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Infraglenoid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Tubercle</a:t>
            </a:r>
          </a:p>
        </p:txBody>
      </p:sp>
    </p:spTree>
    <p:extLst>
      <p:ext uri="{BB962C8B-B14F-4D97-AF65-F5344CB8AC3E}">
        <p14:creationId xmlns:p14="http://schemas.microsoft.com/office/powerpoint/2010/main" val="624064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06823"/>
            <a:ext cx="10515600" cy="5370139"/>
          </a:xfrm>
        </p:spPr>
        <p:txBody>
          <a:bodyPr/>
          <a:lstStyle/>
          <a:p>
            <a:pPr marL="514350" indent="-514350" algn="just">
              <a:buFont typeface="+mj-lt"/>
              <a:buAutoNum type="arabicPeriod" startAt="3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Vertebral Border or Medial Border: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Longest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Extends From the Superior Angle to The Inferior Angle</a:t>
            </a:r>
          </a:p>
        </p:txBody>
      </p:sp>
    </p:spTree>
    <p:extLst>
      <p:ext uri="{BB962C8B-B14F-4D97-AF65-F5344CB8AC3E}">
        <p14:creationId xmlns:p14="http://schemas.microsoft.com/office/powerpoint/2010/main" val="4043474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130</TotalTime>
  <Words>847</Words>
  <Application>Microsoft Office PowerPoint</Application>
  <PresentationFormat>Widescreen</PresentationFormat>
  <Paragraphs>114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Century Gothic</vt:lpstr>
      <vt:lpstr>Garamond</vt:lpstr>
      <vt:lpstr>Times New Roman</vt:lpstr>
      <vt:lpstr>Wingdings</vt:lpstr>
      <vt:lpstr>Savon</vt:lpstr>
      <vt:lpstr>ANATOMY OF SCAPULA</vt:lpstr>
      <vt:lpstr>ANATOMY</vt:lpstr>
      <vt:lpstr>PowerPoint Presentation</vt:lpstr>
      <vt:lpstr>TWO SURFACES</vt:lpstr>
      <vt:lpstr>PowerPoint Presentation</vt:lpstr>
      <vt:lpstr>PowerPoint Presentation</vt:lpstr>
      <vt:lpstr>PowerPoint Presentation</vt:lpstr>
      <vt:lpstr>THREE BORDERS</vt:lpstr>
      <vt:lpstr>PowerPoint Presentation</vt:lpstr>
      <vt:lpstr>PowerPoint Presentation</vt:lpstr>
      <vt:lpstr>THREE ANGLES</vt:lpstr>
      <vt:lpstr>PowerPoint Presentation</vt:lpstr>
      <vt:lpstr>THREE PROCESSES</vt:lpstr>
      <vt:lpstr>PowerPoint Presentation</vt:lpstr>
      <vt:lpstr>PowerPoint Presentation</vt:lpstr>
      <vt:lpstr>ATTACHMENTS</vt:lpstr>
      <vt:lpstr>PowerPoint Presentation</vt:lpstr>
      <vt:lpstr>PowerPoint Presentation</vt:lpstr>
      <vt:lpstr>PowerPoint Presentation</vt:lpstr>
      <vt:lpstr>PowerPoint Presentation</vt:lpstr>
      <vt:lpstr>SIDE DETERMINATION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SCAPULA</dc:title>
  <dc:creator>Charu Sharma Nautiyal</dc:creator>
  <cp:lastModifiedBy>Rajesh Patel</cp:lastModifiedBy>
  <cp:revision>19</cp:revision>
  <dcterms:created xsi:type="dcterms:W3CDTF">2017-06-24T05:57:35Z</dcterms:created>
  <dcterms:modified xsi:type="dcterms:W3CDTF">2024-05-13T07:55:40Z</dcterms:modified>
</cp:coreProperties>
</file>