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53" r:id="rId1"/>
  </p:sldMasterIdLst>
  <p:notesMasterIdLst>
    <p:notesMasterId r:id="rId16"/>
  </p:notes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63" r:id="rId9"/>
    <p:sldId id="294" r:id="rId10"/>
    <p:sldId id="295" r:id="rId11"/>
    <p:sldId id="296" r:id="rId12"/>
    <p:sldId id="297" r:id="rId13"/>
    <p:sldId id="298" r:id="rId14"/>
    <p:sldId id="35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1D34B-C865-4968-8366-7520D7F2C0BB}" type="datetimeFigureOut">
              <a:rPr lang="en-IN" smtClean="0"/>
              <a:t>28-02-2025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DB626-DC30-4BF5-A48C-6C5536DCE9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888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DB626-DC30-4BF5-A48C-6C5536DCE94A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326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42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598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392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30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8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2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814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437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8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786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7/8/2015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11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hdr="0" dt="0"/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59061D4-7FA6-F026-7A1A-DF1047D50AB6}"/>
              </a:ext>
            </a:extLst>
          </p:cNvPr>
          <p:cNvSpPr txBox="1">
            <a:spLocks/>
          </p:cNvSpPr>
          <p:nvPr/>
        </p:nvSpPr>
        <p:spPr>
          <a:xfrm>
            <a:off x="-381000" y="5112537"/>
            <a:ext cx="65532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cap="all" dirty="0"/>
              <a:t>ANATOMY OF TESTIS</a:t>
            </a:r>
            <a:endParaRPr lang="en-US" sz="12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7A4BF4C-85F9-4FCB-E2DB-361D938AC329}"/>
              </a:ext>
            </a:extLst>
          </p:cNvPr>
          <p:cNvSpPr txBox="1">
            <a:spLocks/>
          </p:cNvSpPr>
          <p:nvPr/>
        </p:nvSpPr>
        <p:spPr>
          <a:xfrm>
            <a:off x="6610350" y="5112537"/>
            <a:ext cx="24003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BY MBBSPPT.COM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A31485-E532-1208-4A84-DC11E34AB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683" y="941832"/>
            <a:ext cx="2756633" cy="275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5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8096" y="2084832"/>
            <a:ext cx="4044049" cy="4224528"/>
          </a:xfrm>
        </p:spPr>
        <p:txBody>
          <a:bodyPr>
            <a:noAutofit/>
          </a:bodyPr>
          <a:lstStyle/>
          <a:p>
            <a:pPr marL="92075" indent="0">
              <a:buNone/>
            </a:pPr>
            <a:r>
              <a:rPr lang="en-US" sz="1800" dirty="0"/>
              <a:t>It is a male gonad homologous with ovary of female.</a:t>
            </a:r>
          </a:p>
          <a:p>
            <a:pPr marL="92075" indent="0">
              <a:buNone/>
            </a:pPr>
            <a:r>
              <a:rPr lang="en-US" sz="1800" dirty="0"/>
              <a:t>It is suspended in scrotum by the spermatic cord so that its upper pole is tilted forwards and medially.</a:t>
            </a:r>
          </a:p>
          <a:p>
            <a:pPr marL="92075" indent="0">
              <a:buNone/>
            </a:pPr>
            <a:r>
              <a:rPr lang="en-US" sz="1800" dirty="0"/>
              <a:t>The left testis is slightly lower than the right.</a:t>
            </a:r>
          </a:p>
          <a:p>
            <a:pPr marL="92075" indent="0">
              <a:buNone/>
            </a:pPr>
            <a:r>
              <a:rPr lang="en-US" sz="1800" dirty="0"/>
              <a:t>The testis is oval in shape, compressed from side to side.</a:t>
            </a:r>
          </a:p>
          <a:p>
            <a:pPr marL="92075" indent="0">
              <a:buNone/>
            </a:pPr>
            <a:r>
              <a:rPr lang="en-US" sz="1800" dirty="0"/>
              <a:t>It is 3.75 cm long, 1.8cm thick from side to side.</a:t>
            </a:r>
          </a:p>
          <a:p>
            <a:pPr marL="92075" indent="0">
              <a:buNone/>
            </a:pPr>
            <a:r>
              <a:rPr lang="en-US" sz="1800" dirty="0"/>
              <a:t>An adult testis weighs about 10-15 g.</a:t>
            </a:r>
          </a:p>
          <a:p>
            <a:pPr marL="92075" indent="0">
              <a:buNone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DEBD3-9289-05D4-34E1-D84022845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055" y="2223378"/>
            <a:ext cx="3332849" cy="221953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57B4A-18DC-2F75-AD7D-AD7BA78AB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33F15-6B4E-A45B-00A1-9AFB5AFBE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7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46F6A-50D6-6856-964C-492758759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B576EB-615F-3C9B-B433-89BB8288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EPIDIDYMIS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F7B22-371A-73E9-E593-0A2F888D0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4044049" cy="4224528"/>
          </a:xfrm>
        </p:spPr>
        <p:txBody>
          <a:bodyPr>
            <a:noAutofit/>
          </a:bodyPr>
          <a:lstStyle/>
          <a:p>
            <a:pPr marL="92075" indent="0">
              <a:buNone/>
            </a:pPr>
            <a:r>
              <a:rPr lang="en-US" sz="1800" dirty="0"/>
              <a:t>Epididymis is made up of highly coiled tube which stores spermatozoa.</a:t>
            </a:r>
          </a:p>
          <a:p>
            <a:pPr marL="92075" indent="0">
              <a:buNone/>
            </a:pPr>
            <a:r>
              <a:rPr lang="en-US" sz="1800" dirty="0"/>
              <a:t>It has head, body and tail.</a:t>
            </a:r>
          </a:p>
          <a:p>
            <a:pPr marL="92075" indent="0">
              <a:buNone/>
            </a:pPr>
            <a:r>
              <a:rPr lang="en-US" sz="1800" dirty="0"/>
              <a:t>It becomes continuous with Ductus deferens.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545BF8-4853-1695-75F6-FA62B888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30" y="2158723"/>
            <a:ext cx="3360974" cy="306552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CD4E1E-216F-C53D-F498-503D48272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F7E2E-2060-AE23-3A47-72C18310B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151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CD31-26CA-E8BD-2F09-C3A3FE61F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076E6A-22E8-A1DD-47C2-35735C4B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FEATURES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F29D84-C5D0-653F-3D5D-8BCFCDDF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4044049" cy="4224528"/>
          </a:xfrm>
        </p:spPr>
        <p:txBody>
          <a:bodyPr>
            <a:noAutofit/>
          </a:bodyPr>
          <a:lstStyle/>
          <a:p>
            <a:pPr marL="92075" indent="0">
              <a:buNone/>
            </a:pPr>
            <a:r>
              <a:rPr lang="en-US" sz="1800" dirty="0"/>
              <a:t>Two poles or ends, upper and lower.</a:t>
            </a:r>
          </a:p>
          <a:p>
            <a:pPr marL="92075" indent="0">
              <a:buNone/>
            </a:pPr>
            <a:r>
              <a:rPr lang="en-US" sz="1800" dirty="0"/>
              <a:t>Two borders, anterior and posterior.</a:t>
            </a:r>
          </a:p>
          <a:p>
            <a:pPr marL="92075" indent="0">
              <a:buNone/>
            </a:pPr>
            <a:r>
              <a:rPr lang="en-US" sz="1800" dirty="0"/>
              <a:t>Two surfaces medial and lateral.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3ADA6F-0A30-F8CC-152B-1A32D5CE3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145" y="2158723"/>
            <a:ext cx="3563759" cy="371000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AE1DF-75B9-6FE6-4675-FAF989CB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BB43E-55DE-031D-E06A-909E42D1B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593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28098-1310-E66E-A221-A7FF19481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7604FD-7F32-F237-898F-DF10B3416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COVERINGS OF TESTIS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30D39F-D7F9-CAAA-F95F-091CA96B9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224528"/>
          </a:xfrm>
        </p:spPr>
        <p:txBody>
          <a:bodyPr>
            <a:noAutofit/>
          </a:bodyPr>
          <a:lstStyle/>
          <a:p>
            <a:pPr marL="92075" indent="0">
              <a:buNone/>
            </a:pPr>
            <a:r>
              <a:rPr lang="en-US" sz="1800" dirty="0"/>
              <a:t>Testis is covered by 3 coats, from outside inwards they are:</a:t>
            </a:r>
          </a:p>
          <a:p>
            <a:pPr marL="92075" indent="0">
              <a:buNone/>
            </a:pPr>
            <a:endParaRPr lang="en-US" sz="1800" dirty="0"/>
          </a:p>
          <a:p>
            <a:pPr marL="434975" indent="-342900">
              <a:buFont typeface="+mj-lt"/>
              <a:buAutoNum type="arabicPeriod"/>
            </a:pPr>
            <a:r>
              <a:rPr lang="en-US" sz="1800" dirty="0"/>
              <a:t>Tunica vaginalis – lower persistent portion of processus vaginalis, covers whole testis except posterior border as Parietal &amp; visceral layers.</a:t>
            </a:r>
          </a:p>
          <a:p>
            <a:pPr marL="434975" indent="-342900">
              <a:buFont typeface="+mj-lt"/>
              <a:buAutoNum type="arabicPeriod"/>
            </a:pPr>
            <a:r>
              <a:rPr lang="en-US" sz="1800" dirty="0"/>
              <a:t>Tunica albuginea – dense, white fibrous coat covering the testis, whose posterior border thickened to form mediastinum testis. Numerous septa extend from it into the inner surface.</a:t>
            </a:r>
          </a:p>
          <a:p>
            <a:pPr marL="434975" indent="-342900">
              <a:buFont typeface="+mj-lt"/>
              <a:buAutoNum type="arabicPeriod"/>
            </a:pPr>
            <a:r>
              <a:rPr lang="en-US" sz="1800" dirty="0"/>
              <a:t>Tunica vascularis – vascular coat.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7B5DA8-F718-FD9F-88C2-BD23C35A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13D03-7750-D241-559E-4AB97D62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64C7C-6DFC-54DD-C8D4-A9D433617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74DDC0-6FB8-33FA-0610-47C4653E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TESTIS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8A13BA-2D8A-C787-383B-43E0B9C20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4304145"/>
            <a:ext cx="7607808" cy="2005214"/>
          </a:xfrm>
        </p:spPr>
        <p:txBody>
          <a:bodyPr>
            <a:noAutofit/>
          </a:bodyPr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Glandular part of testis contains 200-300 lobules.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Each lobule contains 2-3 seminiferous tubules.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These tubules anastomose at apices to form network called RETE TESTIS.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Each of it give rise to 12-30 efferent </a:t>
            </a:r>
            <a:r>
              <a:rPr lang="en-US" sz="1800" dirty="0" err="1"/>
              <a:t>ductules</a:t>
            </a:r>
            <a:r>
              <a:rPr lang="en-US" sz="1800" dirty="0"/>
              <a:t> which form head of epididymis.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It is continuous with ductus deferens.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34F8AF-F759-4ED3-D46F-073097097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738" y="1743142"/>
            <a:ext cx="5666523" cy="256100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283824-189C-C239-5F21-4299C21DA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E0324-1185-E3C4-48B0-2F2EC274B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152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EF3FB-E86F-2918-D745-D82035CC3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6279BF-6880-ADBE-F3C7-0887D637C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ARTERIAL SUPPLY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7677B6-C804-8688-B7B7-BB12B2B98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4852786"/>
            <a:ext cx="7607808" cy="1197032"/>
          </a:xfrm>
        </p:spPr>
        <p:txBody>
          <a:bodyPr>
            <a:noAutofit/>
          </a:bodyPr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Testicular artery, branch of Abdominal aorta at the level of L2.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Posterior abdominal wall Deep inguinal ring Spermatic cord</a:t>
            </a:r>
          </a:p>
          <a:p>
            <a:pPr marL="92075" indent="0">
              <a:buNone/>
            </a:pPr>
            <a:r>
              <a:rPr lang="en-US" sz="1800" dirty="0"/>
              <a:t> Tunica albuginea &amp; Tunica vascularis of testis.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B890E58-B638-CF24-D227-7D4F18E13CB7}"/>
              </a:ext>
            </a:extLst>
          </p:cNvPr>
          <p:cNvCxnSpPr/>
          <p:nvPr/>
        </p:nvCxnSpPr>
        <p:spPr>
          <a:xfrm>
            <a:off x="1219200" y="5868787"/>
            <a:ext cx="230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4920D57-DE96-BBD0-B618-090D7FFC9D20}"/>
              </a:ext>
            </a:extLst>
          </p:cNvPr>
          <p:cNvCxnSpPr/>
          <p:nvPr/>
        </p:nvCxnSpPr>
        <p:spPr>
          <a:xfrm>
            <a:off x="3486728" y="5439297"/>
            <a:ext cx="230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1459B0-6D22-D48E-6CD0-BBAA4BF3E17D}"/>
              </a:ext>
            </a:extLst>
          </p:cNvPr>
          <p:cNvCxnSpPr/>
          <p:nvPr/>
        </p:nvCxnSpPr>
        <p:spPr>
          <a:xfrm>
            <a:off x="5477164" y="5439297"/>
            <a:ext cx="230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885AFF8-3985-4860-743F-A5B892A34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961" y="1593296"/>
            <a:ext cx="4626223" cy="317987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C3CAB-68B1-0464-3D29-2F65C316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B655A-8893-20F7-D5B4-64A477B7F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72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3007" y="630868"/>
            <a:ext cx="5125057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>
                <a:latin typeface="+mj-lt"/>
              </a:rPr>
              <a:t>VENOUS SUPPLY</a:t>
            </a:r>
            <a:r>
              <a:rPr lang="en-IN" sz="3600" b="1" dirty="0">
                <a:latin typeface="+mj-lt"/>
              </a:rPr>
              <a:t>: </a:t>
            </a:r>
            <a:r>
              <a:rPr lang="en-IN" dirty="0"/>
              <a:t>Pampiniform Plexus of Veins.</a:t>
            </a:r>
          </a:p>
          <a:p>
            <a:r>
              <a:rPr lang="en-IN" sz="1350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2" y="1314476"/>
            <a:ext cx="2426597" cy="4044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981" y="1337848"/>
            <a:ext cx="3643105" cy="41823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F06CDD-816D-E828-4357-3C61A6BC4DA3}"/>
              </a:ext>
            </a:extLst>
          </p:cNvPr>
          <p:cNvSpPr txBox="1"/>
          <p:nvPr/>
        </p:nvSpPr>
        <p:spPr>
          <a:xfrm>
            <a:off x="909225" y="5320493"/>
            <a:ext cx="69683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atin typeface="+mj-lt"/>
              </a:rPr>
              <a:t>LYMPHATIC SUPPLY: </a:t>
            </a:r>
            <a:r>
              <a:rPr lang="en-US" dirty="0"/>
              <a:t>Preaortic and Paraaortic lymph nodes</a:t>
            </a:r>
          </a:p>
          <a:p>
            <a:r>
              <a:rPr lang="en-US" dirty="0"/>
              <a:t>							 at the level of L2.</a:t>
            </a:r>
            <a:r>
              <a:rPr lang="en-IN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D95FCE-7695-73AF-74C3-96639A6C1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19A5B-7907-6F0A-B278-B9A96DF87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89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42955-D043-F3F2-169C-71B739296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33A7A0-2285-2122-3F5F-E91496FE9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NERVE SUPPLY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E832DD-808E-C671-1A5E-2F4CCFB17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224527"/>
          </a:xfrm>
        </p:spPr>
        <p:txBody>
          <a:bodyPr>
            <a:noAutofit/>
          </a:bodyPr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Sympathetic nerves from T10, pass through Renal and Aortic plexuses.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Afferent for testicular sensation and Efferent to blood vessels (vasomotor).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F551F3-68F0-B900-5F70-8ED045EDD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02" y="3103417"/>
            <a:ext cx="3113138" cy="3205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763FAF-7437-21E9-6090-4ADDDAE83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66" y="3712498"/>
            <a:ext cx="3113138" cy="259686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BC13D90-19FB-DC02-23D0-40D576115517}"/>
              </a:ext>
            </a:extLst>
          </p:cNvPr>
          <p:cNvSpPr txBox="1">
            <a:spLocks/>
          </p:cNvSpPr>
          <p:nvPr/>
        </p:nvSpPr>
        <p:spPr>
          <a:xfrm>
            <a:off x="5099951" y="3202709"/>
            <a:ext cx="4044049" cy="45258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0" algn="just">
              <a:buFont typeface="Tw Cen MT" panose="020B0602020104020603" pitchFamily="34" charset="0"/>
              <a:buNone/>
            </a:pPr>
            <a:r>
              <a:rPr lang="en-US" sz="2800" dirty="0">
                <a:latin typeface="+mj-lt"/>
              </a:rPr>
              <a:t>HISTOLOGY OF TESTIS: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E03A5-C3E4-4B4F-819E-B21E537A9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911D48-1F87-EC3F-F56F-1E3EBD2B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155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E49A2-B2DA-2A04-C5FB-497F770D3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B4A808-4898-89F6-694D-1523FEB8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EMBRYOLOGY OF TESTIS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CAF0F9-45FD-04A6-AC82-55B17857D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523" y="1752418"/>
            <a:ext cx="5942954" cy="418338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6C909B1-5724-A5CA-FF7F-06C173D56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CB9F2-D967-78E5-91B9-AED02AC4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844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E023-15A3-8E8F-FECA-C9E21FB06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B0A35E-4584-EEBF-B3D8-A7517CE88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DESCENT OF TESTIS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A2F561-031F-DD82-C54E-6C8F69DBD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182277"/>
            <a:ext cx="4206662" cy="38515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3315C0-70B7-007E-EA0E-4BA03584B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8" y="2182276"/>
            <a:ext cx="3525494" cy="362764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44EE3E-9A4E-CCB5-34B4-D83DBED57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B3CCF-5964-01C7-BF16-0D00B2AE9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893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F37B5-821E-91B4-E8B1-100A45569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4D723F-3942-CE41-160B-330742343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between ectopic &amp; undescended testis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27517C-B06E-3EE4-C3CE-44074DB8B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969" y="2585792"/>
            <a:ext cx="6716062" cy="3515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1CF560-235A-F0CA-30BE-528B8523E511}"/>
              </a:ext>
            </a:extLst>
          </p:cNvPr>
          <p:cNvSpPr txBox="1"/>
          <p:nvPr/>
        </p:nvSpPr>
        <p:spPr>
          <a:xfrm>
            <a:off x="1459345" y="2197861"/>
            <a:ext cx="2613891" cy="381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Undescended Testis</a:t>
            </a:r>
            <a:endParaRPr lang="en-IN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E4F180-B32C-60B4-697A-734E02D3B5EE}"/>
              </a:ext>
            </a:extLst>
          </p:cNvPr>
          <p:cNvSpPr txBox="1"/>
          <p:nvPr/>
        </p:nvSpPr>
        <p:spPr>
          <a:xfrm>
            <a:off x="4872180" y="2204515"/>
            <a:ext cx="2613891" cy="381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Ectopic Testis</a:t>
            </a:r>
            <a:endParaRPr lang="en-IN" u="sng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1AF5F4-7C11-BEDE-AC6D-30FD6C05B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296BC2-C2FF-BE28-37CF-A96C2B54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613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27118-A3FB-7849-4DFB-290523E88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C64C56-3B64-0E38-ACBD-56AF14E2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between ectopic &amp; undescended testis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04E06D-E9FA-AD2C-9C53-D2FB9BE4A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88" y="2114850"/>
            <a:ext cx="7438223" cy="375716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23B12-8F2C-1E5A-AE4E-C946EC3E9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0D44AB-7939-1140-6843-0164361FF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37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93084" y="2875002"/>
            <a:ext cx="35578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</a:t>
            </a:r>
            <a:endParaRPr lang="en-US" sz="6600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318</TotalTime>
  <Words>428</Words>
  <Application>Microsoft Office PowerPoint</Application>
  <PresentationFormat>On-screen Show (4:3)</PresentationFormat>
  <Paragraphs>73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Tw Cen MT</vt:lpstr>
      <vt:lpstr>Tw Cen MT Condensed</vt:lpstr>
      <vt:lpstr>Wingdings 3</vt:lpstr>
      <vt:lpstr>Integral</vt:lpstr>
      <vt:lpstr>PowerPoint Presentation</vt:lpstr>
      <vt:lpstr>TESTIS</vt:lpstr>
      <vt:lpstr>EPIDIDYMIS</vt:lpstr>
      <vt:lpstr>EXTERNAL FEATURES</vt:lpstr>
      <vt:lpstr>COVERINGS OF TESTIS</vt:lpstr>
      <vt:lpstr>STRUCTURE OF TESTIS</vt:lpstr>
      <vt:lpstr>ARTERIAL SUPPLY</vt:lpstr>
      <vt:lpstr>PowerPoint Presentation</vt:lpstr>
      <vt:lpstr>NERVE SUPPLY</vt:lpstr>
      <vt:lpstr>EMBRYOLOGY OF TESTIS</vt:lpstr>
      <vt:lpstr>DESCENT OF TESTIS</vt:lpstr>
      <vt:lpstr>Comparison between ectopic &amp; undescended testis</vt:lpstr>
      <vt:lpstr>Comparison between ectopic &amp; undescended testis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TESTIS</dc:title>
  <dc:creator>LENOVO</dc:creator>
  <cp:lastModifiedBy>Rajesh Patel</cp:lastModifiedBy>
  <cp:revision>34</cp:revision>
  <dcterms:created xsi:type="dcterms:W3CDTF">2015-08-03T17:13:44Z</dcterms:created>
  <dcterms:modified xsi:type="dcterms:W3CDTF">2025-02-27T19:21:37Z</dcterms:modified>
</cp:coreProperties>
</file>