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99" r:id="rId2"/>
    <p:sldId id="257" r:id="rId3"/>
    <p:sldId id="260" r:id="rId4"/>
    <p:sldId id="293" r:id="rId5"/>
    <p:sldId id="263" r:id="rId6"/>
    <p:sldId id="264" r:id="rId7"/>
    <p:sldId id="265" r:id="rId8"/>
    <p:sldId id="297" r:id="rId9"/>
    <p:sldId id="294" r:id="rId10"/>
    <p:sldId id="278" r:id="rId11"/>
    <p:sldId id="274" r:id="rId12"/>
    <p:sldId id="272" r:id="rId13"/>
    <p:sldId id="289" r:id="rId14"/>
    <p:sldId id="269" r:id="rId15"/>
    <p:sldId id="290" r:id="rId16"/>
    <p:sldId id="291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B95F6-5732-488E-ACDE-4EA4F84C4110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3CCE5-D8FE-4BB5-9EC7-78E909049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79FEB-9771-4434-B021-CEB93509EEE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CCE5-D8FE-4BB5-9EC7-78E90904913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79FEB-9771-4434-B021-CEB93509EE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79FEB-9771-4434-B021-CEB93509EE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AC39-0754-4604-AC2D-DB13A8299CD6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288B-2605-4BC6-8860-6B21549061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60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AC39-0754-4604-AC2D-DB13A8299CD6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288B-2605-4BC6-8860-6B2154906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AC39-0754-4604-AC2D-DB13A8299CD6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288B-2605-4BC6-8860-6B2154906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1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AC39-0754-4604-AC2D-DB13A8299CD6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288B-2605-4BC6-8860-6B2154906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1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AC39-0754-4604-AC2D-DB13A8299CD6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288B-2605-4BC6-8860-6B21549061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5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AC39-0754-4604-AC2D-DB13A8299CD6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288B-2605-4BC6-8860-6B2154906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0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AC39-0754-4604-AC2D-DB13A8299CD6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288B-2605-4BC6-8860-6B2154906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1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AC39-0754-4604-AC2D-DB13A8299CD6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288B-2605-4BC6-8860-6B2154906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4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AC39-0754-4604-AC2D-DB13A8299CD6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288B-2605-4BC6-8860-6B2154906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8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7A5AC39-0754-4604-AC2D-DB13A8299CD6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0D288B-2605-4BC6-8860-6B2154906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4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AC39-0754-4604-AC2D-DB13A8299CD6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288B-2605-4BC6-8860-6B2154906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3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A5AC39-0754-4604-AC2D-DB13A8299CD6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0D288B-2605-4BC6-8860-6B21549061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ANATOMY OF URINARY BLADDER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" y="1981200"/>
            <a:ext cx="754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exus\Pictures\dd\AB05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52500"/>
            <a:ext cx="6096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14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Interior of the bladder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  <a:p>
            <a:r>
              <a:rPr lang="en-US" dirty="0"/>
              <a:t>Mucosa of the bladder shows irregular folds except in a small triangular area over the base.</a:t>
            </a:r>
          </a:p>
          <a:p>
            <a:r>
              <a:rPr lang="en-US" dirty="0"/>
              <a:t>This area is k/a </a:t>
            </a:r>
            <a:r>
              <a:rPr lang="en-US" b="1" dirty="0" err="1"/>
              <a:t>trigone</a:t>
            </a:r>
            <a:r>
              <a:rPr lang="en-US" dirty="0"/>
              <a:t> of the bladder. Here, the mucosa is smooth.</a:t>
            </a:r>
          </a:p>
          <a:p>
            <a:r>
              <a:rPr lang="en-US" dirty="0"/>
              <a:t>Internal urethral orifice opens in the apex of this </a:t>
            </a:r>
            <a:r>
              <a:rPr lang="en-US" dirty="0" err="1"/>
              <a:t>trigone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C:\Users\Nexus\Pictures\dd\bladd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95400"/>
            <a:ext cx="4038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The ureters open at the posterolateral angle of the trigone.</a:t>
            </a:r>
          </a:p>
          <a:p>
            <a:r>
              <a:rPr lang="en-US" sz="2800" b="1" dirty="0"/>
              <a:t>Uvula </a:t>
            </a:r>
            <a:r>
              <a:rPr lang="en-US" sz="2800" b="1" dirty="0" err="1"/>
              <a:t>vesicae</a:t>
            </a:r>
            <a:r>
              <a:rPr lang="en-US" sz="2800" b="1" dirty="0"/>
              <a:t>:</a:t>
            </a:r>
            <a:r>
              <a:rPr lang="en-US" sz="2800" dirty="0"/>
              <a:t> It is a small elevation on the </a:t>
            </a:r>
            <a:r>
              <a:rPr lang="en-US" sz="2800" dirty="0" err="1"/>
              <a:t>trigone</a:t>
            </a:r>
            <a:r>
              <a:rPr lang="en-US" sz="2800" dirty="0"/>
              <a:t> posterior to the urethral orifice produced by median lobe of prostate.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/>
              <a:t>Ligaments of the bladder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True ligaments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They are the condensations of pelvic fascia.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They provide support to the bladder.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dirty="0"/>
              <a:t>Lateral true ligament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dirty="0"/>
              <a:t>Lateral </a:t>
            </a:r>
            <a:r>
              <a:rPr lang="en-US" dirty="0" err="1"/>
              <a:t>puboprostatic</a:t>
            </a:r>
            <a:r>
              <a:rPr lang="en-US" dirty="0"/>
              <a:t> ligament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dirty="0"/>
              <a:t>Medial </a:t>
            </a:r>
            <a:r>
              <a:rPr lang="en-US" dirty="0" err="1"/>
              <a:t>puboprostatic</a:t>
            </a:r>
            <a:r>
              <a:rPr lang="en-US" dirty="0"/>
              <a:t> ligament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dirty="0"/>
              <a:t>Medial </a:t>
            </a:r>
            <a:r>
              <a:rPr lang="en-US" dirty="0" err="1"/>
              <a:t>umblical</a:t>
            </a:r>
            <a:r>
              <a:rPr lang="en-US" dirty="0"/>
              <a:t> ligament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dirty="0"/>
              <a:t>Posterior ligament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C9AE-5333-4A7F-94B0-467FA2FA268F}" type="datetime1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9035-494F-406B-8CDA-523719A8B6A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1523999"/>
            <a:ext cx="3886200" cy="4525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False  ligaments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are the peritoneal folds.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don’t provide support to the bladder.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umblical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fold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umblical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fold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Lateral false ligament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false ligament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Ligaments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HISTOLOGY OF BLADDER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wall of urinary bladder shows following features:</a:t>
            </a:r>
          </a:p>
          <a:p>
            <a:pPr marL="864108" lvl="1" indent="-571500">
              <a:buFont typeface="+mj-lt"/>
              <a:buAutoNum type="romanLcPeriod"/>
            </a:pPr>
            <a:r>
              <a:rPr lang="en-US" b="1" dirty="0"/>
              <a:t>Inner mucosa</a:t>
            </a:r>
          </a:p>
          <a:p>
            <a:pPr marL="864108" lvl="1" indent="-571500"/>
            <a:r>
              <a:rPr lang="en-US" dirty="0"/>
              <a:t>Lined by transitional epithelium.</a:t>
            </a:r>
          </a:p>
          <a:p>
            <a:pPr marL="864108" lvl="1" indent="-571500">
              <a:buNone/>
            </a:pPr>
            <a:endParaRPr lang="en-US" dirty="0"/>
          </a:p>
          <a:p>
            <a:pPr marL="864108" lvl="1" indent="-571500">
              <a:buFont typeface="+mj-lt"/>
              <a:buAutoNum type="romanLcPeriod"/>
            </a:pPr>
            <a:r>
              <a:rPr lang="en-US" b="1" dirty="0"/>
              <a:t>Middle muscle layer</a:t>
            </a:r>
          </a:p>
          <a:p>
            <a:pPr marL="864108" lvl="1" indent="-571500"/>
            <a:r>
              <a:rPr lang="en-US" dirty="0"/>
              <a:t>Consists of outer &amp; inner longitudinal muscle layer and middle circular/ oblique </a:t>
            </a:r>
            <a:r>
              <a:rPr lang="en-US" dirty="0" err="1"/>
              <a:t>fibres</a:t>
            </a:r>
            <a:r>
              <a:rPr lang="en-US" dirty="0"/>
              <a:t>.</a:t>
            </a:r>
          </a:p>
          <a:p>
            <a:pPr marL="864108" lvl="1" indent="-571500"/>
            <a:r>
              <a:rPr lang="en-US" dirty="0"/>
              <a:t>The smooth muscle is also called </a:t>
            </a:r>
            <a:r>
              <a:rPr lang="en-US" dirty="0" err="1"/>
              <a:t>detrusor</a:t>
            </a:r>
            <a:r>
              <a:rPr lang="en-US" dirty="0"/>
              <a:t> muscle whose contraction helps in voiding of urine.</a:t>
            </a:r>
          </a:p>
          <a:p>
            <a:pPr marL="864108" lvl="1" indent="-571500"/>
            <a:endParaRPr lang="en-US" dirty="0"/>
          </a:p>
          <a:p>
            <a:pPr marL="864108" lvl="1" indent="-571500">
              <a:buFont typeface="+mj-lt"/>
              <a:buAutoNum type="romanLcPeriod"/>
            </a:pPr>
            <a:r>
              <a:rPr lang="en-US" b="1" dirty="0"/>
              <a:t>Outer serous layer: </a:t>
            </a:r>
            <a:r>
              <a:rPr lang="en-US" dirty="0"/>
              <a:t>It is the peritoneum of bladder.</a:t>
            </a:r>
          </a:p>
          <a:p>
            <a:pPr marL="571500" indent="-571500">
              <a:buFont typeface="+mj-lt"/>
              <a:buAutoNum type="romanLcPeriod"/>
            </a:pPr>
            <a:endParaRPr lang="en-US" dirty="0"/>
          </a:p>
          <a:p>
            <a:pPr marL="571500" indent="-571500">
              <a:buFont typeface="Wingdings" pitchFamily="2" charset="2"/>
              <a:buChar char="Ø"/>
            </a:pPr>
            <a:endParaRPr lang="en-US" dirty="0"/>
          </a:p>
          <a:p>
            <a:pPr marL="571500" indent="-571500">
              <a:buFont typeface="+mj-lt"/>
              <a:buAutoNum type="romanLcPeriod"/>
            </a:pPr>
            <a:endParaRPr lang="en-US" dirty="0"/>
          </a:p>
          <a:p>
            <a:pPr marL="571500" indent="-57150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837B-7199-4FD5-AC02-873CAA91CB91}" type="datetime1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9035-494F-406B-8CDA-523719A8B6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Histology of bladder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545128" y="1828800"/>
            <a:ext cx="6053744" cy="442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974C-0506-4ABC-BBBF-9D1F171DBF14}" type="datetime1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9035-494F-406B-8CDA-523719A8B6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133600"/>
            <a:ext cx="4000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cs typeface="Times New Roman" pitchFamily="18" charset="0"/>
              </a:rPr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1000" dirty="0"/>
          </a:p>
          <a:p>
            <a:r>
              <a:rPr lang="en-US" sz="2800" dirty="0"/>
              <a:t>The urinary bladder is a muscular organ which lies in the anterior part of pelvic cavity and helps in the storage of urine.</a:t>
            </a:r>
          </a:p>
          <a:p>
            <a:r>
              <a:rPr lang="en-US" sz="2800" dirty="0"/>
              <a:t>Shape, size and position of bladder varies according to the amount of urine contained in it.</a:t>
            </a:r>
          </a:p>
          <a:p>
            <a:r>
              <a:rPr lang="en-US" sz="2800" dirty="0"/>
              <a:t>An empty bladder lies entirely within the pelvis but as it fills it extends into abdominal cavity.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GROSS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endParaRPr lang="en-US" dirty="0"/>
          </a:p>
          <a:p>
            <a:pPr marL="806958" lvl="1" indent="-514350">
              <a:buNone/>
            </a:pPr>
            <a:r>
              <a:rPr lang="en-US" dirty="0"/>
              <a:t>An empty bladder is </a:t>
            </a:r>
            <a:r>
              <a:rPr lang="en-US" b="1" dirty="0"/>
              <a:t>tetrahedral</a:t>
            </a:r>
            <a:r>
              <a:rPr lang="en-US" dirty="0"/>
              <a:t> in shape &amp; has: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Apex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Base or </a:t>
            </a:r>
            <a:r>
              <a:rPr lang="en-US" dirty="0" err="1"/>
              <a:t>fundus</a:t>
            </a:r>
            <a:endParaRPr lang="en-US" dirty="0"/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Neck 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3 surfaces: superior, right &amp; left </a:t>
            </a:r>
            <a:r>
              <a:rPr lang="en-US" dirty="0" err="1"/>
              <a:t>inferolateral</a:t>
            </a:r>
            <a:r>
              <a:rPr lang="en-US" dirty="0"/>
              <a:t>.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4 borders: anterior, posterior &amp; 2 lateral </a:t>
            </a:r>
            <a:r>
              <a:rPr lang="en-US" dirty="0" err="1"/>
              <a:t>lateral</a:t>
            </a:r>
            <a:r>
              <a:rPr lang="en-US" dirty="0"/>
              <a:t> borders.                         </a:t>
            </a:r>
          </a:p>
          <a:p>
            <a:pPr marL="514350" lvl="0" indent="-51435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GROSS FEATURES</a:t>
            </a:r>
          </a:p>
        </p:txBody>
      </p:sp>
      <p:pic>
        <p:nvPicPr>
          <p:cNvPr id="5123" name="Picture 3" descr="C:\Users\Nexus\Pictures\dd\anatomy-of-urinary-bladder-6-6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892983" y="1770889"/>
            <a:ext cx="5358034" cy="4022725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066-1EB5-44AE-AFCE-1FAF2412602C}" type="datetime1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9035-494F-406B-8CDA-523719A8B6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3810000" cy="3962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06958" lvl="1" indent="-514350">
              <a:buNone/>
            </a:pPr>
            <a:endParaRPr lang="en-US" b="1" dirty="0"/>
          </a:p>
          <a:p>
            <a:pPr marL="806958" lvl="1" indent="-514350">
              <a:buNone/>
            </a:pPr>
            <a:r>
              <a:rPr lang="en-US" b="1" dirty="0"/>
              <a:t>Apex: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Directed forward.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Connected to the </a:t>
            </a:r>
            <a:r>
              <a:rPr lang="en-US" dirty="0" err="1"/>
              <a:t>umblicus</a:t>
            </a:r>
            <a:r>
              <a:rPr lang="en-US" dirty="0"/>
              <a:t> by the median </a:t>
            </a:r>
            <a:r>
              <a:rPr lang="en-US" dirty="0" err="1"/>
              <a:t>umblical</a:t>
            </a:r>
            <a:r>
              <a:rPr lang="en-US" dirty="0"/>
              <a:t> ligament.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None/>
            </a:pPr>
            <a:r>
              <a:rPr lang="en-US" b="1" dirty="0"/>
              <a:t>Base: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Directed backward. It is related to;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In male: Vas deferens, seminal vesicles, rectum, </a:t>
            </a:r>
            <a:r>
              <a:rPr lang="en-US" dirty="0" err="1"/>
              <a:t>rectovesical</a:t>
            </a:r>
            <a:r>
              <a:rPr lang="en-US" dirty="0"/>
              <a:t> pouch and peritoneum.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7170" name="Picture 2" descr="C:\Users\Nexus\Pictures\dd\Urinary-bladder-1024x9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4440" y="1853184"/>
            <a:ext cx="3322320" cy="393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9" y="1417320"/>
            <a:ext cx="7543801" cy="40233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800" dirty="0"/>
              <a:t>In female: Vagina and cervix of the uterus.</a:t>
            </a:r>
          </a:p>
          <a:p>
            <a:pPr lvl="1">
              <a:buFont typeface="Wingdings" pitchFamily="2" charset="2"/>
              <a:buChar char="Ø"/>
            </a:pPr>
            <a:endParaRPr lang="en-US" sz="2800" dirty="0"/>
          </a:p>
          <a:p>
            <a:pPr lvl="1">
              <a:buNone/>
            </a:pPr>
            <a:r>
              <a:rPr lang="en-US" sz="2800" b="1" dirty="0"/>
              <a:t>Neck: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Inferior and most fixed part.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In male: Related to prostate. Surrounded by smooth muscle </a:t>
            </a:r>
            <a:r>
              <a:rPr lang="en-US" sz="2800" dirty="0" err="1"/>
              <a:t>fibres</a:t>
            </a:r>
            <a:r>
              <a:rPr lang="en-US" sz="2800" dirty="0"/>
              <a:t> which form </a:t>
            </a:r>
            <a:r>
              <a:rPr lang="en-US" sz="2800" dirty="0" err="1"/>
              <a:t>preprostatic</a:t>
            </a:r>
            <a:r>
              <a:rPr lang="en-US" sz="2800" dirty="0"/>
              <a:t> sphincter.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In female: Related to pelvic fascia.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1089817"/>
            <a:ext cx="4038600" cy="46783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buNone/>
            </a:pPr>
            <a:endParaRPr lang="en-US" sz="2200" b="1" dirty="0"/>
          </a:p>
          <a:p>
            <a:pPr lvl="1">
              <a:buNone/>
            </a:pPr>
            <a:r>
              <a:rPr lang="en-US" sz="2200" b="1" dirty="0"/>
              <a:t>Superior surface: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In male: Peritoneum, coils of ileum &amp; sigmoid colon.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In female: Peritoneum (covers the greater part) &amp; Uterine cervix.</a:t>
            </a:r>
          </a:p>
          <a:p>
            <a:pPr lvl="1">
              <a:buFont typeface="Wingdings" pitchFamily="2" charset="2"/>
              <a:buChar char="Ø"/>
            </a:pPr>
            <a:endParaRPr lang="en-US" sz="2200" dirty="0"/>
          </a:p>
          <a:p>
            <a:pPr lvl="1">
              <a:buNone/>
            </a:pPr>
            <a:r>
              <a:rPr lang="en-US" sz="2200" b="1" dirty="0" err="1"/>
              <a:t>Inferolateral</a:t>
            </a:r>
            <a:r>
              <a:rPr lang="en-US" sz="2200" b="1" dirty="0"/>
              <a:t> surfaces: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Related to the pubis, the retropubic fat, </a:t>
            </a:r>
            <a:r>
              <a:rPr lang="en-US" sz="2200" dirty="0" err="1"/>
              <a:t>levator</a:t>
            </a:r>
            <a:r>
              <a:rPr lang="en-US" sz="2200" dirty="0"/>
              <a:t> ani &amp; the obturator internus in both male and female.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04899"/>
            <a:ext cx="3810000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9" y="1417320"/>
            <a:ext cx="7543801" cy="40233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400" dirty="0"/>
              <a:t> Puboprostatic ligaments in male &amp; </a:t>
            </a:r>
            <a:r>
              <a:rPr lang="en-US" sz="2400" dirty="0" err="1"/>
              <a:t>pubovesical</a:t>
            </a:r>
            <a:r>
              <a:rPr lang="en-US" sz="2400" dirty="0"/>
              <a:t> ligaments in female.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Bladder Relations</a:t>
            </a:r>
          </a:p>
        </p:txBody>
      </p:sp>
      <p:pic>
        <p:nvPicPr>
          <p:cNvPr id="4" name="Picture 2" descr="C:\Users\Nexus\Pictures\dd\huge.96.481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71700" y="2133600"/>
            <a:ext cx="4800600" cy="3755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697</TotalTime>
  <Words>485</Words>
  <Application>Microsoft Office PowerPoint</Application>
  <PresentationFormat>On-screen Show (4:3)</PresentationFormat>
  <Paragraphs>90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Retrospect</vt:lpstr>
      <vt:lpstr>ANATOMY OF URINARY BLADDER</vt:lpstr>
      <vt:lpstr>Introduction </vt:lpstr>
      <vt:lpstr>GROSS FEATURES </vt:lpstr>
      <vt:lpstr>GROSS FEATURES</vt:lpstr>
      <vt:lpstr>Relations</vt:lpstr>
      <vt:lpstr>PowerPoint Presentation</vt:lpstr>
      <vt:lpstr>PowerPoint Presentation</vt:lpstr>
      <vt:lpstr>PowerPoint Presentation</vt:lpstr>
      <vt:lpstr>Bladder Relations</vt:lpstr>
      <vt:lpstr>PowerPoint Presentation</vt:lpstr>
      <vt:lpstr> Interior of the bladder </vt:lpstr>
      <vt:lpstr>PowerPoint Presentation</vt:lpstr>
      <vt:lpstr>Ligaments of the bladder</vt:lpstr>
      <vt:lpstr>Ligaments </vt:lpstr>
      <vt:lpstr>HISTOLOGY OF BLADDER </vt:lpstr>
      <vt:lpstr>Histology of bladder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BLADDER</dc:title>
  <dc:creator>PRABIN</dc:creator>
  <cp:lastModifiedBy>Rajesh Patel</cp:lastModifiedBy>
  <cp:revision>179</cp:revision>
  <dcterms:created xsi:type="dcterms:W3CDTF">2013-01-06T06:18:50Z</dcterms:created>
  <dcterms:modified xsi:type="dcterms:W3CDTF">2024-04-24T09:21:14Z</dcterms:modified>
</cp:coreProperties>
</file>