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51"/>
  </p:notesMasterIdLst>
  <p:sldIdLst>
    <p:sldId id="256" r:id="rId2"/>
    <p:sldId id="277" r:id="rId3"/>
    <p:sldId id="278" r:id="rId4"/>
    <p:sldId id="279" r:id="rId5"/>
    <p:sldId id="257" r:id="rId6"/>
    <p:sldId id="267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306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5" r:id="rId34"/>
    <p:sldId id="290" r:id="rId35"/>
    <p:sldId id="296" r:id="rId36"/>
    <p:sldId id="298" r:id="rId37"/>
    <p:sldId id="299" r:id="rId38"/>
    <p:sldId id="291" r:id="rId39"/>
    <p:sldId id="292" r:id="rId40"/>
    <p:sldId id="293" r:id="rId41"/>
    <p:sldId id="294" r:id="rId42"/>
    <p:sldId id="297" r:id="rId43"/>
    <p:sldId id="305" r:id="rId44"/>
    <p:sldId id="300" r:id="rId45"/>
    <p:sldId id="301" r:id="rId46"/>
    <p:sldId id="302" r:id="rId47"/>
    <p:sldId id="303" r:id="rId48"/>
    <p:sldId id="304" r:id="rId49"/>
    <p:sldId id="307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11CEF9-B286-6EB2-F7F4-DE427BF473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27E600-64C8-F003-4D66-C865C8D0A9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BAE23E7C-A07F-1829-99DB-0335485F917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E3A782C-FD65-BAED-D1F0-7B4D02826D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D9C6857-9A3A-E3F6-B8FC-D67DB51DCA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0CF1D10-CF37-878A-1AE2-18577D8F8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46ABBC1-E0CE-4474-A317-24509E3A94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21328E6-7CFC-2969-391F-FCD7C0253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6CFC40-73C7-4585-9B3D-502FD1502DB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B714EAE-BC03-6410-5494-1B512C6866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F9E42E8-7E97-24A0-478B-68EE4907E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302526C-2A94-497B-0182-21B66BD25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858097-89D9-4EAA-85B8-B8B6C7BBE56D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8BE8DD5-6AF1-0957-75D5-0E323CCA66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A957C2B-E52A-ACE3-FDB5-736FBFE20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49D0282-0249-1E08-B32B-B7742D066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FCD7A72-51AC-4942-BCD4-CB6DD9F8D973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C2D09A3-4AE5-8441-F658-7E2E3E387F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6C4BBD4-1576-39E7-DED6-CF750F7F4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3048711-576C-5F9C-8D9C-1FD92E894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C89437-7043-4D98-96D2-583D6C70A0BA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35DB514-E943-8A45-0A60-846C859366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89F6B42-6DC5-98A2-C4FF-C60F817E5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A0F7F3D-8E8E-5D03-FE24-26E24145B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FABA38-39A9-4A97-A2D4-46BAA225BF28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5C5B09D-E8BA-BAE0-8E68-EFD3610CD8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4076FE3-F0EA-2238-4573-C24AB765D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BB98FC2-3495-C1F9-141D-C1AEDA791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D05423-DE5E-4DB4-9A0B-4B928517853B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D10CE03-FF6F-8CC2-F884-CB0141EA59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E42560F-00D0-2990-45BB-F2DF078CF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B35A066-5F56-A0FA-2BE4-AD9D554EF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CFE10B-E263-4051-AC31-519F8FC77904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ED26661-510B-FCD9-6A0B-F7863879C0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3BFF067-E9E0-5687-E7EB-CE9FE426F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286B865-34F1-C5FC-B011-92250F195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8B541E-5C88-4035-B012-B37C6125DE80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FDCD239-6C7B-38CD-1D12-468253A065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CAEFC33-02F5-83F5-671F-2DE0A5E28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234671F-00DC-8159-D2E6-B0A6A0870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74EDA9-C9AC-449F-8CC0-D1C4F267F65E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2CC11BC-3EA7-B831-F64E-CA250D3EFC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10DCF1D-2FC7-E308-7E88-528A80552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D797E09-E383-4447-5DF7-3478C1A85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8BB6FF-E96B-4E88-932E-01B349CC8292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A620FDA-F578-9839-B557-807C7D97FF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0B84ED64-F985-A0DB-2384-CB02AF5FF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DADBB6B-24EC-56DA-BE7E-749BFA731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63D602-B8E2-4403-A976-86B33545105A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13A97F2-8825-0E5B-6CD1-211E9F2BA1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E7D5123-AA0D-E590-DE87-8131802A5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92FA816-7441-429F-3583-3DB29D993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3B5DF1-7588-4197-8367-C162A9C35796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523F2CD-B2D3-B166-B96F-10C0F25A7B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941E622-9FFD-CD27-211A-FCEB58D2A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FCEACD5-57D6-6BAA-645C-502D6A97A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DFCE072-6F0A-4318-B42D-C8DE8E99D5DB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EB3B813-99A8-1408-18CA-CBB516F6ED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8BD48EA-B3A0-3CD4-C800-7E5B4FFE2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3C64FCE-EDD0-85DA-3A04-35D1E00EF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002302-A29D-43FD-A684-72292335C2D2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719A003-90A8-56C1-AA1E-DD2DAC4CC2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53043E1-F2F1-23C9-E47B-FD7C65294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4DAD709-D8C7-C083-46BE-1986528AD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92B993-E9A1-431F-B00A-3E60317BED5C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908CD88-6220-CB82-D746-ED8A3BB83A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B4F1C8B-AA15-B6F6-FBB9-96EBB0B54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C844CBE-E166-D34A-437E-016A4ADA6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FF0F6A-A02C-42FE-84AF-F2551E904F42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322CCE5-E03E-1003-7D3D-FC3BA631B3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026CC92-3C54-929E-80A1-7D25016C9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DB3E0713-53CE-3989-DD14-EE328D711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150B69-962F-49A2-949F-4354A79F369D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882D26CD-A6B2-D2EB-F3DB-0F715500CE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C69D451-6208-60D2-EFBE-CCEAE97F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90F213D-1C8F-E319-E122-A787C548D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DE5C27A-2923-440B-B0EA-2A41B6864C79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396B374-8C89-4305-681B-242E5FFDEF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498B1AD-A860-ABC7-F6FE-D8E274625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78F6795-631D-0DAC-4EB1-F96DF1863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DA75F4-63CE-4D03-904B-813224547662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F66029A-3D0E-1D11-92CB-47C0A8338B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B2AEFC5-25A2-8F99-6DAE-17B10935F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1373855-9DE8-D645-1D7C-1BFC59545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DD3E35-7F77-489D-B0A0-C4D9819B3BD9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722F969-932B-68B2-B9CE-3A2EB2E20D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7010322-D654-D10D-6B6A-6CE4D145F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174A289-A67B-2BC3-877B-3BE82D1B6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8D21D9-E00A-4C49-BEFC-274CCF48FB38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622F9C2-F16C-27B3-9D25-A8A0199CAE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EC637EE9-80A4-6A08-94B7-25E16A5A5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BCFF6720-2A8F-8B1D-CC9E-256790D84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6D6260-49E5-40F2-BFF3-3A0E3311A45C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5C40B16-FCBB-119D-C181-CC67638DAD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415C533D-5E6A-A851-5DE1-22D05B86B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8E6E27C-C78D-EC84-1661-A84932B83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3480C8-B461-4589-AE4C-3E1994FAD149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7FBE065-B55D-C194-DE34-A14D465FBB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F7C9775-B7B2-7116-57A2-C95FCA5B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0FD6A24-A4AF-1C21-66BA-EEB4235ED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6B9F73-7F93-4E3E-AD5A-EDED8E9ECC24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5C52920-8CB8-41F6-DFB0-2FDA1636A6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01EA538C-5237-463D-ACEA-FC2FEAF73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8C2E755-64A3-BAA9-856F-94DDE9223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4618DE6-5EA9-4E21-8E66-F487C23A02B3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196740F-9D1F-6252-C28D-CC033ADC9F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700769E-9D49-2B14-483A-517E3EF9F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69B0620-62B6-403C-F820-B12A65788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F666A9-2107-4308-BC2B-218B12E2DA4F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F1430067-99E5-8046-A4EB-1312C8987D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57644BA-2BAA-7A3E-ABF6-00B6FD060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15C6904-5B58-7B58-0D75-4E679E9AA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C975DB-3AC0-44A2-BB1C-03D8BC8A46A4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A5391430-62C2-B762-348B-A579DFF616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D46ED7E-DE25-E349-2DA5-1D8194E19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DA5E1C04-41D2-0089-CA9F-D759C6795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F8C494-9818-48FF-BE6B-1A8C3395C7EA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F219865-85CF-7A27-0A1B-00A908EB92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6B26F0B1-D737-ABE5-293B-0D75D1613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2B8D46B-4A59-4F89-818F-0A8345935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C216BEF-315A-4B03-A424-83380CE23BF8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40DEFCA8-309E-2FF5-7C3C-8F31D82715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63D4108-D705-F605-3BB0-A57820091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8E76A13-01F7-EA2F-5732-A823F2B8C0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15CDEB-7EAD-4179-BC48-628F0E0AAFEF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96E730C-A17B-745A-66A4-E8E6DE56B4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DE175B4E-5841-98AC-3F56-B8385949A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53ECA00-190B-D6AC-B6EE-32C986DE2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F0C995-0A22-4C4F-BE03-93CEAA587708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DD547E8-7479-224C-B153-48FE710C00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4339C59-6EDC-8466-B468-C12E498F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A2B993D-2565-8DD8-A24A-4AD85BD2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7C4686-4B4C-41B9-BA07-F8D7169D727F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7EBDCBF-49BD-84A1-2B86-574BC01BC6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A4F73AC8-5840-D4D4-E53B-33B010EB2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83E59FB3-6F32-AF32-4FF3-44E2CBB21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1D5027-2427-418F-8A36-92043763176F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BB765AF-5D49-495C-A0FE-817D0E0E67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DD5787A-D1D3-961B-988A-F9A17C34A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9088E50-592B-D6B6-4C76-A6AAD0AC1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B7BE42E-B11E-40C8-BE9D-3FE78699295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7426D99-BDEC-F579-4A20-97384C9B00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F83BB51-1C78-BBEF-CDA0-668A7FAD7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74A7BB13-95D0-0D1F-A5CB-3D94EF90C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8F603C-6423-4B93-87D6-4E2AC2789F0B}" type="slidenum">
              <a:rPr lang="en-US" altLang="en-US">
                <a:latin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36248D57-5E57-FE09-8357-1B036D3F6C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1206720-7AE9-3BC7-D180-79BFECBC0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B8136E5-B8B0-F231-1284-BFA4BFEAF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24CB38-0063-439E-B054-1AF2692C5361}" type="slidenum">
              <a:rPr lang="en-US" altLang="en-US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F08A82F-BAE0-F685-0C42-E35096BBEC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2F8DE4A-D5DD-A6E5-57D1-538D5C1AA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00548DC-521E-0FA4-0BC9-D74EAA717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49C0A0-49D7-4FE7-8815-3BAC93188B11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1B76AFA-8531-9EAD-8622-C82244301F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5BEF6D25-CFBE-0942-8D76-1592560F6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20AC548A-4137-2DDA-A9B2-33D4014F9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C02DF1-E460-4B2C-97EA-9628AF95E1BE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06DC1D2-1EC1-F39A-6E28-23E9474FF4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62ED94F5-3E48-92A9-B9ED-D9D570375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869466D-52E8-1CDB-D917-4586E8594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99C73A-EA92-49DE-B83F-03A9B79079A9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9CED0E8-9EAF-FCD7-57E2-EDD882BEFF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370233C-1002-96B2-E342-4A1623F9E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C585B625-F533-38DE-09FA-B7B45685F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657772-E9A0-48A3-AADA-FC20971EF84A}" type="slidenum">
              <a:rPr lang="en-US" altLang="en-US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620B5E36-04E3-9DFC-D1B9-CC141D39FF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A82B0396-A416-B7B2-F270-24FC3F02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3DBE2A36-4CD3-F732-62BA-5FE89CA82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6233788-2546-4FF2-96B1-F9FF8B58558D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A75A37E0-38C9-1404-362C-04E5533F77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EA85FEE8-0CDD-F762-69D2-22D4A634C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2EF5101-B482-C798-656D-C49E1DE6C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3CBE75E-5BA8-45A3-96E5-2B3D1424289D}" type="slidenum">
              <a:rPr lang="en-US" altLang="en-US">
                <a:latin typeface="Arial" panose="020B0604020202020204" pitchFamily="34" charset="0"/>
              </a:rPr>
              <a:pPr/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839D9494-6139-87D7-991E-75EB36533E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FA3F289F-66BE-CF16-6141-FE6735C94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A70DCB3-C1FB-89DC-0D66-40CFEDB97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8BC2046-4E38-432B-85A9-06AEAF60D2C1}" type="slidenum">
              <a:rPr lang="en-US" altLang="en-US">
                <a:latin typeface="Arial" panose="020B0604020202020204" pitchFamily="34" charset="0"/>
              </a:rPr>
              <a:pPr/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13644CB-39FE-9931-4561-4B88977587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764960B-48E4-B6BD-CFA0-87899A3E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CD6AF7DD-6699-C32D-A329-98EFD3358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D1D0E8-D29E-4202-8008-73E91FFD661F}" type="slidenum">
              <a:rPr lang="en-US" altLang="en-US">
                <a:latin typeface="Arial" panose="020B0604020202020204" pitchFamily="34" charset="0"/>
              </a:rPr>
              <a:pPr/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001BD9A3-2F9E-F935-0443-704F81C01B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DD9E278-4DCB-1B7C-D732-48D70F5A4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2B743B0-3FE9-8559-60DE-F7D8D00DC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0E96C8-B40B-4A16-A125-388A902FB783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0316098-7AD9-C0E0-4845-08B98CE179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665DA81-16DA-AAB4-EFC1-A631B8F7F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043D010-73D5-D750-2264-5CD799A76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F27F30-E8E1-48CF-8804-0A500028718D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E690EAE-0E6D-27A9-3C4A-E928B89FCB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C6673B2-942F-1710-DFC3-8C7DB312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24C0859-5C0F-6879-F119-9D741B77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2D815B6-F5BF-4B61-AD30-C453210614E1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3ADB6B7-1266-7267-156C-E0C9779F4E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866958D-FE43-C60B-6129-B34F149CA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841386B-BEFF-AF49-E29A-FF5CA6BCB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96C402-4C32-4341-A863-ACCE05BCCA12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613CEE5-E287-6AB7-E4B9-AE371AE4CF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3A3FC91-B3AF-53C2-E8FA-4DDF69399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FA62D62-230E-08C4-F978-78E3AA6EE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B83F71-A9ED-4F14-B48E-573EDD87B911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3FB4868-674D-36F0-8641-B8E8549BE8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2C53C9D-B020-F6AC-8C3C-E3A816F38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118A9618-22B1-0089-C0CA-28B384C0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D58E1F32-542F-4E41-ED15-8809FC8D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7D4889C2-1427-172C-70AD-C5424498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A8BD772-FED4-49D2-BB88-9D3E9F07A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F5586EB-2406-671E-070D-6BC85F39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AB9E2ED-F80C-078E-3361-AA8CA7F6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35D6119-B9F0-2C08-D548-E39402AB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3B2E3-FE28-452E-9653-D721F8AE5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1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64B1216-E31A-689F-72B8-6FA66688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4E22BE2-5764-B485-1366-0BE367BC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6229BB0-213E-A34E-F43E-6819F025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5D415-994E-41AE-AE18-05A4CB011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8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7D3AFE8-673F-FDD8-33F1-B2F6BBF5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4BB62C9-84EE-BFED-54C4-3D241FD4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A53F75-173A-A3AF-7867-5ED551D6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9D38E-A0B6-4EBD-ABB1-18DF24BB7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9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20192-8B08-9F09-69E9-CA6A408F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C332C-DAA7-F648-BECB-DDAB1842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B49B4-BDEB-B481-D515-CA08631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739546A-14DB-4F41-A80E-5CD71E9A5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51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7FD2B69-CBA5-7908-86FE-133EC3E1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D39C5B3-99AC-1A77-7656-74E453A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9BB54A9-9608-C791-4C2E-80966B32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F43FD-02CD-4463-9E18-E255D4B78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65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2A62B58-C6B2-5215-9D22-2F677D55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792D52F-6B1A-119B-9AC9-AA65352D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9C7C8A0-4B43-4D6C-D843-42A5B076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BDC8-04F2-4A43-BA8B-C8AEC1837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7199CFE-C716-D655-673C-4B3AF501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982DCEE-A9D2-22E0-06BF-87B019F3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5B8C580-B647-72E4-CF7D-9B292806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03A1-FE88-41E0-ABF9-075DB03F4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52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143F6D2-2C5F-B5E1-2B2F-3703CBD3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C310C5B-06B7-83B3-39F4-B39C7E67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E521D83-734A-E64F-CE17-25029710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1B939-BB98-492B-9C70-929CC9796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193F879-0BA9-1533-350C-BDBB9FD0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4D07DB0-185D-0C41-F565-CBB94585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E696F63-724B-6E89-DA26-A904661E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8B05-9BE0-4647-B6D0-10ACD1714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9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3C8446CC-225A-4827-DD96-BEE0AD4A006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EE7F8D-5B60-C25A-5E83-CA96B51F5D4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4020141A-70A4-A07C-F50C-F02D013479D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3F4B46A-F39A-B84F-0621-4B9110E00A9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0F3B6F7-2645-804D-0963-E1480690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8D467DF-F23F-4C33-C2AE-C005849D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E7A5E2F-67D4-2A73-F292-8F1D1235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23E710E-5547-415E-BC16-9F5079574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2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76B5A02-BC6F-BC98-6A32-B4259C7C788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670E124-E1A7-56E4-B4DA-2594746207D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0C5762BF-04FF-C7D1-03D4-CF29641AAB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EA69B7E3-3A9C-02B0-1FE2-461D522056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5BC370-656E-0614-D646-DD4AC5C4E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4AAFF8B-70D7-810F-BF3E-133448C03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635A98E-2BAF-829C-0873-EDA163A3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805172F5-741A-4855-B62F-CF540AB1386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A8902762-1012-3F23-C211-F6AEEF0898A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F22CF3F-FD9A-1934-8782-7DF0184F0A8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428C98A-9039-BCEB-C940-BF647B57D39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7" r:id="rId2"/>
    <p:sldLayoutId id="214748371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7" r:id="rId9"/>
    <p:sldLayoutId id="2147483713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DFA1D0-BB41-AC30-00E1-A90012C92D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r>
              <a:rPr lang="en-US" dirty="0"/>
              <a:t>Ankle Fractures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A9FDA-8FAB-0D9F-C5DD-6145CD717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BY MBBSPPT.COM</a:t>
            </a:r>
            <a:endParaRPr lang="en-IN" sz="1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DD1815-2B51-0B14-66B9-4C962B93F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Pronation Abduction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96C49DC-3B67-00F6-4BE2-DC636800FF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Transverse fracture of the medial malleolus or rupture of the deltoid ligament</a:t>
            </a:r>
          </a:p>
          <a:p>
            <a:r>
              <a:rPr lang="en-US" altLang="en-US"/>
              <a:t>Rupture of the syndesmotic ligaments or avulsion fracture of their insertions.</a:t>
            </a:r>
          </a:p>
          <a:p>
            <a:r>
              <a:rPr lang="en-US" altLang="en-US"/>
              <a:t>Short horizontal oblique fracture of the fibula above the level of the joint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B6B81E5-D9A4-87E2-60CA-20249B2E0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Pronation External Rotation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DB02DB8-6730-932F-A61E-CD8F8AA20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Transverse fracture of the medial mallleolus or disruption of the deltoid ligament.</a:t>
            </a:r>
          </a:p>
          <a:p>
            <a:r>
              <a:rPr lang="en-US" altLang="en-US"/>
              <a:t>Disruption of the anterior tibiofibular ligament</a:t>
            </a:r>
          </a:p>
          <a:p>
            <a:r>
              <a:rPr lang="en-US" altLang="en-US"/>
              <a:t>Short oblique fracture of the fibula above the level of the joint</a:t>
            </a:r>
          </a:p>
          <a:p>
            <a:r>
              <a:rPr lang="en-US" altLang="en-US"/>
              <a:t>Rupture of posterior tibiofibular ligament or avulsion fracture of the posterolateral tibia.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A4B7DB6-1A36-2783-C83D-29BFA42A5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Pronation Dorsiflexion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05496EA-03EE-BDD4-5242-A139C34D5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Fracture of the medial malleolus</a:t>
            </a:r>
          </a:p>
          <a:p>
            <a:r>
              <a:rPr lang="en-US" altLang="en-US"/>
              <a:t>Fracture of the anterior margin of the tibia</a:t>
            </a:r>
          </a:p>
          <a:p>
            <a:r>
              <a:rPr lang="en-US" altLang="en-US"/>
              <a:t>Supramalleolar fracture of the fibula</a:t>
            </a:r>
          </a:p>
          <a:p>
            <a:r>
              <a:rPr lang="en-US" altLang="en-US"/>
              <a:t>Transverse fracture of the posterior tibial surface.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C0BE4A9-9C1D-82F5-0E45-4BE713E51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Danis-Weber Classification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4BB3AC9-481F-9AF2-49D1-D788BDAC9F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Based on location and appearance of the fibular fracture</a:t>
            </a:r>
          </a:p>
          <a:p>
            <a:endParaRPr lang="en-US" altLang="en-US" dirty="0"/>
          </a:p>
          <a:p>
            <a:r>
              <a:rPr lang="en-US" altLang="en-US" dirty="0"/>
              <a:t>Type A fracture is caused by internal rotation and adduction.</a:t>
            </a:r>
          </a:p>
          <a:p>
            <a:r>
              <a:rPr lang="en-US" altLang="en-US" dirty="0"/>
              <a:t>Type A fracture produce transverse fracture of the lateral malleolus at or below plafond.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51f001">
            <a:extLst>
              <a:ext uri="{FF2B5EF4-FFF2-40B4-BE49-F238E27FC236}">
                <a16:creationId xmlns:a16="http://schemas.microsoft.com/office/drawing/2014/main" id="{094CC44A-4001-FD56-1FFA-1D9C8E682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9" b="55072"/>
          <a:stretch>
            <a:fillRect/>
          </a:stretch>
        </p:blipFill>
        <p:spPr>
          <a:xfrm>
            <a:off x="2514600" y="914400"/>
            <a:ext cx="4114800" cy="55626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571E82EA-F727-C094-60B9-991731CDC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Type B fracture is caused by the external rotation that result in oblique fracture of the lateral malleolus.</a:t>
            </a:r>
          </a:p>
          <a:p>
            <a:r>
              <a:rPr lang="en-US" altLang="en-US" dirty="0"/>
              <a:t>Beginning anteromedially extending proximally to posterolateral aspect.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51f001">
            <a:extLst>
              <a:ext uri="{FF2B5EF4-FFF2-40B4-BE49-F238E27FC236}">
                <a16:creationId xmlns:a16="http://schemas.microsoft.com/office/drawing/2014/main" id="{9A513086-AAAC-9A25-6396-427D98AEA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b="56000"/>
          <a:stretch>
            <a:fillRect/>
          </a:stretch>
        </p:blipFill>
        <p:spPr>
          <a:xfrm>
            <a:off x="2637529" y="742033"/>
            <a:ext cx="3868942" cy="5373934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D5853454-054E-34B3-2D1F-C5C5F5736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Type C fractures are divided into abduction injuries with oblique fractures of the fibula proximal to the disrupted tibiofibular ligaments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51f001">
            <a:extLst>
              <a:ext uri="{FF2B5EF4-FFF2-40B4-BE49-F238E27FC236}">
                <a16:creationId xmlns:a16="http://schemas.microsoft.com/office/drawing/2014/main" id="{04FB51DB-7F69-B486-DD8C-86D2A0C3880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11111"/>
          <a:stretch>
            <a:fillRect/>
          </a:stretch>
        </p:blipFill>
        <p:spPr>
          <a:xfrm>
            <a:off x="228600" y="304006"/>
            <a:ext cx="8686800" cy="624998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35AE3F64-E8BA-2681-FEB4-F1998E2BD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AO Classification</a:t>
            </a:r>
          </a:p>
        </p:txBody>
      </p:sp>
      <p:pic>
        <p:nvPicPr>
          <p:cNvPr id="23555" name="Picture 4" descr="51b002">
            <a:extLst>
              <a:ext uri="{FF2B5EF4-FFF2-40B4-BE49-F238E27FC236}">
                <a16:creationId xmlns:a16="http://schemas.microsoft.com/office/drawing/2014/main" id="{9F810145-39EF-7C1E-3CAF-E1708EB07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2962" r="5647" b="66667"/>
          <a:stretch>
            <a:fillRect/>
          </a:stretch>
        </p:blipFill>
        <p:spPr>
          <a:xfrm>
            <a:off x="495300" y="2133600"/>
            <a:ext cx="7353300" cy="208663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B2B7012-DD5D-B6D3-89F5-D348652B7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Ankle Anatomy and Biomechanics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E28662-0E3C-7576-68AB-B9C0DDD995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The ankle joint consists of the talus, which articulates with the Malleoli medially and laterally and the tibial plafond superiorly</a:t>
            </a:r>
          </a:p>
          <a:p>
            <a:endParaRPr lang="en-US" altLang="en-US" dirty="0"/>
          </a:p>
          <a:p>
            <a:r>
              <a:rPr lang="en-US" altLang="en-US" dirty="0"/>
              <a:t>In a neutral position, approximately 90% of the load is transmitted through the tibial plafond, with the remaining load borne by the lateral talofibular articulation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51b002">
            <a:extLst>
              <a:ext uri="{FF2B5EF4-FFF2-40B4-BE49-F238E27FC236}">
                <a16:creationId xmlns:a16="http://schemas.microsoft.com/office/drawing/2014/main" id="{F7A4B5CD-CE22-2099-62DE-56713A7D4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33333" r="3876" b="48149"/>
          <a:stretch>
            <a:fillRect/>
          </a:stretch>
        </p:blipFill>
        <p:spPr>
          <a:xfrm>
            <a:off x="457200" y="2209800"/>
            <a:ext cx="7846791" cy="19812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51b002">
            <a:extLst>
              <a:ext uri="{FF2B5EF4-FFF2-40B4-BE49-F238E27FC236}">
                <a16:creationId xmlns:a16="http://schemas.microsoft.com/office/drawing/2014/main" id="{E7298C9B-01B9-5370-5F1B-188006EC9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51852" r="4794" b="27777"/>
          <a:stretch>
            <a:fillRect/>
          </a:stretch>
        </p:blipFill>
        <p:spPr>
          <a:xfrm>
            <a:off x="457199" y="2057400"/>
            <a:ext cx="8149685" cy="2286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>
            <a:extLst>
              <a:ext uri="{FF2B5EF4-FFF2-40B4-BE49-F238E27FC236}">
                <a16:creationId xmlns:a16="http://schemas.microsoft.com/office/drawing/2014/main" id="{9FBA0B01-2921-75E3-6284-265F7348CB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768" y="1234281"/>
            <a:ext cx="5994463" cy="438943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D89C752-3FBC-EDC5-A7DE-C7D897D5F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Radiology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8E1E604-E7C2-AC28-AD75-7D59547C0A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X-ray measurements of Alignment and Stability</a:t>
            </a:r>
          </a:p>
          <a:p>
            <a:r>
              <a:rPr lang="en-US" altLang="en-US" dirty="0"/>
              <a:t>Measuring the talocrural angle-4-11 deg</a:t>
            </a:r>
          </a:p>
          <a:p>
            <a:r>
              <a:rPr lang="en-US" altLang="en-US" dirty="0"/>
              <a:t>Medial clear space-should be equal to superior clear space.(&lt;4mm)</a:t>
            </a:r>
          </a:p>
          <a:p>
            <a:endParaRPr lang="en-US" altLang="en-US" dirty="0"/>
          </a:p>
          <a:p>
            <a:r>
              <a:rPr lang="en-US" altLang="en-US" dirty="0"/>
              <a:t>Evaluation of syndesmosis -</a:t>
            </a:r>
          </a:p>
          <a:p>
            <a:r>
              <a:rPr lang="en-US" altLang="en-US" dirty="0"/>
              <a:t>Tibiofibular clear space should be less than 6mm on both AP and mortice views.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C647957-6E5C-A33F-142A-4101A850D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Treatment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A8FE847-AE97-771A-A0AA-0FACBD49DB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Initial evaluation-</a:t>
            </a:r>
          </a:p>
          <a:p>
            <a:r>
              <a:rPr lang="en-US" altLang="en-US" dirty="0"/>
              <a:t>History</a:t>
            </a:r>
          </a:p>
          <a:p>
            <a:r>
              <a:rPr lang="en-US" altLang="en-US" dirty="0"/>
              <a:t>Physical examination-</a:t>
            </a:r>
          </a:p>
          <a:p>
            <a:pPr lvl="1"/>
            <a:r>
              <a:rPr lang="en-US" altLang="en-US" dirty="0"/>
              <a:t>Deformity, </a:t>
            </a:r>
          </a:p>
          <a:p>
            <a:pPr lvl="1"/>
            <a:r>
              <a:rPr lang="en-US" altLang="en-US" dirty="0"/>
              <a:t>Color of the foot, </a:t>
            </a:r>
          </a:p>
          <a:p>
            <a:pPr lvl="1"/>
            <a:r>
              <a:rPr lang="en-US" altLang="en-US" dirty="0"/>
              <a:t>Pulses</a:t>
            </a:r>
          </a:p>
          <a:p>
            <a:pPr lvl="1"/>
            <a:r>
              <a:rPr lang="en-US" altLang="en-US" dirty="0"/>
              <a:t>Condition of the skin</a:t>
            </a:r>
          </a:p>
          <a:p>
            <a:r>
              <a:rPr lang="en-US" altLang="en-US" dirty="0"/>
              <a:t>Carefully assessing the medial ankle over the deltoid ligament for swelling and ecchymosis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6FA89F0-122C-D1DC-27C2-4F0160A45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Initial management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3AA5AE6-B0D9-D663-5EFE-5659AF153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Reduce the talus underneath the tibia</a:t>
            </a:r>
          </a:p>
          <a:p>
            <a:r>
              <a:rPr lang="en-US" altLang="en-US"/>
              <a:t>If the joint is very unstable slab can be applied.</a:t>
            </a:r>
          </a:p>
          <a:p>
            <a:r>
              <a:rPr lang="en-US" altLang="en-US"/>
              <a:t>The other options are spanning external fixator or calcaneal pin traction.</a:t>
            </a:r>
          </a:p>
          <a:p>
            <a:r>
              <a:rPr lang="en-US" altLang="en-US"/>
              <a:t>Rest Ice and elevation</a:t>
            </a:r>
          </a:p>
          <a:p>
            <a:r>
              <a:rPr lang="en-US" altLang="en-US"/>
              <a:t>Use of continuous cryotherapy and intermittent pneumatic pedal compression pumps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331E91E-4270-6CB3-59A6-4CB0C311F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4800" dirty="0"/>
              <a:t>Factors that affects the outcome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528A1DE-A3ED-051B-AE44-E3BF0F3E8F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Medial plafond impaction fractures with vertical malleolus fracture</a:t>
            </a:r>
          </a:p>
          <a:p>
            <a:r>
              <a:rPr lang="en-US" altLang="en-US" dirty="0"/>
              <a:t>Posterior malleolar fractures</a:t>
            </a:r>
          </a:p>
          <a:p>
            <a:r>
              <a:rPr lang="en-US" altLang="en-US" dirty="0"/>
              <a:t>Anterolateral corner of the plafond fractures.</a:t>
            </a:r>
          </a:p>
          <a:p>
            <a:r>
              <a:rPr lang="en-US" altLang="en-US" dirty="0"/>
              <a:t>Level and displacement of the fracture fibula.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BD2E7B1-D7A9-C672-9FFF-9AD872D35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Closed Treatment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FC67BC4-BC65-5183-435A-6FC70FDE0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Stable ankle fractures</a:t>
            </a:r>
          </a:p>
          <a:p>
            <a:r>
              <a:rPr lang="en-US" altLang="en-US"/>
              <a:t>Usually with only fibula fractures</a:t>
            </a:r>
          </a:p>
          <a:p>
            <a:r>
              <a:rPr lang="en-US" altLang="en-US"/>
              <a:t>Immobilization in cast for 4-6 weeks is the preferred treatment.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3966138-C069-DE4B-2065-E83A4C10D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Contraindications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DB77E98-18FC-4214-A70B-0DE48FD41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Exact reduction and maintaince of the talus in mortice is not possible</a:t>
            </a:r>
          </a:p>
          <a:p>
            <a:r>
              <a:rPr lang="en-US" altLang="en-US"/>
              <a:t>Shoulder fractures of the medial malleolus</a:t>
            </a:r>
          </a:p>
          <a:p>
            <a:r>
              <a:rPr lang="en-US" altLang="en-US"/>
              <a:t>Large posterior maleolar fractures </a:t>
            </a:r>
          </a:p>
          <a:p>
            <a:r>
              <a:rPr lang="en-US" altLang="en-US"/>
              <a:t>Anterolateral corner fractures.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0AFCBA3-4E28-BD2D-D0C8-64A609ACC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Open treatment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0B08DA-54C4-5D76-FE77-398224762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Stable fractures-Osteochondral fractures of the talar done</a:t>
            </a:r>
          </a:p>
          <a:p>
            <a:r>
              <a:rPr lang="en-US" altLang="en-US"/>
              <a:t>Unstable fractures.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72E99BA-E13B-6D5E-30DC-13AAAC8BF7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Any ankle injury that results in a stable mechanical configuration can potentially be treated nonsurgical because biomechanically normal function is not compromised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7E3D7A9-3D78-DE18-66F1-0DFB7FD02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General principles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C579332-B827-B59D-BF43-48B63AF6CE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Timing of the surgery-</a:t>
            </a:r>
          </a:p>
          <a:p>
            <a:pPr lvl="1"/>
            <a:r>
              <a:rPr lang="en-US" altLang="en-US" dirty="0"/>
              <a:t>Type of the fracture, </a:t>
            </a:r>
          </a:p>
          <a:p>
            <a:pPr lvl="1"/>
            <a:r>
              <a:rPr lang="en-US" altLang="en-US" dirty="0"/>
              <a:t>Skin condition, </a:t>
            </a:r>
          </a:p>
          <a:p>
            <a:pPr lvl="1"/>
            <a:r>
              <a:rPr lang="en-US" altLang="en-US" dirty="0"/>
              <a:t>Other injuries and </a:t>
            </a:r>
          </a:p>
          <a:p>
            <a:pPr lvl="1"/>
            <a:r>
              <a:rPr lang="en-US" altLang="en-US" dirty="0"/>
              <a:t>medical condition.</a:t>
            </a:r>
          </a:p>
          <a:p>
            <a:endParaRPr lang="en-US" altLang="en-US" dirty="0"/>
          </a:p>
          <a:p>
            <a:r>
              <a:rPr lang="en-US" altLang="en-US" dirty="0"/>
              <a:t>Antibiotics to reduce infections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10AC49-97CF-F430-24CD-AD0FC9B80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Lateral Malleolar fractures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E41A0B-9BE9-F606-FA0A-672011C380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Avoid injuring the superficial peroneal nerve</a:t>
            </a:r>
          </a:p>
          <a:p>
            <a:r>
              <a:rPr lang="en-US" altLang="en-US" dirty="0"/>
              <a:t>Make sure that distal fibula is fully out to length</a:t>
            </a:r>
          </a:p>
          <a:p>
            <a:r>
              <a:rPr lang="en-US" altLang="en-US" dirty="0"/>
              <a:t>Laterally comminuted pronation abduction patterns are most difficult</a:t>
            </a:r>
          </a:p>
          <a:p>
            <a:r>
              <a:rPr lang="en-US" altLang="en-US" dirty="0"/>
              <a:t>For maximum stability place plate posteriorly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ACBDEB3E-4B35-94AF-2E41-872E2E20A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Consider the location of the syndesmosis fixation when placing a fibular plate.</a:t>
            </a:r>
          </a:p>
          <a:p>
            <a:r>
              <a:rPr lang="en-US" altLang="en-US"/>
              <a:t>Test the syndesmosis after lateral malleolar fixation.</a:t>
            </a:r>
          </a:p>
          <a:p>
            <a:r>
              <a:rPr lang="en-US" altLang="en-US"/>
              <a:t>Beware of the short distal segments in elderly patients with osteoporotic bone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51f003">
            <a:extLst>
              <a:ext uri="{FF2B5EF4-FFF2-40B4-BE49-F238E27FC236}">
                <a16:creationId xmlns:a16="http://schemas.microsoft.com/office/drawing/2014/main" id="{51D1A4FB-9BA7-6CC1-D1BA-D1DC7B043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>
            <a:fillRect/>
          </a:stretch>
        </p:blipFill>
        <p:spPr>
          <a:xfrm>
            <a:off x="1295400" y="1447800"/>
            <a:ext cx="6629400" cy="4469612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C416D45-4B48-0768-BF3C-2BABEE922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Medial malleolar fixation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E5ED644-802B-DB47-4DD2-0855D11A6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4.0mm partially threaded screws work well</a:t>
            </a:r>
          </a:p>
          <a:p>
            <a:r>
              <a:rPr lang="en-US" altLang="en-US" dirty="0"/>
              <a:t>Screws should be perpendicular to the fracture line and parallel for maximal compression.</a:t>
            </a:r>
          </a:p>
          <a:p>
            <a:r>
              <a:rPr lang="en-US" altLang="en-US" dirty="0"/>
              <a:t>Spread two screws for good stability</a:t>
            </a:r>
          </a:p>
          <a:p>
            <a:r>
              <a:rPr lang="en-US" altLang="en-US" dirty="0"/>
              <a:t>Use fluoroscopy to be sure screws are clear of the joint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 descr="51f002">
            <a:extLst>
              <a:ext uri="{FF2B5EF4-FFF2-40B4-BE49-F238E27FC236}">
                <a16:creationId xmlns:a16="http://schemas.microsoft.com/office/drawing/2014/main" id="{BB6BBA19-A901-F1C1-1200-21BD229E3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7"/>
          <a:stretch>
            <a:fillRect/>
          </a:stretch>
        </p:blipFill>
        <p:spPr>
          <a:xfrm>
            <a:off x="672659" y="1641063"/>
            <a:ext cx="7798681" cy="3575873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A2B8A0-1C14-46F3-705F-285901431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Deltoid Ligament Tear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274BACE-23F5-5F46-D10B-EA9ED876E2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The deltoid ligament, especially its deep branch is important to the stability of the ankle because it prevents lateral displacement and external rotation of the talus </a:t>
            </a:r>
          </a:p>
          <a:p>
            <a:r>
              <a:rPr lang="en-US" altLang="en-US" dirty="0"/>
              <a:t>X ray will show displacement and tilting of the talus with increased medial clear space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30E08CE9-9997-9B7B-995E-B2F01A8B0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A 1 mm lateral shift of the talus can reduce the effective weight bearing area of the </a:t>
            </a:r>
            <a:r>
              <a:rPr lang="en-US" altLang="en-US" dirty="0" err="1"/>
              <a:t>talotibial</a:t>
            </a:r>
            <a:r>
              <a:rPr lang="en-US" altLang="en-US" dirty="0"/>
              <a:t> articulation by 20% and 5mm shift can reduce by 80%.</a:t>
            </a:r>
          </a:p>
          <a:p>
            <a:endParaRPr lang="en-US" altLang="en-US" dirty="0"/>
          </a:p>
          <a:p>
            <a:r>
              <a:rPr lang="en-US" altLang="en-US" dirty="0"/>
              <a:t>It is repaired with nonabsorbable sutures.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C06EC7-6127-C1F3-4669-FA225758C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Syndesmotic injury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8AF7462-CF5C-508C-565B-956B85C3B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If the fibular fracture is above the level of the distal tibiofibular joint syndesmosis assumed to be disrupted.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5ABBD43-26D9-F0C7-C329-582B5D38A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Indications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D1A9BF4-937B-B4BC-8708-092F21691B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Syndesmotic injuries associated with proximal fibular fractures for which fixation is not planned </a:t>
            </a:r>
          </a:p>
          <a:p>
            <a:r>
              <a:rPr lang="en-US" altLang="en-US"/>
              <a:t>Syndesmotic injuries extending more than 5 cm proximal to the plafond.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DFBDDDC1-60AA-35DB-9241-82C025238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Restoration of normal stability and motion in patients with unstable ankle fractures through open anatomic reduction and internal fixation yields better long-term outcomes than does closed treatment, which may not adequately reconstitute either the anatomic constraints or the motion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B8B3C60F-99B5-AF1C-B409-D585E72D2A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Use the syndesmosis fixation when the medial clear space widens on intraoperative stress view after the fibula is fixed</a:t>
            </a:r>
          </a:p>
          <a:p>
            <a:r>
              <a:rPr lang="en-US" altLang="en-US"/>
              <a:t>The fibula must be accurately reduced to the tibia in all views</a:t>
            </a:r>
          </a:p>
          <a:p>
            <a:r>
              <a:rPr lang="en-US" altLang="en-US"/>
              <a:t>Use 4.5 mm four cortex screw if the patient will bear weight postoperatively</a:t>
            </a:r>
          </a:p>
          <a:p>
            <a:r>
              <a:rPr lang="en-US" altLang="en-US"/>
              <a:t>Don’t remove syndesmotic screws 3-4 months post operatively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BC9B4352-71C1-6711-0C68-B584908D3A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Achieve perfectly symmetric tibiotalar clear space</a:t>
            </a:r>
          </a:p>
          <a:p>
            <a:r>
              <a:rPr lang="en-US" altLang="en-US"/>
              <a:t>Use syndesmosis fixation only without fixing the fibula fracture when it is above the midfibula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4776E91-B958-6C80-B82D-5C2AE9F62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Trimalleolar fracture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F9F5FFD-F633-5DFE-2786-4F51192896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50deg external rotation view is required for the most accurate assessment of the size and displacement of the posterior malleolar fragment.</a:t>
            </a:r>
          </a:p>
          <a:p>
            <a:endParaRPr lang="en-US" altLang="en-US"/>
          </a:p>
          <a:p>
            <a:r>
              <a:rPr lang="en-US" altLang="en-US"/>
              <a:t>If the fragment of the posterior malleolus involves more than 25 to 30% of the weigh bearing surface, it should be anatomically reduced and held with internal fixation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 descr="51f012">
            <a:extLst>
              <a:ext uri="{FF2B5EF4-FFF2-40B4-BE49-F238E27FC236}">
                <a16:creationId xmlns:a16="http://schemas.microsoft.com/office/drawing/2014/main" id="{73AFDF78-4E17-5F4C-6051-1CDCD94881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2"/>
          <a:stretch>
            <a:fillRect/>
          </a:stretch>
        </p:blipFill>
        <p:spPr>
          <a:xfrm>
            <a:off x="1174750" y="2432048"/>
            <a:ext cx="6794500" cy="1993904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2DD9DFE-CEF8-3F41-5725-1E053251D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Irreducible fracture dislocation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22ED543-89F1-0710-3CA1-FA752FBF7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Deltoid ligament after being avulsed from the medial malleolus and may be caught between malleolus and talus</a:t>
            </a:r>
          </a:p>
          <a:p>
            <a:r>
              <a:rPr lang="en-US" altLang="en-US" dirty="0"/>
              <a:t>Trapping of the tibialis posterior tendon between medial malleolus and talus.</a:t>
            </a:r>
          </a:p>
          <a:p>
            <a:r>
              <a:rPr lang="en-US" altLang="en-US" dirty="0"/>
              <a:t>Bosworth fracture with entrapment of fibula behind tibia.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51f008">
            <a:extLst>
              <a:ext uri="{FF2B5EF4-FFF2-40B4-BE49-F238E27FC236}">
                <a16:creationId xmlns:a16="http://schemas.microsoft.com/office/drawing/2014/main" id="{C5896605-59BE-C48F-1F5F-748319271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2791"/>
          <a:stretch>
            <a:fillRect/>
          </a:stretch>
        </p:blipFill>
        <p:spPr>
          <a:xfrm>
            <a:off x="2326859" y="961870"/>
            <a:ext cx="4490282" cy="493426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4" descr="51f009">
            <a:extLst>
              <a:ext uri="{FF2B5EF4-FFF2-40B4-BE49-F238E27FC236}">
                <a16:creationId xmlns:a16="http://schemas.microsoft.com/office/drawing/2014/main" id="{B3DF1257-FD73-D4F9-23B8-B722B41716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4" b="9259"/>
          <a:stretch>
            <a:fillRect/>
          </a:stretch>
        </p:blipFill>
        <p:spPr>
          <a:xfrm>
            <a:off x="635000" y="2812065"/>
            <a:ext cx="3683000" cy="2651508"/>
          </a:xfrm>
          <a:noFill/>
        </p:spPr>
      </p:pic>
      <p:pic>
        <p:nvPicPr>
          <p:cNvPr id="51204" name="Picture 7" descr="51f010">
            <a:extLst>
              <a:ext uri="{FF2B5EF4-FFF2-40B4-BE49-F238E27FC236}">
                <a16:creationId xmlns:a16="http://schemas.microsoft.com/office/drawing/2014/main" id="{F4FD45EE-ED58-75AE-ADCB-802CD0361C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2251869"/>
            <a:ext cx="3987800" cy="37719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51f011">
            <a:extLst>
              <a:ext uri="{FF2B5EF4-FFF2-40B4-BE49-F238E27FC236}">
                <a16:creationId xmlns:a16="http://schemas.microsoft.com/office/drawing/2014/main" id="{9F20FEF9-6241-500A-A5B2-7CE052F34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1"/>
          <a:stretch>
            <a:fillRect/>
          </a:stretch>
        </p:blipFill>
        <p:spPr>
          <a:xfrm>
            <a:off x="1167455" y="1699025"/>
            <a:ext cx="6809090" cy="3459949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F9BD6B2-DFC7-EF33-D54B-CFA782B4F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Complications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2983F54-358E-319D-EBC6-ED42227F0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Loss of reduction</a:t>
            </a:r>
          </a:p>
          <a:p>
            <a:r>
              <a:rPr lang="en-US" altLang="en-US"/>
              <a:t>Malunion-Fibula heals in short or external rotated position.</a:t>
            </a:r>
          </a:p>
          <a:p>
            <a:r>
              <a:rPr lang="en-US" altLang="en-US"/>
              <a:t>Nonunion- extremely uncommon</a:t>
            </a:r>
          </a:p>
          <a:p>
            <a:r>
              <a:rPr lang="en-US" altLang="en-US"/>
              <a:t>Infection</a:t>
            </a:r>
          </a:p>
          <a:p>
            <a:r>
              <a:rPr lang="en-US" altLang="en-US"/>
              <a:t>Decreased motion- Deficits in dorsiflexion is common.</a:t>
            </a:r>
          </a:p>
          <a:p>
            <a:r>
              <a:rPr lang="en-US" altLang="en-US"/>
              <a:t>Ankle arthrosis-Quality of reduction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>
            <a:extLst>
              <a:ext uri="{FF2B5EF4-FFF2-40B4-BE49-F238E27FC236}">
                <a16:creationId xmlns:a16="http://schemas.microsoft.com/office/drawing/2014/main" id="{B11F29B3-03F7-B5D4-6A69-E6205E9B59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8" b="4890"/>
          <a:stretch>
            <a:fillRect/>
          </a:stretch>
        </p:blipFill>
        <p:spPr>
          <a:xfrm>
            <a:off x="457200" y="2378602"/>
            <a:ext cx="4038600" cy="3518433"/>
          </a:xfrm>
          <a:noFill/>
        </p:spPr>
      </p:pic>
      <p:pic>
        <p:nvPicPr>
          <p:cNvPr id="54276" name="Picture 7">
            <a:extLst>
              <a:ext uri="{FF2B5EF4-FFF2-40B4-BE49-F238E27FC236}">
                <a16:creationId xmlns:a16="http://schemas.microsoft.com/office/drawing/2014/main" id="{CD153621-619A-23E0-B821-F3E0560670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276763"/>
            <a:ext cx="4038600" cy="172211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E7AC36F-FCFC-6C0D-C376-11C52A915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Classifications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A6703C0-8643-A87F-4876-B4EC7BF92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/>
              <a:t>Lauge- Hansen Classification</a:t>
            </a:r>
          </a:p>
          <a:p>
            <a:endParaRPr lang="en-US" altLang="en-US"/>
          </a:p>
          <a:p>
            <a:r>
              <a:rPr lang="en-US" altLang="en-US"/>
              <a:t>Danis- Weber classification</a:t>
            </a:r>
          </a:p>
          <a:p>
            <a:endParaRPr lang="en-US" altLang="en-US"/>
          </a:p>
          <a:p>
            <a:r>
              <a:rPr lang="en-US" altLang="en-US"/>
              <a:t>AO classification of Malleolar Fractures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E0AA93B-EB1F-D0F2-6073-F9DF0EB9B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/>
              <a:t>Lauge- Hansen Classification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4397520-73D9-1337-DB14-142808F60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The initial word of the classification (</a:t>
            </a:r>
            <a:r>
              <a:rPr lang="en-US" altLang="en-US" dirty="0" err="1"/>
              <a:t>eg</a:t>
            </a:r>
            <a:r>
              <a:rPr lang="en-US" altLang="en-US" dirty="0"/>
              <a:t>: supination, pronation) denotes the position of the foot at the time of injury; the following phrase (</a:t>
            </a:r>
            <a:r>
              <a:rPr lang="en-US" altLang="en-US" dirty="0" err="1"/>
              <a:t>eg</a:t>
            </a:r>
            <a:r>
              <a:rPr lang="en-US" altLang="en-US" dirty="0"/>
              <a:t>: external rotation) denotes the direction of the deforming force.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2929410-49A3-8D41-8335-2C561840B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/>
              <a:t>Supination Adduction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1905388-D5AB-1B1E-49F1-C8648B888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Transverse avulsion type fracture of the distal fibula below the level of the joint or tear of the lateral collateral ligament</a:t>
            </a:r>
          </a:p>
          <a:p>
            <a:r>
              <a:rPr lang="en-US" altLang="en-US" dirty="0"/>
              <a:t>Vertical fracture of the medial malleolus.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7A76430-C869-D9DC-B2B2-1A642ECAE6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altLang="en-US" dirty="0"/>
              <a:t>Supination External rotation injury</a:t>
            </a:r>
          </a:p>
          <a:p>
            <a:r>
              <a:rPr lang="en-US" altLang="en-US" dirty="0"/>
              <a:t>Disruption of the anterior tibiofibular ligament</a:t>
            </a:r>
          </a:p>
          <a:p>
            <a:r>
              <a:rPr lang="en-US" altLang="en-US" dirty="0"/>
              <a:t>Spiral oblique fracture of the distal fibula</a:t>
            </a:r>
          </a:p>
          <a:p>
            <a:r>
              <a:rPr lang="en-US" altLang="en-US" dirty="0"/>
              <a:t>Disruption of the posterior tibiofibular ligament or fracture of the posterior malleolus</a:t>
            </a:r>
          </a:p>
          <a:p>
            <a:r>
              <a:rPr lang="en-US" altLang="en-US" dirty="0"/>
              <a:t>Fracture of the medial malleolus or rupture of the deltoid ligament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28">
            <a:extLst>
              <a:ext uri="{FF2B5EF4-FFF2-40B4-BE49-F238E27FC236}">
                <a16:creationId xmlns:a16="http://schemas.microsoft.com/office/drawing/2014/main" id="{0675743A-133F-264D-85AA-D8785DD70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4690" y="762000"/>
            <a:ext cx="5454619" cy="594360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650</TotalTime>
  <Words>1163</Words>
  <Application>Microsoft Office PowerPoint</Application>
  <PresentationFormat>On-screen Show (4:3)</PresentationFormat>
  <Paragraphs>188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Tahoma</vt:lpstr>
      <vt:lpstr>Arial</vt:lpstr>
      <vt:lpstr>Calibri</vt:lpstr>
      <vt:lpstr>Constantia</vt:lpstr>
      <vt:lpstr>Wingdings 2</vt:lpstr>
      <vt:lpstr>Wingdings</vt:lpstr>
      <vt:lpstr>Flow</vt:lpstr>
      <vt:lpstr>Ankle Fractures</vt:lpstr>
      <vt:lpstr>Ankle Anatomy and Biomechanics</vt:lpstr>
      <vt:lpstr>PowerPoint Presentation</vt:lpstr>
      <vt:lpstr>PowerPoint Presentation</vt:lpstr>
      <vt:lpstr>Classifications</vt:lpstr>
      <vt:lpstr>Lauge- Hansen Classification</vt:lpstr>
      <vt:lpstr>Supination Adduction</vt:lpstr>
      <vt:lpstr>PowerPoint Presentation</vt:lpstr>
      <vt:lpstr>PowerPoint Presentation</vt:lpstr>
      <vt:lpstr>Pronation Abduction</vt:lpstr>
      <vt:lpstr>Pronation External Rotation </vt:lpstr>
      <vt:lpstr>Pronation Dorsiflexion</vt:lpstr>
      <vt:lpstr>Danis-Weber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 Classification</vt:lpstr>
      <vt:lpstr>PowerPoint Presentation</vt:lpstr>
      <vt:lpstr>PowerPoint Presentation</vt:lpstr>
      <vt:lpstr>PowerPoint Presentation</vt:lpstr>
      <vt:lpstr>Radiology</vt:lpstr>
      <vt:lpstr>Treatment</vt:lpstr>
      <vt:lpstr>Initial management</vt:lpstr>
      <vt:lpstr>Factors that affects the outcome</vt:lpstr>
      <vt:lpstr>Closed Treatment</vt:lpstr>
      <vt:lpstr>Contraindications</vt:lpstr>
      <vt:lpstr>Open treatment</vt:lpstr>
      <vt:lpstr>General principles</vt:lpstr>
      <vt:lpstr>Lateral Malleolar fractures</vt:lpstr>
      <vt:lpstr>PowerPoint Presentation</vt:lpstr>
      <vt:lpstr>PowerPoint Presentation</vt:lpstr>
      <vt:lpstr>Medial malleolar fixation</vt:lpstr>
      <vt:lpstr>PowerPoint Presentation</vt:lpstr>
      <vt:lpstr>Deltoid Ligament Tear</vt:lpstr>
      <vt:lpstr>PowerPoint Presentation</vt:lpstr>
      <vt:lpstr>Syndesmotic injury</vt:lpstr>
      <vt:lpstr>Indications</vt:lpstr>
      <vt:lpstr>PowerPoint Presentation</vt:lpstr>
      <vt:lpstr>PowerPoint Presentation</vt:lpstr>
      <vt:lpstr>Trimalleolar fracture</vt:lpstr>
      <vt:lpstr>PowerPoint Presentation</vt:lpstr>
      <vt:lpstr>Irreducible fracture dislocation</vt:lpstr>
      <vt:lpstr>PowerPoint Presentation</vt:lpstr>
      <vt:lpstr>PowerPoint Presentation</vt:lpstr>
      <vt:lpstr>PowerPoint Presentation</vt:lpstr>
      <vt:lpstr>Complications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Fractures</dc:title>
  <dc:creator>sys</dc:creator>
  <cp:lastModifiedBy>Rajesh Patel</cp:lastModifiedBy>
  <cp:revision>70</cp:revision>
  <dcterms:created xsi:type="dcterms:W3CDTF">2008-01-02T14:47:21Z</dcterms:created>
  <dcterms:modified xsi:type="dcterms:W3CDTF">2024-07-27T12:08:38Z</dcterms:modified>
</cp:coreProperties>
</file>