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7F9BC-750D-4B57-AE6B-88DF418C905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2AFD6-2BC3-4492-B5B6-AABE84B68F11}">
      <dgm:prSet phldrT="[Text]" custT="1"/>
      <dgm:spPr/>
      <dgm:t>
        <a:bodyPr/>
        <a:lstStyle/>
        <a:p>
          <a:r>
            <a:rPr lang="en-US" sz="2400" dirty="0" smtClean="0">
              <a:latin typeface="Alegreya Sans SC" panose="00000500000000000000" pitchFamily="2" charset="0"/>
            </a:rPr>
            <a:t>Ideally,</a:t>
          </a:r>
        </a:p>
        <a:p>
          <a:r>
            <a:rPr lang="en-US" sz="2400" dirty="0" smtClean="0">
              <a:latin typeface="Alegreya Sans SC" panose="00000500000000000000" pitchFamily="2" charset="0"/>
            </a:rPr>
            <a:t>             First 7 months ,once a month</a:t>
          </a:r>
          <a:endParaRPr lang="en-US" sz="2400" dirty="0">
            <a:latin typeface="Alegreya Sans SC" panose="00000500000000000000" pitchFamily="2" charset="0"/>
          </a:endParaRPr>
        </a:p>
      </dgm:t>
    </dgm:pt>
    <dgm:pt modelId="{A8218B98-6343-4593-890A-FE0FF9E7ED84}" type="parTrans" cxnId="{BDE86C3F-E825-47FE-B92F-D382C2F44B67}">
      <dgm:prSet/>
      <dgm:spPr/>
      <dgm:t>
        <a:bodyPr/>
        <a:lstStyle/>
        <a:p>
          <a:endParaRPr lang="en-US"/>
        </a:p>
      </dgm:t>
    </dgm:pt>
    <dgm:pt modelId="{B31BF6C8-AD38-48E8-A12D-2B11E00993BC}" type="sibTrans" cxnId="{BDE86C3F-E825-47FE-B92F-D382C2F44B67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9F322A03-A098-4D64-871C-9A3679D7DA54}">
      <dgm:prSet phldrT="[Text]" custT="1"/>
      <dgm:spPr/>
      <dgm:t>
        <a:bodyPr/>
        <a:lstStyle/>
        <a:p>
          <a:r>
            <a:rPr lang="en-US" sz="2400" dirty="0" smtClean="0">
              <a:latin typeface="Alegreya Sans SC" panose="00000500000000000000" pitchFamily="2" charset="0"/>
            </a:rPr>
            <a:t>Next month, twice a month</a:t>
          </a:r>
          <a:endParaRPr lang="en-US" sz="2400" dirty="0">
            <a:latin typeface="Alegreya Sans SC" panose="00000500000000000000" pitchFamily="2" charset="0"/>
          </a:endParaRPr>
        </a:p>
      </dgm:t>
    </dgm:pt>
    <dgm:pt modelId="{2E7576A0-FF0E-4626-BB13-1958486E9AA9}" type="parTrans" cxnId="{7BD1C3A5-9DE2-4324-A18F-8DCA5C4C171A}">
      <dgm:prSet/>
      <dgm:spPr/>
      <dgm:t>
        <a:bodyPr/>
        <a:lstStyle/>
        <a:p>
          <a:endParaRPr lang="en-US"/>
        </a:p>
      </dgm:t>
    </dgm:pt>
    <dgm:pt modelId="{69BCD218-76B6-49B9-8680-1E0744E0F651}" type="sibTrans" cxnId="{7BD1C3A5-9DE2-4324-A18F-8DCA5C4C171A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6BBFFF73-2997-4498-B8FA-0C6B1C67B46C}">
      <dgm:prSet phldrT="[Text]" custT="1"/>
      <dgm:spPr/>
      <dgm:t>
        <a:bodyPr/>
        <a:lstStyle/>
        <a:p>
          <a:r>
            <a:rPr lang="en-US" sz="2400" dirty="0" smtClean="0">
              <a:latin typeface="Alegreya Sans SC" panose="00000500000000000000" pitchFamily="2" charset="0"/>
            </a:rPr>
            <a:t>Thereafter , once a week</a:t>
          </a:r>
          <a:endParaRPr lang="en-US" sz="2400" dirty="0">
            <a:latin typeface="Alegreya Sans SC" panose="00000500000000000000" pitchFamily="2" charset="0"/>
          </a:endParaRPr>
        </a:p>
      </dgm:t>
    </dgm:pt>
    <dgm:pt modelId="{4EED1946-E5BC-43FB-A060-AEC5094B0146}" type="parTrans" cxnId="{B6BE3D62-888E-4837-964C-6189A0581693}">
      <dgm:prSet/>
      <dgm:spPr/>
      <dgm:t>
        <a:bodyPr/>
        <a:lstStyle/>
        <a:p>
          <a:endParaRPr lang="en-US"/>
        </a:p>
      </dgm:t>
    </dgm:pt>
    <dgm:pt modelId="{7F259439-922E-48FF-838C-3048F8C17D1A}" type="sibTrans" cxnId="{B6BE3D62-888E-4837-964C-6189A0581693}">
      <dgm:prSet/>
      <dgm:spPr/>
      <dgm:t>
        <a:bodyPr/>
        <a:lstStyle/>
        <a:p>
          <a:endParaRPr lang="en-US"/>
        </a:p>
      </dgm:t>
    </dgm:pt>
    <dgm:pt modelId="{93C06334-47C2-4566-8C35-9970E8EB709A}" type="pres">
      <dgm:prSet presAssocID="{E627F9BC-750D-4B57-AE6B-88DF418C90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790252-7D36-4D32-8070-8F941AE4DA8B}" type="pres">
      <dgm:prSet presAssocID="{E627F9BC-750D-4B57-AE6B-88DF418C9050}" presName="dummyMaxCanvas" presStyleCnt="0">
        <dgm:presLayoutVars/>
      </dgm:prSet>
      <dgm:spPr/>
    </dgm:pt>
    <dgm:pt modelId="{C7A91088-7A2E-4991-88B3-21F37444759D}" type="pres">
      <dgm:prSet presAssocID="{E627F9BC-750D-4B57-AE6B-88DF418C9050}" presName="ThreeNodes_1" presStyleLbl="node1" presStyleIdx="0" presStyleCnt="3" custScaleX="117647" custScaleY="66666" custLinFactNeighborX="4412" custLinFactNeighborY="2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A9B0C-17BF-458F-A1D1-7E762BFAB697}" type="pres">
      <dgm:prSet presAssocID="{E627F9BC-750D-4B57-AE6B-88DF418C9050}" presName="ThreeNodes_2" presStyleLbl="node1" presStyleIdx="1" presStyleCnt="3" custScaleY="29167" custLinFactNeighborX="-4412" custLinFactNeighborY="-14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93655-CDE5-43DC-8AED-33939ACAE28D}" type="pres">
      <dgm:prSet presAssocID="{E627F9BC-750D-4B57-AE6B-88DF418C9050}" presName="ThreeNodes_3" presStyleLbl="node1" presStyleIdx="2" presStyleCnt="3" custScaleX="87120" custScaleY="29167" custLinFactNeighborX="-8215" custLinFactNeighborY="-4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9FEFD-937F-4BBC-8500-EE2801ED4C4C}" type="pres">
      <dgm:prSet presAssocID="{E627F9BC-750D-4B57-AE6B-88DF418C9050}" presName="ThreeConn_1-2" presStyleLbl="fgAccFollowNode1" presStyleIdx="0" presStyleCnt="2" custScaleX="62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CB6F6-236F-421B-B087-CDACB557C1AE}" type="pres">
      <dgm:prSet presAssocID="{E627F9BC-750D-4B57-AE6B-88DF418C9050}" presName="ThreeConn_2-3" presStyleLbl="fgAccFollowNode1" presStyleIdx="1" presStyleCnt="2" custScaleX="49039" custLinFactNeighborX="-27884" custLinFactNeighborY="-54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2F24D-D1D5-4793-B8AA-4EAB91533051}" type="pres">
      <dgm:prSet presAssocID="{E627F9BC-750D-4B57-AE6B-88DF418C905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C902C-42F3-4EE3-94AA-791B5FF1A2CD}" type="pres">
      <dgm:prSet presAssocID="{E627F9BC-750D-4B57-AE6B-88DF418C905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4D4A0-968A-4ABC-8952-C4D309EFFA21}" type="pres">
      <dgm:prSet presAssocID="{E627F9BC-750D-4B57-AE6B-88DF418C905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F7430-0992-4FF6-8EDF-BF4E499FED9F}" type="presOf" srcId="{9F322A03-A098-4D64-871C-9A3679D7DA54}" destId="{908C902C-42F3-4EE3-94AA-791B5FF1A2CD}" srcOrd="1" destOrd="0" presId="urn:microsoft.com/office/officeart/2005/8/layout/vProcess5"/>
    <dgm:cxn modelId="{B6BE3D62-888E-4837-964C-6189A0581693}" srcId="{E627F9BC-750D-4B57-AE6B-88DF418C9050}" destId="{6BBFFF73-2997-4498-B8FA-0C6B1C67B46C}" srcOrd="2" destOrd="0" parTransId="{4EED1946-E5BC-43FB-A060-AEC5094B0146}" sibTransId="{7F259439-922E-48FF-838C-3048F8C17D1A}"/>
    <dgm:cxn modelId="{7BD1C3A5-9DE2-4324-A18F-8DCA5C4C171A}" srcId="{E627F9BC-750D-4B57-AE6B-88DF418C9050}" destId="{9F322A03-A098-4D64-871C-9A3679D7DA54}" srcOrd="1" destOrd="0" parTransId="{2E7576A0-FF0E-4626-BB13-1958486E9AA9}" sibTransId="{69BCD218-76B6-49B9-8680-1E0744E0F651}"/>
    <dgm:cxn modelId="{964F134C-35AB-474F-B36C-791A6B83B905}" type="presOf" srcId="{69BCD218-76B6-49B9-8680-1E0744E0F651}" destId="{0EACB6F6-236F-421B-B087-CDACB557C1AE}" srcOrd="0" destOrd="0" presId="urn:microsoft.com/office/officeart/2005/8/layout/vProcess5"/>
    <dgm:cxn modelId="{BE45D2D8-5267-4009-BC37-8158F63EFE0E}" type="presOf" srcId="{A182AFD6-2BC3-4492-B5B6-AABE84B68F11}" destId="{2072F24D-D1D5-4793-B8AA-4EAB91533051}" srcOrd="1" destOrd="0" presId="urn:microsoft.com/office/officeart/2005/8/layout/vProcess5"/>
    <dgm:cxn modelId="{BA85D5F1-76C5-473F-BDAE-5F6600158A22}" type="presOf" srcId="{A182AFD6-2BC3-4492-B5B6-AABE84B68F11}" destId="{C7A91088-7A2E-4991-88B3-21F37444759D}" srcOrd="0" destOrd="0" presId="urn:microsoft.com/office/officeart/2005/8/layout/vProcess5"/>
    <dgm:cxn modelId="{662D1DF9-6A0A-4399-B267-1ABCB1AD6D45}" type="presOf" srcId="{6BBFFF73-2997-4498-B8FA-0C6B1C67B46C}" destId="{4EE4D4A0-968A-4ABC-8952-C4D309EFFA21}" srcOrd="1" destOrd="0" presId="urn:microsoft.com/office/officeart/2005/8/layout/vProcess5"/>
    <dgm:cxn modelId="{CB970F86-43F7-4AEA-8C46-3B015FA78837}" type="presOf" srcId="{9F322A03-A098-4D64-871C-9A3679D7DA54}" destId="{980A9B0C-17BF-458F-A1D1-7E762BFAB697}" srcOrd="0" destOrd="0" presId="urn:microsoft.com/office/officeart/2005/8/layout/vProcess5"/>
    <dgm:cxn modelId="{A42521E8-879B-4722-81BF-936894866960}" type="presOf" srcId="{E627F9BC-750D-4B57-AE6B-88DF418C9050}" destId="{93C06334-47C2-4566-8C35-9970E8EB709A}" srcOrd="0" destOrd="0" presId="urn:microsoft.com/office/officeart/2005/8/layout/vProcess5"/>
    <dgm:cxn modelId="{BDE86C3F-E825-47FE-B92F-D382C2F44B67}" srcId="{E627F9BC-750D-4B57-AE6B-88DF418C9050}" destId="{A182AFD6-2BC3-4492-B5B6-AABE84B68F11}" srcOrd="0" destOrd="0" parTransId="{A8218B98-6343-4593-890A-FE0FF9E7ED84}" sibTransId="{B31BF6C8-AD38-48E8-A12D-2B11E00993BC}"/>
    <dgm:cxn modelId="{15E3780F-C682-4B0B-AB7E-49FAF79AB4B5}" type="presOf" srcId="{B31BF6C8-AD38-48E8-A12D-2B11E00993BC}" destId="{BCC9FEFD-937F-4BBC-8500-EE2801ED4C4C}" srcOrd="0" destOrd="0" presId="urn:microsoft.com/office/officeart/2005/8/layout/vProcess5"/>
    <dgm:cxn modelId="{094F2D3C-EA3B-4932-B8DE-B913CD93E322}" type="presOf" srcId="{6BBFFF73-2997-4498-B8FA-0C6B1C67B46C}" destId="{F1C93655-CDE5-43DC-8AED-33939ACAE28D}" srcOrd="0" destOrd="0" presId="urn:microsoft.com/office/officeart/2005/8/layout/vProcess5"/>
    <dgm:cxn modelId="{FDF606C6-7965-4CCD-AF39-507F420E8C09}" type="presParOf" srcId="{93C06334-47C2-4566-8C35-9970E8EB709A}" destId="{82790252-7D36-4D32-8070-8F941AE4DA8B}" srcOrd="0" destOrd="0" presId="urn:microsoft.com/office/officeart/2005/8/layout/vProcess5"/>
    <dgm:cxn modelId="{32664BC5-3F12-436A-A597-030AA3196793}" type="presParOf" srcId="{93C06334-47C2-4566-8C35-9970E8EB709A}" destId="{C7A91088-7A2E-4991-88B3-21F37444759D}" srcOrd="1" destOrd="0" presId="urn:microsoft.com/office/officeart/2005/8/layout/vProcess5"/>
    <dgm:cxn modelId="{DA2003B1-AB65-4A86-81D9-ECAA59A5972C}" type="presParOf" srcId="{93C06334-47C2-4566-8C35-9970E8EB709A}" destId="{980A9B0C-17BF-458F-A1D1-7E762BFAB697}" srcOrd="2" destOrd="0" presId="urn:microsoft.com/office/officeart/2005/8/layout/vProcess5"/>
    <dgm:cxn modelId="{BFBC1803-B8B1-483B-9C43-A40DF1AD2F62}" type="presParOf" srcId="{93C06334-47C2-4566-8C35-9970E8EB709A}" destId="{F1C93655-CDE5-43DC-8AED-33939ACAE28D}" srcOrd="3" destOrd="0" presId="urn:microsoft.com/office/officeart/2005/8/layout/vProcess5"/>
    <dgm:cxn modelId="{C976A080-834E-4841-84D8-34D7E4614F63}" type="presParOf" srcId="{93C06334-47C2-4566-8C35-9970E8EB709A}" destId="{BCC9FEFD-937F-4BBC-8500-EE2801ED4C4C}" srcOrd="4" destOrd="0" presId="urn:microsoft.com/office/officeart/2005/8/layout/vProcess5"/>
    <dgm:cxn modelId="{8F6F40FD-F009-47BC-B6AE-AFB53112AE9F}" type="presParOf" srcId="{93C06334-47C2-4566-8C35-9970E8EB709A}" destId="{0EACB6F6-236F-421B-B087-CDACB557C1AE}" srcOrd="5" destOrd="0" presId="urn:microsoft.com/office/officeart/2005/8/layout/vProcess5"/>
    <dgm:cxn modelId="{5E55E8B3-3623-4593-BDD1-27F22ECECB63}" type="presParOf" srcId="{93C06334-47C2-4566-8C35-9970E8EB709A}" destId="{2072F24D-D1D5-4793-B8AA-4EAB91533051}" srcOrd="6" destOrd="0" presId="urn:microsoft.com/office/officeart/2005/8/layout/vProcess5"/>
    <dgm:cxn modelId="{6AF0D4FA-CD18-4FCA-A524-AA3864CAB307}" type="presParOf" srcId="{93C06334-47C2-4566-8C35-9970E8EB709A}" destId="{908C902C-42F3-4EE3-94AA-791B5FF1A2CD}" srcOrd="7" destOrd="0" presId="urn:microsoft.com/office/officeart/2005/8/layout/vProcess5"/>
    <dgm:cxn modelId="{CBD3E8B9-FE11-481F-8BA8-1EA415426F0E}" type="presParOf" srcId="{93C06334-47C2-4566-8C35-9970E8EB709A}" destId="{4EE4D4A0-968A-4ABC-8952-C4D309EFFA2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79ADB-C599-4573-8398-B0417808B0AC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A13B08-55F0-4A63-AC5D-0BE35BF7911C}">
      <dgm:prSet phldrT="[Text]"/>
      <dgm:spPr/>
      <dgm:t>
        <a:bodyPr/>
        <a:lstStyle/>
        <a:p>
          <a:r>
            <a:rPr lang="en-US" dirty="0" smtClean="0"/>
            <a:t>Care in illness</a:t>
          </a:r>
          <a:endParaRPr lang="en-US" dirty="0"/>
        </a:p>
      </dgm:t>
    </dgm:pt>
    <dgm:pt modelId="{2A410402-67F8-457A-9DE4-1A011C172764}" type="parTrans" cxnId="{9FEA0440-7AED-4674-8FA7-17D23214AFDD}">
      <dgm:prSet/>
      <dgm:spPr/>
      <dgm:t>
        <a:bodyPr/>
        <a:lstStyle/>
        <a:p>
          <a:endParaRPr lang="en-US"/>
        </a:p>
      </dgm:t>
    </dgm:pt>
    <dgm:pt modelId="{0C9E1F0F-ADF0-42CD-BA85-07B80D26FB53}" type="sibTrans" cxnId="{9FEA0440-7AED-4674-8FA7-17D23214AFDD}">
      <dgm:prSet/>
      <dgm:spPr/>
      <dgm:t>
        <a:bodyPr/>
        <a:lstStyle/>
        <a:p>
          <a:endParaRPr lang="en-US"/>
        </a:p>
      </dgm:t>
    </dgm:pt>
    <dgm:pt modelId="{A7858329-0C3A-434A-B0C6-E43C6AB77DFC}">
      <dgm:prSet phldrT="[Text]"/>
      <dgm:spPr/>
      <dgm:t>
        <a:bodyPr/>
        <a:lstStyle/>
        <a:p>
          <a:r>
            <a:rPr lang="en-US" dirty="0" smtClean="0"/>
            <a:t>Growth monitoring</a:t>
          </a:r>
          <a:endParaRPr lang="en-US" dirty="0"/>
        </a:p>
      </dgm:t>
    </dgm:pt>
    <dgm:pt modelId="{E73D3FD0-4EF5-4530-B5F6-B9063FD14932}" type="parTrans" cxnId="{6898D82D-B973-49B0-B8AF-CB88D332CB27}">
      <dgm:prSet/>
      <dgm:spPr/>
      <dgm:t>
        <a:bodyPr/>
        <a:lstStyle/>
        <a:p>
          <a:endParaRPr lang="en-US"/>
        </a:p>
      </dgm:t>
    </dgm:pt>
    <dgm:pt modelId="{752A5FF5-BB68-493C-8645-115B049A0659}" type="sibTrans" cxnId="{6898D82D-B973-49B0-B8AF-CB88D332CB27}">
      <dgm:prSet/>
      <dgm:spPr/>
      <dgm:t>
        <a:bodyPr/>
        <a:lstStyle/>
        <a:p>
          <a:endParaRPr lang="en-US"/>
        </a:p>
      </dgm:t>
    </dgm:pt>
    <dgm:pt modelId="{1E137B84-868C-4B7E-AEF9-E1C961451CA2}">
      <dgm:prSet phldrT="[Text]"/>
      <dgm:spPr/>
      <dgm:t>
        <a:bodyPr/>
        <a:lstStyle/>
        <a:p>
          <a:r>
            <a:rPr lang="en-US" dirty="0" smtClean="0"/>
            <a:t>Family planning</a:t>
          </a:r>
          <a:endParaRPr lang="en-US" dirty="0"/>
        </a:p>
      </dgm:t>
    </dgm:pt>
    <dgm:pt modelId="{478757CC-209A-4BDB-A7F9-996221904123}" type="parTrans" cxnId="{93CADC81-F527-49B5-AE95-A16D5DFC7755}">
      <dgm:prSet/>
      <dgm:spPr/>
      <dgm:t>
        <a:bodyPr/>
        <a:lstStyle/>
        <a:p>
          <a:endParaRPr lang="en-US"/>
        </a:p>
      </dgm:t>
    </dgm:pt>
    <dgm:pt modelId="{FD78DB94-931D-4FB9-8909-ABAA9F0D87B8}" type="sibTrans" cxnId="{93CADC81-F527-49B5-AE95-A16D5DFC7755}">
      <dgm:prSet/>
      <dgm:spPr/>
      <dgm:t>
        <a:bodyPr/>
        <a:lstStyle/>
        <a:p>
          <a:endParaRPr lang="en-US"/>
        </a:p>
      </dgm:t>
    </dgm:pt>
    <dgm:pt modelId="{F7575C3A-6768-45F1-BCF8-5BAEA5D31099}">
      <dgm:prSet phldrT="[Text]"/>
      <dgm:spPr/>
      <dgm:t>
        <a:bodyPr/>
        <a:lstStyle/>
        <a:p>
          <a:r>
            <a:rPr lang="en-US" dirty="0" smtClean="0"/>
            <a:t>Preventive care</a:t>
          </a:r>
          <a:endParaRPr lang="en-US" dirty="0"/>
        </a:p>
      </dgm:t>
    </dgm:pt>
    <dgm:pt modelId="{27DDB3ED-A930-4E28-AB82-24A6C002AE4F}" type="parTrans" cxnId="{4C4E9FE1-3B20-4E7A-BC6C-9F699EF0927B}">
      <dgm:prSet/>
      <dgm:spPr/>
      <dgm:t>
        <a:bodyPr/>
        <a:lstStyle/>
        <a:p>
          <a:endParaRPr lang="en-US"/>
        </a:p>
      </dgm:t>
    </dgm:pt>
    <dgm:pt modelId="{8AB9E001-42CF-46BF-BB08-A1A265DF51D5}" type="sibTrans" cxnId="{4C4E9FE1-3B20-4E7A-BC6C-9F699EF0927B}">
      <dgm:prSet/>
      <dgm:spPr/>
      <dgm:t>
        <a:bodyPr/>
        <a:lstStyle/>
        <a:p>
          <a:endParaRPr lang="en-US"/>
        </a:p>
      </dgm:t>
    </dgm:pt>
    <dgm:pt modelId="{C77629B6-D9CD-4D4B-8E63-9C695ECB5FFE}" type="pres">
      <dgm:prSet presAssocID="{8E579ADB-C599-4573-8398-B0417808B0A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50A21F-836F-4E0D-BCDA-8AFF265B9F12}" type="pres">
      <dgm:prSet presAssocID="{8E579ADB-C599-4573-8398-B0417808B0AC}" presName="triangle1" presStyleLbl="node1" presStyleIdx="0" presStyleCnt="4" custLinFactNeighborX="-1628" custLinFactNeighborY="-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D809E-0E3F-4738-8315-BB02F46BFE61}" type="pres">
      <dgm:prSet presAssocID="{8E579ADB-C599-4573-8398-B0417808B0A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56B10-8328-4F99-B8C6-1058EF54DFE7}" type="pres">
      <dgm:prSet presAssocID="{8E579ADB-C599-4573-8398-B0417808B0A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6909C-9750-4751-87ED-194A37AD598D}" type="pres">
      <dgm:prSet presAssocID="{8E579ADB-C599-4573-8398-B0417808B0A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E9FE1-3B20-4E7A-BC6C-9F699EF0927B}" srcId="{8E579ADB-C599-4573-8398-B0417808B0AC}" destId="{F7575C3A-6768-45F1-BCF8-5BAEA5D31099}" srcOrd="3" destOrd="0" parTransId="{27DDB3ED-A930-4E28-AB82-24A6C002AE4F}" sibTransId="{8AB9E001-42CF-46BF-BB08-A1A265DF51D5}"/>
    <dgm:cxn modelId="{93CADC81-F527-49B5-AE95-A16D5DFC7755}" srcId="{8E579ADB-C599-4573-8398-B0417808B0AC}" destId="{1E137B84-868C-4B7E-AEF9-E1C961451CA2}" srcOrd="2" destOrd="0" parTransId="{478757CC-209A-4BDB-A7F9-996221904123}" sibTransId="{FD78DB94-931D-4FB9-8909-ABAA9F0D87B8}"/>
    <dgm:cxn modelId="{6898D82D-B973-49B0-B8AF-CB88D332CB27}" srcId="{8E579ADB-C599-4573-8398-B0417808B0AC}" destId="{A7858329-0C3A-434A-B0C6-E43C6AB77DFC}" srcOrd="1" destOrd="0" parTransId="{E73D3FD0-4EF5-4530-B5F6-B9063FD14932}" sibTransId="{752A5FF5-BB68-493C-8645-115B049A0659}"/>
    <dgm:cxn modelId="{A5D6F932-FCB7-45FF-822A-87B7878AE579}" type="presOf" srcId="{1E137B84-868C-4B7E-AEF9-E1C961451CA2}" destId="{42356B10-8328-4F99-B8C6-1058EF54DFE7}" srcOrd="0" destOrd="0" presId="urn:microsoft.com/office/officeart/2005/8/layout/pyramid4"/>
    <dgm:cxn modelId="{AC00A183-E9B7-42EC-B684-E61ADF83EBAB}" type="presOf" srcId="{A7858329-0C3A-434A-B0C6-E43C6AB77DFC}" destId="{53DD809E-0E3F-4738-8315-BB02F46BFE61}" srcOrd="0" destOrd="0" presId="urn:microsoft.com/office/officeart/2005/8/layout/pyramid4"/>
    <dgm:cxn modelId="{D7327DC7-2802-47BB-AD69-7FE6C306B0C2}" type="presOf" srcId="{F7575C3A-6768-45F1-BCF8-5BAEA5D31099}" destId="{9C06909C-9750-4751-87ED-194A37AD598D}" srcOrd="0" destOrd="0" presId="urn:microsoft.com/office/officeart/2005/8/layout/pyramid4"/>
    <dgm:cxn modelId="{EEB75A9C-02FF-485D-ADB2-2009F43DBF94}" type="presOf" srcId="{8E579ADB-C599-4573-8398-B0417808B0AC}" destId="{C77629B6-D9CD-4D4B-8E63-9C695ECB5FFE}" srcOrd="0" destOrd="0" presId="urn:microsoft.com/office/officeart/2005/8/layout/pyramid4"/>
    <dgm:cxn modelId="{AFCBD488-ACDE-490B-9DC2-A286FD3E7149}" type="presOf" srcId="{47A13B08-55F0-4A63-AC5D-0BE35BF7911C}" destId="{4650A21F-836F-4E0D-BCDA-8AFF265B9F12}" srcOrd="0" destOrd="0" presId="urn:microsoft.com/office/officeart/2005/8/layout/pyramid4"/>
    <dgm:cxn modelId="{9FEA0440-7AED-4674-8FA7-17D23214AFDD}" srcId="{8E579ADB-C599-4573-8398-B0417808B0AC}" destId="{47A13B08-55F0-4A63-AC5D-0BE35BF7911C}" srcOrd="0" destOrd="0" parTransId="{2A410402-67F8-457A-9DE4-1A011C172764}" sibTransId="{0C9E1F0F-ADF0-42CD-BA85-07B80D26FB53}"/>
    <dgm:cxn modelId="{DB3B7A47-4C0E-4326-8AE9-11263480BFFC}" type="presParOf" srcId="{C77629B6-D9CD-4D4B-8E63-9C695ECB5FFE}" destId="{4650A21F-836F-4E0D-BCDA-8AFF265B9F12}" srcOrd="0" destOrd="0" presId="urn:microsoft.com/office/officeart/2005/8/layout/pyramid4"/>
    <dgm:cxn modelId="{A941D5F0-C488-46DC-ADDD-19B9B1EAA828}" type="presParOf" srcId="{C77629B6-D9CD-4D4B-8E63-9C695ECB5FFE}" destId="{53DD809E-0E3F-4738-8315-BB02F46BFE61}" srcOrd="1" destOrd="0" presId="urn:microsoft.com/office/officeart/2005/8/layout/pyramid4"/>
    <dgm:cxn modelId="{2C95D3B4-2629-4B42-8DAD-358DA38F8CCF}" type="presParOf" srcId="{C77629B6-D9CD-4D4B-8E63-9C695ECB5FFE}" destId="{42356B10-8328-4F99-B8C6-1058EF54DFE7}" srcOrd="2" destOrd="0" presId="urn:microsoft.com/office/officeart/2005/8/layout/pyramid4"/>
    <dgm:cxn modelId="{A92DCA3E-F7F3-459F-A639-6CD371EDC86C}" type="presParOf" srcId="{C77629B6-D9CD-4D4B-8E63-9C695ECB5FFE}" destId="{9C06909C-9750-4751-87ED-194A37AD598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91088-7A2E-4991-88B3-21F37444759D}">
      <dsp:nvSpPr>
        <dsp:cNvPr id="0" name=""/>
        <dsp:cNvSpPr/>
      </dsp:nvSpPr>
      <dsp:spPr>
        <a:xfrm>
          <a:off x="4" y="228600"/>
          <a:ext cx="8839195" cy="812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legreya Sans SC" panose="00000500000000000000" pitchFamily="2" charset="0"/>
            </a:rPr>
            <a:t>Ideally,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legreya Sans SC" panose="00000500000000000000" pitchFamily="2" charset="0"/>
            </a:rPr>
            <a:t>             First 7 months ,once a month</a:t>
          </a:r>
          <a:endParaRPr lang="en-US" sz="2400" kern="1200" dirty="0">
            <a:latin typeface="Alegreya Sans SC" panose="00000500000000000000" pitchFamily="2" charset="0"/>
          </a:endParaRPr>
        </a:p>
      </dsp:txBody>
      <dsp:txXfrm>
        <a:off x="23810" y="252406"/>
        <a:ext cx="7327827" cy="765179"/>
      </dsp:txXfrm>
    </dsp:sp>
    <dsp:sp modelId="{980A9B0C-17BF-458F-A1D1-7E762BFAB697}">
      <dsp:nvSpPr>
        <dsp:cNvPr id="0" name=""/>
        <dsp:cNvSpPr/>
      </dsp:nvSpPr>
      <dsp:spPr>
        <a:xfrm>
          <a:off x="662921" y="1676402"/>
          <a:ext cx="7513320" cy="355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legreya Sans SC" panose="00000500000000000000" pitchFamily="2" charset="0"/>
            </a:rPr>
            <a:t>Next month, twice a month</a:t>
          </a:r>
          <a:endParaRPr lang="en-US" sz="2400" kern="1200" dirty="0">
            <a:latin typeface="Alegreya Sans SC" panose="00000500000000000000" pitchFamily="2" charset="0"/>
          </a:endParaRPr>
        </a:p>
      </dsp:txBody>
      <dsp:txXfrm>
        <a:off x="673336" y="1686817"/>
        <a:ext cx="6037070" cy="334774"/>
      </dsp:txXfrm>
    </dsp:sp>
    <dsp:sp modelId="{F1C93655-CDE5-43DC-8AED-33939ACAE28D}">
      <dsp:nvSpPr>
        <dsp:cNvPr id="0" name=""/>
        <dsp:cNvSpPr/>
      </dsp:nvSpPr>
      <dsp:spPr>
        <a:xfrm>
          <a:off x="1523987" y="2768593"/>
          <a:ext cx="6545604" cy="355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legreya Sans SC" panose="00000500000000000000" pitchFamily="2" charset="0"/>
            </a:rPr>
            <a:t>Thereafter , once a week</a:t>
          </a:r>
          <a:endParaRPr lang="en-US" sz="2400" kern="1200" dirty="0">
            <a:latin typeface="Alegreya Sans SC" panose="00000500000000000000" pitchFamily="2" charset="0"/>
          </a:endParaRPr>
        </a:p>
      </dsp:txBody>
      <dsp:txXfrm>
        <a:off x="1534402" y="2779008"/>
        <a:ext cx="5256812" cy="334774"/>
      </dsp:txXfrm>
    </dsp:sp>
    <dsp:sp modelId="{BCC9FEFD-937F-4BBC-8500-EE2801ED4C4C}">
      <dsp:nvSpPr>
        <dsp:cNvPr id="0" name=""/>
        <dsp:cNvSpPr/>
      </dsp:nvSpPr>
      <dsp:spPr>
        <a:xfrm>
          <a:off x="7200894" y="924560"/>
          <a:ext cx="495307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312338" y="924560"/>
        <a:ext cx="272419" cy="669892"/>
      </dsp:txXfrm>
    </dsp:sp>
    <dsp:sp modelId="{0EACB6F6-236F-421B-B087-CDACB557C1AE}">
      <dsp:nvSpPr>
        <dsp:cNvPr id="0" name=""/>
        <dsp:cNvSpPr/>
      </dsp:nvSpPr>
      <dsp:spPr>
        <a:xfrm>
          <a:off x="7696201" y="1904996"/>
          <a:ext cx="388624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83641" y="1904996"/>
        <a:ext cx="213744" cy="696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0A21F-836F-4E0D-BCDA-8AFF265B9F12}">
      <dsp:nvSpPr>
        <dsp:cNvPr id="0" name=""/>
        <dsp:cNvSpPr/>
      </dsp:nvSpPr>
      <dsp:spPr>
        <a:xfrm>
          <a:off x="1981197" y="0"/>
          <a:ext cx="2730500" cy="2730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Care in illness</a:t>
          </a:r>
          <a:endParaRPr lang="en-US" sz="1800" kern="1200" dirty="0"/>
        </a:p>
      </dsp:txBody>
      <dsp:txXfrm>
        <a:off x="2663822" y="1365250"/>
        <a:ext cx="1365250" cy="1365250"/>
      </dsp:txXfrm>
    </dsp:sp>
    <dsp:sp modelId="{53DD809E-0E3F-4738-8315-BB02F46BFE61}">
      <dsp:nvSpPr>
        <dsp:cNvPr id="0" name=""/>
        <dsp:cNvSpPr/>
      </dsp:nvSpPr>
      <dsp:spPr>
        <a:xfrm>
          <a:off x="660399" y="2730500"/>
          <a:ext cx="2730500" cy="2730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Growth monitoring</a:t>
          </a:r>
          <a:endParaRPr lang="en-US" sz="1800" kern="1200" dirty="0"/>
        </a:p>
      </dsp:txBody>
      <dsp:txXfrm>
        <a:off x="1343024" y="4095750"/>
        <a:ext cx="1365250" cy="1365250"/>
      </dsp:txXfrm>
    </dsp:sp>
    <dsp:sp modelId="{42356B10-8328-4F99-B8C6-1058EF54DFE7}">
      <dsp:nvSpPr>
        <dsp:cNvPr id="0" name=""/>
        <dsp:cNvSpPr/>
      </dsp:nvSpPr>
      <dsp:spPr>
        <a:xfrm rot="10800000">
          <a:off x="2025649" y="2730500"/>
          <a:ext cx="2730500" cy="2730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Family planning</a:t>
          </a:r>
          <a:endParaRPr lang="en-US" sz="1800" kern="1200" dirty="0"/>
        </a:p>
      </dsp:txBody>
      <dsp:txXfrm rot="10800000">
        <a:off x="2708274" y="2730500"/>
        <a:ext cx="1365250" cy="1365250"/>
      </dsp:txXfrm>
    </dsp:sp>
    <dsp:sp modelId="{9C06909C-9750-4751-87ED-194A37AD598D}">
      <dsp:nvSpPr>
        <dsp:cNvPr id="0" name=""/>
        <dsp:cNvSpPr/>
      </dsp:nvSpPr>
      <dsp:spPr>
        <a:xfrm>
          <a:off x="3390900" y="2730500"/>
          <a:ext cx="2730500" cy="2730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Preventive care</a:t>
          </a:r>
          <a:endParaRPr lang="en-US" sz="1800" kern="1200" dirty="0"/>
        </a:p>
      </dsp:txBody>
      <dsp:txXfrm>
        <a:off x="4073525" y="4095750"/>
        <a:ext cx="1365250" cy="1365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Alegreya Sans SC" panose="00000500000000000000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/>
                </a:solidFill>
                <a:latin typeface="Alegreya Sans SC" panose="00000500000000000000" pitchFamily="2" charset="0"/>
              </a:defRPr>
            </a:lvl1pPr>
            <a:lvl2pPr>
              <a:defRPr sz="2800" b="0">
                <a:solidFill>
                  <a:schemeClr val="tx1"/>
                </a:solidFill>
                <a:latin typeface="Alegreya Sans SC" panose="00000500000000000000" pitchFamily="2" charset="0"/>
              </a:defRPr>
            </a:lvl2pPr>
            <a:lvl3pPr>
              <a:defRPr sz="2800" b="0">
                <a:solidFill>
                  <a:schemeClr val="tx1"/>
                </a:solidFill>
                <a:latin typeface="Alegreya Sans SC" panose="00000500000000000000" pitchFamily="2" charset="0"/>
              </a:defRPr>
            </a:lvl3pPr>
            <a:lvl4pPr>
              <a:defRPr sz="2800" b="0">
                <a:solidFill>
                  <a:schemeClr val="tx1"/>
                </a:solidFill>
                <a:latin typeface="Alegreya Sans SC" panose="00000500000000000000" pitchFamily="2" charset="0"/>
              </a:defRPr>
            </a:lvl4pPr>
            <a:lvl5pPr>
              <a:defRPr sz="2800" b="0">
                <a:solidFill>
                  <a:schemeClr val="tx1"/>
                </a:solidFill>
                <a:latin typeface="Alegreya Sans SC" panose="00000500000000000000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5B904D-EF68-4EC1-AAD8-E15DCDBDBE2B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044D0E-A922-4D84-8172-F1F112CFD6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58030"/>
            <a:ext cx="647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legreya Sans SC" panose="00000500000000000000" pitchFamily="2" charset="0"/>
              </a:rPr>
              <a:t>Antenatal Care</a:t>
            </a: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BY MBBSPPT.COM</a:t>
            </a:r>
            <a:endParaRPr lang="en-US" sz="2000" b="1" dirty="0">
              <a:latin typeface="Alegreya Sans SC" panose="00000500000000000000" pitchFamily="2" charset="0"/>
            </a:endParaRPr>
          </a:p>
        </p:txBody>
      </p:sp>
      <p:pic>
        <p:nvPicPr>
          <p:cNvPr id="4098" name="Picture 2" descr="C:\Documents and Settings\Welcome\Desktop\13F59789-FC53-45F4-95D5-C8BFD56FA0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438400"/>
            <a:ext cx="3886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7432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legreya Sans SC" panose="00000500000000000000" pitchFamily="2" charset="0"/>
              </a:rPr>
              <a:t>UNDER 5 CLINICs</a:t>
            </a:r>
            <a:endParaRPr lang="en-US" sz="5400" b="1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2558975"/>
              </p:ext>
            </p:extLst>
          </p:nvPr>
        </p:nvGraphicFramePr>
        <p:xfrm>
          <a:off x="1158240" y="1074241"/>
          <a:ext cx="67818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048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legreya Sans SC" panose="00000500000000000000" pitchFamily="2" charset="0"/>
              </a:rPr>
              <a:t>Symbol of under 5 clinics</a:t>
            </a:r>
            <a:endParaRPr lang="en-US" sz="4400" b="1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legreya Sans SC" panose="00000500000000000000" pitchFamily="2" charset="0"/>
              </a:rPr>
              <a:t>Aims and </a:t>
            </a:r>
            <a:r>
              <a:rPr lang="en-US" sz="4400" b="1" dirty="0" smtClean="0">
                <a:latin typeface="Alegreya Sans SC" panose="00000500000000000000" pitchFamily="2" charset="0"/>
              </a:rPr>
              <a:t>objectives</a:t>
            </a:r>
            <a:endParaRPr lang="en-US" sz="4400" dirty="0" smtClean="0">
              <a:latin typeface="Alegreya Sans SC" panose="00000500000000000000" pitchFamily="2" charset="0"/>
            </a:endParaRP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legreya Sans SC" panose="00000500000000000000" pitchFamily="2" charset="0"/>
              </a:rPr>
              <a:t>Care </a:t>
            </a:r>
            <a:r>
              <a:rPr lang="en-US" sz="2000" b="1" dirty="0" smtClean="0">
                <a:latin typeface="Alegreya Sans SC" panose="00000500000000000000" pitchFamily="2" charset="0"/>
              </a:rPr>
              <a:t>in illness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Diagnosis and treatment of acute illness , chronic illness and disorders of growth and development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X-ray and laboratory services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Referral services</a:t>
            </a:r>
          </a:p>
          <a:p>
            <a:pPr marL="342900" indent="-342900"/>
            <a:endParaRPr lang="en-US" sz="2000" dirty="0" smtClean="0">
              <a:latin typeface="Alegreya Sans SC" panose="00000500000000000000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Preventive Care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Immunization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Nutritional surveillance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>
                <a:latin typeface="Alegreya Sans SC" panose="00000500000000000000" pitchFamily="2" charset="0"/>
              </a:rPr>
              <a:t> sub clinical nutrition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>
                <a:latin typeface="Alegreya Sans SC" panose="00000500000000000000" pitchFamily="2" charset="0"/>
              </a:rPr>
              <a:t> food supplementation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Health check-ups : every 3-6 months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Oral rehydration solution for diarrhea (a child gets 2-6 attacks in a year)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Family planning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Health </a:t>
            </a:r>
            <a:r>
              <a:rPr lang="en-US" sz="2000" dirty="0" smtClean="0">
                <a:latin typeface="Alegreya Sans SC" panose="00000500000000000000" pitchFamily="2" charset="0"/>
              </a:rPr>
              <a:t>education</a:t>
            </a:r>
            <a:endParaRPr lang="en-US" sz="2000" dirty="0" smtClean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</a:rPr>
              <a:t>Growth </a:t>
            </a:r>
            <a:r>
              <a:rPr lang="en-US" sz="2800" dirty="0" smtClean="0">
                <a:latin typeface="Alegreya Sans SC" panose="00000500000000000000" pitchFamily="2" charset="0"/>
              </a:rPr>
              <a:t>Monitoring - on </a:t>
            </a:r>
            <a:r>
              <a:rPr lang="en-US" sz="2800" dirty="0" smtClean="0">
                <a:latin typeface="Alegreya Sans SC" panose="00000500000000000000" pitchFamily="2" charset="0"/>
              </a:rPr>
              <a:t>growth chart also called “Road to health card”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legreya Sans SC" panose="00000500000000000000" pitchFamily="2" charset="0"/>
              </a:rPr>
              <a:t> Every month –up to 1 year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legreya Sans SC" panose="00000500000000000000" pitchFamily="2" charset="0"/>
              </a:rPr>
              <a:t> 2 monthly-up to 2 years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legreya Sans SC" panose="00000500000000000000" pitchFamily="2" charset="0"/>
              </a:rPr>
              <a:t>3 monthly-up to 5 years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legreya Sans SC" panose="00000500000000000000" pitchFamily="2" charset="0"/>
              </a:rPr>
              <a:t>The weight of child is plotted according to age</a:t>
            </a:r>
            <a:endParaRPr lang="en-US" sz="2800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Welcome\Desktop\india-growth-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8194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954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legreya Sans SC" panose="00000500000000000000" pitchFamily="2" charset="0"/>
              </a:rPr>
              <a:t>Obstetrics is largely a preventive medicine.</a:t>
            </a: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Aim</a:t>
            </a:r>
            <a:r>
              <a:rPr lang="en-US" sz="2000" dirty="0" smtClean="0">
                <a:latin typeface="Alegreya Sans SC" panose="00000500000000000000" pitchFamily="2" charset="0"/>
              </a:rPr>
              <a:t>: To ensure that throughout pregnancy and puerperium , the mother will have a good health and that every pregnancy may culminate in a healthy mother and a healthy baby.</a:t>
            </a: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Community Obstetrics</a:t>
            </a:r>
            <a:r>
              <a:rPr lang="en-US" sz="2000" dirty="0" smtClean="0">
                <a:latin typeface="Alegreya Sans SC" panose="00000500000000000000" pitchFamily="2" charset="0"/>
              </a:rPr>
              <a:t> : Combination of obstetrical concerns with concepts of primary health care.</a:t>
            </a: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Social Obstetrics:</a:t>
            </a:r>
            <a:r>
              <a:rPr lang="en-US" sz="2000" dirty="0" smtClean="0">
                <a:latin typeface="Alegreya Sans SC" panose="00000500000000000000" pitchFamily="2" charset="0"/>
              </a:rPr>
              <a:t> It is defined as the study of the interplay of social and environmental factors and human reproduction going back to the preconceptional or even premarital period . The factors are: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Age of marriage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Child bearing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Child spacing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Family size fertility patterns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Level of education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Economic status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Customs and beliefs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Role of women in society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legreya Sans SC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700" y="457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Alegreya Sans SC" panose="00000500000000000000" pitchFamily="2" charset="0"/>
              </a:rPr>
              <a:t>introduction</a:t>
            </a:r>
            <a:endParaRPr lang="en-GB" sz="4400" b="1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legreya Sans SC" panose="00000500000000000000" pitchFamily="2" charset="0"/>
              </a:rPr>
              <a:t> </a:t>
            </a:r>
            <a:r>
              <a:rPr lang="en-US" sz="4400" b="1" dirty="0" smtClean="0">
                <a:latin typeface="Alegreya Sans SC" panose="00000500000000000000" pitchFamily="2" charset="0"/>
              </a:rPr>
              <a:t>   </a:t>
            </a:r>
            <a:r>
              <a:rPr lang="en-US" sz="4400" b="1" dirty="0" smtClean="0">
                <a:latin typeface="Alegreya Sans SC" panose="00000500000000000000" pitchFamily="2" charset="0"/>
              </a:rPr>
              <a:t>Antenatal </a:t>
            </a:r>
            <a:r>
              <a:rPr lang="en-US" sz="4400" b="1" dirty="0" smtClean="0">
                <a:latin typeface="Alegreya Sans SC" panose="00000500000000000000" pitchFamily="2" charset="0"/>
              </a:rPr>
              <a:t>Care</a:t>
            </a: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Definition </a:t>
            </a:r>
            <a:r>
              <a:rPr lang="en-US" sz="2000" dirty="0" smtClean="0">
                <a:latin typeface="Alegreya Sans SC" panose="00000500000000000000" pitchFamily="2" charset="0"/>
              </a:rPr>
              <a:t>: It is the care of women during pregnancy.</a:t>
            </a: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Aim</a:t>
            </a:r>
            <a:r>
              <a:rPr lang="en-US" sz="2000" dirty="0" smtClean="0">
                <a:latin typeface="Alegreya Sans SC" panose="00000500000000000000" pitchFamily="2" charset="0"/>
              </a:rPr>
              <a:t> : To achieve at the end of pregnancy a healthy mother and a healthy        </a:t>
            </a:r>
            <a:r>
              <a:rPr lang="en-US" sz="2000" dirty="0" smtClean="0">
                <a:latin typeface="Alegreya Sans SC" panose="00000500000000000000" pitchFamily="2" charset="0"/>
              </a:rPr>
              <a:t>baby. It </a:t>
            </a:r>
            <a:r>
              <a:rPr lang="en-US" sz="2000" dirty="0" smtClean="0">
                <a:latin typeface="Alegreya Sans SC" panose="00000500000000000000" pitchFamily="2" charset="0"/>
              </a:rPr>
              <a:t>should begin soon after conception and continue throughout pregnancy</a:t>
            </a:r>
            <a:r>
              <a:rPr lang="en-US" sz="2000" dirty="0" smtClean="0">
                <a:latin typeface="Alegreya Sans SC" panose="00000500000000000000" pitchFamily="2" charset="0"/>
              </a:rPr>
              <a:t>.</a:t>
            </a:r>
          </a:p>
          <a:p>
            <a:endParaRPr lang="en-US" sz="2000" dirty="0" smtClean="0">
              <a:latin typeface="Alegreya Sans SC" panose="00000500000000000000" pitchFamily="2" charset="0"/>
            </a:endParaRP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Objectives</a:t>
            </a:r>
            <a:r>
              <a:rPr lang="en-US" sz="2000" dirty="0" smtClean="0">
                <a:latin typeface="Alegreya Sans SC" panose="00000500000000000000" pitchFamily="2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T</a:t>
            </a:r>
            <a:r>
              <a:rPr lang="en-US" sz="2000" dirty="0" smtClean="0">
                <a:latin typeface="Alegreya Sans SC" panose="00000500000000000000" pitchFamily="2" charset="0"/>
              </a:rPr>
              <a:t>o promote , protect and maintain the health of the mother during pregnancy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T</a:t>
            </a:r>
            <a:r>
              <a:rPr lang="en-US" sz="2000" dirty="0" smtClean="0">
                <a:latin typeface="Alegreya Sans SC" panose="00000500000000000000" pitchFamily="2" charset="0"/>
              </a:rPr>
              <a:t>o detect “high risk” cases and give them special attention.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legreya Sans SC" panose="00000500000000000000" pitchFamily="2" charset="0"/>
              </a:rPr>
              <a:t>T</a:t>
            </a:r>
            <a:r>
              <a:rPr lang="en-US" sz="2000" dirty="0" smtClean="0">
                <a:latin typeface="Alegreya Sans SC" panose="00000500000000000000" pitchFamily="2" charset="0"/>
              </a:rPr>
              <a:t>o foresee complications and prevent them.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T</a:t>
            </a:r>
            <a:r>
              <a:rPr lang="en-US" sz="2000" dirty="0" smtClean="0">
                <a:latin typeface="Alegreya Sans SC" panose="00000500000000000000" pitchFamily="2" charset="0"/>
              </a:rPr>
              <a:t>o remove anxiety and dread associated with delivery.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T</a:t>
            </a:r>
            <a:r>
              <a:rPr lang="en-US" sz="2000" dirty="0" smtClean="0">
                <a:latin typeface="Alegreya Sans SC" panose="00000500000000000000" pitchFamily="2" charset="0"/>
              </a:rPr>
              <a:t>o reduce maternal and infant mortality and morbidity.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T</a:t>
            </a:r>
            <a:r>
              <a:rPr lang="en-US" sz="2000" dirty="0" smtClean="0">
                <a:latin typeface="Alegreya Sans SC" panose="00000500000000000000" pitchFamily="2" charset="0"/>
              </a:rPr>
              <a:t>o teach the mother elements of child care , nutrition , personal hygiene and environmental sanitation.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legreya Sans SC" panose="00000500000000000000" pitchFamily="2" charset="0"/>
              </a:rPr>
              <a:t>T</a:t>
            </a:r>
            <a:r>
              <a:rPr lang="en-US" sz="2000" dirty="0" smtClean="0">
                <a:latin typeface="Alegreya Sans SC" panose="00000500000000000000" pitchFamily="2" charset="0"/>
              </a:rPr>
              <a:t>o sensitize the mother to the need for family planning , including advice to case seeking medical termination of pregnancy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T</a:t>
            </a:r>
            <a:r>
              <a:rPr lang="en-US" sz="2000" dirty="0" smtClean="0">
                <a:latin typeface="Alegreya Sans SC" panose="00000500000000000000" pitchFamily="2" charset="0"/>
              </a:rPr>
              <a:t>o attend the under-fives accompanying the </a:t>
            </a:r>
            <a:r>
              <a:rPr lang="en-US" sz="2000" dirty="0" smtClean="0">
                <a:latin typeface="Alegreya Sans SC" panose="00000500000000000000" pitchFamily="2" charset="0"/>
              </a:rPr>
              <a:t>mother</a:t>
            </a:r>
            <a:endParaRPr lang="en-US" sz="2000" dirty="0" smtClean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legreya Sans SC" panose="00000500000000000000" pitchFamily="2" charset="0"/>
              </a:rPr>
              <a:t> </a:t>
            </a:r>
            <a:r>
              <a:rPr lang="en-US" sz="4400" b="1" dirty="0" smtClean="0">
                <a:latin typeface="Alegreya Sans SC" panose="00000500000000000000" pitchFamily="2" charset="0"/>
              </a:rPr>
              <a:t>Antenatal visits</a:t>
            </a:r>
          </a:p>
          <a:p>
            <a:pPr algn="ctr"/>
            <a:endParaRPr lang="en-US" sz="4400" b="1" dirty="0" smtClean="0">
              <a:latin typeface="Alegreya Sans SC" panose="000005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5929413"/>
              </p:ext>
            </p:extLst>
          </p:nvPr>
        </p:nvGraphicFramePr>
        <p:xfrm>
          <a:off x="152400" y="10668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191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egreya Sans SC" panose="00000500000000000000" pitchFamily="2" charset="0"/>
              </a:rPr>
              <a:t>If it is difficult for the mother to attend the ante natal clinic so often, a minimum of 3 visits covering the entire period of pregnancy should be the target as follows: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Alegreya Sans SC" panose="00000500000000000000" pitchFamily="2" charset="0"/>
              </a:rPr>
              <a:t> </a:t>
            </a:r>
            <a:r>
              <a:rPr lang="en-US" sz="2400" b="1" dirty="0" smtClean="0">
                <a:latin typeface="Alegreya Sans SC" panose="00000500000000000000" pitchFamily="2" charset="0"/>
              </a:rPr>
              <a:t>First visit at 20 weeks or as soon as the pregnancy is known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Alegreya Sans SC" panose="00000500000000000000" pitchFamily="2" charset="0"/>
              </a:rPr>
              <a:t> </a:t>
            </a:r>
            <a:r>
              <a:rPr lang="en-US" sz="2400" b="1" dirty="0" smtClean="0">
                <a:latin typeface="Alegreya Sans SC" panose="00000500000000000000" pitchFamily="2" charset="0"/>
              </a:rPr>
              <a:t>2</a:t>
            </a:r>
            <a:r>
              <a:rPr lang="en-US" sz="2400" b="1" baseline="30000" dirty="0" smtClean="0">
                <a:latin typeface="Alegreya Sans SC" panose="00000500000000000000" pitchFamily="2" charset="0"/>
              </a:rPr>
              <a:t>nd</a:t>
            </a:r>
            <a:r>
              <a:rPr lang="en-US" sz="2400" b="1" dirty="0" smtClean="0">
                <a:latin typeface="Alegreya Sans SC" panose="00000500000000000000" pitchFamily="2" charset="0"/>
              </a:rPr>
              <a:t> visit at 32 weeks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Alegreya Sans SC" panose="00000500000000000000" pitchFamily="2" charset="0"/>
              </a:rPr>
              <a:t> </a:t>
            </a:r>
            <a:r>
              <a:rPr lang="en-US" sz="2400" b="1" dirty="0" smtClean="0">
                <a:latin typeface="Alegreya Sans SC" panose="00000500000000000000" pitchFamily="2" charset="0"/>
              </a:rPr>
              <a:t>3</a:t>
            </a:r>
            <a:r>
              <a:rPr lang="en-US" sz="2400" b="1" baseline="30000" dirty="0" smtClean="0">
                <a:latin typeface="Alegreya Sans SC" panose="00000500000000000000" pitchFamily="2" charset="0"/>
              </a:rPr>
              <a:t>rd</a:t>
            </a:r>
            <a:r>
              <a:rPr lang="en-US" sz="2400" b="1" dirty="0" smtClean="0">
                <a:latin typeface="Alegreya Sans SC" panose="00000500000000000000" pitchFamily="2" charset="0"/>
              </a:rPr>
              <a:t> visit at 36 weeks</a:t>
            </a:r>
            <a:endParaRPr lang="en-US" sz="2400" b="1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egreya Sans SC" panose="00000500000000000000" pitchFamily="2" charset="0"/>
              </a:rPr>
              <a:t>      </a:t>
            </a:r>
            <a:r>
              <a:rPr lang="en-US" sz="4400" b="1" dirty="0" smtClean="0">
                <a:latin typeface="Alegreya Sans SC" panose="00000500000000000000" pitchFamily="2" charset="0"/>
              </a:rPr>
              <a:t>preventive </a:t>
            </a:r>
            <a:r>
              <a:rPr lang="en-US" sz="4400" b="1" dirty="0" smtClean="0">
                <a:latin typeface="Alegreya Sans SC" panose="00000500000000000000" pitchFamily="2" charset="0"/>
              </a:rPr>
              <a:t>services for mother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The first visit </a:t>
            </a:r>
            <a:r>
              <a:rPr lang="en-US" sz="2000" dirty="0" smtClean="0">
                <a:latin typeface="Alegreya Sans SC" panose="00000500000000000000" pitchFamily="2" charset="0"/>
              </a:rPr>
              <a:t>, irrespective of when it occurs , should include: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Alegreya Sans SC" panose="00000500000000000000" pitchFamily="2" charset="0"/>
              </a:rPr>
              <a:t>Health history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Physical examination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Alegreya Sans SC" panose="00000500000000000000" pitchFamily="2" charset="0"/>
              </a:rPr>
              <a:t>Laboratory examinations</a:t>
            </a:r>
            <a:r>
              <a:rPr lang="en-US" sz="2000" dirty="0" smtClean="0">
                <a:latin typeface="Alegreya Sans SC" panose="00000500000000000000" pitchFamily="2" charset="0"/>
              </a:rPr>
              <a:t>: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complete urine analysis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stool examination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complete blood count , including Hb estimation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serological examination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blood grouping and Rh determination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chest X-ray , if needed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Pap test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G.C. test( </a:t>
            </a:r>
            <a:r>
              <a:rPr lang="en-US" sz="2000" dirty="0" err="1" smtClean="0">
                <a:latin typeface="Alegreya Sans SC" panose="00000500000000000000" pitchFamily="2" charset="0"/>
              </a:rPr>
              <a:t>Gonorrhoea</a:t>
            </a:r>
            <a:r>
              <a:rPr lang="en-US" sz="2000" dirty="0" smtClean="0">
                <a:latin typeface="Alegreya Sans SC" panose="00000500000000000000" pitchFamily="2" charset="0"/>
              </a:rPr>
              <a:t> test , if needed)</a:t>
            </a:r>
          </a:p>
          <a:p>
            <a:pPr marL="400050" indent="-400050">
              <a:buFont typeface="Wingdings" pitchFamily="2" charset="2"/>
              <a:buChar char="§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On subsequent visits</a:t>
            </a:r>
            <a:r>
              <a:rPr lang="en-US" sz="2000" dirty="0" smtClean="0">
                <a:latin typeface="Alegreya Sans SC" panose="00000500000000000000" pitchFamily="2" charset="0"/>
              </a:rPr>
              <a:t>: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en-US" sz="2000" dirty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Physical Examination(eg. Weight gain ,blood pressure)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Lab tests should include:</a:t>
            </a:r>
          </a:p>
          <a:p>
            <a:pPr marL="400050" indent="-400050">
              <a:buFont typeface="Courier New" pitchFamily="49" charset="0"/>
              <a:buChar char="o"/>
            </a:pPr>
            <a:r>
              <a:rPr lang="en-US" sz="2000" dirty="0" smtClean="0">
                <a:latin typeface="Alegreya Sans SC" panose="00000500000000000000" pitchFamily="2" charset="0"/>
              </a:rPr>
              <a:t> Urine examination</a:t>
            </a:r>
          </a:p>
          <a:p>
            <a:pPr marL="400050" indent="-400050">
              <a:buFont typeface="Courier New" pitchFamily="49" charset="0"/>
              <a:buChar char="o"/>
            </a:pPr>
            <a:r>
              <a:rPr lang="en-US" sz="2000" dirty="0" smtClean="0">
                <a:latin typeface="Alegreya Sans SC" panose="00000500000000000000" pitchFamily="2" charset="0"/>
              </a:rPr>
              <a:t> Hemoglobin </a:t>
            </a:r>
            <a:r>
              <a:rPr lang="en-US" sz="2000" dirty="0" smtClean="0">
                <a:latin typeface="Alegreya Sans SC" panose="00000500000000000000" pitchFamily="2" charset="0"/>
              </a:rPr>
              <a:t>estimation</a:t>
            </a:r>
            <a:endParaRPr lang="en-US" sz="2000" dirty="0" smtClean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8077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Iron and folic acid supplementation and medication as needed.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Immunization against tetanus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Group or individual instruction on nutrition, family planning, self care , delivery and parenthood.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Home visiting by a female health worker/trained </a:t>
            </a:r>
            <a:r>
              <a:rPr lang="en-US" sz="2000" dirty="0" err="1" smtClean="0">
                <a:latin typeface="Alegreya Sans SC" panose="00000500000000000000" pitchFamily="2" charset="0"/>
              </a:rPr>
              <a:t>dai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Referral </a:t>
            </a:r>
            <a:r>
              <a:rPr lang="en-US" sz="2000" dirty="0" err="1" smtClean="0">
                <a:latin typeface="Alegreya Sans SC" panose="00000500000000000000" pitchFamily="2" charset="0"/>
              </a:rPr>
              <a:t>services,where</a:t>
            </a: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sz="2000" dirty="0" smtClean="0">
                <a:latin typeface="Alegreya Sans SC" panose="00000500000000000000" pitchFamily="2" charset="0"/>
              </a:rPr>
              <a:t>necessary.</a:t>
            </a:r>
          </a:p>
          <a:p>
            <a:pPr algn="ctr"/>
            <a:r>
              <a:rPr lang="en-US" sz="2000" b="1" u="sng" dirty="0" smtClean="0">
                <a:latin typeface="Alegreya Sans SC" panose="00000500000000000000" pitchFamily="2" charset="0"/>
              </a:rPr>
              <a:t>Risk </a:t>
            </a:r>
            <a:r>
              <a:rPr lang="en-US" sz="2000" b="1" u="sng" dirty="0" smtClean="0">
                <a:latin typeface="Alegreya Sans SC" panose="00000500000000000000" pitchFamily="2" charset="0"/>
              </a:rPr>
              <a:t>Approach</a:t>
            </a: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Central aim </a:t>
            </a:r>
            <a:r>
              <a:rPr lang="en-US" sz="2000" dirty="0" smtClean="0">
                <a:latin typeface="Alegreya Sans SC" panose="00000500000000000000" pitchFamily="2" charset="0"/>
              </a:rPr>
              <a:t>of antenatal care : To identify “high risk “ cases and provide them skilled care.</a:t>
            </a:r>
          </a:p>
          <a:p>
            <a:r>
              <a:rPr lang="en-US" sz="2000" b="1" dirty="0" smtClean="0">
                <a:latin typeface="Alegreya Sans SC" panose="00000500000000000000" pitchFamily="2" charset="0"/>
              </a:rPr>
              <a:t>What are “High risk” cases?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Elderly </a:t>
            </a:r>
            <a:r>
              <a:rPr lang="en-US" sz="2000" dirty="0" err="1" smtClean="0">
                <a:latin typeface="Alegreya Sans SC" panose="00000500000000000000" pitchFamily="2" charset="0"/>
              </a:rPr>
              <a:t>primi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Short statured </a:t>
            </a:r>
            <a:r>
              <a:rPr lang="en-US" sz="2000" dirty="0" err="1" smtClean="0">
                <a:latin typeface="Alegreya Sans SC" panose="00000500000000000000" pitchFamily="2" charset="0"/>
              </a:rPr>
              <a:t>primi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sz="2000" dirty="0" err="1" smtClean="0">
                <a:latin typeface="Alegreya Sans SC" panose="00000500000000000000" pitchFamily="2" charset="0"/>
              </a:rPr>
              <a:t>Malpresentations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Antepartum </a:t>
            </a:r>
            <a:r>
              <a:rPr lang="en-US" sz="2000" dirty="0" err="1" smtClean="0">
                <a:latin typeface="Alegreya Sans SC" panose="00000500000000000000" pitchFamily="2" charset="0"/>
              </a:rPr>
              <a:t>haemorrhage</a:t>
            </a:r>
            <a:r>
              <a:rPr lang="en-US" sz="2000" dirty="0" smtClean="0">
                <a:latin typeface="Alegreya Sans SC" panose="00000500000000000000" pitchFamily="2" charset="0"/>
              </a:rPr>
              <a:t>, threatened </a:t>
            </a:r>
            <a:r>
              <a:rPr lang="en-US" sz="2000" dirty="0" smtClean="0">
                <a:latin typeface="Alegreya Sans SC" panose="00000500000000000000" pitchFamily="2" charset="0"/>
              </a:rPr>
              <a:t>abortion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Pre-eclampsia</a:t>
            </a:r>
            <a:r>
              <a:rPr lang="en-US" sz="2000" dirty="0" smtClean="0">
                <a:latin typeface="Alegreya Sans SC" panose="00000500000000000000" pitchFamily="2" charset="0"/>
              </a:rPr>
              <a:t>, eclampsia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sz="2000" dirty="0" err="1" smtClean="0">
                <a:latin typeface="Alegreya Sans SC" panose="00000500000000000000" pitchFamily="2" charset="0"/>
              </a:rPr>
              <a:t>Anaemia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Twins</a:t>
            </a:r>
            <a:r>
              <a:rPr lang="en-US" sz="2000" dirty="0" smtClean="0">
                <a:latin typeface="Alegreya Sans SC" panose="00000500000000000000" pitchFamily="2" charset="0"/>
              </a:rPr>
              <a:t>, </a:t>
            </a:r>
            <a:r>
              <a:rPr lang="en-US" sz="2000" dirty="0" err="1" smtClean="0">
                <a:latin typeface="Alegreya Sans SC" panose="00000500000000000000" pitchFamily="2" charset="0"/>
              </a:rPr>
              <a:t>hydramnios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Previous still </a:t>
            </a:r>
            <a:r>
              <a:rPr lang="en-US" sz="2000" dirty="0" err="1" smtClean="0">
                <a:latin typeface="Alegreya Sans SC" panose="00000500000000000000" pitchFamily="2" charset="0"/>
              </a:rPr>
              <a:t>birth,intrauterine</a:t>
            </a:r>
            <a:r>
              <a:rPr lang="en-US" sz="2000" dirty="0" smtClean="0">
                <a:latin typeface="Alegreya Sans SC" panose="00000500000000000000" pitchFamily="2" charset="0"/>
              </a:rPr>
              <a:t> death</a:t>
            </a:r>
            <a:r>
              <a:rPr lang="en-US" sz="2000" dirty="0" smtClean="0">
                <a:latin typeface="Alegreya Sans SC" panose="00000500000000000000" pitchFamily="2" charset="0"/>
              </a:rPr>
              <a:t>, manual </a:t>
            </a:r>
            <a:r>
              <a:rPr lang="en-US" sz="2000" dirty="0" smtClean="0">
                <a:latin typeface="Alegreya Sans SC" panose="00000500000000000000" pitchFamily="2" charset="0"/>
              </a:rPr>
              <a:t>removal of placenta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Elderly </a:t>
            </a:r>
            <a:r>
              <a:rPr lang="en-US" sz="2000" dirty="0" err="1" smtClean="0">
                <a:latin typeface="Alegreya Sans SC" panose="00000500000000000000" pitchFamily="2" charset="0"/>
              </a:rPr>
              <a:t>grandmultiparas</a:t>
            </a:r>
            <a:endParaRPr lang="en-US" sz="2000" dirty="0" smtClean="0">
              <a:latin typeface="Alegreya Sans SC" panose="000005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000" dirty="0" smtClean="0">
                <a:latin typeface="Alegreya Sans SC" panose="00000500000000000000" pitchFamily="2" charset="0"/>
              </a:rPr>
              <a:t> Prolonged </a:t>
            </a:r>
            <a:r>
              <a:rPr lang="en-US" sz="2000" dirty="0" smtClean="0">
                <a:latin typeface="Alegreya Sans SC" panose="00000500000000000000" pitchFamily="2" charset="0"/>
              </a:rPr>
              <a:t>pregnancy</a:t>
            </a:r>
            <a:endParaRPr lang="en-US" sz="2000" dirty="0" smtClean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924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legreya Sans SC" panose="00000500000000000000" pitchFamily="2" charset="0"/>
              </a:rPr>
              <a:t>Maintenance </a:t>
            </a:r>
            <a:r>
              <a:rPr lang="en-US" sz="4400" b="1" dirty="0" smtClean="0">
                <a:latin typeface="Alegreya Sans SC" panose="00000500000000000000" pitchFamily="2" charset="0"/>
              </a:rPr>
              <a:t>of </a:t>
            </a:r>
            <a:r>
              <a:rPr lang="en-US" sz="4400" b="1" dirty="0" smtClean="0">
                <a:latin typeface="Alegreya Sans SC" panose="00000500000000000000" pitchFamily="2" charset="0"/>
              </a:rPr>
              <a:t>Records</a:t>
            </a:r>
          </a:p>
          <a:p>
            <a:pPr algn="ctr"/>
            <a:endParaRPr lang="en-US" sz="4400" b="1" dirty="0" smtClean="0">
              <a:latin typeface="Alegreya Sans SC" panose="000005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“Antenatal Card” is prepared at the first examination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It contains: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Registration number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b="1" dirty="0" smtClean="0">
                <a:latin typeface="Alegreya Sans SC" panose="00000500000000000000" pitchFamily="2" charset="0"/>
              </a:rPr>
              <a:t> Identifying data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b="1" dirty="0" smtClean="0">
                <a:latin typeface="Alegreya Sans SC" panose="00000500000000000000" pitchFamily="2" charset="0"/>
              </a:rPr>
              <a:t> Previous health history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b="1" dirty="0" smtClean="0">
                <a:latin typeface="Alegreya Sans SC" panose="00000500000000000000" pitchFamily="2" charset="0"/>
              </a:rPr>
              <a:t> Main health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Record is kept at MCH/FP centre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A link is maintained between the Antenatal card, Postnatal card and Under-fives’ card</a:t>
            </a:r>
          </a:p>
          <a:p>
            <a:pPr marL="342900" indent="-342900"/>
            <a:endParaRPr lang="en-US" sz="2000" dirty="0">
              <a:latin typeface="Alegreya Sans SC" panose="00000500000000000000" pitchFamily="2" charset="0"/>
            </a:endParaRPr>
          </a:p>
          <a:p>
            <a:pPr marL="342900" indent="-342900" algn="ctr"/>
            <a:r>
              <a:rPr lang="en-US" sz="2000" b="1" u="sng" dirty="0" smtClean="0">
                <a:latin typeface="Alegreya Sans SC" panose="00000500000000000000" pitchFamily="2" charset="0"/>
              </a:rPr>
              <a:t>Home </a:t>
            </a:r>
            <a:r>
              <a:rPr lang="en-US" sz="2000" b="1" u="sng" dirty="0" smtClean="0">
                <a:latin typeface="Alegreya Sans SC" panose="00000500000000000000" pitchFamily="2" charset="0"/>
              </a:rPr>
              <a:t>Visits</a:t>
            </a:r>
          </a:p>
          <a:p>
            <a:pPr marL="342900" indent="-342900"/>
            <a:r>
              <a:rPr lang="en-US" sz="2000" b="1" dirty="0" smtClean="0">
                <a:latin typeface="Alegreya Sans SC" panose="00000500000000000000" pitchFamily="2" charset="0"/>
              </a:rPr>
              <a:t>Home visits are necessary . Why?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It will win the mother’s confidence.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Observation of the environmental and social conditions at home.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Opportunity to give prenatal advice</a:t>
            </a:r>
            <a:r>
              <a:rPr lang="en-US" sz="2000" dirty="0" smtClean="0">
                <a:latin typeface="Alegreya Sans SC" panose="00000500000000000000" pitchFamily="2" charset="0"/>
              </a:rPr>
              <a:t>.</a:t>
            </a:r>
            <a:endParaRPr lang="en-US" sz="2000" dirty="0" smtClean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24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lgerian" pitchFamily="82" charset="0"/>
              </a:rPr>
              <a:t>                 </a:t>
            </a:r>
            <a:r>
              <a:rPr lang="en-US" sz="4400" b="1" dirty="0" smtClean="0">
                <a:latin typeface="Alegreya Sans SC" panose="00000500000000000000" pitchFamily="2" charset="0"/>
              </a:rPr>
              <a:t>Prenatal </a:t>
            </a:r>
            <a:r>
              <a:rPr lang="en-US" sz="4400" b="1" dirty="0" smtClean="0">
                <a:latin typeface="Alegreya Sans SC" panose="00000500000000000000" pitchFamily="2" charset="0"/>
              </a:rPr>
              <a:t>advice</a:t>
            </a:r>
            <a:endParaRPr lang="en-US" sz="4000" b="1" dirty="0" smtClean="0">
              <a:latin typeface="Algerian" pitchFamily="82" charset="0"/>
            </a:endParaRPr>
          </a:p>
          <a:p>
            <a:endParaRPr lang="en-US" dirty="0" smtClean="0">
              <a:latin typeface="Alegreya Sans SC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legreya Sans SC" panose="00000500000000000000" pitchFamily="2" charset="0"/>
              </a:rPr>
              <a:t>DIET</a:t>
            </a:r>
            <a:r>
              <a:rPr lang="en-US" dirty="0" smtClean="0">
                <a:latin typeface="Alegreya Sans SC" panose="00000500000000000000" pitchFamily="2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Pregnancy consumes about 60,000 </a:t>
            </a:r>
            <a:r>
              <a:rPr lang="en-US" dirty="0" smtClean="0">
                <a:latin typeface="Alegreya Sans SC" panose="00000500000000000000" pitchFamily="2" charset="0"/>
              </a:rPr>
              <a:t>kcal.</a:t>
            </a:r>
            <a:endParaRPr lang="en-US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Lactation demands about 550 kcal a </a:t>
            </a:r>
            <a:r>
              <a:rPr lang="en-US" dirty="0" smtClean="0">
                <a:latin typeface="Alegreya Sans SC" panose="00000500000000000000" pitchFamily="2" charset="0"/>
              </a:rPr>
              <a:t>day.</a:t>
            </a:r>
            <a:endParaRPr lang="en-US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Wt. gain of mother during </a:t>
            </a:r>
            <a:r>
              <a:rPr lang="en-US" dirty="0" smtClean="0">
                <a:latin typeface="Alegreya Sans SC" panose="00000500000000000000" pitchFamily="2" charset="0"/>
              </a:rPr>
              <a:t>pregnancy.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Maternal </a:t>
            </a:r>
            <a:r>
              <a:rPr lang="en-US" dirty="0" smtClean="0">
                <a:latin typeface="Alegreya Sans SC" panose="00000500000000000000" pitchFamily="2" charset="0"/>
              </a:rPr>
              <a:t>iron stores are </a:t>
            </a:r>
            <a:r>
              <a:rPr lang="en-US" dirty="0" smtClean="0">
                <a:latin typeface="Alegreya Sans SC" panose="00000500000000000000" pitchFamily="2" charset="0"/>
              </a:rPr>
              <a:t>less. Baby </a:t>
            </a:r>
            <a:r>
              <a:rPr lang="en-US" dirty="0" smtClean="0">
                <a:latin typeface="Alegreya Sans SC" panose="00000500000000000000" pitchFamily="2" charset="0"/>
              </a:rPr>
              <a:t>may lack iron stores necessary for rapid growth and increase in blood volume and muscle mass in the 1</a:t>
            </a:r>
            <a:r>
              <a:rPr lang="en-US" baseline="30000" dirty="0" smtClean="0">
                <a:latin typeface="Alegreya Sans SC" panose="00000500000000000000" pitchFamily="2" charset="0"/>
              </a:rPr>
              <a:t>st</a:t>
            </a:r>
            <a:r>
              <a:rPr lang="en-US" dirty="0" smtClean="0">
                <a:latin typeface="Alegreya Sans SC" panose="00000500000000000000" pitchFamily="2" charset="0"/>
              </a:rPr>
              <a:t> year of </a:t>
            </a:r>
            <a:r>
              <a:rPr lang="en-US" dirty="0" smtClean="0">
                <a:latin typeface="Alegreya Sans SC" panose="00000500000000000000" pitchFamily="2" charset="0"/>
              </a:rPr>
              <a:t>life.</a:t>
            </a:r>
            <a:endParaRPr lang="en-US" dirty="0" smtClean="0">
              <a:latin typeface="Alegreya Sans SC" panose="00000500000000000000" pitchFamily="2" charset="0"/>
            </a:endParaRPr>
          </a:p>
          <a:p>
            <a:endParaRPr lang="en-US" dirty="0" smtClean="0">
              <a:latin typeface="Alegreya Sans SC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legreya Sans SC" panose="00000500000000000000" pitchFamily="2" charset="0"/>
              </a:rPr>
              <a:t> </a:t>
            </a:r>
            <a:r>
              <a:rPr lang="en-US" b="1" dirty="0" smtClean="0">
                <a:latin typeface="Alegreya Sans SC" panose="00000500000000000000" pitchFamily="2" charset="0"/>
              </a:rPr>
              <a:t>PERSONAL HYGIENE</a:t>
            </a:r>
            <a:r>
              <a:rPr lang="en-US" dirty="0" smtClean="0">
                <a:latin typeface="Alegreya Sans SC" panose="00000500000000000000" pitchFamily="2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Personal Cleanliness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Rest and sleep:8 hours sleep and 2 hours rest after meals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Bowels : Constipation should be avoided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Exercise : Light household work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Smoking : Should be cut down to </a:t>
            </a:r>
            <a:r>
              <a:rPr lang="en-US" dirty="0" err="1" smtClean="0">
                <a:latin typeface="Alegreya Sans SC" panose="00000500000000000000" pitchFamily="2" charset="0"/>
              </a:rPr>
              <a:t>minimum.Perinatal</a:t>
            </a:r>
            <a:r>
              <a:rPr lang="en-US" dirty="0" smtClean="0">
                <a:latin typeface="Alegreya Sans SC" panose="00000500000000000000" pitchFamily="2" charset="0"/>
              </a:rPr>
              <a:t> mortality among babies whose mothers smoked during pregnancy is 10-40% higher than those of non-smokers.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</a:t>
            </a:r>
            <a:r>
              <a:rPr lang="en-US" dirty="0" err="1" smtClean="0">
                <a:latin typeface="Alegreya Sans SC" panose="00000500000000000000" pitchFamily="2" charset="0"/>
              </a:rPr>
              <a:t>Alcohol:Heavy</a:t>
            </a:r>
            <a:r>
              <a:rPr lang="en-US" dirty="0" smtClean="0">
                <a:latin typeface="Alegreya Sans SC" panose="00000500000000000000" pitchFamily="2" charset="0"/>
              </a:rPr>
              <a:t> drinking can cause Fetal Syndrome(FAS) which includes IUGR and developmental delay.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Dental care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Sexual intercourse</a:t>
            </a:r>
            <a:r>
              <a:rPr lang="en-US" dirty="0" smtClean="0">
                <a:latin typeface="Alegreya Sans SC" panose="00000500000000000000" pitchFamily="2" charset="0"/>
              </a:rPr>
              <a:t>: Should </a:t>
            </a:r>
            <a:r>
              <a:rPr lang="en-US" dirty="0" smtClean="0">
                <a:latin typeface="Alegreya Sans SC" panose="00000500000000000000" pitchFamily="2" charset="0"/>
              </a:rPr>
              <a:t>be restricted esp. during last trimester.</a:t>
            </a:r>
            <a:endParaRPr lang="en-US" dirty="0"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38" y="533400"/>
            <a:ext cx="8229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DRUGS: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dirty="0" smtClean="0">
                <a:latin typeface="Alegreya Sans SC" panose="00000500000000000000" pitchFamily="2" charset="0"/>
              </a:rPr>
              <a:t>Thalidomide-caused </a:t>
            </a:r>
            <a:r>
              <a:rPr lang="en-US" dirty="0" err="1" smtClean="0">
                <a:latin typeface="Alegreya Sans SC" panose="00000500000000000000" pitchFamily="2" charset="0"/>
              </a:rPr>
              <a:t>phocomelia</a:t>
            </a:r>
            <a:endParaRPr lang="en-US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LSD-causes chromosomal damage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Streptomycin-may cause </a:t>
            </a:r>
            <a:r>
              <a:rPr lang="en-US" dirty="0" err="1" smtClean="0">
                <a:latin typeface="Alegreya Sans SC" panose="00000500000000000000" pitchFamily="2" charset="0"/>
              </a:rPr>
              <a:t>ototoxicity</a:t>
            </a:r>
            <a:endParaRPr lang="en-US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Corticosteroids-may impair fetal growth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Certain drugs are excreted in breast </a:t>
            </a:r>
            <a:r>
              <a:rPr lang="en-US" dirty="0" smtClean="0">
                <a:latin typeface="Alegreya Sans SC" panose="00000500000000000000" pitchFamily="2" charset="0"/>
              </a:rPr>
              <a:t>milk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Alegreya Sans SC" panose="000005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RADIATION: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dirty="0" smtClean="0">
                <a:latin typeface="Alegreya Sans SC" panose="00000500000000000000" pitchFamily="2" charset="0"/>
              </a:rPr>
              <a:t>Most COMMON Abdominal x-RAY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Children exposed to intra uterine X-ray      </a:t>
            </a:r>
            <a:r>
              <a:rPr lang="en-US" dirty="0" smtClean="0">
                <a:latin typeface="Alegreya Sans SC" panose="00000500000000000000" pitchFamily="2" charset="0"/>
              </a:rPr>
              <a:t>   Mortality </a:t>
            </a:r>
            <a:r>
              <a:rPr lang="en-US" dirty="0" smtClean="0">
                <a:latin typeface="Alegreya Sans SC" panose="00000500000000000000" pitchFamily="2" charset="0"/>
              </a:rPr>
              <a:t>rates from </a:t>
            </a:r>
            <a:r>
              <a:rPr lang="en-US" dirty="0" err="1" smtClean="0">
                <a:latin typeface="Alegreya Sans SC" panose="00000500000000000000" pitchFamily="2" charset="0"/>
              </a:rPr>
              <a:t>leukaemia</a:t>
            </a:r>
            <a:r>
              <a:rPr lang="en-US" dirty="0" smtClean="0">
                <a:latin typeface="Alegreya Sans SC" panose="00000500000000000000" pitchFamily="2" charset="0"/>
              </a:rPr>
              <a:t> </a:t>
            </a:r>
            <a:r>
              <a:rPr lang="en-US" dirty="0" smtClean="0">
                <a:latin typeface="Alegreya Sans SC" panose="00000500000000000000" pitchFamily="2" charset="0"/>
              </a:rPr>
              <a:t>and other </a:t>
            </a:r>
            <a:r>
              <a:rPr lang="en-US" dirty="0" smtClean="0">
                <a:latin typeface="Alegreya Sans SC" panose="00000500000000000000" pitchFamily="2" charset="0"/>
              </a:rPr>
              <a:t>neoplasms were </a:t>
            </a:r>
            <a:r>
              <a:rPr lang="en-US" dirty="0" smtClean="0">
                <a:latin typeface="Alegreya Sans SC" panose="00000500000000000000" pitchFamily="2" charset="0"/>
              </a:rPr>
              <a:t>higher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Alegreya Sans SC" panose="000005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sz="2000" b="1" dirty="0" smtClean="0">
                <a:latin typeface="Alegreya Sans SC" panose="00000500000000000000" pitchFamily="2" charset="0"/>
              </a:rPr>
              <a:t>WARNING </a:t>
            </a:r>
            <a:r>
              <a:rPr lang="en-US" sz="2000" b="1" dirty="0" err="1" smtClean="0">
                <a:latin typeface="Alegreya Sans SC" panose="00000500000000000000" pitchFamily="2" charset="0"/>
              </a:rPr>
              <a:t>SIGNS</a:t>
            </a:r>
            <a:r>
              <a:rPr lang="en-US" sz="2000" dirty="0" err="1" smtClean="0">
                <a:latin typeface="Alegreya Sans SC" panose="00000500000000000000" pitchFamily="2" charset="0"/>
              </a:rPr>
              <a:t>:The</a:t>
            </a:r>
            <a:r>
              <a:rPr lang="en-US" sz="2000" dirty="0" smtClean="0">
                <a:latin typeface="Alegreya Sans SC" panose="00000500000000000000" pitchFamily="2" charset="0"/>
              </a:rPr>
              <a:t> Mother should report immediately in case of: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legreya Sans SC" panose="00000500000000000000" pitchFamily="2" charset="0"/>
              </a:rPr>
              <a:t> </a:t>
            </a:r>
            <a:r>
              <a:rPr lang="en-US" dirty="0" smtClean="0">
                <a:latin typeface="Alegreya Sans SC" panose="00000500000000000000" pitchFamily="2" charset="0"/>
              </a:rPr>
              <a:t>Swelling of the 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Blurring of vision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Fits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Headache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 Bleeding or discharge per vagina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legreya Sans SC" panose="00000500000000000000" pitchFamily="2" charset="0"/>
              </a:rPr>
              <a:t>Any other unusual </a:t>
            </a:r>
            <a:r>
              <a:rPr lang="en-US" dirty="0" smtClean="0">
                <a:latin typeface="Alegreya Sans SC" panose="00000500000000000000" pitchFamily="2" charset="0"/>
              </a:rPr>
              <a:t>complaint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Alegreya Sans SC" panose="000005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legreya Sans SC" panose="00000500000000000000" pitchFamily="2" charset="0"/>
              </a:rPr>
              <a:t>CHILD </a:t>
            </a:r>
            <a:r>
              <a:rPr lang="en-US" sz="2000" b="1" dirty="0" err="1" smtClean="0">
                <a:latin typeface="Alegreya Sans SC" panose="00000500000000000000" pitchFamily="2" charset="0"/>
              </a:rPr>
              <a:t>CARE</a:t>
            </a:r>
            <a:r>
              <a:rPr lang="en-US" sz="2000" dirty="0" err="1" smtClean="0">
                <a:latin typeface="Alegreya Sans SC" panose="00000500000000000000" pitchFamily="2" charset="0"/>
              </a:rPr>
              <a:t>:The</a:t>
            </a:r>
            <a:r>
              <a:rPr lang="en-US" sz="2000" dirty="0" smtClean="0">
                <a:latin typeface="Alegreya Sans SC" panose="00000500000000000000" pitchFamily="2" charset="0"/>
              </a:rPr>
              <a:t> art of child care needs to be learnt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Alegreya Sans SC" panose="000005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8200" y="3200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554</TotalTime>
  <Words>1036</Words>
  <Application>Microsoft Office PowerPoint</Application>
  <PresentationFormat>On-screen Show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Alegreya Sans SC</vt:lpstr>
      <vt:lpstr>Algerian</vt:lpstr>
      <vt:lpstr>Arial</vt:lpstr>
      <vt:lpstr>Century Schoolbook</vt:lpstr>
      <vt:lpstr>Courier New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Sanjeevny</dc:creator>
  <cp:lastModifiedBy>Mithilesh Patel</cp:lastModifiedBy>
  <cp:revision>13</cp:revision>
  <dcterms:created xsi:type="dcterms:W3CDTF">2012-11-04T03:24:02Z</dcterms:created>
  <dcterms:modified xsi:type="dcterms:W3CDTF">2017-05-21T00:12:15Z</dcterms:modified>
</cp:coreProperties>
</file>