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66"/>
  </p:notesMasterIdLst>
  <p:sldIdLst>
    <p:sldId id="256" r:id="rId2"/>
    <p:sldId id="316" r:id="rId3"/>
    <p:sldId id="317" r:id="rId4"/>
    <p:sldId id="331" r:id="rId5"/>
    <p:sldId id="332" r:id="rId6"/>
    <p:sldId id="319" r:id="rId7"/>
    <p:sldId id="320" r:id="rId8"/>
    <p:sldId id="321" r:id="rId9"/>
    <p:sldId id="322" r:id="rId10"/>
    <p:sldId id="333" r:id="rId11"/>
    <p:sldId id="334" r:id="rId12"/>
    <p:sldId id="335" r:id="rId13"/>
    <p:sldId id="371" r:id="rId14"/>
    <p:sldId id="379" r:id="rId15"/>
    <p:sldId id="372" r:id="rId16"/>
    <p:sldId id="373" r:id="rId17"/>
    <p:sldId id="374" r:id="rId18"/>
    <p:sldId id="375" r:id="rId19"/>
    <p:sldId id="376" r:id="rId20"/>
    <p:sldId id="377" r:id="rId21"/>
    <p:sldId id="378" r:id="rId22"/>
    <p:sldId id="380" r:id="rId23"/>
    <p:sldId id="382" r:id="rId24"/>
    <p:sldId id="385" r:id="rId25"/>
    <p:sldId id="336" r:id="rId26"/>
    <p:sldId id="323" r:id="rId27"/>
    <p:sldId id="324" r:id="rId28"/>
    <p:sldId id="337" r:id="rId29"/>
    <p:sldId id="338" r:id="rId30"/>
    <p:sldId id="339" r:id="rId31"/>
    <p:sldId id="340" r:id="rId32"/>
    <p:sldId id="341" r:id="rId33"/>
    <p:sldId id="342" r:id="rId34"/>
    <p:sldId id="383" r:id="rId35"/>
    <p:sldId id="384" r:id="rId36"/>
    <p:sldId id="344" r:id="rId37"/>
    <p:sldId id="345" r:id="rId38"/>
    <p:sldId id="346" r:id="rId39"/>
    <p:sldId id="347" r:id="rId40"/>
    <p:sldId id="348" r:id="rId41"/>
    <p:sldId id="349" r:id="rId42"/>
    <p:sldId id="350" r:id="rId43"/>
    <p:sldId id="351" r:id="rId44"/>
    <p:sldId id="352" r:id="rId45"/>
    <p:sldId id="353" r:id="rId46"/>
    <p:sldId id="355" r:id="rId47"/>
    <p:sldId id="356" r:id="rId48"/>
    <p:sldId id="357" r:id="rId49"/>
    <p:sldId id="358" r:id="rId50"/>
    <p:sldId id="359" r:id="rId51"/>
    <p:sldId id="360" r:id="rId52"/>
    <p:sldId id="361" r:id="rId53"/>
    <p:sldId id="362" r:id="rId54"/>
    <p:sldId id="363" r:id="rId55"/>
    <p:sldId id="364" r:id="rId56"/>
    <p:sldId id="365" r:id="rId57"/>
    <p:sldId id="366" r:id="rId58"/>
    <p:sldId id="367" r:id="rId59"/>
    <p:sldId id="368" r:id="rId60"/>
    <p:sldId id="369" r:id="rId61"/>
    <p:sldId id="386" r:id="rId62"/>
    <p:sldId id="387" r:id="rId63"/>
    <p:sldId id="388" r:id="rId64"/>
    <p:sldId id="370"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74" autoAdjust="0"/>
  </p:normalViewPr>
  <p:slideViewPr>
    <p:cSldViewPr snapToGrid="0">
      <p:cViewPr varScale="1">
        <p:scale>
          <a:sx n="102" d="100"/>
          <a:sy n="102" d="100"/>
        </p:scale>
        <p:origin x="114" y="102"/>
      </p:cViewPr>
      <p:guideLst>
        <p:guide orient="horz" pos="2160"/>
        <p:guide pos="3840"/>
      </p:guideLst>
    </p:cSldViewPr>
  </p:slideViewPr>
  <p:outlineViewPr>
    <p:cViewPr>
      <p:scale>
        <a:sx n="33" d="100"/>
        <a:sy n="33" d="100"/>
      </p:scale>
      <p:origin x="0" y="4234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9C88AE-5A88-4765-AD8A-8218081BEA76}" type="doc">
      <dgm:prSet loTypeId="urn:microsoft.com/office/officeart/2005/8/layout/orgChart1" loCatId="hierarchy" qsTypeId="urn:microsoft.com/office/officeart/2005/8/quickstyle/simple2" qsCatId="simple" csTypeId="urn:microsoft.com/office/officeart/2005/8/colors/accent2_1" csCatId="accent2" phldr="1"/>
      <dgm:spPr/>
      <dgm:t>
        <a:bodyPr/>
        <a:lstStyle/>
        <a:p>
          <a:endParaRPr lang="en-US"/>
        </a:p>
      </dgm:t>
    </dgm:pt>
    <dgm:pt modelId="{52486BEB-B727-4F61-A3A3-E5766E2A10C9}">
      <dgm:prSet phldrT="[Text]" custT="1"/>
      <dgm:spPr/>
      <dgm:t>
        <a:bodyPr/>
        <a:lstStyle/>
        <a:p>
          <a:r>
            <a:rPr lang="en-US" sz="2800" b="1" dirty="0">
              <a:solidFill>
                <a:srgbClr val="000000"/>
              </a:solidFill>
            </a:rPr>
            <a:t>Dizziness </a:t>
          </a:r>
        </a:p>
      </dgm:t>
    </dgm:pt>
    <dgm:pt modelId="{69C73627-B6DB-4954-AF87-07F21D9910AE}" type="parTrans" cxnId="{662C81D7-5A56-4704-9FAC-E8245C3CCB20}">
      <dgm:prSet/>
      <dgm:spPr/>
      <dgm:t>
        <a:bodyPr/>
        <a:lstStyle/>
        <a:p>
          <a:endParaRPr lang="en-US" sz="2400" b="1">
            <a:solidFill>
              <a:srgbClr val="000000"/>
            </a:solidFill>
          </a:endParaRPr>
        </a:p>
      </dgm:t>
    </dgm:pt>
    <dgm:pt modelId="{8FC77AD3-1AC8-41FC-B786-B3101BBE60F0}" type="sibTrans" cxnId="{662C81D7-5A56-4704-9FAC-E8245C3CCB20}">
      <dgm:prSet/>
      <dgm:spPr/>
      <dgm:t>
        <a:bodyPr/>
        <a:lstStyle/>
        <a:p>
          <a:endParaRPr lang="en-US" sz="2400" b="1">
            <a:solidFill>
              <a:srgbClr val="000000"/>
            </a:solidFill>
          </a:endParaRPr>
        </a:p>
      </dgm:t>
    </dgm:pt>
    <dgm:pt modelId="{CB621DD4-AC85-4266-92DC-3C801E552168}">
      <dgm:prSet phldrT="[Text]" custT="1"/>
      <dgm:spPr/>
      <dgm:t>
        <a:bodyPr/>
        <a:lstStyle/>
        <a:p>
          <a:r>
            <a:rPr lang="en-US" sz="2800" b="1" dirty="0">
              <a:solidFill>
                <a:srgbClr val="000000"/>
              </a:solidFill>
            </a:rPr>
            <a:t>Vertigo </a:t>
          </a:r>
        </a:p>
      </dgm:t>
    </dgm:pt>
    <dgm:pt modelId="{BB389CB7-89C9-4E68-9116-AF57E14F6EDA}" type="parTrans" cxnId="{FFD88D1B-26B6-4183-BCAF-2D8336631E9E}">
      <dgm:prSet/>
      <dgm:spPr/>
      <dgm:t>
        <a:bodyPr/>
        <a:lstStyle/>
        <a:p>
          <a:endParaRPr lang="en-US" sz="2400" b="1">
            <a:solidFill>
              <a:srgbClr val="000000"/>
            </a:solidFill>
          </a:endParaRPr>
        </a:p>
      </dgm:t>
    </dgm:pt>
    <dgm:pt modelId="{2F3D4035-E8E7-465A-9709-6867DEC8BD16}" type="sibTrans" cxnId="{FFD88D1B-26B6-4183-BCAF-2D8336631E9E}">
      <dgm:prSet/>
      <dgm:spPr/>
      <dgm:t>
        <a:bodyPr/>
        <a:lstStyle/>
        <a:p>
          <a:endParaRPr lang="en-US" sz="2400" b="1">
            <a:solidFill>
              <a:srgbClr val="000000"/>
            </a:solidFill>
          </a:endParaRPr>
        </a:p>
      </dgm:t>
    </dgm:pt>
    <dgm:pt modelId="{5FF8D079-0C86-4894-B2DF-A2ABEB7768DF}">
      <dgm:prSet phldrT="[Text]" custT="1"/>
      <dgm:spPr/>
      <dgm:t>
        <a:bodyPr/>
        <a:lstStyle/>
        <a:p>
          <a:r>
            <a:rPr lang="en-US" sz="2800" b="1" dirty="0">
              <a:solidFill>
                <a:srgbClr val="000000"/>
              </a:solidFill>
            </a:rPr>
            <a:t>Pre-syncope</a:t>
          </a:r>
        </a:p>
      </dgm:t>
    </dgm:pt>
    <dgm:pt modelId="{5169D3B6-4EF0-4C88-A974-F1AE65EC13E0}" type="parTrans" cxnId="{935549D4-69B2-4FC7-92C1-17D7DCC9AC2C}">
      <dgm:prSet/>
      <dgm:spPr/>
      <dgm:t>
        <a:bodyPr/>
        <a:lstStyle/>
        <a:p>
          <a:endParaRPr lang="en-US" sz="2400" b="1">
            <a:solidFill>
              <a:srgbClr val="000000"/>
            </a:solidFill>
          </a:endParaRPr>
        </a:p>
      </dgm:t>
    </dgm:pt>
    <dgm:pt modelId="{9631D64E-10F8-48F2-A428-C22A8856E2C9}" type="sibTrans" cxnId="{935549D4-69B2-4FC7-92C1-17D7DCC9AC2C}">
      <dgm:prSet/>
      <dgm:spPr/>
      <dgm:t>
        <a:bodyPr/>
        <a:lstStyle/>
        <a:p>
          <a:endParaRPr lang="en-US" sz="2400" b="1">
            <a:solidFill>
              <a:srgbClr val="000000"/>
            </a:solidFill>
          </a:endParaRPr>
        </a:p>
      </dgm:t>
    </dgm:pt>
    <dgm:pt modelId="{AB182A70-F99C-4176-B244-0ADB82EC4319}">
      <dgm:prSet phldrT="[Text]" custT="1"/>
      <dgm:spPr/>
      <dgm:t>
        <a:bodyPr/>
        <a:lstStyle/>
        <a:p>
          <a:r>
            <a:rPr lang="en-US" sz="2800" b="1" dirty="0" err="1">
              <a:solidFill>
                <a:srgbClr val="000000"/>
              </a:solidFill>
            </a:rPr>
            <a:t>Dysequilibrium</a:t>
          </a:r>
          <a:r>
            <a:rPr lang="en-US" sz="2800" b="1" dirty="0">
              <a:solidFill>
                <a:srgbClr val="000000"/>
              </a:solidFill>
            </a:rPr>
            <a:t> </a:t>
          </a:r>
        </a:p>
      </dgm:t>
    </dgm:pt>
    <dgm:pt modelId="{2949A787-FED5-486A-9EBA-E554552AEE4A}" type="parTrans" cxnId="{3CB42BE4-00F9-4825-990B-A9DB87647CDD}">
      <dgm:prSet/>
      <dgm:spPr/>
      <dgm:t>
        <a:bodyPr/>
        <a:lstStyle/>
        <a:p>
          <a:endParaRPr lang="en-US" sz="2400" b="1">
            <a:solidFill>
              <a:srgbClr val="000000"/>
            </a:solidFill>
          </a:endParaRPr>
        </a:p>
      </dgm:t>
    </dgm:pt>
    <dgm:pt modelId="{E38F37D6-20ED-4556-99F6-F88ACDD5344A}" type="sibTrans" cxnId="{3CB42BE4-00F9-4825-990B-A9DB87647CDD}">
      <dgm:prSet/>
      <dgm:spPr/>
      <dgm:t>
        <a:bodyPr/>
        <a:lstStyle/>
        <a:p>
          <a:endParaRPr lang="en-US" sz="2400" b="1">
            <a:solidFill>
              <a:srgbClr val="000000"/>
            </a:solidFill>
          </a:endParaRPr>
        </a:p>
      </dgm:t>
    </dgm:pt>
    <dgm:pt modelId="{8CDD426F-F57C-4A4B-963A-BD3D71D0F87A}">
      <dgm:prSet phldrT="[Text]" custT="1"/>
      <dgm:spPr/>
      <dgm:t>
        <a:bodyPr/>
        <a:lstStyle/>
        <a:p>
          <a:r>
            <a:rPr lang="en-US" sz="2800" b="1" dirty="0">
              <a:solidFill>
                <a:srgbClr val="000000"/>
              </a:solidFill>
            </a:rPr>
            <a:t>Lightheadedness </a:t>
          </a:r>
        </a:p>
      </dgm:t>
    </dgm:pt>
    <dgm:pt modelId="{0FF52BE5-40B1-4BE8-883D-813BE841F0FA}" type="parTrans" cxnId="{8DB946C1-9044-4A55-AE20-90C9455DBF41}">
      <dgm:prSet/>
      <dgm:spPr/>
      <dgm:t>
        <a:bodyPr/>
        <a:lstStyle/>
        <a:p>
          <a:endParaRPr lang="en-US" sz="2400" b="1">
            <a:solidFill>
              <a:srgbClr val="000000"/>
            </a:solidFill>
          </a:endParaRPr>
        </a:p>
      </dgm:t>
    </dgm:pt>
    <dgm:pt modelId="{98FE29C4-1A60-4D0E-9655-CD89D13D7ED0}" type="sibTrans" cxnId="{8DB946C1-9044-4A55-AE20-90C9455DBF41}">
      <dgm:prSet/>
      <dgm:spPr/>
      <dgm:t>
        <a:bodyPr/>
        <a:lstStyle/>
        <a:p>
          <a:endParaRPr lang="en-US" sz="2400" b="1">
            <a:solidFill>
              <a:srgbClr val="000000"/>
            </a:solidFill>
          </a:endParaRPr>
        </a:p>
      </dgm:t>
    </dgm:pt>
    <dgm:pt modelId="{05527A1F-75E8-4CBC-935E-5EC67216A544}" type="pres">
      <dgm:prSet presAssocID="{349C88AE-5A88-4765-AD8A-8218081BEA76}" presName="hierChild1" presStyleCnt="0">
        <dgm:presLayoutVars>
          <dgm:orgChart val="1"/>
          <dgm:chPref val="1"/>
          <dgm:dir/>
          <dgm:animOne val="branch"/>
          <dgm:animLvl val="lvl"/>
          <dgm:resizeHandles/>
        </dgm:presLayoutVars>
      </dgm:prSet>
      <dgm:spPr/>
    </dgm:pt>
    <dgm:pt modelId="{5E555F45-D44E-41AE-AE54-40A6CAFE6ABD}" type="pres">
      <dgm:prSet presAssocID="{52486BEB-B727-4F61-A3A3-E5766E2A10C9}" presName="hierRoot1" presStyleCnt="0">
        <dgm:presLayoutVars>
          <dgm:hierBranch val="init"/>
        </dgm:presLayoutVars>
      </dgm:prSet>
      <dgm:spPr/>
    </dgm:pt>
    <dgm:pt modelId="{5C86223A-328B-43D6-82D4-921F707D2EC8}" type="pres">
      <dgm:prSet presAssocID="{52486BEB-B727-4F61-A3A3-E5766E2A10C9}" presName="rootComposite1" presStyleCnt="0"/>
      <dgm:spPr/>
    </dgm:pt>
    <dgm:pt modelId="{D77C5DB2-2B96-4EB3-A5A2-DFCA2A2D22F0}" type="pres">
      <dgm:prSet presAssocID="{52486BEB-B727-4F61-A3A3-E5766E2A10C9}" presName="rootText1" presStyleLbl="node0" presStyleIdx="0" presStyleCnt="1" custScaleX="220153">
        <dgm:presLayoutVars>
          <dgm:chPref val="3"/>
        </dgm:presLayoutVars>
      </dgm:prSet>
      <dgm:spPr/>
    </dgm:pt>
    <dgm:pt modelId="{99527AC9-8EFD-4722-988C-5B757614A494}" type="pres">
      <dgm:prSet presAssocID="{52486BEB-B727-4F61-A3A3-E5766E2A10C9}" presName="rootConnector1" presStyleLbl="node1" presStyleIdx="0" presStyleCnt="0"/>
      <dgm:spPr/>
    </dgm:pt>
    <dgm:pt modelId="{4B39EF09-7755-4D4F-B658-66F823DA5864}" type="pres">
      <dgm:prSet presAssocID="{52486BEB-B727-4F61-A3A3-E5766E2A10C9}" presName="hierChild2" presStyleCnt="0"/>
      <dgm:spPr/>
    </dgm:pt>
    <dgm:pt modelId="{9C20FEB8-94BB-4A7A-9F1E-D57F9042EBEA}" type="pres">
      <dgm:prSet presAssocID="{BB389CB7-89C9-4E68-9116-AF57E14F6EDA}" presName="Name37" presStyleLbl="parChTrans1D2" presStyleIdx="0" presStyleCnt="4"/>
      <dgm:spPr/>
    </dgm:pt>
    <dgm:pt modelId="{08578AC7-470D-485A-AB78-3B24B2691ABB}" type="pres">
      <dgm:prSet presAssocID="{CB621DD4-AC85-4266-92DC-3C801E552168}" presName="hierRoot2" presStyleCnt="0">
        <dgm:presLayoutVars>
          <dgm:hierBranch val="init"/>
        </dgm:presLayoutVars>
      </dgm:prSet>
      <dgm:spPr/>
    </dgm:pt>
    <dgm:pt modelId="{4F7FE999-B30D-4FA3-AE6E-727BFAAA5C58}" type="pres">
      <dgm:prSet presAssocID="{CB621DD4-AC85-4266-92DC-3C801E552168}" presName="rootComposite" presStyleCnt="0"/>
      <dgm:spPr/>
    </dgm:pt>
    <dgm:pt modelId="{2CE6D3FD-A514-4E35-8BAF-0AD456631201}" type="pres">
      <dgm:prSet presAssocID="{CB621DD4-AC85-4266-92DC-3C801E552168}" presName="rootText" presStyleLbl="node2" presStyleIdx="0" presStyleCnt="4">
        <dgm:presLayoutVars>
          <dgm:chPref val="3"/>
        </dgm:presLayoutVars>
      </dgm:prSet>
      <dgm:spPr/>
    </dgm:pt>
    <dgm:pt modelId="{6AE51B4C-9AB8-421A-AD65-0842C6B7B6E8}" type="pres">
      <dgm:prSet presAssocID="{CB621DD4-AC85-4266-92DC-3C801E552168}" presName="rootConnector" presStyleLbl="node2" presStyleIdx="0" presStyleCnt="4"/>
      <dgm:spPr/>
    </dgm:pt>
    <dgm:pt modelId="{7E63879D-7DCB-4553-8404-DC706A61DDA6}" type="pres">
      <dgm:prSet presAssocID="{CB621DD4-AC85-4266-92DC-3C801E552168}" presName="hierChild4" presStyleCnt="0"/>
      <dgm:spPr/>
    </dgm:pt>
    <dgm:pt modelId="{CF3856BC-F9B8-4806-81AF-E5FC6B2A802A}" type="pres">
      <dgm:prSet presAssocID="{CB621DD4-AC85-4266-92DC-3C801E552168}" presName="hierChild5" presStyleCnt="0"/>
      <dgm:spPr/>
    </dgm:pt>
    <dgm:pt modelId="{8AC63E8A-76E7-4583-9281-27FB33D399E0}" type="pres">
      <dgm:prSet presAssocID="{5169D3B6-4EF0-4C88-A974-F1AE65EC13E0}" presName="Name37" presStyleLbl="parChTrans1D2" presStyleIdx="1" presStyleCnt="4"/>
      <dgm:spPr/>
    </dgm:pt>
    <dgm:pt modelId="{EC0A2074-34B7-41F0-99CB-BEBB548FF489}" type="pres">
      <dgm:prSet presAssocID="{5FF8D079-0C86-4894-B2DF-A2ABEB7768DF}" presName="hierRoot2" presStyleCnt="0">
        <dgm:presLayoutVars>
          <dgm:hierBranch val="init"/>
        </dgm:presLayoutVars>
      </dgm:prSet>
      <dgm:spPr/>
    </dgm:pt>
    <dgm:pt modelId="{1E39CBBB-FACC-4628-BCF7-D3AA1F30AEA5}" type="pres">
      <dgm:prSet presAssocID="{5FF8D079-0C86-4894-B2DF-A2ABEB7768DF}" presName="rootComposite" presStyleCnt="0"/>
      <dgm:spPr/>
    </dgm:pt>
    <dgm:pt modelId="{51AAE538-D472-430A-8C86-6A3132AA1976}" type="pres">
      <dgm:prSet presAssocID="{5FF8D079-0C86-4894-B2DF-A2ABEB7768DF}" presName="rootText" presStyleLbl="node2" presStyleIdx="1" presStyleCnt="4" custScaleX="98906">
        <dgm:presLayoutVars>
          <dgm:chPref val="3"/>
        </dgm:presLayoutVars>
      </dgm:prSet>
      <dgm:spPr/>
    </dgm:pt>
    <dgm:pt modelId="{673C3E2B-3952-4013-9C6E-0B6776D44549}" type="pres">
      <dgm:prSet presAssocID="{5FF8D079-0C86-4894-B2DF-A2ABEB7768DF}" presName="rootConnector" presStyleLbl="node2" presStyleIdx="1" presStyleCnt="4"/>
      <dgm:spPr/>
    </dgm:pt>
    <dgm:pt modelId="{E4938D9B-E336-4A56-95A5-572C1F787E7B}" type="pres">
      <dgm:prSet presAssocID="{5FF8D079-0C86-4894-B2DF-A2ABEB7768DF}" presName="hierChild4" presStyleCnt="0"/>
      <dgm:spPr/>
    </dgm:pt>
    <dgm:pt modelId="{38B8C1D7-E240-416B-957F-39F76BABBCE3}" type="pres">
      <dgm:prSet presAssocID="{5FF8D079-0C86-4894-B2DF-A2ABEB7768DF}" presName="hierChild5" presStyleCnt="0"/>
      <dgm:spPr/>
    </dgm:pt>
    <dgm:pt modelId="{C9B661F5-EAC1-48E9-BBB2-70D660989E03}" type="pres">
      <dgm:prSet presAssocID="{2949A787-FED5-486A-9EBA-E554552AEE4A}" presName="Name37" presStyleLbl="parChTrans1D2" presStyleIdx="2" presStyleCnt="4"/>
      <dgm:spPr/>
    </dgm:pt>
    <dgm:pt modelId="{5C7E79C4-5E56-4A39-809A-3CF98D3E329D}" type="pres">
      <dgm:prSet presAssocID="{AB182A70-F99C-4176-B244-0ADB82EC4319}" presName="hierRoot2" presStyleCnt="0">
        <dgm:presLayoutVars>
          <dgm:hierBranch val="init"/>
        </dgm:presLayoutVars>
      </dgm:prSet>
      <dgm:spPr/>
    </dgm:pt>
    <dgm:pt modelId="{5B66F35B-DCED-44A5-9D32-67F019BDD265}" type="pres">
      <dgm:prSet presAssocID="{AB182A70-F99C-4176-B244-0ADB82EC4319}" presName="rootComposite" presStyleCnt="0"/>
      <dgm:spPr/>
    </dgm:pt>
    <dgm:pt modelId="{325C1AB5-A39B-46BA-ABF4-93CF8F9B35B4}" type="pres">
      <dgm:prSet presAssocID="{AB182A70-F99C-4176-B244-0ADB82EC4319}" presName="rootText" presStyleLbl="node2" presStyleIdx="2" presStyleCnt="4" custScaleX="143174">
        <dgm:presLayoutVars>
          <dgm:chPref val="3"/>
        </dgm:presLayoutVars>
      </dgm:prSet>
      <dgm:spPr/>
    </dgm:pt>
    <dgm:pt modelId="{5D21647D-8FD5-47FA-B3C3-05C5308F5A1E}" type="pres">
      <dgm:prSet presAssocID="{AB182A70-F99C-4176-B244-0ADB82EC4319}" presName="rootConnector" presStyleLbl="node2" presStyleIdx="2" presStyleCnt="4"/>
      <dgm:spPr/>
    </dgm:pt>
    <dgm:pt modelId="{D4D0573A-0A23-4E4C-98BD-AC424DB6F948}" type="pres">
      <dgm:prSet presAssocID="{AB182A70-F99C-4176-B244-0ADB82EC4319}" presName="hierChild4" presStyleCnt="0"/>
      <dgm:spPr/>
    </dgm:pt>
    <dgm:pt modelId="{E81A83AA-A79E-40BC-A3BA-24E17E4EA57E}" type="pres">
      <dgm:prSet presAssocID="{AB182A70-F99C-4176-B244-0ADB82EC4319}" presName="hierChild5" presStyleCnt="0"/>
      <dgm:spPr/>
    </dgm:pt>
    <dgm:pt modelId="{BB0A9682-C327-4825-ADA9-1288F73AD1BA}" type="pres">
      <dgm:prSet presAssocID="{0FF52BE5-40B1-4BE8-883D-813BE841F0FA}" presName="Name37" presStyleLbl="parChTrans1D2" presStyleIdx="3" presStyleCnt="4"/>
      <dgm:spPr/>
    </dgm:pt>
    <dgm:pt modelId="{047B4E13-7FFA-4239-8696-F1798E133C4E}" type="pres">
      <dgm:prSet presAssocID="{8CDD426F-F57C-4A4B-963A-BD3D71D0F87A}" presName="hierRoot2" presStyleCnt="0">
        <dgm:presLayoutVars>
          <dgm:hierBranch val="init"/>
        </dgm:presLayoutVars>
      </dgm:prSet>
      <dgm:spPr/>
    </dgm:pt>
    <dgm:pt modelId="{ABF62A64-687F-46EB-B3EF-3064C922A6B0}" type="pres">
      <dgm:prSet presAssocID="{8CDD426F-F57C-4A4B-963A-BD3D71D0F87A}" presName="rootComposite" presStyleCnt="0"/>
      <dgm:spPr/>
    </dgm:pt>
    <dgm:pt modelId="{9E148E64-A400-44B6-ABFA-83312411B86F}" type="pres">
      <dgm:prSet presAssocID="{8CDD426F-F57C-4A4B-963A-BD3D71D0F87A}" presName="rootText" presStyleLbl="node2" presStyleIdx="3" presStyleCnt="4" custScaleX="193552">
        <dgm:presLayoutVars>
          <dgm:chPref val="3"/>
        </dgm:presLayoutVars>
      </dgm:prSet>
      <dgm:spPr/>
    </dgm:pt>
    <dgm:pt modelId="{AAE8B2B0-0362-4AEB-B6DC-480BB952FBE1}" type="pres">
      <dgm:prSet presAssocID="{8CDD426F-F57C-4A4B-963A-BD3D71D0F87A}" presName="rootConnector" presStyleLbl="node2" presStyleIdx="3" presStyleCnt="4"/>
      <dgm:spPr/>
    </dgm:pt>
    <dgm:pt modelId="{4573CAE6-4BAE-43F5-A20E-167CF2F7C9BB}" type="pres">
      <dgm:prSet presAssocID="{8CDD426F-F57C-4A4B-963A-BD3D71D0F87A}" presName="hierChild4" presStyleCnt="0"/>
      <dgm:spPr/>
    </dgm:pt>
    <dgm:pt modelId="{5C2A645D-1ED5-4324-A10B-A3C91F63C077}" type="pres">
      <dgm:prSet presAssocID="{8CDD426F-F57C-4A4B-963A-BD3D71D0F87A}" presName="hierChild5" presStyleCnt="0"/>
      <dgm:spPr/>
    </dgm:pt>
    <dgm:pt modelId="{6ED15140-24EE-485A-B094-BCA922FC085E}" type="pres">
      <dgm:prSet presAssocID="{52486BEB-B727-4F61-A3A3-E5766E2A10C9}" presName="hierChild3" presStyleCnt="0"/>
      <dgm:spPr/>
    </dgm:pt>
  </dgm:ptLst>
  <dgm:cxnLst>
    <dgm:cxn modelId="{8069430A-8A5B-4B45-9768-11937D880EF1}" type="presOf" srcId="{0FF52BE5-40B1-4BE8-883D-813BE841F0FA}" destId="{BB0A9682-C327-4825-ADA9-1288F73AD1BA}" srcOrd="0" destOrd="0" presId="urn:microsoft.com/office/officeart/2005/8/layout/orgChart1"/>
    <dgm:cxn modelId="{D9A93B0F-F9A2-4461-BD43-97E4BA476D82}" type="presOf" srcId="{349C88AE-5A88-4765-AD8A-8218081BEA76}" destId="{05527A1F-75E8-4CBC-935E-5EC67216A544}" srcOrd="0" destOrd="0" presId="urn:microsoft.com/office/officeart/2005/8/layout/orgChart1"/>
    <dgm:cxn modelId="{FFD88D1B-26B6-4183-BCAF-2D8336631E9E}" srcId="{52486BEB-B727-4F61-A3A3-E5766E2A10C9}" destId="{CB621DD4-AC85-4266-92DC-3C801E552168}" srcOrd="0" destOrd="0" parTransId="{BB389CB7-89C9-4E68-9116-AF57E14F6EDA}" sibTransId="{2F3D4035-E8E7-465A-9709-6867DEC8BD16}"/>
    <dgm:cxn modelId="{5B78A92C-55D9-404D-83D7-5B23E83A17D6}" type="presOf" srcId="{5169D3B6-4EF0-4C88-A974-F1AE65EC13E0}" destId="{8AC63E8A-76E7-4583-9281-27FB33D399E0}" srcOrd="0" destOrd="0" presId="urn:microsoft.com/office/officeart/2005/8/layout/orgChart1"/>
    <dgm:cxn modelId="{E0D11335-98F8-4E3A-B722-51F9ECF27AE2}" type="presOf" srcId="{8CDD426F-F57C-4A4B-963A-BD3D71D0F87A}" destId="{9E148E64-A400-44B6-ABFA-83312411B86F}" srcOrd="0" destOrd="0" presId="urn:microsoft.com/office/officeart/2005/8/layout/orgChart1"/>
    <dgm:cxn modelId="{44521B42-8BD7-4537-B029-AA79B9495CF7}" type="presOf" srcId="{5FF8D079-0C86-4894-B2DF-A2ABEB7768DF}" destId="{673C3E2B-3952-4013-9C6E-0B6776D44549}" srcOrd="1" destOrd="0" presId="urn:microsoft.com/office/officeart/2005/8/layout/orgChart1"/>
    <dgm:cxn modelId="{EB943942-9338-4853-AC0F-F49D9F360EE1}" type="presOf" srcId="{BB389CB7-89C9-4E68-9116-AF57E14F6EDA}" destId="{9C20FEB8-94BB-4A7A-9F1E-D57F9042EBEA}" srcOrd="0" destOrd="0" presId="urn:microsoft.com/office/officeart/2005/8/layout/orgChart1"/>
    <dgm:cxn modelId="{89141C64-F61B-4A19-B165-62CBFD201E32}" type="presOf" srcId="{CB621DD4-AC85-4266-92DC-3C801E552168}" destId="{6AE51B4C-9AB8-421A-AD65-0842C6B7B6E8}" srcOrd="1" destOrd="0" presId="urn:microsoft.com/office/officeart/2005/8/layout/orgChart1"/>
    <dgm:cxn modelId="{0B10B67F-169F-47B8-9855-FE88CA5B6644}" type="presOf" srcId="{52486BEB-B727-4F61-A3A3-E5766E2A10C9}" destId="{99527AC9-8EFD-4722-988C-5B757614A494}" srcOrd="1" destOrd="0" presId="urn:microsoft.com/office/officeart/2005/8/layout/orgChart1"/>
    <dgm:cxn modelId="{E26A5186-1DFD-4BAE-80B2-33C03AECE8AC}" type="presOf" srcId="{52486BEB-B727-4F61-A3A3-E5766E2A10C9}" destId="{D77C5DB2-2B96-4EB3-A5A2-DFCA2A2D22F0}" srcOrd="0" destOrd="0" presId="urn:microsoft.com/office/officeart/2005/8/layout/orgChart1"/>
    <dgm:cxn modelId="{A0D3E4BB-FCA3-4846-B6D1-19A0004B529B}" type="presOf" srcId="{8CDD426F-F57C-4A4B-963A-BD3D71D0F87A}" destId="{AAE8B2B0-0362-4AEB-B6DC-480BB952FBE1}" srcOrd="1" destOrd="0" presId="urn:microsoft.com/office/officeart/2005/8/layout/orgChart1"/>
    <dgm:cxn modelId="{4D5925BD-BD5B-4CC0-A3C1-4CD7BFE0C770}" type="presOf" srcId="{CB621DD4-AC85-4266-92DC-3C801E552168}" destId="{2CE6D3FD-A514-4E35-8BAF-0AD456631201}" srcOrd="0" destOrd="0" presId="urn:microsoft.com/office/officeart/2005/8/layout/orgChart1"/>
    <dgm:cxn modelId="{8DB946C1-9044-4A55-AE20-90C9455DBF41}" srcId="{52486BEB-B727-4F61-A3A3-E5766E2A10C9}" destId="{8CDD426F-F57C-4A4B-963A-BD3D71D0F87A}" srcOrd="3" destOrd="0" parTransId="{0FF52BE5-40B1-4BE8-883D-813BE841F0FA}" sibTransId="{98FE29C4-1A60-4D0E-9655-CD89D13D7ED0}"/>
    <dgm:cxn modelId="{935549D4-69B2-4FC7-92C1-17D7DCC9AC2C}" srcId="{52486BEB-B727-4F61-A3A3-E5766E2A10C9}" destId="{5FF8D079-0C86-4894-B2DF-A2ABEB7768DF}" srcOrd="1" destOrd="0" parTransId="{5169D3B6-4EF0-4C88-A974-F1AE65EC13E0}" sibTransId="{9631D64E-10F8-48F2-A428-C22A8856E2C9}"/>
    <dgm:cxn modelId="{662C81D7-5A56-4704-9FAC-E8245C3CCB20}" srcId="{349C88AE-5A88-4765-AD8A-8218081BEA76}" destId="{52486BEB-B727-4F61-A3A3-E5766E2A10C9}" srcOrd="0" destOrd="0" parTransId="{69C73627-B6DB-4954-AF87-07F21D9910AE}" sibTransId="{8FC77AD3-1AC8-41FC-B786-B3101BBE60F0}"/>
    <dgm:cxn modelId="{D4B5E5DB-1451-407E-8055-275E6669CE03}" type="presOf" srcId="{2949A787-FED5-486A-9EBA-E554552AEE4A}" destId="{C9B661F5-EAC1-48E9-BBB2-70D660989E03}" srcOrd="0" destOrd="0" presId="urn:microsoft.com/office/officeart/2005/8/layout/orgChart1"/>
    <dgm:cxn modelId="{469D9ADC-9CC7-4656-AA60-2A6F9417AE88}" type="presOf" srcId="{AB182A70-F99C-4176-B244-0ADB82EC4319}" destId="{325C1AB5-A39B-46BA-ABF4-93CF8F9B35B4}" srcOrd="0" destOrd="0" presId="urn:microsoft.com/office/officeart/2005/8/layout/orgChart1"/>
    <dgm:cxn modelId="{3CB42BE4-00F9-4825-990B-A9DB87647CDD}" srcId="{52486BEB-B727-4F61-A3A3-E5766E2A10C9}" destId="{AB182A70-F99C-4176-B244-0ADB82EC4319}" srcOrd="2" destOrd="0" parTransId="{2949A787-FED5-486A-9EBA-E554552AEE4A}" sibTransId="{E38F37D6-20ED-4556-99F6-F88ACDD5344A}"/>
    <dgm:cxn modelId="{EF6D2EEE-8D87-4925-86A1-1AE5BB4A22EE}" type="presOf" srcId="{5FF8D079-0C86-4894-B2DF-A2ABEB7768DF}" destId="{51AAE538-D472-430A-8C86-6A3132AA1976}" srcOrd="0" destOrd="0" presId="urn:microsoft.com/office/officeart/2005/8/layout/orgChart1"/>
    <dgm:cxn modelId="{A0C16DF6-BDDC-4860-8034-ACA3C44F8C8A}" type="presOf" srcId="{AB182A70-F99C-4176-B244-0ADB82EC4319}" destId="{5D21647D-8FD5-47FA-B3C3-05C5308F5A1E}" srcOrd="1" destOrd="0" presId="urn:microsoft.com/office/officeart/2005/8/layout/orgChart1"/>
    <dgm:cxn modelId="{2E2DA0CE-B384-4DD5-BFF7-91E083030010}" type="presParOf" srcId="{05527A1F-75E8-4CBC-935E-5EC67216A544}" destId="{5E555F45-D44E-41AE-AE54-40A6CAFE6ABD}" srcOrd="0" destOrd="0" presId="urn:microsoft.com/office/officeart/2005/8/layout/orgChart1"/>
    <dgm:cxn modelId="{1919687E-5CA2-4F0A-AF25-9C1B9EBF06F8}" type="presParOf" srcId="{5E555F45-D44E-41AE-AE54-40A6CAFE6ABD}" destId="{5C86223A-328B-43D6-82D4-921F707D2EC8}" srcOrd="0" destOrd="0" presId="urn:microsoft.com/office/officeart/2005/8/layout/orgChart1"/>
    <dgm:cxn modelId="{2D155106-C6A7-41EC-BA0A-6D338DB2B8DB}" type="presParOf" srcId="{5C86223A-328B-43D6-82D4-921F707D2EC8}" destId="{D77C5DB2-2B96-4EB3-A5A2-DFCA2A2D22F0}" srcOrd="0" destOrd="0" presId="urn:microsoft.com/office/officeart/2005/8/layout/orgChart1"/>
    <dgm:cxn modelId="{816A10DF-B468-4148-8DF6-31F6E721055B}" type="presParOf" srcId="{5C86223A-328B-43D6-82D4-921F707D2EC8}" destId="{99527AC9-8EFD-4722-988C-5B757614A494}" srcOrd="1" destOrd="0" presId="urn:microsoft.com/office/officeart/2005/8/layout/orgChart1"/>
    <dgm:cxn modelId="{6D641488-68AB-44C7-9394-BDC0E128B188}" type="presParOf" srcId="{5E555F45-D44E-41AE-AE54-40A6CAFE6ABD}" destId="{4B39EF09-7755-4D4F-B658-66F823DA5864}" srcOrd="1" destOrd="0" presId="urn:microsoft.com/office/officeart/2005/8/layout/orgChart1"/>
    <dgm:cxn modelId="{D75E433E-477E-4FFD-B750-70FC611521BB}" type="presParOf" srcId="{4B39EF09-7755-4D4F-B658-66F823DA5864}" destId="{9C20FEB8-94BB-4A7A-9F1E-D57F9042EBEA}" srcOrd="0" destOrd="0" presId="urn:microsoft.com/office/officeart/2005/8/layout/orgChart1"/>
    <dgm:cxn modelId="{5F95C388-AE39-47E5-8C4D-296929F2D382}" type="presParOf" srcId="{4B39EF09-7755-4D4F-B658-66F823DA5864}" destId="{08578AC7-470D-485A-AB78-3B24B2691ABB}" srcOrd="1" destOrd="0" presId="urn:microsoft.com/office/officeart/2005/8/layout/orgChart1"/>
    <dgm:cxn modelId="{5D2AA8D0-7288-4D47-AF81-E3CC3F476561}" type="presParOf" srcId="{08578AC7-470D-485A-AB78-3B24B2691ABB}" destId="{4F7FE999-B30D-4FA3-AE6E-727BFAAA5C58}" srcOrd="0" destOrd="0" presId="urn:microsoft.com/office/officeart/2005/8/layout/orgChart1"/>
    <dgm:cxn modelId="{1AFD6C5F-6BFF-4AC0-9D84-E104E72ACF6A}" type="presParOf" srcId="{4F7FE999-B30D-4FA3-AE6E-727BFAAA5C58}" destId="{2CE6D3FD-A514-4E35-8BAF-0AD456631201}" srcOrd="0" destOrd="0" presId="urn:microsoft.com/office/officeart/2005/8/layout/orgChart1"/>
    <dgm:cxn modelId="{80C90FA8-8826-4699-B3F2-9EEFA1208FA2}" type="presParOf" srcId="{4F7FE999-B30D-4FA3-AE6E-727BFAAA5C58}" destId="{6AE51B4C-9AB8-421A-AD65-0842C6B7B6E8}" srcOrd="1" destOrd="0" presId="urn:microsoft.com/office/officeart/2005/8/layout/orgChart1"/>
    <dgm:cxn modelId="{AC116264-673B-458F-BA4B-47EF203933AF}" type="presParOf" srcId="{08578AC7-470D-485A-AB78-3B24B2691ABB}" destId="{7E63879D-7DCB-4553-8404-DC706A61DDA6}" srcOrd="1" destOrd="0" presId="urn:microsoft.com/office/officeart/2005/8/layout/orgChart1"/>
    <dgm:cxn modelId="{6B4F3592-2C6C-494B-A882-38253A234A42}" type="presParOf" srcId="{08578AC7-470D-485A-AB78-3B24B2691ABB}" destId="{CF3856BC-F9B8-4806-81AF-E5FC6B2A802A}" srcOrd="2" destOrd="0" presId="urn:microsoft.com/office/officeart/2005/8/layout/orgChart1"/>
    <dgm:cxn modelId="{E2A033EE-5CBC-45DD-91A4-A58219A3631A}" type="presParOf" srcId="{4B39EF09-7755-4D4F-B658-66F823DA5864}" destId="{8AC63E8A-76E7-4583-9281-27FB33D399E0}" srcOrd="2" destOrd="0" presId="urn:microsoft.com/office/officeart/2005/8/layout/orgChart1"/>
    <dgm:cxn modelId="{D0620BD9-F89E-4623-9E17-3742BD87583F}" type="presParOf" srcId="{4B39EF09-7755-4D4F-B658-66F823DA5864}" destId="{EC0A2074-34B7-41F0-99CB-BEBB548FF489}" srcOrd="3" destOrd="0" presId="urn:microsoft.com/office/officeart/2005/8/layout/orgChart1"/>
    <dgm:cxn modelId="{292EE554-F20E-43CA-82AD-F84E97BB1587}" type="presParOf" srcId="{EC0A2074-34B7-41F0-99CB-BEBB548FF489}" destId="{1E39CBBB-FACC-4628-BCF7-D3AA1F30AEA5}" srcOrd="0" destOrd="0" presId="urn:microsoft.com/office/officeart/2005/8/layout/orgChart1"/>
    <dgm:cxn modelId="{333F2A6F-0CFB-4A74-A9CE-20F0BB4F1DB2}" type="presParOf" srcId="{1E39CBBB-FACC-4628-BCF7-D3AA1F30AEA5}" destId="{51AAE538-D472-430A-8C86-6A3132AA1976}" srcOrd="0" destOrd="0" presId="urn:microsoft.com/office/officeart/2005/8/layout/orgChart1"/>
    <dgm:cxn modelId="{F571FD3E-692B-47D4-A0F1-C7A6626160E1}" type="presParOf" srcId="{1E39CBBB-FACC-4628-BCF7-D3AA1F30AEA5}" destId="{673C3E2B-3952-4013-9C6E-0B6776D44549}" srcOrd="1" destOrd="0" presId="urn:microsoft.com/office/officeart/2005/8/layout/orgChart1"/>
    <dgm:cxn modelId="{61F4D61D-7ED5-4FB9-9AE6-C3CD2EED0A2C}" type="presParOf" srcId="{EC0A2074-34B7-41F0-99CB-BEBB548FF489}" destId="{E4938D9B-E336-4A56-95A5-572C1F787E7B}" srcOrd="1" destOrd="0" presId="urn:microsoft.com/office/officeart/2005/8/layout/orgChart1"/>
    <dgm:cxn modelId="{ABA76FDA-BEEE-42E2-8432-429A3D6C971C}" type="presParOf" srcId="{EC0A2074-34B7-41F0-99CB-BEBB548FF489}" destId="{38B8C1D7-E240-416B-957F-39F76BABBCE3}" srcOrd="2" destOrd="0" presId="urn:microsoft.com/office/officeart/2005/8/layout/orgChart1"/>
    <dgm:cxn modelId="{42EF5A81-2A40-4A6B-BEE1-3140950A48BB}" type="presParOf" srcId="{4B39EF09-7755-4D4F-B658-66F823DA5864}" destId="{C9B661F5-EAC1-48E9-BBB2-70D660989E03}" srcOrd="4" destOrd="0" presId="urn:microsoft.com/office/officeart/2005/8/layout/orgChart1"/>
    <dgm:cxn modelId="{B28B9F30-279C-43BF-9D61-0B312512B312}" type="presParOf" srcId="{4B39EF09-7755-4D4F-B658-66F823DA5864}" destId="{5C7E79C4-5E56-4A39-809A-3CF98D3E329D}" srcOrd="5" destOrd="0" presId="urn:microsoft.com/office/officeart/2005/8/layout/orgChart1"/>
    <dgm:cxn modelId="{3BFD7403-B921-49A7-86F6-9968B23D7771}" type="presParOf" srcId="{5C7E79C4-5E56-4A39-809A-3CF98D3E329D}" destId="{5B66F35B-DCED-44A5-9D32-67F019BDD265}" srcOrd="0" destOrd="0" presId="urn:microsoft.com/office/officeart/2005/8/layout/orgChart1"/>
    <dgm:cxn modelId="{90CBF2D3-7EAB-48A4-829B-B7F07FCBCC92}" type="presParOf" srcId="{5B66F35B-DCED-44A5-9D32-67F019BDD265}" destId="{325C1AB5-A39B-46BA-ABF4-93CF8F9B35B4}" srcOrd="0" destOrd="0" presId="urn:microsoft.com/office/officeart/2005/8/layout/orgChart1"/>
    <dgm:cxn modelId="{A0032540-8C13-4139-BACD-C7A8B8B42E65}" type="presParOf" srcId="{5B66F35B-DCED-44A5-9D32-67F019BDD265}" destId="{5D21647D-8FD5-47FA-B3C3-05C5308F5A1E}" srcOrd="1" destOrd="0" presId="urn:microsoft.com/office/officeart/2005/8/layout/orgChart1"/>
    <dgm:cxn modelId="{E500B09C-BFB9-4C58-A86A-6F65DBDF13AB}" type="presParOf" srcId="{5C7E79C4-5E56-4A39-809A-3CF98D3E329D}" destId="{D4D0573A-0A23-4E4C-98BD-AC424DB6F948}" srcOrd="1" destOrd="0" presId="urn:microsoft.com/office/officeart/2005/8/layout/orgChart1"/>
    <dgm:cxn modelId="{1A4CCE9C-24A8-4F02-8574-A88F407B1648}" type="presParOf" srcId="{5C7E79C4-5E56-4A39-809A-3CF98D3E329D}" destId="{E81A83AA-A79E-40BC-A3BA-24E17E4EA57E}" srcOrd="2" destOrd="0" presId="urn:microsoft.com/office/officeart/2005/8/layout/orgChart1"/>
    <dgm:cxn modelId="{13BC8F0D-AF98-47B0-A306-5D6B232A3DC2}" type="presParOf" srcId="{4B39EF09-7755-4D4F-B658-66F823DA5864}" destId="{BB0A9682-C327-4825-ADA9-1288F73AD1BA}" srcOrd="6" destOrd="0" presId="urn:microsoft.com/office/officeart/2005/8/layout/orgChart1"/>
    <dgm:cxn modelId="{35CE87AA-50B7-4BC1-B5CF-DAADBC5C5FCB}" type="presParOf" srcId="{4B39EF09-7755-4D4F-B658-66F823DA5864}" destId="{047B4E13-7FFA-4239-8696-F1798E133C4E}" srcOrd="7" destOrd="0" presId="urn:microsoft.com/office/officeart/2005/8/layout/orgChart1"/>
    <dgm:cxn modelId="{1689B71D-185D-4DA9-90E7-1D42942251A9}" type="presParOf" srcId="{047B4E13-7FFA-4239-8696-F1798E133C4E}" destId="{ABF62A64-687F-46EB-B3EF-3064C922A6B0}" srcOrd="0" destOrd="0" presId="urn:microsoft.com/office/officeart/2005/8/layout/orgChart1"/>
    <dgm:cxn modelId="{0C33B359-DA5E-4F7A-AD4F-6D7DF108FB51}" type="presParOf" srcId="{ABF62A64-687F-46EB-B3EF-3064C922A6B0}" destId="{9E148E64-A400-44B6-ABFA-83312411B86F}" srcOrd="0" destOrd="0" presId="urn:microsoft.com/office/officeart/2005/8/layout/orgChart1"/>
    <dgm:cxn modelId="{DDE7A85D-3BA9-4E06-B406-4452B462270A}" type="presParOf" srcId="{ABF62A64-687F-46EB-B3EF-3064C922A6B0}" destId="{AAE8B2B0-0362-4AEB-B6DC-480BB952FBE1}" srcOrd="1" destOrd="0" presId="urn:microsoft.com/office/officeart/2005/8/layout/orgChart1"/>
    <dgm:cxn modelId="{7B002340-EAE7-4ABB-A8BC-5A444A723B25}" type="presParOf" srcId="{047B4E13-7FFA-4239-8696-F1798E133C4E}" destId="{4573CAE6-4BAE-43F5-A20E-167CF2F7C9BB}" srcOrd="1" destOrd="0" presId="urn:microsoft.com/office/officeart/2005/8/layout/orgChart1"/>
    <dgm:cxn modelId="{7D7B4250-A0EB-4517-83B0-AA9F2A7AF59D}" type="presParOf" srcId="{047B4E13-7FFA-4239-8696-F1798E133C4E}" destId="{5C2A645D-1ED5-4324-A10B-A3C91F63C077}" srcOrd="2" destOrd="0" presId="urn:microsoft.com/office/officeart/2005/8/layout/orgChart1"/>
    <dgm:cxn modelId="{36F751B3-228D-457F-A460-6E0005BD6FB8}" type="presParOf" srcId="{5E555F45-D44E-41AE-AE54-40A6CAFE6ABD}" destId="{6ED15140-24EE-485A-B094-BCA922FC085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180BE2-390D-45E7-9246-E50124E35CE8}" type="doc">
      <dgm:prSet loTypeId="urn:microsoft.com/office/officeart/2005/8/layout/venn3" loCatId="relationship" qsTypeId="urn:microsoft.com/office/officeart/2005/8/quickstyle/3d4" qsCatId="3D" csTypeId="urn:microsoft.com/office/officeart/2005/8/colors/colorful3" csCatId="colorful" phldr="1"/>
      <dgm:spPr/>
      <dgm:t>
        <a:bodyPr/>
        <a:lstStyle/>
        <a:p>
          <a:endParaRPr lang="en-IN"/>
        </a:p>
      </dgm:t>
    </dgm:pt>
    <dgm:pt modelId="{6864C606-11A9-42F7-BB48-37FA381803E3}">
      <dgm:prSet phldrT="[Text]"/>
      <dgm:spPr/>
      <dgm:t>
        <a:bodyPr/>
        <a:lstStyle/>
        <a:p>
          <a:r>
            <a:rPr lang="en-US" b="1" i="0" dirty="0"/>
            <a:t>Vague history</a:t>
          </a:r>
          <a:endParaRPr lang="en-IN" b="1" dirty="0"/>
        </a:p>
      </dgm:t>
    </dgm:pt>
    <dgm:pt modelId="{0DBCA6D3-1590-49B0-8C30-98B57CE56E2D}" type="parTrans" cxnId="{0FE2D7AC-10A9-4603-A8AF-EEC11D4B9566}">
      <dgm:prSet/>
      <dgm:spPr/>
      <dgm:t>
        <a:bodyPr/>
        <a:lstStyle/>
        <a:p>
          <a:endParaRPr lang="en-IN"/>
        </a:p>
      </dgm:t>
    </dgm:pt>
    <dgm:pt modelId="{05C9ECC7-70FE-457B-BD90-E5C188B3A341}" type="sibTrans" cxnId="{0FE2D7AC-10A9-4603-A8AF-EEC11D4B9566}">
      <dgm:prSet/>
      <dgm:spPr/>
      <dgm:t>
        <a:bodyPr/>
        <a:lstStyle/>
        <a:p>
          <a:endParaRPr lang="en-IN"/>
        </a:p>
      </dgm:t>
    </dgm:pt>
    <dgm:pt modelId="{4822A344-A1BE-4E39-BBB2-A5F40257CE5A}">
      <dgm:prSet phldrT="[Text]"/>
      <dgm:spPr/>
      <dgm:t>
        <a:bodyPr/>
        <a:lstStyle/>
        <a:p>
          <a:r>
            <a:rPr lang="en-US" b="1" i="0" dirty="0"/>
            <a:t>Vague complaints</a:t>
          </a:r>
          <a:endParaRPr lang="en-IN" b="1" dirty="0"/>
        </a:p>
      </dgm:t>
    </dgm:pt>
    <dgm:pt modelId="{BED2D800-D681-4C76-869F-45F8DB53EB61}" type="parTrans" cxnId="{5C523F37-2551-4E8D-B0B0-373EBB074BA4}">
      <dgm:prSet/>
      <dgm:spPr/>
      <dgm:t>
        <a:bodyPr/>
        <a:lstStyle/>
        <a:p>
          <a:endParaRPr lang="en-IN"/>
        </a:p>
      </dgm:t>
    </dgm:pt>
    <dgm:pt modelId="{1B28058C-EE34-43F0-9C3C-0187CDBD7A4D}" type="sibTrans" cxnId="{5C523F37-2551-4E8D-B0B0-373EBB074BA4}">
      <dgm:prSet/>
      <dgm:spPr/>
      <dgm:t>
        <a:bodyPr/>
        <a:lstStyle/>
        <a:p>
          <a:endParaRPr lang="en-IN"/>
        </a:p>
      </dgm:t>
    </dgm:pt>
    <dgm:pt modelId="{1F6553DF-9767-4BD6-A8B8-FDF1E5387DDE}">
      <dgm:prSet phldrT="[Text]"/>
      <dgm:spPr/>
      <dgm:t>
        <a:bodyPr/>
        <a:lstStyle/>
        <a:p>
          <a:r>
            <a:rPr lang="en-US" b="1" i="0" dirty="0"/>
            <a:t>Investigations?</a:t>
          </a:r>
          <a:endParaRPr lang="en-IN" b="1" dirty="0"/>
        </a:p>
      </dgm:t>
    </dgm:pt>
    <dgm:pt modelId="{5B484452-BF23-4217-BC4A-DAC805ACB2F0}" type="parTrans" cxnId="{75DD787C-5F0A-40DA-85DA-6954C1CD1F32}">
      <dgm:prSet/>
      <dgm:spPr/>
      <dgm:t>
        <a:bodyPr/>
        <a:lstStyle/>
        <a:p>
          <a:endParaRPr lang="en-IN"/>
        </a:p>
      </dgm:t>
    </dgm:pt>
    <dgm:pt modelId="{4BAA2924-897D-4771-9A33-C55F6ED6B89A}" type="sibTrans" cxnId="{75DD787C-5F0A-40DA-85DA-6954C1CD1F32}">
      <dgm:prSet/>
      <dgm:spPr/>
      <dgm:t>
        <a:bodyPr/>
        <a:lstStyle/>
        <a:p>
          <a:endParaRPr lang="en-IN"/>
        </a:p>
      </dgm:t>
    </dgm:pt>
    <dgm:pt modelId="{F3EC900A-FA28-47EC-AE84-6753F37EE447}">
      <dgm:prSet phldrT="[Text]"/>
      <dgm:spPr/>
      <dgm:t>
        <a:bodyPr/>
        <a:lstStyle/>
        <a:p>
          <a:r>
            <a:rPr lang="en-US" b="1" i="0" dirty="0"/>
            <a:t>Etiology?</a:t>
          </a:r>
          <a:endParaRPr lang="en-IN" b="1" dirty="0"/>
        </a:p>
      </dgm:t>
    </dgm:pt>
    <dgm:pt modelId="{0379103D-F8AA-40D0-8912-B63869D3790E}" type="parTrans" cxnId="{5973891E-0973-4AE1-96D7-25DA27C45128}">
      <dgm:prSet/>
      <dgm:spPr/>
      <dgm:t>
        <a:bodyPr/>
        <a:lstStyle/>
        <a:p>
          <a:endParaRPr lang="en-IN"/>
        </a:p>
      </dgm:t>
    </dgm:pt>
    <dgm:pt modelId="{8FFFA5C5-8E60-4568-B518-6F0A26DA88A2}" type="sibTrans" cxnId="{5973891E-0973-4AE1-96D7-25DA27C45128}">
      <dgm:prSet/>
      <dgm:spPr/>
      <dgm:t>
        <a:bodyPr/>
        <a:lstStyle/>
        <a:p>
          <a:endParaRPr lang="en-IN"/>
        </a:p>
      </dgm:t>
    </dgm:pt>
    <dgm:pt modelId="{7BA180AA-30A0-49E5-B704-57C654446AD2}" type="pres">
      <dgm:prSet presAssocID="{C0180BE2-390D-45E7-9246-E50124E35CE8}" presName="Name0" presStyleCnt="0">
        <dgm:presLayoutVars>
          <dgm:dir/>
          <dgm:resizeHandles val="exact"/>
        </dgm:presLayoutVars>
      </dgm:prSet>
      <dgm:spPr/>
    </dgm:pt>
    <dgm:pt modelId="{E736F672-4039-4C85-A2C2-52A37C9D18F4}" type="pres">
      <dgm:prSet presAssocID="{6864C606-11A9-42F7-BB48-37FA381803E3}" presName="Name5" presStyleLbl="vennNode1" presStyleIdx="0" presStyleCnt="4">
        <dgm:presLayoutVars>
          <dgm:bulletEnabled val="1"/>
        </dgm:presLayoutVars>
      </dgm:prSet>
      <dgm:spPr/>
    </dgm:pt>
    <dgm:pt modelId="{B617D410-4D4D-4D3B-9023-0CF982EF1894}" type="pres">
      <dgm:prSet presAssocID="{05C9ECC7-70FE-457B-BD90-E5C188B3A341}" presName="space" presStyleCnt="0"/>
      <dgm:spPr/>
    </dgm:pt>
    <dgm:pt modelId="{FFA6391D-D088-433B-9685-21CBEC9D5180}" type="pres">
      <dgm:prSet presAssocID="{4822A344-A1BE-4E39-BBB2-A5F40257CE5A}" presName="Name5" presStyleLbl="vennNode1" presStyleIdx="1" presStyleCnt="4">
        <dgm:presLayoutVars>
          <dgm:bulletEnabled val="1"/>
        </dgm:presLayoutVars>
      </dgm:prSet>
      <dgm:spPr/>
    </dgm:pt>
    <dgm:pt modelId="{43E92EBC-BC48-4126-8636-E383BC083EFD}" type="pres">
      <dgm:prSet presAssocID="{1B28058C-EE34-43F0-9C3C-0187CDBD7A4D}" presName="space" presStyleCnt="0"/>
      <dgm:spPr/>
    </dgm:pt>
    <dgm:pt modelId="{0A830922-05FB-46CF-A667-A75ED840FB9A}" type="pres">
      <dgm:prSet presAssocID="{1F6553DF-9767-4BD6-A8B8-FDF1E5387DDE}" presName="Name5" presStyleLbl="vennNode1" presStyleIdx="2" presStyleCnt="4">
        <dgm:presLayoutVars>
          <dgm:bulletEnabled val="1"/>
        </dgm:presLayoutVars>
      </dgm:prSet>
      <dgm:spPr/>
    </dgm:pt>
    <dgm:pt modelId="{36C4BF7F-ED90-452D-B43A-86F87E196392}" type="pres">
      <dgm:prSet presAssocID="{4BAA2924-897D-4771-9A33-C55F6ED6B89A}" presName="space" presStyleCnt="0"/>
      <dgm:spPr/>
    </dgm:pt>
    <dgm:pt modelId="{D83C011D-70D9-40EA-B641-280A54CF77EF}" type="pres">
      <dgm:prSet presAssocID="{F3EC900A-FA28-47EC-AE84-6753F37EE447}" presName="Name5" presStyleLbl="vennNode1" presStyleIdx="3" presStyleCnt="4">
        <dgm:presLayoutVars>
          <dgm:bulletEnabled val="1"/>
        </dgm:presLayoutVars>
      </dgm:prSet>
      <dgm:spPr/>
    </dgm:pt>
  </dgm:ptLst>
  <dgm:cxnLst>
    <dgm:cxn modelId="{5973891E-0973-4AE1-96D7-25DA27C45128}" srcId="{C0180BE2-390D-45E7-9246-E50124E35CE8}" destId="{F3EC900A-FA28-47EC-AE84-6753F37EE447}" srcOrd="3" destOrd="0" parTransId="{0379103D-F8AA-40D0-8912-B63869D3790E}" sibTransId="{8FFFA5C5-8E60-4568-B518-6F0A26DA88A2}"/>
    <dgm:cxn modelId="{2D45262B-2C00-4F43-A8AD-AC10B9B3AF75}" type="presOf" srcId="{4822A344-A1BE-4E39-BBB2-A5F40257CE5A}" destId="{FFA6391D-D088-433B-9685-21CBEC9D5180}" srcOrd="0" destOrd="0" presId="urn:microsoft.com/office/officeart/2005/8/layout/venn3"/>
    <dgm:cxn modelId="{5C523F37-2551-4E8D-B0B0-373EBB074BA4}" srcId="{C0180BE2-390D-45E7-9246-E50124E35CE8}" destId="{4822A344-A1BE-4E39-BBB2-A5F40257CE5A}" srcOrd="1" destOrd="0" parTransId="{BED2D800-D681-4C76-869F-45F8DB53EB61}" sibTransId="{1B28058C-EE34-43F0-9C3C-0187CDBD7A4D}"/>
    <dgm:cxn modelId="{75DD787C-5F0A-40DA-85DA-6954C1CD1F32}" srcId="{C0180BE2-390D-45E7-9246-E50124E35CE8}" destId="{1F6553DF-9767-4BD6-A8B8-FDF1E5387DDE}" srcOrd="2" destOrd="0" parTransId="{5B484452-BF23-4217-BC4A-DAC805ACB2F0}" sibTransId="{4BAA2924-897D-4771-9A33-C55F6ED6B89A}"/>
    <dgm:cxn modelId="{CAA42195-5C57-4884-B83F-85F3BFBE59FE}" type="presOf" srcId="{1F6553DF-9767-4BD6-A8B8-FDF1E5387DDE}" destId="{0A830922-05FB-46CF-A667-A75ED840FB9A}" srcOrd="0" destOrd="0" presId="urn:microsoft.com/office/officeart/2005/8/layout/venn3"/>
    <dgm:cxn modelId="{0FE2D7AC-10A9-4603-A8AF-EEC11D4B9566}" srcId="{C0180BE2-390D-45E7-9246-E50124E35CE8}" destId="{6864C606-11A9-42F7-BB48-37FA381803E3}" srcOrd="0" destOrd="0" parTransId="{0DBCA6D3-1590-49B0-8C30-98B57CE56E2D}" sibTransId="{05C9ECC7-70FE-457B-BD90-E5C188B3A341}"/>
    <dgm:cxn modelId="{2BB88DCA-E046-41DA-B0C2-21BB7025F3C1}" type="presOf" srcId="{C0180BE2-390D-45E7-9246-E50124E35CE8}" destId="{7BA180AA-30A0-49E5-B704-57C654446AD2}" srcOrd="0" destOrd="0" presId="urn:microsoft.com/office/officeart/2005/8/layout/venn3"/>
    <dgm:cxn modelId="{ACB307F8-1A31-4FAB-85A5-03F9F5A532D0}" type="presOf" srcId="{F3EC900A-FA28-47EC-AE84-6753F37EE447}" destId="{D83C011D-70D9-40EA-B641-280A54CF77EF}" srcOrd="0" destOrd="0" presId="urn:microsoft.com/office/officeart/2005/8/layout/venn3"/>
    <dgm:cxn modelId="{BF9D7CFC-071A-447E-B2C1-E83CDA8372DF}" type="presOf" srcId="{6864C606-11A9-42F7-BB48-37FA381803E3}" destId="{E736F672-4039-4C85-A2C2-52A37C9D18F4}" srcOrd="0" destOrd="0" presId="urn:microsoft.com/office/officeart/2005/8/layout/venn3"/>
    <dgm:cxn modelId="{4A69C1BA-1CE8-423E-A5F9-FE0D7C10CE56}" type="presParOf" srcId="{7BA180AA-30A0-49E5-B704-57C654446AD2}" destId="{E736F672-4039-4C85-A2C2-52A37C9D18F4}" srcOrd="0" destOrd="0" presId="urn:microsoft.com/office/officeart/2005/8/layout/venn3"/>
    <dgm:cxn modelId="{172CB91A-D312-43A5-A228-CBA1F06F2213}" type="presParOf" srcId="{7BA180AA-30A0-49E5-B704-57C654446AD2}" destId="{B617D410-4D4D-4D3B-9023-0CF982EF1894}" srcOrd="1" destOrd="0" presId="urn:microsoft.com/office/officeart/2005/8/layout/venn3"/>
    <dgm:cxn modelId="{ED435E2E-E30C-49FD-BF4A-60CEDDF96736}" type="presParOf" srcId="{7BA180AA-30A0-49E5-B704-57C654446AD2}" destId="{FFA6391D-D088-433B-9685-21CBEC9D5180}" srcOrd="2" destOrd="0" presId="urn:microsoft.com/office/officeart/2005/8/layout/venn3"/>
    <dgm:cxn modelId="{776B8CD5-1D34-42B7-9BAA-6CF33D7D48DA}" type="presParOf" srcId="{7BA180AA-30A0-49E5-B704-57C654446AD2}" destId="{43E92EBC-BC48-4126-8636-E383BC083EFD}" srcOrd="3" destOrd="0" presId="urn:microsoft.com/office/officeart/2005/8/layout/venn3"/>
    <dgm:cxn modelId="{8B097D8A-DB15-4097-9E21-D2C077DCCFE9}" type="presParOf" srcId="{7BA180AA-30A0-49E5-B704-57C654446AD2}" destId="{0A830922-05FB-46CF-A667-A75ED840FB9A}" srcOrd="4" destOrd="0" presId="urn:microsoft.com/office/officeart/2005/8/layout/venn3"/>
    <dgm:cxn modelId="{19417F93-9EAC-42A2-BCBC-803B278A0613}" type="presParOf" srcId="{7BA180AA-30A0-49E5-B704-57C654446AD2}" destId="{36C4BF7F-ED90-452D-B43A-86F87E196392}" srcOrd="5" destOrd="0" presId="urn:microsoft.com/office/officeart/2005/8/layout/venn3"/>
    <dgm:cxn modelId="{F7D4F50E-8AF8-4E80-9E6E-1C527BA98F0D}" type="presParOf" srcId="{7BA180AA-30A0-49E5-B704-57C654446AD2}" destId="{D83C011D-70D9-40EA-B641-280A54CF77EF}"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A9682-C327-4825-ADA9-1288F73AD1BA}">
      <dsp:nvSpPr>
        <dsp:cNvPr id="0" name=""/>
        <dsp:cNvSpPr/>
      </dsp:nvSpPr>
      <dsp:spPr>
        <a:xfrm>
          <a:off x="5651292" y="1395844"/>
          <a:ext cx="3821430" cy="396218"/>
        </a:xfrm>
        <a:custGeom>
          <a:avLst/>
          <a:gdLst/>
          <a:ahLst/>
          <a:cxnLst/>
          <a:rect l="0" t="0" r="0" b="0"/>
          <a:pathLst>
            <a:path>
              <a:moveTo>
                <a:pt x="0" y="0"/>
              </a:moveTo>
              <a:lnTo>
                <a:pt x="0" y="198109"/>
              </a:lnTo>
              <a:lnTo>
                <a:pt x="3821430" y="198109"/>
              </a:lnTo>
              <a:lnTo>
                <a:pt x="3821430" y="396218"/>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B661F5-EAC1-48E9-BBB2-70D660989E03}">
      <dsp:nvSpPr>
        <dsp:cNvPr id="0" name=""/>
        <dsp:cNvSpPr/>
      </dsp:nvSpPr>
      <dsp:spPr>
        <a:xfrm>
          <a:off x="5651292" y="1395844"/>
          <a:ext cx="248617" cy="396218"/>
        </a:xfrm>
        <a:custGeom>
          <a:avLst/>
          <a:gdLst/>
          <a:ahLst/>
          <a:cxnLst/>
          <a:rect l="0" t="0" r="0" b="0"/>
          <a:pathLst>
            <a:path>
              <a:moveTo>
                <a:pt x="0" y="0"/>
              </a:moveTo>
              <a:lnTo>
                <a:pt x="0" y="198109"/>
              </a:lnTo>
              <a:lnTo>
                <a:pt x="248617" y="198109"/>
              </a:lnTo>
              <a:lnTo>
                <a:pt x="248617" y="396218"/>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C63E8A-76E7-4583-9281-27FB33D399E0}">
      <dsp:nvSpPr>
        <dsp:cNvPr id="0" name=""/>
        <dsp:cNvSpPr/>
      </dsp:nvSpPr>
      <dsp:spPr>
        <a:xfrm>
          <a:off x="3219965" y="1395844"/>
          <a:ext cx="2431326" cy="396218"/>
        </a:xfrm>
        <a:custGeom>
          <a:avLst/>
          <a:gdLst/>
          <a:ahLst/>
          <a:cxnLst/>
          <a:rect l="0" t="0" r="0" b="0"/>
          <a:pathLst>
            <a:path>
              <a:moveTo>
                <a:pt x="2431326" y="0"/>
              </a:moveTo>
              <a:lnTo>
                <a:pt x="2431326" y="198109"/>
              </a:lnTo>
              <a:lnTo>
                <a:pt x="0" y="198109"/>
              </a:lnTo>
              <a:lnTo>
                <a:pt x="0" y="396218"/>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20FEB8-94BB-4A7A-9F1E-D57F9042EBEA}">
      <dsp:nvSpPr>
        <dsp:cNvPr id="0" name=""/>
        <dsp:cNvSpPr/>
      </dsp:nvSpPr>
      <dsp:spPr>
        <a:xfrm>
          <a:off x="947313" y="1395844"/>
          <a:ext cx="4703978" cy="396218"/>
        </a:xfrm>
        <a:custGeom>
          <a:avLst/>
          <a:gdLst/>
          <a:ahLst/>
          <a:cxnLst/>
          <a:rect l="0" t="0" r="0" b="0"/>
          <a:pathLst>
            <a:path>
              <a:moveTo>
                <a:pt x="4703978" y="0"/>
              </a:moveTo>
              <a:lnTo>
                <a:pt x="4703978" y="198109"/>
              </a:lnTo>
              <a:lnTo>
                <a:pt x="0" y="198109"/>
              </a:lnTo>
              <a:lnTo>
                <a:pt x="0" y="396218"/>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7C5DB2-2B96-4EB3-A5A2-DFCA2A2D22F0}">
      <dsp:nvSpPr>
        <dsp:cNvPr id="0" name=""/>
        <dsp:cNvSpPr/>
      </dsp:nvSpPr>
      <dsp:spPr>
        <a:xfrm>
          <a:off x="3574419" y="452468"/>
          <a:ext cx="4153744" cy="943376"/>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000000"/>
              </a:solidFill>
            </a:rPr>
            <a:t>Dizziness </a:t>
          </a:r>
        </a:p>
      </dsp:txBody>
      <dsp:txXfrm>
        <a:off x="3574419" y="452468"/>
        <a:ext cx="4153744" cy="943376"/>
      </dsp:txXfrm>
    </dsp:sp>
    <dsp:sp modelId="{2CE6D3FD-A514-4E35-8BAF-0AD456631201}">
      <dsp:nvSpPr>
        <dsp:cNvPr id="0" name=""/>
        <dsp:cNvSpPr/>
      </dsp:nvSpPr>
      <dsp:spPr>
        <a:xfrm>
          <a:off x="3937" y="1792063"/>
          <a:ext cx="1886753" cy="943376"/>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000000"/>
              </a:solidFill>
            </a:rPr>
            <a:t>Vertigo </a:t>
          </a:r>
        </a:p>
      </dsp:txBody>
      <dsp:txXfrm>
        <a:off x="3937" y="1792063"/>
        <a:ext cx="1886753" cy="943376"/>
      </dsp:txXfrm>
    </dsp:sp>
    <dsp:sp modelId="{51AAE538-D472-430A-8C86-6A3132AA1976}">
      <dsp:nvSpPr>
        <dsp:cNvPr id="0" name=""/>
        <dsp:cNvSpPr/>
      </dsp:nvSpPr>
      <dsp:spPr>
        <a:xfrm>
          <a:off x="2286908" y="1792063"/>
          <a:ext cx="1866112" cy="943376"/>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000000"/>
              </a:solidFill>
            </a:rPr>
            <a:t>Pre-syncope</a:t>
          </a:r>
        </a:p>
      </dsp:txBody>
      <dsp:txXfrm>
        <a:off x="2286908" y="1792063"/>
        <a:ext cx="1866112" cy="943376"/>
      </dsp:txXfrm>
    </dsp:sp>
    <dsp:sp modelId="{325C1AB5-A39B-46BA-ABF4-93CF8F9B35B4}">
      <dsp:nvSpPr>
        <dsp:cNvPr id="0" name=""/>
        <dsp:cNvSpPr/>
      </dsp:nvSpPr>
      <dsp:spPr>
        <a:xfrm>
          <a:off x="4549239" y="1792063"/>
          <a:ext cx="2701340" cy="943376"/>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rgbClr val="000000"/>
              </a:solidFill>
            </a:rPr>
            <a:t>Dysequilibrium</a:t>
          </a:r>
          <a:r>
            <a:rPr lang="en-US" sz="2800" b="1" kern="1200" dirty="0">
              <a:solidFill>
                <a:srgbClr val="000000"/>
              </a:solidFill>
            </a:rPr>
            <a:t> </a:t>
          </a:r>
        </a:p>
      </dsp:txBody>
      <dsp:txXfrm>
        <a:off x="4549239" y="1792063"/>
        <a:ext cx="2701340" cy="943376"/>
      </dsp:txXfrm>
    </dsp:sp>
    <dsp:sp modelId="{9E148E64-A400-44B6-ABFA-83312411B86F}">
      <dsp:nvSpPr>
        <dsp:cNvPr id="0" name=""/>
        <dsp:cNvSpPr/>
      </dsp:nvSpPr>
      <dsp:spPr>
        <a:xfrm>
          <a:off x="7646797" y="1792063"/>
          <a:ext cx="3651848" cy="943376"/>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000000"/>
              </a:solidFill>
            </a:rPr>
            <a:t>Lightheadedness </a:t>
          </a:r>
        </a:p>
      </dsp:txBody>
      <dsp:txXfrm>
        <a:off x="7646797" y="1792063"/>
        <a:ext cx="3651848" cy="943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6F672-4039-4C85-A2C2-52A37C9D18F4}">
      <dsp:nvSpPr>
        <dsp:cNvPr id="0" name=""/>
        <dsp:cNvSpPr/>
      </dsp:nvSpPr>
      <dsp:spPr>
        <a:xfrm>
          <a:off x="2847" y="582749"/>
          <a:ext cx="2857225" cy="2857225"/>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57243" tIns="26670" rIns="157243" bIns="26670" numCol="1" spcCol="1270" anchor="ctr" anchorCtr="0">
          <a:noAutofit/>
        </a:bodyPr>
        <a:lstStyle/>
        <a:p>
          <a:pPr marL="0" lvl="0" indent="0" algn="ctr" defTabSz="933450">
            <a:lnSpc>
              <a:spcPct val="90000"/>
            </a:lnSpc>
            <a:spcBef>
              <a:spcPct val="0"/>
            </a:spcBef>
            <a:spcAft>
              <a:spcPct val="35000"/>
            </a:spcAft>
            <a:buNone/>
          </a:pPr>
          <a:r>
            <a:rPr lang="en-US" sz="2100" b="1" i="0" kern="1200" dirty="0"/>
            <a:t>Vague history</a:t>
          </a:r>
          <a:endParaRPr lang="en-IN" sz="2100" b="1" kern="1200" dirty="0"/>
        </a:p>
      </dsp:txBody>
      <dsp:txXfrm>
        <a:off x="421278" y="1001180"/>
        <a:ext cx="2020363" cy="2020363"/>
      </dsp:txXfrm>
    </dsp:sp>
    <dsp:sp modelId="{FFA6391D-D088-433B-9685-21CBEC9D5180}">
      <dsp:nvSpPr>
        <dsp:cNvPr id="0" name=""/>
        <dsp:cNvSpPr/>
      </dsp:nvSpPr>
      <dsp:spPr>
        <a:xfrm>
          <a:off x="2288628" y="582749"/>
          <a:ext cx="2857225" cy="2857225"/>
        </a:xfrm>
        <a:prstGeom prst="ellipse">
          <a:avLst/>
        </a:prstGeom>
        <a:solidFill>
          <a:schemeClr val="accent3">
            <a:alpha val="50000"/>
            <a:hueOff val="-355789"/>
            <a:satOff val="1913"/>
            <a:lumOff val="215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57243" tIns="26670" rIns="157243" bIns="26670" numCol="1" spcCol="1270" anchor="ctr" anchorCtr="0">
          <a:noAutofit/>
        </a:bodyPr>
        <a:lstStyle/>
        <a:p>
          <a:pPr marL="0" lvl="0" indent="0" algn="ctr" defTabSz="933450">
            <a:lnSpc>
              <a:spcPct val="90000"/>
            </a:lnSpc>
            <a:spcBef>
              <a:spcPct val="0"/>
            </a:spcBef>
            <a:spcAft>
              <a:spcPct val="35000"/>
            </a:spcAft>
            <a:buNone/>
          </a:pPr>
          <a:r>
            <a:rPr lang="en-US" sz="2100" b="1" i="0" kern="1200" dirty="0"/>
            <a:t>Vague complaints</a:t>
          </a:r>
          <a:endParaRPr lang="en-IN" sz="2100" b="1" kern="1200" dirty="0"/>
        </a:p>
      </dsp:txBody>
      <dsp:txXfrm>
        <a:off x="2707059" y="1001180"/>
        <a:ext cx="2020363" cy="2020363"/>
      </dsp:txXfrm>
    </dsp:sp>
    <dsp:sp modelId="{0A830922-05FB-46CF-A667-A75ED840FB9A}">
      <dsp:nvSpPr>
        <dsp:cNvPr id="0" name=""/>
        <dsp:cNvSpPr/>
      </dsp:nvSpPr>
      <dsp:spPr>
        <a:xfrm>
          <a:off x="4574408" y="582749"/>
          <a:ext cx="2857225" cy="2857225"/>
        </a:xfrm>
        <a:prstGeom prst="ellipse">
          <a:avLst/>
        </a:prstGeom>
        <a:solidFill>
          <a:schemeClr val="accent3">
            <a:alpha val="50000"/>
            <a:hueOff val="-711579"/>
            <a:satOff val="3826"/>
            <a:lumOff val="431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57243" tIns="26670" rIns="157243" bIns="26670" numCol="1" spcCol="1270" anchor="ctr" anchorCtr="0">
          <a:noAutofit/>
        </a:bodyPr>
        <a:lstStyle/>
        <a:p>
          <a:pPr marL="0" lvl="0" indent="0" algn="ctr" defTabSz="933450">
            <a:lnSpc>
              <a:spcPct val="90000"/>
            </a:lnSpc>
            <a:spcBef>
              <a:spcPct val="0"/>
            </a:spcBef>
            <a:spcAft>
              <a:spcPct val="35000"/>
            </a:spcAft>
            <a:buNone/>
          </a:pPr>
          <a:r>
            <a:rPr lang="en-US" sz="2100" b="1" i="0" kern="1200" dirty="0"/>
            <a:t>Investigations?</a:t>
          </a:r>
          <a:endParaRPr lang="en-IN" sz="2100" b="1" kern="1200" dirty="0"/>
        </a:p>
      </dsp:txBody>
      <dsp:txXfrm>
        <a:off x="4992839" y="1001180"/>
        <a:ext cx="2020363" cy="2020363"/>
      </dsp:txXfrm>
    </dsp:sp>
    <dsp:sp modelId="{D83C011D-70D9-40EA-B641-280A54CF77EF}">
      <dsp:nvSpPr>
        <dsp:cNvPr id="0" name=""/>
        <dsp:cNvSpPr/>
      </dsp:nvSpPr>
      <dsp:spPr>
        <a:xfrm>
          <a:off x="6860188" y="582749"/>
          <a:ext cx="2857225" cy="2857225"/>
        </a:xfrm>
        <a:prstGeom prst="ellipse">
          <a:avLst/>
        </a:prstGeom>
        <a:solidFill>
          <a:schemeClr val="accent3">
            <a:alpha val="50000"/>
            <a:hueOff val="-1067368"/>
            <a:satOff val="5739"/>
            <a:lumOff val="647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57243" tIns="26670" rIns="157243" bIns="26670" numCol="1" spcCol="1270" anchor="ctr" anchorCtr="0">
          <a:noAutofit/>
        </a:bodyPr>
        <a:lstStyle/>
        <a:p>
          <a:pPr marL="0" lvl="0" indent="0" algn="ctr" defTabSz="933450">
            <a:lnSpc>
              <a:spcPct val="90000"/>
            </a:lnSpc>
            <a:spcBef>
              <a:spcPct val="0"/>
            </a:spcBef>
            <a:spcAft>
              <a:spcPct val="35000"/>
            </a:spcAft>
            <a:buNone/>
          </a:pPr>
          <a:r>
            <a:rPr lang="en-US" sz="2100" b="1" i="0" kern="1200" dirty="0"/>
            <a:t>Etiology?</a:t>
          </a:r>
          <a:endParaRPr lang="en-IN" sz="2100" b="1" kern="1200" dirty="0"/>
        </a:p>
      </dsp:txBody>
      <dsp:txXfrm>
        <a:off x="7278619" y="1001180"/>
        <a:ext cx="2020363" cy="202036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39FE99-DAF8-4432-8C3E-49CEADED2112}" type="datetimeFigureOut">
              <a:rPr lang="en-IN" smtClean="0"/>
              <a:pPr/>
              <a:t>24-10-2024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02137E-5DCB-4D87-B6F4-E57B339E7400}" type="slidenum">
              <a:rPr lang="en-IN" smtClean="0"/>
              <a:pPr/>
              <a:t>‹#›</a:t>
            </a:fld>
            <a:endParaRPr lang="en-IN"/>
          </a:p>
        </p:txBody>
      </p:sp>
    </p:spTree>
    <p:extLst>
      <p:ext uri="{BB962C8B-B14F-4D97-AF65-F5344CB8AC3E}">
        <p14:creationId xmlns:p14="http://schemas.microsoft.com/office/powerpoint/2010/main" val="660867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49615A-8ADC-4320-AA59-BC676514EE70}" type="slidenum">
              <a:rPr lang="en-US" altLang="en-US"/>
              <a:pPr/>
              <a:t>42</a:t>
            </a:fld>
            <a:endParaRPr lang="en-US" altLang="en-US"/>
          </a:p>
        </p:txBody>
      </p:sp>
      <p:sp>
        <p:nvSpPr>
          <p:cNvPr id="54274" name="Rectangle 2"/>
          <p:cNvSpPr>
            <a:spLocks noGrp="1" noRot="1" noChangeAspect="1" noChangeArrowheads="1" noTextEdit="1"/>
          </p:cNvSpPr>
          <p:nvPr>
            <p:ph type="sldImg"/>
          </p:nvPr>
        </p:nvSpPr>
        <p:spPr bwMode="auto">
          <a:xfrm>
            <a:off x="642938" y="914400"/>
            <a:ext cx="5572125" cy="31353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275" name="Text Box 3"/>
          <p:cNvSpPr txBox="1">
            <a:spLocks noGrp="1" noChangeArrowheads="1"/>
          </p:cNvSpPr>
          <p:nvPr>
            <p:ph type="body" idx="1"/>
          </p:nvPr>
        </p:nvSpPr>
        <p:spPr bwMode="auto">
          <a:xfrm>
            <a:off x="1046163" y="4352925"/>
            <a:ext cx="4770437" cy="3841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215900" indent="-215900" defTabSz="457200">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altLang="en-US" sz="1600" dirty="0"/>
              <a:t>The Dix-</a:t>
            </a:r>
            <a:r>
              <a:rPr lang="en-GB" altLang="en-US" sz="1600" dirty="0" err="1"/>
              <a:t>Hallpike</a:t>
            </a:r>
            <a:r>
              <a:rPr lang="en-GB" altLang="en-US" sz="1600" dirty="0"/>
              <a:t> Test of a Patient with Benign Paroxysmal Positional Vertigo Affecting the Right Ear. In Panel A, the examiner stands at the patient's right side and rotates the patient's head 45 degrees to the right to align the right posterior </a:t>
            </a:r>
            <a:r>
              <a:rPr lang="en-GB" altLang="en-US" sz="1600" dirty="0" err="1"/>
              <a:t>semicircular</a:t>
            </a:r>
            <a:r>
              <a:rPr lang="en-GB" altLang="en-US" sz="1600" dirty="0"/>
              <a:t> canal with the sagittal plane of the body. In Panel B, the examiner moves the patient, whose eyes are open, from the seated to the supine right-ear-down position and then extends the patient's neck slightly so that the chin is pointed slightly upward. The latency, duration, and direction of nystagmus, if present, and the latency and duration of vertigo, if present, should be noted. The red arrows in the inset depict the direction of nystagmus in patients with typical benign paroxysmal positional vertigo. The presumed location in the labyrinth of the free-floating debris thought to cause the disorder is also shown.</a:t>
            </a:r>
          </a:p>
        </p:txBody>
      </p:sp>
    </p:spTree>
    <p:extLst>
      <p:ext uri="{BB962C8B-B14F-4D97-AF65-F5344CB8AC3E}">
        <p14:creationId xmlns:p14="http://schemas.microsoft.com/office/powerpoint/2010/main" val="1800264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examiner can easily test hearing by several methods. One is to softly whisper into each ear and then ask the patient to repeat what was whispered. Another is to hold the examiner's hands next to the patient's ears but out of the patient's eyesight. The examiner then rubs the fingers together on one side, with a sham rubbing movement on the opposite side, and asks the patient to report when the finger scratching sound is heard and from which ear it is heard. Another method is to vibrate a 512 Hz tuning fork, placing it close to one ear and then the other in rapid succession so that the patient can compare the loudness.</a:t>
            </a:r>
            <a:endParaRPr lang="en-IN" dirty="0"/>
          </a:p>
        </p:txBody>
      </p:sp>
      <p:sp>
        <p:nvSpPr>
          <p:cNvPr id="4" name="Slide Number Placeholder 3"/>
          <p:cNvSpPr>
            <a:spLocks noGrp="1"/>
          </p:cNvSpPr>
          <p:nvPr>
            <p:ph type="sldNum" sz="quarter" idx="10"/>
          </p:nvPr>
        </p:nvSpPr>
        <p:spPr/>
        <p:txBody>
          <a:bodyPr/>
          <a:lstStyle/>
          <a:p>
            <a:fld id="{8602137E-5DCB-4D87-B6F4-E57B339E7400}" type="slidenum">
              <a:rPr lang="en-IN" smtClean="0"/>
              <a:pPr/>
              <a:t>45</a:t>
            </a:fld>
            <a:endParaRPr lang="en-IN"/>
          </a:p>
        </p:txBody>
      </p:sp>
    </p:spTree>
    <p:extLst>
      <p:ext uri="{BB962C8B-B14F-4D97-AF65-F5344CB8AC3E}">
        <p14:creationId xmlns:p14="http://schemas.microsoft.com/office/powerpoint/2010/main" val="4209994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732BF2-B2F7-4EFF-BC10-D8E3B2249092}" type="slidenum">
              <a:rPr lang="en-IN" smtClean="0"/>
              <a:pPr/>
              <a:t>‹#›</a:t>
            </a:fld>
            <a:endParaRPr lang="en-IN"/>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785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AF9341-9F78-4DBD-AE19-FCCB0498F5B3}" type="datetimeFigureOut">
              <a:rPr lang="en-IN" smtClean="0"/>
              <a:pPr/>
              <a:t>24-10-2024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8732BF2-B2F7-4EFF-BC10-D8E3B2249092}" type="slidenum">
              <a:rPr lang="en-IN" smtClean="0"/>
              <a:pPr/>
              <a:t>‹#›</a:t>
            </a:fld>
            <a:endParaRPr lang="en-IN"/>
          </a:p>
        </p:txBody>
      </p:sp>
    </p:spTree>
    <p:extLst>
      <p:ext uri="{BB962C8B-B14F-4D97-AF65-F5344CB8AC3E}">
        <p14:creationId xmlns:p14="http://schemas.microsoft.com/office/powerpoint/2010/main" val="98052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AF9341-9F78-4DBD-AE19-FCCB0498F5B3}" type="datetimeFigureOut">
              <a:rPr lang="en-IN" smtClean="0"/>
              <a:pPr/>
              <a:t>24-10-2024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8732BF2-B2F7-4EFF-BC10-D8E3B2249092}" type="slidenum">
              <a:rPr lang="en-IN" smtClean="0"/>
              <a:pPr/>
              <a:t>‹#›</a:t>
            </a:fld>
            <a:endParaRPr lang="en-IN"/>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091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AF9341-9F78-4DBD-AE19-FCCB0498F5B3}" type="datetimeFigureOut">
              <a:rPr lang="en-IN" smtClean="0"/>
              <a:pPr/>
              <a:t>24-10-2024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8732BF2-B2F7-4EFF-BC10-D8E3B2249092}" type="slidenum">
              <a:rPr lang="en-IN" smtClean="0"/>
              <a:pPr/>
              <a:t>‹#›</a:t>
            </a:fld>
            <a:endParaRPr lang="en-IN"/>
          </a:p>
        </p:txBody>
      </p:sp>
    </p:spTree>
    <p:extLst>
      <p:ext uri="{BB962C8B-B14F-4D97-AF65-F5344CB8AC3E}">
        <p14:creationId xmlns:p14="http://schemas.microsoft.com/office/powerpoint/2010/main" val="3688414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732BF2-B2F7-4EFF-BC10-D8E3B2249092}" type="slidenum">
              <a:rPr lang="en-IN" smtClean="0"/>
              <a:pPr/>
              <a:t>‹#›</a:t>
            </a:fld>
            <a:endParaRPr lang="en-IN"/>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402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AF9341-9F78-4DBD-AE19-FCCB0498F5B3}" type="datetimeFigureOut">
              <a:rPr lang="en-IN" smtClean="0"/>
              <a:pPr/>
              <a:t>24-10-2024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8732BF2-B2F7-4EFF-BC10-D8E3B2249092}" type="slidenum">
              <a:rPr lang="en-IN" smtClean="0"/>
              <a:pPr/>
              <a:t>‹#›</a:t>
            </a:fld>
            <a:endParaRPr lang="en-IN"/>
          </a:p>
        </p:txBody>
      </p:sp>
    </p:spTree>
    <p:extLst>
      <p:ext uri="{BB962C8B-B14F-4D97-AF65-F5344CB8AC3E}">
        <p14:creationId xmlns:p14="http://schemas.microsoft.com/office/powerpoint/2010/main" val="3509094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AF9341-9F78-4DBD-AE19-FCCB0498F5B3}" type="datetimeFigureOut">
              <a:rPr lang="en-IN" smtClean="0"/>
              <a:pPr/>
              <a:t>24-10-2024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8732BF2-B2F7-4EFF-BC10-D8E3B2249092}" type="slidenum">
              <a:rPr lang="en-IN" smtClean="0"/>
              <a:pPr/>
              <a:t>‹#›</a:t>
            </a:fld>
            <a:endParaRPr lang="en-IN"/>
          </a:p>
        </p:txBody>
      </p:sp>
    </p:spTree>
    <p:extLst>
      <p:ext uri="{BB962C8B-B14F-4D97-AF65-F5344CB8AC3E}">
        <p14:creationId xmlns:p14="http://schemas.microsoft.com/office/powerpoint/2010/main" val="3470917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AF9341-9F78-4DBD-AE19-FCCB0498F5B3}" type="datetimeFigureOut">
              <a:rPr lang="en-IN" smtClean="0"/>
              <a:pPr/>
              <a:t>24-10-2024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8732BF2-B2F7-4EFF-BC10-D8E3B2249092}" type="slidenum">
              <a:rPr lang="en-IN" smtClean="0"/>
              <a:pPr/>
              <a:t>‹#›</a:t>
            </a:fld>
            <a:endParaRPr lang="en-IN"/>
          </a:p>
        </p:txBody>
      </p:sp>
    </p:spTree>
    <p:extLst>
      <p:ext uri="{BB962C8B-B14F-4D97-AF65-F5344CB8AC3E}">
        <p14:creationId xmlns:p14="http://schemas.microsoft.com/office/powerpoint/2010/main" val="359104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AF9341-9F78-4DBD-AE19-FCCB0498F5B3}" type="datetimeFigureOut">
              <a:rPr lang="en-IN" smtClean="0"/>
              <a:pPr/>
              <a:t>24-10-2024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8732BF2-B2F7-4EFF-BC10-D8E3B2249092}" type="slidenum">
              <a:rPr lang="en-IN" smtClean="0"/>
              <a:pPr/>
              <a:t>‹#›</a:t>
            </a:fld>
            <a:endParaRPr lang="en-IN"/>
          </a:p>
        </p:txBody>
      </p:sp>
    </p:spTree>
    <p:extLst>
      <p:ext uri="{BB962C8B-B14F-4D97-AF65-F5344CB8AC3E}">
        <p14:creationId xmlns:p14="http://schemas.microsoft.com/office/powerpoint/2010/main" val="3540537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AF9341-9F78-4DBD-AE19-FCCB0498F5B3}" type="datetimeFigureOut">
              <a:rPr lang="en-IN" smtClean="0"/>
              <a:pPr/>
              <a:t>24-10-2024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8732BF2-B2F7-4EFF-BC10-D8E3B2249092}" type="slidenum">
              <a:rPr lang="en-IN" smtClean="0"/>
              <a:pPr/>
              <a:t>‹#›</a:t>
            </a:fld>
            <a:endParaRPr lang="en-IN"/>
          </a:p>
        </p:txBody>
      </p:sp>
    </p:spTree>
    <p:extLst>
      <p:ext uri="{BB962C8B-B14F-4D97-AF65-F5344CB8AC3E}">
        <p14:creationId xmlns:p14="http://schemas.microsoft.com/office/powerpoint/2010/main" val="2747450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AF9341-9F78-4DBD-AE19-FCCB0498F5B3}" type="datetimeFigureOut">
              <a:rPr lang="en-IN" smtClean="0"/>
              <a:pPr/>
              <a:t>24-10-2024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8732BF2-B2F7-4EFF-BC10-D8E3B2249092}" type="slidenum">
              <a:rPr lang="en-IN" smtClean="0"/>
              <a:pPr/>
              <a:t>‹#›</a:t>
            </a:fld>
            <a:endParaRPr lang="en-IN"/>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906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67AF9341-9F78-4DBD-AE19-FCCB0498F5B3}" type="datetimeFigureOut">
              <a:rPr lang="en-IN" smtClean="0"/>
              <a:pPr/>
              <a:t>24-10-2024</a:t>
            </a:fld>
            <a:endParaRPr lang="en-IN"/>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IN"/>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8732BF2-B2F7-4EFF-BC10-D8E3B2249092}" type="slidenum">
              <a:rPr lang="en-IN" smtClean="0"/>
              <a:pPr/>
              <a:t>‹#›</a:t>
            </a:fld>
            <a:endParaRPr lang="en-IN"/>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47817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uptodate.com/contents/evaluation-of-the-patient-with-vertigo" TargetMode="Externa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hyperlink" Target="https://www.uptodate.com/contents/treatment-of-vertigo"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Autofit/>
          </a:bodyPr>
          <a:lstStyle/>
          <a:p>
            <a:r>
              <a:rPr lang="en-IN" dirty="0"/>
              <a:t>Approach to evaluation and management of acute vertigo</a:t>
            </a:r>
          </a:p>
        </p:txBody>
      </p:sp>
      <p:sp>
        <p:nvSpPr>
          <p:cNvPr id="3" name="Subtitle 2"/>
          <p:cNvSpPr>
            <a:spLocks noGrp="1"/>
          </p:cNvSpPr>
          <p:nvPr>
            <p:ph type="subTitle" idx="1"/>
          </p:nvPr>
        </p:nvSpPr>
        <p:spPr>
          <a:noFill/>
        </p:spPr>
        <p:txBody>
          <a:bodyPr/>
          <a:lstStyle/>
          <a:p>
            <a:r>
              <a:rPr lang="en-IN" dirty="0"/>
              <a:t>By MBBSPPT.COM</a:t>
            </a:r>
          </a:p>
        </p:txBody>
      </p:sp>
      <p:pic>
        <p:nvPicPr>
          <p:cNvPr id="11" name="Picture 10">
            <a:extLst>
              <a:ext uri="{FF2B5EF4-FFF2-40B4-BE49-F238E27FC236}">
                <a16:creationId xmlns:a16="http://schemas.microsoft.com/office/drawing/2014/main" id="{C00EE911-3488-ED3A-1016-3FC427822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4397" y="650449"/>
            <a:ext cx="3303205" cy="3303205"/>
          </a:xfrm>
          <a:prstGeom prst="rect">
            <a:avLst/>
          </a:prstGeom>
        </p:spPr>
      </p:pic>
    </p:spTree>
    <p:extLst>
      <p:ext uri="{BB962C8B-B14F-4D97-AF65-F5344CB8AC3E}">
        <p14:creationId xmlns:p14="http://schemas.microsoft.com/office/powerpoint/2010/main" val="3766298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Approach to the differentiation of dizziness subtypes</a:t>
            </a:r>
            <a:endParaRPr lang="en-IN"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95670" y="2286000"/>
            <a:ext cx="7776797" cy="4022725"/>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5333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wikidoc.org/images/6/6d/Dizzine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000" y="411523"/>
            <a:ext cx="7702000" cy="6034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902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Challenging for the physician</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3655484"/>
              </p:ext>
            </p:extLst>
          </p:nvPr>
        </p:nvGraphicFramePr>
        <p:xfrm>
          <a:off x="1235869" y="2249487"/>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9044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Anatomy And Physiology Of The Vestibular System </a:t>
            </a:r>
          </a:p>
        </p:txBody>
      </p:sp>
      <p:sp>
        <p:nvSpPr>
          <p:cNvPr id="3" name="Content Placeholder 2"/>
          <p:cNvSpPr>
            <a:spLocks noGrp="1"/>
          </p:cNvSpPr>
          <p:nvPr>
            <p:ph idx="1"/>
          </p:nvPr>
        </p:nvSpPr>
        <p:spPr/>
        <p:txBody>
          <a:bodyPr>
            <a:normAutofit/>
          </a:bodyPr>
          <a:lstStyle/>
          <a:p>
            <a:r>
              <a:rPr lang="en-US" dirty="0"/>
              <a:t>Before considering the evaluation of vertigo, a brief review of the </a:t>
            </a:r>
            <a:r>
              <a:rPr lang="en-US" dirty="0" err="1"/>
              <a:t>neuroanatomy</a:t>
            </a:r>
            <a:r>
              <a:rPr lang="en-US" dirty="0"/>
              <a:t> and neurophysiology of the vestibular system may be helpful.</a:t>
            </a:r>
          </a:p>
          <a:p>
            <a:r>
              <a:rPr lang="en-US" dirty="0"/>
              <a:t>The end organs of this system consist of the three semicircular canals and the </a:t>
            </a:r>
            <a:r>
              <a:rPr lang="en-US" dirty="0" err="1"/>
              <a:t>otolithic</a:t>
            </a:r>
            <a:r>
              <a:rPr lang="en-US" dirty="0"/>
              <a:t> apparatus (utricle and </a:t>
            </a:r>
            <a:r>
              <a:rPr lang="en-US" dirty="0" err="1"/>
              <a:t>saccule</a:t>
            </a:r>
            <a:r>
              <a:rPr lang="en-US" dirty="0"/>
              <a:t>), situated in the bony labyrinths of inner ears on each side.</a:t>
            </a:r>
          </a:p>
          <a:p>
            <a:r>
              <a:rPr lang="en-US" dirty="0"/>
              <a:t>The canals transduce angular acceleration and the otoliths transduce linear acceleration and the static gravitational forces that provide a sense of head position in space.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srcRect/>
          <a:stretch>
            <a:fillRect/>
          </a:stretch>
        </p:blipFill>
        <p:spPr bwMode="auto">
          <a:xfrm>
            <a:off x="0" y="309563"/>
            <a:ext cx="9188450" cy="6237287"/>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Anatomy And Physiology Of The Vestibular System </a:t>
            </a:r>
          </a:p>
        </p:txBody>
      </p:sp>
      <p:sp>
        <p:nvSpPr>
          <p:cNvPr id="3" name="Content Placeholder 2"/>
          <p:cNvSpPr>
            <a:spLocks noGrp="1"/>
          </p:cNvSpPr>
          <p:nvPr>
            <p:ph idx="1"/>
          </p:nvPr>
        </p:nvSpPr>
        <p:spPr/>
        <p:txBody>
          <a:bodyPr>
            <a:normAutofit/>
          </a:bodyPr>
          <a:lstStyle/>
          <a:p>
            <a:r>
              <a:rPr lang="en-US" dirty="0"/>
              <a:t>The principal projections from the vestibular nuclei are to the following structures:</a:t>
            </a:r>
          </a:p>
          <a:p>
            <a:endParaRPr lang="en-US" dirty="0"/>
          </a:p>
          <a:p>
            <a:r>
              <a:rPr lang="en-US" dirty="0"/>
              <a:t>1. Nuclei of the cranial nerves III, IV, and VI.</a:t>
            </a:r>
          </a:p>
          <a:p>
            <a:r>
              <a:rPr lang="en-US" dirty="0"/>
              <a:t>2. Cerebellum</a:t>
            </a:r>
          </a:p>
          <a:p>
            <a:r>
              <a:rPr lang="en-US" dirty="0"/>
              <a:t>3. Spinal cord </a:t>
            </a:r>
          </a:p>
          <a:p>
            <a:r>
              <a:rPr lang="en-US" dirty="0"/>
              <a:t>4. Cerebral cortex</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Anatomy And Physiology Of The Vestibular System </a:t>
            </a:r>
          </a:p>
        </p:txBody>
      </p:sp>
      <p:pic>
        <p:nvPicPr>
          <p:cNvPr id="2050" name="Picture 2"/>
          <p:cNvPicPr>
            <a:picLocks noGrp="1" noChangeAspect="1" noChangeArrowheads="1"/>
          </p:cNvPicPr>
          <p:nvPr>
            <p:ph idx="1"/>
          </p:nvPr>
        </p:nvPicPr>
        <p:blipFill>
          <a:blip r:embed="rId2"/>
          <a:srcRect l="7158" r="19432"/>
          <a:stretch/>
        </p:blipFill>
        <p:spPr bwMode="auto">
          <a:xfrm>
            <a:off x="4524866" y="1701539"/>
            <a:ext cx="3205114" cy="4972689"/>
          </a:xfr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Anatomy And Physiology Of The Vestibular System </a:t>
            </a:r>
          </a:p>
        </p:txBody>
      </p:sp>
      <p:sp>
        <p:nvSpPr>
          <p:cNvPr id="3" name="Content Placeholder 2"/>
          <p:cNvSpPr>
            <a:spLocks noGrp="1"/>
          </p:cNvSpPr>
          <p:nvPr>
            <p:ph idx="1"/>
          </p:nvPr>
        </p:nvSpPr>
        <p:spPr>
          <a:xfrm>
            <a:off x="1023939" y="2286000"/>
            <a:ext cx="5072062" cy="4022725"/>
          </a:xfrm>
        </p:spPr>
        <p:txBody>
          <a:bodyPr>
            <a:noAutofit/>
          </a:bodyPr>
          <a:lstStyle/>
          <a:p>
            <a:r>
              <a:rPr lang="en-US" sz="2400" dirty="0">
                <a:solidFill>
                  <a:schemeClr val="accent2"/>
                </a:solidFill>
              </a:rPr>
              <a:t>Projections from vestibular nuclei to the nuclei of the cranial nerves III, IV, and VI:</a:t>
            </a:r>
          </a:p>
          <a:p>
            <a:r>
              <a:rPr lang="en-US" sz="2400" dirty="0"/>
              <a:t>The vestibulocochlear reflex (VOR): This reflex serves to maintain the visual stability during head movement and depends on the connections of vestibular nuclei to the nuclei of the cranial nerve III, IV, and VI. these connections are responsible for the nystagmus (to- and fro- oscillations of the eyes).</a:t>
            </a:r>
          </a:p>
        </p:txBody>
      </p:sp>
      <p:pic>
        <p:nvPicPr>
          <p:cNvPr id="7" name="Picture 2">
            <a:extLst>
              <a:ext uri="{FF2B5EF4-FFF2-40B4-BE49-F238E27FC236}">
                <a16:creationId xmlns:a16="http://schemas.microsoft.com/office/drawing/2014/main" id="{904874E5-F4E8-0B37-9947-4D57E54CB98D}"/>
              </a:ext>
            </a:extLst>
          </p:cNvPr>
          <p:cNvPicPr>
            <a:picLocks noChangeAspect="1" noChangeArrowheads="1"/>
          </p:cNvPicPr>
          <p:nvPr/>
        </p:nvPicPr>
        <p:blipFill>
          <a:blip r:embed="rId2"/>
          <a:srcRect l="7361" r="19737"/>
          <a:stretch/>
        </p:blipFill>
        <p:spPr bwMode="auto">
          <a:xfrm>
            <a:off x="6862713" y="2286000"/>
            <a:ext cx="4402760" cy="3801263"/>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Anatomy And Physiology Of The Vestibular System </a:t>
            </a:r>
          </a:p>
        </p:txBody>
      </p:sp>
      <p:sp>
        <p:nvSpPr>
          <p:cNvPr id="3" name="Content Placeholder 2"/>
          <p:cNvSpPr>
            <a:spLocks noGrp="1"/>
          </p:cNvSpPr>
          <p:nvPr>
            <p:ph idx="1"/>
          </p:nvPr>
        </p:nvSpPr>
        <p:spPr>
          <a:xfrm>
            <a:off x="1023938" y="2286000"/>
            <a:ext cx="5072062" cy="4022725"/>
          </a:xfrm>
        </p:spPr>
        <p:txBody>
          <a:bodyPr>
            <a:normAutofit/>
          </a:bodyPr>
          <a:lstStyle/>
          <a:p>
            <a:r>
              <a:rPr lang="en-US" dirty="0">
                <a:solidFill>
                  <a:schemeClr val="accent2"/>
                </a:solidFill>
              </a:rPr>
              <a:t>Projections from vestibular nuclei to the cerebellum:</a:t>
            </a:r>
          </a:p>
          <a:p>
            <a:r>
              <a:rPr lang="en-US" dirty="0"/>
              <a:t>The vestibular nerves and nuclei project to areas of the cerebellum (primarily flocculus and nodulus) that modulate the VOR.</a:t>
            </a:r>
          </a:p>
        </p:txBody>
      </p:sp>
      <p:pic>
        <p:nvPicPr>
          <p:cNvPr id="7" name="Picture 2">
            <a:extLst>
              <a:ext uri="{FF2B5EF4-FFF2-40B4-BE49-F238E27FC236}">
                <a16:creationId xmlns:a16="http://schemas.microsoft.com/office/drawing/2014/main" id="{9062B75D-AC43-1DC3-A1FB-7BDBE2418F2A}"/>
              </a:ext>
            </a:extLst>
          </p:cNvPr>
          <p:cNvPicPr>
            <a:picLocks noChangeAspect="1" noChangeArrowheads="1"/>
          </p:cNvPicPr>
          <p:nvPr/>
        </p:nvPicPr>
        <p:blipFill>
          <a:blip r:embed="rId2"/>
          <a:srcRect l="7361" r="19737"/>
          <a:stretch/>
        </p:blipFill>
        <p:spPr bwMode="auto">
          <a:xfrm>
            <a:off x="6862713" y="2286000"/>
            <a:ext cx="4402760" cy="3801263"/>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Anatomy And Physiology Of The Vestibular System </a:t>
            </a:r>
          </a:p>
        </p:txBody>
      </p:sp>
      <p:sp>
        <p:nvSpPr>
          <p:cNvPr id="3" name="Content Placeholder 2"/>
          <p:cNvSpPr>
            <a:spLocks noGrp="1"/>
          </p:cNvSpPr>
          <p:nvPr>
            <p:ph idx="1"/>
          </p:nvPr>
        </p:nvSpPr>
        <p:spPr>
          <a:xfrm>
            <a:off x="1023939" y="2286000"/>
            <a:ext cx="5072062" cy="4022725"/>
          </a:xfrm>
        </p:spPr>
        <p:txBody>
          <a:bodyPr>
            <a:normAutofit/>
          </a:bodyPr>
          <a:lstStyle/>
          <a:p>
            <a:r>
              <a:rPr lang="en-US" dirty="0">
                <a:solidFill>
                  <a:schemeClr val="accent2"/>
                </a:solidFill>
              </a:rPr>
              <a:t>Projections from vestibular nuclei to the spinal cord:</a:t>
            </a:r>
          </a:p>
          <a:p>
            <a:r>
              <a:rPr lang="en-US" dirty="0"/>
              <a:t>The vestibulospinal pathways assist in the maintenance of postural stability.</a:t>
            </a:r>
          </a:p>
        </p:txBody>
      </p:sp>
      <p:pic>
        <p:nvPicPr>
          <p:cNvPr id="7" name="Picture 2">
            <a:extLst>
              <a:ext uri="{FF2B5EF4-FFF2-40B4-BE49-F238E27FC236}">
                <a16:creationId xmlns:a16="http://schemas.microsoft.com/office/drawing/2014/main" id="{897621E2-71F4-25C5-205D-A3E8C540238E}"/>
              </a:ext>
            </a:extLst>
          </p:cNvPr>
          <p:cNvPicPr>
            <a:picLocks noChangeAspect="1" noChangeArrowheads="1"/>
          </p:cNvPicPr>
          <p:nvPr/>
        </p:nvPicPr>
        <p:blipFill>
          <a:blip r:embed="rId2"/>
          <a:srcRect l="7361" r="19737"/>
          <a:stretch/>
        </p:blipFill>
        <p:spPr bwMode="auto">
          <a:xfrm>
            <a:off x="6862713" y="2286000"/>
            <a:ext cx="4402760" cy="3801263"/>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To The Patient With Dizziness</a:t>
            </a:r>
          </a:p>
        </p:txBody>
      </p:sp>
      <p:sp>
        <p:nvSpPr>
          <p:cNvPr id="3" name="Content Placeholder 2"/>
          <p:cNvSpPr>
            <a:spLocks noGrp="1"/>
          </p:cNvSpPr>
          <p:nvPr>
            <p:ph idx="1"/>
          </p:nvPr>
        </p:nvSpPr>
        <p:spPr/>
        <p:txBody>
          <a:bodyPr>
            <a:normAutofit/>
          </a:bodyPr>
          <a:lstStyle/>
          <a:p>
            <a:r>
              <a:rPr lang="en-US" dirty="0"/>
              <a:t>Dizziness and other sensations of imbalance are one of the most frequent complaints among medical outpatients. </a:t>
            </a:r>
          </a:p>
          <a:p>
            <a:r>
              <a:rPr lang="en-US" dirty="0"/>
              <a:t>“Dizziness” refers to various abnormal sensations relating to perception of the body’s relationship to space.</a:t>
            </a:r>
          </a:p>
          <a:p>
            <a:r>
              <a:rPr lang="en-US" dirty="0"/>
              <a:t>Patient comes in OPD and tells “Doctor I am dizzy”. </a:t>
            </a:r>
          </a:p>
          <a:p>
            <a:r>
              <a:rPr lang="en-US" dirty="0"/>
              <a:t>Merely saying this could not explain the exact symptoms.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Anatomy And Physiology Of The Vestibular System </a:t>
            </a:r>
          </a:p>
        </p:txBody>
      </p:sp>
      <p:sp>
        <p:nvSpPr>
          <p:cNvPr id="3" name="Content Placeholder 2"/>
          <p:cNvSpPr>
            <a:spLocks noGrp="1"/>
          </p:cNvSpPr>
          <p:nvPr>
            <p:ph idx="1"/>
          </p:nvPr>
        </p:nvSpPr>
        <p:spPr>
          <a:xfrm>
            <a:off x="1023938" y="2286000"/>
            <a:ext cx="5072062" cy="4022725"/>
          </a:xfrm>
        </p:spPr>
        <p:txBody>
          <a:bodyPr/>
          <a:lstStyle/>
          <a:p>
            <a:r>
              <a:rPr lang="en-US" dirty="0">
                <a:solidFill>
                  <a:schemeClr val="accent2"/>
                </a:solidFill>
              </a:rPr>
              <a:t>Projections from vestibular nuclei to the cerebral cortex: </a:t>
            </a:r>
          </a:p>
          <a:p>
            <a:r>
              <a:rPr lang="en-US" dirty="0"/>
              <a:t>Projections to the cerebral cortex, via the thalamus, provide conscious awareness of head position and movement in space.</a:t>
            </a:r>
          </a:p>
        </p:txBody>
      </p:sp>
      <p:pic>
        <p:nvPicPr>
          <p:cNvPr id="4" name="Picture 2"/>
          <p:cNvPicPr>
            <a:picLocks noChangeAspect="1" noChangeArrowheads="1"/>
          </p:cNvPicPr>
          <p:nvPr/>
        </p:nvPicPr>
        <p:blipFill>
          <a:blip r:embed="rId2"/>
          <a:srcRect l="7361" r="19737"/>
          <a:stretch/>
        </p:blipFill>
        <p:spPr bwMode="auto">
          <a:xfrm>
            <a:off x="6862713" y="2286000"/>
            <a:ext cx="4402760" cy="3801263"/>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Anatomy And Physiology Of The Vestibular System </a:t>
            </a:r>
          </a:p>
        </p:txBody>
      </p:sp>
      <p:sp>
        <p:nvSpPr>
          <p:cNvPr id="3" name="Content Placeholder 2"/>
          <p:cNvSpPr>
            <a:spLocks noGrp="1"/>
          </p:cNvSpPr>
          <p:nvPr>
            <p:ph idx="1"/>
          </p:nvPr>
        </p:nvSpPr>
        <p:spPr/>
        <p:txBody>
          <a:bodyPr/>
          <a:lstStyle/>
          <a:p>
            <a:r>
              <a:rPr lang="en-US" dirty="0"/>
              <a:t>Overall, three sensory systems </a:t>
            </a:r>
            <a:r>
              <a:rPr lang="en-US" dirty="0" err="1"/>
              <a:t>subserve</a:t>
            </a:r>
            <a:r>
              <a:rPr lang="en-US" dirty="0"/>
              <a:t> spatial orientation and posture:</a:t>
            </a:r>
          </a:p>
          <a:p>
            <a:r>
              <a:rPr lang="en-US" dirty="0"/>
              <a:t>1. The vestibular system.</a:t>
            </a:r>
          </a:p>
          <a:p>
            <a:r>
              <a:rPr lang="en-US" dirty="0"/>
              <a:t>2. The visual system (retina to occipital cortex).</a:t>
            </a:r>
          </a:p>
          <a:p>
            <a:r>
              <a:rPr lang="en-US" dirty="0"/>
              <a:t>3. The somatosensory system (conveys peripheral information from skin, 	joint and muscle receptors).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 Of </a:t>
            </a:r>
            <a:r>
              <a:rPr lang="en-US" dirty="0" err="1"/>
              <a:t>Nystagmus</a:t>
            </a:r>
            <a:endParaRPr lang="en-US" dirty="0"/>
          </a:p>
        </p:txBody>
      </p:sp>
      <p:sp>
        <p:nvSpPr>
          <p:cNvPr id="3" name="Content Placeholder 2"/>
          <p:cNvSpPr>
            <a:spLocks noGrp="1"/>
          </p:cNvSpPr>
          <p:nvPr>
            <p:ph idx="1"/>
          </p:nvPr>
        </p:nvSpPr>
        <p:spPr/>
        <p:txBody>
          <a:bodyPr/>
          <a:lstStyle/>
          <a:p>
            <a:r>
              <a:rPr lang="en-US" dirty="0" err="1"/>
              <a:t>Nystagmus</a:t>
            </a:r>
            <a:r>
              <a:rPr lang="en-US" dirty="0"/>
              <a:t> is the objective accompaniment of vertigo and is defined best as a “rhythmical oscillation of the eyes, with a fast movement in one direction and a slow movement in the other.” </a:t>
            </a:r>
          </a:p>
          <a:p>
            <a:r>
              <a:rPr lang="en-US" dirty="0"/>
              <a:t>The fast component may be horizontal, vertical, rotatory, or any combination of these.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 Of </a:t>
            </a:r>
            <a:r>
              <a:rPr lang="en-US" dirty="0" err="1"/>
              <a:t>Nystagmus</a:t>
            </a:r>
            <a:endParaRPr lang="en-US" dirty="0"/>
          </a:p>
        </p:txBody>
      </p:sp>
      <p:sp>
        <p:nvSpPr>
          <p:cNvPr id="3" name="Content Placeholder 2"/>
          <p:cNvSpPr>
            <a:spLocks noGrp="1"/>
          </p:cNvSpPr>
          <p:nvPr>
            <p:ph idx="1"/>
          </p:nvPr>
        </p:nvSpPr>
        <p:spPr/>
        <p:txBody>
          <a:bodyPr/>
          <a:lstStyle/>
          <a:p>
            <a:r>
              <a:rPr lang="en-US" dirty="0"/>
              <a:t>There are two types of Nystagmus in evaluating vertigo: </a:t>
            </a:r>
          </a:p>
          <a:p>
            <a:r>
              <a:rPr lang="en-US" dirty="0">
                <a:solidFill>
                  <a:schemeClr val="accent2"/>
                </a:solidFill>
              </a:rPr>
              <a:t>1. Spontaneous Nystagmus:</a:t>
            </a:r>
          </a:p>
          <a:p>
            <a:r>
              <a:rPr lang="en-US" dirty="0"/>
              <a:t>Spontaneous nystagmus is elicited by having the patient look straight ahead, up, down, to the right, and to the left. </a:t>
            </a:r>
          </a:p>
          <a:p>
            <a:r>
              <a:rPr lang="en-US" dirty="0"/>
              <a:t>This type of nystagmus is not influenced by head position. </a:t>
            </a:r>
          </a:p>
          <a:p>
            <a:r>
              <a:rPr lang="en-US" dirty="0"/>
              <a:t>It is normal to have a few beats of nystagmus with extreme lateral gaze.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 Of </a:t>
            </a:r>
            <a:r>
              <a:rPr lang="en-US" dirty="0" err="1"/>
              <a:t>Nystagmus</a:t>
            </a:r>
            <a:endParaRPr lang="en-US" dirty="0"/>
          </a:p>
        </p:txBody>
      </p:sp>
      <p:sp>
        <p:nvSpPr>
          <p:cNvPr id="3" name="Content Placeholder 2"/>
          <p:cNvSpPr>
            <a:spLocks noGrp="1"/>
          </p:cNvSpPr>
          <p:nvPr>
            <p:ph idx="1"/>
          </p:nvPr>
        </p:nvSpPr>
        <p:spPr/>
        <p:txBody>
          <a:bodyPr>
            <a:normAutofit/>
          </a:bodyPr>
          <a:lstStyle/>
          <a:p>
            <a:r>
              <a:rPr lang="en-US" dirty="0">
                <a:solidFill>
                  <a:schemeClr val="accent2"/>
                </a:solidFill>
              </a:rPr>
              <a:t>2. Positional Nystagmus: </a:t>
            </a:r>
          </a:p>
          <a:p>
            <a:r>
              <a:rPr lang="en-US" dirty="0"/>
              <a:t>It is elicited by a head-hanging </a:t>
            </a:r>
            <a:r>
              <a:rPr lang="en-US" dirty="0" err="1"/>
              <a:t>manoeuvre</a:t>
            </a:r>
            <a:r>
              <a:rPr lang="en-US" dirty="0"/>
              <a:t> (the dix-</a:t>
            </a:r>
            <a:r>
              <a:rPr lang="en-US" dirty="0" err="1"/>
              <a:t>hallpike</a:t>
            </a:r>
            <a:r>
              <a:rPr lang="en-US" dirty="0"/>
              <a:t> test)</a:t>
            </a:r>
          </a:p>
          <a:p>
            <a:r>
              <a:rPr lang="en-US" dirty="0"/>
              <a:t>Altered input passing from the vestibular nuclei to the nuclei of the extraocular muscles through the medial longitudinal fasciculus produces nystagmus. </a:t>
            </a:r>
          </a:p>
          <a:p>
            <a:r>
              <a:rPr lang="en-US" dirty="0"/>
              <a:t>This input may be modified by information arising from the cerebral cortex and the cerebellum.</a:t>
            </a:r>
          </a:p>
          <a:p>
            <a:r>
              <a:rPr lang="en-US" dirty="0"/>
              <a:t>For example, the fast component of spontaneous nystagmus depends on interaction between the vestibular system and the cerebral cortex.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Of Vertigo</a:t>
            </a:r>
            <a:endParaRPr lang="en-IN" dirty="0"/>
          </a:p>
        </p:txBody>
      </p:sp>
      <p:sp>
        <p:nvSpPr>
          <p:cNvPr id="3" name="Content Placeholder 2"/>
          <p:cNvSpPr>
            <a:spLocks noGrp="1"/>
          </p:cNvSpPr>
          <p:nvPr>
            <p:ph idx="1"/>
          </p:nvPr>
        </p:nvSpPr>
        <p:spPr/>
        <p:txBody>
          <a:bodyPr>
            <a:noAutofit/>
          </a:bodyPr>
          <a:lstStyle/>
          <a:p>
            <a:r>
              <a:rPr lang="en-US" dirty="0" err="1"/>
              <a:t>TiTrATE</a:t>
            </a:r>
            <a:r>
              <a:rPr lang="en-US" dirty="0"/>
              <a:t> is a novel diagnostic approach to determining the probable etiology of dizziness or vertigo. </a:t>
            </a:r>
          </a:p>
          <a:p>
            <a:r>
              <a:rPr lang="en-US" dirty="0"/>
              <a:t>The approach uses the </a:t>
            </a:r>
          </a:p>
          <a:p>
            <a:pPr lvl="1"/>
            <a:r>
              <a:rPr lang="en-US" sz="2000" dirty="0"/>
              <a:t>Timing of the symptom, </a:t>
            </a:r>
          </a:p>
          <a:p>
            <a:pPr lvl="1"/>
            <a:r>
              <a:rPr lang="en-US" sz="2000" dirty="0"/>
              <a:t>Triggers that provoke the symptom, And a </a:t>
            </a:r>
          </a:p>
          <a:p>
            <a:pPr lvl="1"/>
            <a:r>
              <a:rPr lang="en-US" sz="2000" dirty="0"/>
              <a:t>Targeted Examination. </a:t>
            </a:r>
          </a:p>
          <a:p>
            <a:endParaRPr lang="en-IN" dirty="0"/>
          </a:p>
        </p:txBody>
      </p:sp>
      <p:sp>
        <p:nvSpPr>
          <p:cNvPr id="4" name="Rectangle 3"/>
          <p:cNvSpPr/>
          <p:nvPr/>
        </p:nvSpPr>
        <p:spPr>
          <a:xfrm>
            <a:off x="4351451" y="6509279"/>
            <a:ext cx="3489097" cy="307777"/>
          </a:xfrm>
          <a:prstGeom prst="rect">
            <a:avLst/>
          </a:prstGeom>
        </p:spPr>
        <p:txBody>
          <a:bodyPr wrap="none">
            <a:spAutoFit/>
          </a:bodyPr>
          <a:lstStyle/>
          <a:p>
            <a:r>
              <a:rPr lang="en-IN" sz="1400" dirty="0"/>
              <a:t>Am </a:t>
            </a:r>
            <a:r>
              <a:rPr lang="en-IN" sz="1400" dirty="0" err="1"/>
              <a:t>Fam</a:t>
            </a:r>
            <a:r>
              <a:rPr lang="en-IN" sz="1400" dirty="0"/>
              <a:t> Physician. 2017 Feb 1;95(3):154-162.</a:t>
            </a:r>
          </a:p>
        </p:txBody>
      </p:sp>
    </p:spTree>
    <p:extLst>
      <p:ext uri="{BB962C8B-B14F-4D97-AF65-F5344CB8AC3E}">
        <p14:creationId xmlns:p14="http://schemas.microsoft.com/office/powerpoint/2010/main" val="4034634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Of Vertigo</a:t>
            </a:r>
          </a:p>
        </p:txBody>
      </p:sp>
      <p:sp>
        <p:nvSpPr>
          <p:cNvPr id="3" name="Content Placeholder 2"/>
          <p:cNvSpPr>
            <a:spLocks noGrp="1"/>
          </p:cNvSpPr>
          <p:nvPr>
            <p:ph idx="1"/>
          </p:nvPr>
        </p:nvSpPr>
        <p:spPr/>
        <p:txBody>
          <a:bodyPr/>
          <a:lstStyle/>
          <a:p>
            <a:r>
              <a:rPr lang="en-US" dirty="0"/>
              <a:t>The first step includes a complete history and physical examination.</a:t>
            </a:r>
          </a:p>
          <a:p>
            <a:r>
              <a:rPr lang="en-US" dirty="0"/>
              <a:t>Following questions should be asked:</a:t>
            </a:r>
          </a:p>
          <a:p>
            <a:r>
              <a:rPr lang="en-US" dirty="0"/>
              <a:t>		Is the symptom constant or episodic?</a:t>
            </a:r>
          </a:p>
          <a:p>
            <a:r>
              <a:rPr lang="en-US" dirty="0"/>
              <a:t>		With episodic vertigo, what is the duration and frequency of attacks?</a:t>
            </a:r>
          </a:p>
          <a:p>
            <a:r>
              <a:rPr lang="en-US" dirty="0"/>
              <a:t>		How did it begin (Gradual or sudden)?</a:t>
            </a:r>
          </a:p>
          <a:p>
            <a:r>
              <a:rPr lang="en-US" dirty="0"/>
              <a:t>		Are there accompanying symptoms?</a:t>
            </a:r>
          </a:p>
          <a:p>
            <a:r>
              <a:rPr lang="en-US" dirty="0"/>
              <a:t>		Are there aggravating or alleviating factors?</a:t>
            </a:r>
          </a:p>
          <a:p>
            <a:r>
              <a:rPr lang="en-US" dirty="0"/>
              <a:t>		Are there identifiable triggers?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Of Vertigo</a:t>
            </a:r>
          </a:p>
        </p:txBody>
      </p:sp>
      <p:sp>
        <p:nvSpPr>
          <p:cNvPr id="3" name="Content Placeholder 2"/>
          <p:cNvSpPr>
            <a:spLocks noGrp="1"/>
          </p:cNvSpPr>
          <p:nvPr>
            <p:ph idx="1"/>
          </p:nvPr>
        </p:nvSpPr>
        <p:spPr/>
        <p:txBody>
          <a:bodyPr>
            <a:normAutofit/>
          </a:bodyPr>
          <a:lstStyle/>
          <a:p>
            <a:r>
              <a:rPr lang="en-US" dirty="0"/>
              <a:t>Medical examination is important. </a:t>
            </a:r>
          </a:p>
          <a:p>
            <a:r>
              <a:rPr lang="en-US" dirty="0"/>
              <a:t>Check blood pressure changes (supine, sitting, and standing) to rule out orthostatic hypotension. </a:t>
            </a:r>
          </a:p>
          <a:p>
            <a:r>
              <a:rPr lang="en-US" dirty="0"/>
              <a:t>Other measures to be considered in individual patients include a visual acuity check (as adequate vision is important for balance).</a:t>
            </a:r>
          </a:p>
          <a:p>
            <a:r>
              <a:rPr lang="en-US" dirty="0"/>
              <a:t>Musculoskeletal inspection (significant arthritis can impair gait).</a:t>
            </a:r>
          </a:p>
          <a:p>
            <a:r>
              <a:rPr lang="en-US" dirty="0"/>
              <a:t>General neurologic examination with particular attention to the VIII cranial nerve (both the vestibular and cochlear components).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Timing of the symptom</a:t>
            </a:r>
          </a:p>
        </p:txBody>
      </p:sp>
      <p:sp>
        <p:nvSpPr>
          <p:cNvPr id="5" name="Content Placeholder 4"/>
          <p:cNvSpPr>
            <a:spLocks noGrp="1"/>
          </p:cNvSpPr>
          <p:nvPr>
            <p:ph idx="1"/>
          </p:nvPr>
        </p:nvSpPr>
        <p:spPr/>
        <p:txBody>
          <a:bodyPr/>
          <a:lstStyle/>
          <a:p>
            <a:r>
              <a:rPr lang="en-US" dirty="0"/>
              <a:t>Timing – Episodic </a:t>
            </a:r>
            <a:r>
              <a:rPr lang="en-US" dirty="0" err="1"/>
              <a:t>vs</a:t>
            </a:r>
            <a:r>
              <a:rPr lang="en-US" dirty="0"/>
              <a:t> Constant</a:t>
            </a:r>
          </a:p>
          <a:p>
            <a:r>
              <a:rPr lang="en-US" dirty="0"/>
              <a:t>Duration – Seconds </a:t>
            </a:r>
            <a:r>
              <a:rPr lang="en-US" dirty="0" err="1"/>
              <a:t>vs</a:t>
            </a:r>
            <a:r>
              <a:rPr lang="en-US" dirty="0"/>
              <a:t> hours </a:t>
            </a:r>
            <a:r>
              <a:rPr lang="en-US" dirty="0" err="1"/>
              <a:t>vs</a:t>
            </a:r>
            <a:r>
              <a:rPr lang="en-US" dirty="0"/>
              <a:t> days</a:t>
            </a:r>
          </a:p>
          <a:p>
            <a:r>
              <a:rPr lang="en-US" dirty="0"/>
              <a:t>Recurrence</a:t>
            </a:r>
          </a:p>
        </p:txBody>
      </p:sp>
    </p:spTree>
    <p:extLst>
      <p:ext uri="{BB962C8B-B14F-4D97-AF65-F5344CB8AC3E}">
        <p14:creationId xmlns:p14="http://schemas.microsoft.com/office/powerpoint/2010/main" val="1621071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Narrowing your diagnosis- based on </a:t>
            </a:r>
            <a:r>
              <a:rPr lang="en-US" dirty="0" err="1"/>
              <a:t>timming</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28038900"/>
              </p:ext>
            </p:extLst>
          </p:nvPr>
        </p:nvGraphicFramePr>
        <p:xfrm>
          <a:off x="1003707" y="2084388"/>
          <a:ext cx="10184586" cy="4129778"/>
        </p:xfrm>
        <a:graphic>
          <a:graphicData uri="http://schemas.openxmlformats.org/drawingml/2006/table">
            <a:tbl>
              <a:tblPr firstRow="1" bandRow="1">
                <a:tableStyleId>{E8B1032C-EA38-4F05-BA0D-38AFFFC7BED3}</a:tableStyleId>
              </a:tblPr>
              <a:tblGrid>
                <a:gridCol w="3394862">
                  <a:extLst>
                    <a:ext uri="{9D8B030D-6E8A-4147-A177-3AD203B41FA5}">
                      <a16:colId xmlns:a16="http://schemas.microsoft.com/office/drawing/2014/main" val="20000"/>
                    </a:ext>
                  </a:extLst>
                </a:gridCol>
                <a:gridCol w="3394862">
                  <a:extLst>
                    <a:ext uri="{9D8B030D-6E8A-4147-A177-3AD203B41FA5}">
                      <a16:colId xmlns:a16="http://schemas.microsoft.com/office/drawing/2014/main" val="20001"/>
                    </a:ext>
                  </a:extLst>
                </a:gridCol>
                <a:gridCol w="3394862">
                  <a:extLst>
                    <a:ext uri="{9D8B030D-6E8A-4147-A177-3AD203B41FA5}">
                      <a16:colId xmlns:a16="http://schemas.microsoft.com/office/drawing/2014/main" val="20002"/>
                    </a:ext>
                  </a:extLst>
                </a:gridCol>
              </a:tblGrid>
              <a:tr h="476268">
                <a:tc>
                  <a:txBody>
                    <a:bodyPr/>
                    <a:lstStyle/>
                    <a:p>
                      <a:pPr algn="ctr"/>
                      <a:r>
                        <a:rPr lang="en-US" sz="2800" b="1" kern="1200" baseline="0" dirty="0">
                          <a:solidFill>
                            <a:srgbClr val="C00000"/>
                          </a:solidFill>
                        </a:rPr>
                        <a:t>Duration</a:t>
                      </a:r>
                      <a:endParaRPr lang="en-US" sz="2800" b="1" dirty="0">
                        <a:solidFill>
                          <a:srgbClr val="C00000"/>
                        </a:solidFill>
                      </a:endParaRPr>
                    </a:p>
                  </a:txBody>
                  <a:tcPr/>
                </a:tc>
                <a:tc gridSpan="2">
                  <a:txBody>
                    <a:bodyPr/>
                    <a:lstStyle/>
                    <a:p>
                      <a:pPr algn="ctr"/>
                      <a:r>
                        <a:rPr lang="en-US" sz="2800" b="1" kern="1200" baseline="0" dirty="0">
                          <a:solidFill>
                            <a:srgbClr val="C00000"/>
                          </a:solidFill>
                        </a:rPr>
                        <a:t>Timing</a:t>
                      </a:r>
                      <a:endParaRPr lang="en-US" sz="2800" b="1" dirty="0">
                        <a:solidFill>
                          <a:srgbClr val="C00000"/>
                        </a:solidFill>
                      </a:endParaRPr>
                    </a:p>
                  </a:txBody>
                  <a:tcPr/>
                </a:tc>
                <a:tc hMerge="1">
                  <a:txBody>
                    <a:bodyPr/>
                    <a:lstStyle/>
                    <a:p>
                      <a:endParaRPr lang="en-US" dirty="0"/>
                    </a:p>
                  </a:txBody>
                  <a:tcPr/>
                </a:tc>
                <a:extLst>
                  <a:ext uri="{0D108BD9-81ED-4DB2-BD59-A6C34878D82A}">
                    <a16:rowId xmlns:a16="http://schemas.microsoft.com/office/drawing/2014/main" val="10000"/>
                  </a:ext>
                </a:extLst>
              </a:tr>
              <a:tr h="476268">
                <a:tc>
                  <a:txBody>
                    <a:bodyPr/>
                    <a:lstStyle/>
                    <a:p>
                      <a:pPr algn="ctr"/>
                      <a:endParaRPr lang="en-US" sz="2800" b="1" dirty="0">
                        <a:solidFill>
                          <a:srgbClr val="000000"/>
                        </a:solidFill>
                      </a:endParaRPr>
                    </a:p>
                  </a:txBody>
                  <a:tcPr/>
                </a:tc>
                <a:tc>
                  <a:txBody>
                    <a:bodyPr/>
                    <a:lstStyle/>
                    <a:p>
                      <a:pPr algn="ctr"/>
                      <a:r>
                        <a:rPr lang="en-US" sz="2800" b="1" kern="1200" baseline="0" dirty="0">
                          <a:solidFill>
                            <a:srgbClr val="FF0000"/>
                          </a:solidFill>
                        </a:rPr>
                        <a:t>Episodic</a:t>
                      </a:r>
                      <a:endParaRPr lang="en-US" sz="2800" b="1" dirty="0">
                        <a:solidFill>
                          <a:srgbClr val="FF0000"/>
                        </a:solidFill>
                      </a:endParaRPr>
                    </a:p>
                  </a:txBody>
                  <a:tcPr/>
                </a:tc>
                <a:tc>
                  <a:txBody>
                    <a:bodyPr/>
                    <a:lstStyle/>
                    <a:p>
                      <a:pPr algn="ctr"/>
                      <a:r>
                        <a:rPr lang="en-US" sz="2800" b="1" kern="1200" baseline="0" dirty="0">
                          <a:solidFill>
                            <a:srgbClr val="FF0000"/>
                          </a:solidFill>
                        </a:rPr>
                        <a:t>Constant</a:t>
                      </a:r>
                      <a:endParaRPr lang="en-US" sz="2800" b="1" dirty="0">
                        <a:solidFill>
                          <a:srgbClr val="FF0000"/>
                        </a:solidFill>
                      </a:endParaRPr>
                    </a:p>
                  </a:txBody>
                  <a:tcPr/>
                </a:tc>
                <a:extLst>
                  <a:ext uri="{0D108BD9-81ED-4DB2-BD59-A6C34878D82A}">
                    <a16:rowId xmlns:a16="http://schemas.microsoft.com/office/drawing/2014/main" val="10001"/>
                  </a:ext>
                </a:extLst>
              </a:tr>
              <a:tr h="476268">
                <a:tc>
                  <a:txBody>
                    <a:bodyPr/>
                    <a:lstStyle/>
                    <a:p>
                      <a:pPr algn="ctr"/>
                      <a:r>
                        <a:rPr lang="en-US" sz="2800" b="0" kern="1200" baseline="0" dirty="0">
                          <a:solidFill>
                            <a:srgbClr val="000000"/>
                          </a:solidFill>
                        </a:rPr>
                        <a:t>Seconds</a:t>
                      </a:r>
                      <a:endParaRPr lang="en-US" sz="2800" b="0" dirty="0">
                        <a:solidFill>
                          <a:srgbClr val="000000"/>
                        </a:solidFill>
                      </a:endParaRPr>
                    </a:p>
                  </a:txBody>
                  <a:tcPr/>
                </a:tc>
                <a:tc>
                  <a:txBody>
                    <a:bodyPr/>
                    <a:lstStyle/>
                    <a:p>
                      <a:pPr algn="ctr"/>
                      <a:r>
                        <a:rPr lang="en-US" sz="2800" b="0" kern="1200" baseline="0" dirty="0">
                          <a:solidFill>
                            <a:srgbClr val="000000"/>
                          </a:solidFill>
                        </a:rPr>
                        <a:t>BPPV</a:t>
                      </a:r>
                      <a:endParaRPr lang="en-US" sz="2800" b="0" dirty="0">
                        <a:solidFill>
                          <a:srgbClr val="000000"/>
                        </a:solidFill>
                      </a:endParaRPr>
                    </a:p>
                  </a:txBody>
                  <a:tcPr/>
                </a:tc>
                <a:tc>
                  <a:txBody>
                    <a:bodyPr/>
                    <a:lstStyle/>
                    <a:p>
                      <a:pPr algn="ctr"/>
                      <a:endParaRPr lang="en-US" sz="2800" b="0" dirty="0">
                        <a:solidFill>
                          <a:srgbClr val="000000"/>
                        </a:solidFill>
                      </a:endParaRPr>
                    </a:p>
                  </a:txBody>
                  <a:tcPr/>
                </a:tc>
                <a:extLst>
                  <a:ext uri="{0D108BD9-81ED-4DB2-BD59-A6C34878D82A}">
                    <a16:rowId xmlns:a16="http://schemas.microsoft.com/office/drawing/2014/main" val="10002"/>
                  </a:ext>
                </a:extLst>
              </a:tr>
              <a:tr h="1208987">
                <a:tc>
                  <a:txBody>
                    <a:bodyPr/>
                    <a:lstStyle/>
                    <a:p>
                      <a:pPr algn="ctr"/>
                      <a:r>
                        <a:rPr lang="en-US" sz="2800" b="0" kern="1200" baseline="0" dirty="0">
                          <a:solidFill>
                            <a:srgbClr val="000000"/>
                          </a:solidFill>
                        </a:rPr>
                        <a:t>Minutes-Hours</a:t>
                      </a:r>
                      <a:endParaRPr lang="en-US" sz="2800" b="0" dirty="0">
                        <a:solidFill>
                          <a:srgbClr val="000000"/>
                        </a:solidFill>
                      </a:endParaRPr>
                    </a:p>
                  </a:txBody>
                  <a:tcPr/>
                </a:tc>
                <a:tc>
                  <a:txBody>
                    <a:bodyPr/>
                    <a:lstStyle/>
                    <a:p>
                      <a:pPr algn="ctr"/>
                      <a:r>
                        <a:rPr lang="en-US" sz="2800" b="0" kern="1200" baseline="0" dirty="0" err="1">
                          <a:solidFill>
                            <a:srgbClr val="000000"/>
                          </a:solidFill>
                        </a:rPr>
                        <a:t>Meniere’s</a:t>
                      </a:r>
                      <a:endParaRPr lang="en-US" sz="2800" b="0" kern="1200" baseline="0" dirty="0">
                        <a:solidFill>
                          <a:srgbClr val="000000"/>
                        </a:solidFill>
                      </a:endParaRPr>
                    </a:p>
                    <a:p>
                      <a:pPr algn="ctr"/>
                      <a:r>
                        <a:rPr lang="en-US" sz="2800" b="0" kern="1200" baseline="0" dirty="0">
                          <a:solidFill>
                            <a:srgbClr val="000000"/>
                          </a:solidFill>
                        </a:rPr>
                        <a:t>Migraine</a:t>
                      </a:r>
                    </a:p>
                    <a:p>
                      <a:pPr algn="ctr"/>
                      <a:r>
                        <a:rPr lang="en-US" sz="2800" b="0" kern="1200" baseline="0" dirty="0">
                          <a:solidFill>
                            <a:srgbClr val="000000"/>
                          </a:solidFill>
                        </a:rPr>
                        <a:t>TIA</a:t>
                      </a:r>
                      <a:endParaRPr lang="en-US" sz="2800" b="0" dirty="0">
                        <a:solidFill>
                          <a:srgbClr val="000000"/>
                        </a:solidFill>
                      </a:endParaRPr>
                    </a:p>
                  </a:txBody>
                  <a:tcPr/>
                </a:tc>
                <a:tc>
                  <a:txBody>
                    <a:bodyPr/>
                    <a:lstStyle/>
                    <a:p>
                      <a:pPr algn="ctr"/>
                      <a:endParaRPr lang="en-US" sz="2800" b="0" dirty="0">
                        <a:solidFill>
                          <a:srgbClr val="000000"/>
                        </a:solidFill>
                      </a:endParaRPr>
                    </a:p>
                  </a:txBody>
                  <a:tcPr/>
                </a:tc>
                <a:extLst>
                  <a:ext uri="{0D108BD9-81ED-4DB2-BD59-A6C34878D82A}">
                    <a16:rowId xmlns:a16="http://schemas.microsoft.com/office/drawing/2014/main" val="10003"/>
                  </a:ext>
                </a:extLst>
              </a:tr>
              <a:tr h="1203698">
                <a:tc>
                  <a:txBody>
                    <a:bodyPr/>
                    <a:lstStyle/>
                    <a:p>
                      <a:pPr algn="ctr"/>
                      <a:r>
                        <a:rPr lang="en-US" sz="2800" b="0" kern="1200" baseline="0" dirty="0">
                          <a:solidFill>
                            <a:srgbClr val="000000"/>
                          </a:solidFill>
                        </a:rPr>
                        <a:t>Days</a:t>
                      </a:r>
                      <a:endParaRPr lang="en-US" sz="2800" b="0" dirty="0">
                        <a:solidFill>
                          <a:srgbClr val="000000"/>
                        </a:solidFill>
                      </a:endParaRPr>
                    </a:p>
                  </a:txBody>
                  <a:tcPr/>
                </a:tc>
                <a:tc>
                  <a:txBody>
                    <a:bodyPr/>
                    <a:lstStyle/>
                    <a:p>
                      <a:pPr algn="ctr"/>
                      <a:r>
                        <a:rPr lang="en-US" sz="2800" b="0" kern="1200" baseline="0" dirty="0">
                          <a:solidFill>
                            <a:srgbClr val="000000"/>
                          </a:solidFill>
                        </a:rPr>
                        <a:t>Migraine</a:t>
                      </a:r>
                      <a:endParaRPr lang="en-US" sz="2800" b="0" dirty="0">
                        <a:solidFill>
                          <a:srgbClr val="000000"/>
                        </a:solidFill>
                      </a:endParaRPr>
                    </a:p>
                  </a:txBody>
                  <a:tcPr/>
                </a:tc>
                <a:tc>
                  <a:txBody>
                    <a:bodyPr/>
                    <a:lstStyle/>
                    <a:p>
                      <a:pPr algn="ctr"/>
                      <a:r>
                        <a:rPr lang="en-US" sz="2800" b="0" kern="1200" baseline="0" dirty="0">
                          <a:solidFill>
                            <a:srgbClr val="000000"/>
                          </a:solidFill>
                        </a:rPr>
                        <a:t>Vestibular neuritis</a:t>
                      </a:r>
                    </a:p>
                    <a:p>
                      <a:pPr algn="ctr"/>
                      <a:r>
                        <a:rPr lang="en-US" sz="2800" b="0" kern="1200" baseline="0" dirty="0">
                          <a:solidFill>
                            <a:srgbClr val="000000"/>
                          </a:solidFill>
                        </a:rPr>
                        <a:t>CVA</a:t>
                      </a:r>
                      <a:endParaRPr lang="en-US" sz="2800" b="0" kern="1200" baseline="0" dirty="0">
                        <a:solidFill>
                          <a:srgbClr val="000000"/>
                        </a:solidFill>
                        <a:latin typeface="+mn-lt"/>
                        <a:ea typeface="+mn-ea"/>
                        <a:cs typeface="+mn-cs"/>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19742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To The Patient With Dizziness</a:t>
            </a:r>
          </a:p>
        </p:txBody>
      </p:sp>
      <p:sp>
        <p:nvSpPr>
          <p:cNvPr id="3" name="Content Placeholder 2"/>
          <p:cNvSpPr>
            <a:spLocks noGrp="1"/>
          </p:cNvSpPr>
          <p:nvPr>
            <p:ph idx="1"/>
          </p:nvPr>
        </p:nvSpPr>
        <p:spPr/>
        <p:txBody>
          <a:bodyPr>
            <a:noAutofit/>
          </a:bodyPr>
          <a:lstStyle/>
          <a:p>
            <a:r>
              <a:rPr lang="en-US" dirty="0"/>
              <a:t>The term “dizziness” used by the patient to a number of different sensory experiences – </a:t>
            </a:r>
          </a:p>
          <a:p>
            <a:pPr lvl="1"/>
            <a:r>
              <a:rPr lang="en-US" sz="2400" dirty="0"/>
              <a:t>A feeling of rotation or spinning as well as non-rotatory swaying, lightheadedness, faintness, weakness, or unsteadiness.</a:t>
            </a:r>
          </a:p>
          <a:p>
            <a:pPr lvl="1"/>
            <a:r>
              <a:rPr lang="en-US" sz="2400" dirty="0"/>
              <a:t>Blurring of vision, feelings of unreality, syncope, and even some seizure, phenomena.</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Duration of vertigo symptoms </a:t>
            </a:r>
          </a:p>
        </p:txBody>
      </p:sp>
      <p:pic>
        <p:nvPicPr>
          <p:cNvPr id="1026" name="Picture 2"/>
          <p:cNvPicPr>
            <a:picLocks noGrp="1" noChangeAspect="1" noChangeArrowheads="1"/>
          </p:cNvPicPr>
          <p:nvPr>
            <p:ph idx="1"/>
          </p:nvPr>
        </p:nvPicPr>
        <p:blipFill>
          <a:blip r:embed="rId2" cstate="print"/>
          <a:stretch>
            <a:fillRect/>
          </a:stretch>
        </p:blipFill>
        <p:spPr bwMode="auto">
          <a:xfrm>
            <a:off x="2595854" y="2286000"/>
            <a:ext cx="6576429" cy="4022725"/>
          </a:xfrm>
          <a:noFill/>
          <a:ln w="9525">
            <a:solidFill>
              <a:schemeClr val="tx1"/>
            </a:solidFill>
            <a:miter lim="800000"/>
            <a:headEnd/>
            <a:tailEnd/>
          </a:ln>
          <a:effectLst/>
        </p:spPr>
      </p:pic>
      <p:sp>
        <p:nvSpPr>
          <p:cNvPr id="5" name="Rectangle 4"/>
          <p:cNvSpPr/>
          <p:nvPr/>
        </p:nvSpPr>
        <p:spPr>
          <a:xfrm>
            <a:off x="4977136" y="6510337"/>
            <a:ext cx="2237728" cy="307777"/>
          </a:xfrm>
          <a:prstGeom prst="rect">
            <a:avLst/>
          </a:prstGeom>
        </p:spPr>
        <p:txBody>
          <a:bodyPr wrap="none">
            <a:spAutoFit/>
          </a:bodyPr>
          <a:lstStyle/>
          <a:p>
            <a:pPr marL="342900" indent="-342900" algn="ctr"/>
            <a:r>
              <a:rPr lang="fr-FR" sz="1400" dirty="0" err="1"/>
              <a:t>Neurol</a:t>
            </a:r>
            <a:r>
              <a:rPr lang="fr-FR" sz="1400" dirty="0"/>
              <a:t> Clin 2012;30:61–74.</a:t>
            </a:r>
            <a:endParaRPr lang="en-US" sz="1400" dirty="0">
              <a:latin typeface="Arial" charset="0"/>
            </a:endParaRPr>
          </a:p>
        </p:txBody>
      </p:sp>
    </p:spTree>
    <p:extLst>
      <p:ext uri="{BB962C8B-B14F-4D97-AF65-F5344CB8AC3E}">
        <p14:creationId xmlns:p14="http://schemas.microsoft.com/office/powerpoint/2010/main" val="2540300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Vertigo causes:</a:t>
            </a:r>
            <a:endParaRPr lang="en-IN" dirty="0"/>
          </a:p>
        </p:txBody>
      </p:sp>
      <p:sp>
        <p:nvSpPr>
          <p:cNvPr id="4" name="Text Placeholder 3"/>
          <p:cNvSpPr>
            <a:spLocks noGrp="1"/>
          </p:cNvSpPr>
          <p:nvPr>
            <p:ph type="body" idx="1"/>
          </p:nvPr>
        </p:nvSpPr>
        <p:spPr/>
        <p:txBody>
          <a:bodyPr/>
          <a:lstStyle/>
          <a:p>
            <a:r>
              <a:rPr lang="en-IN" dirty="0"/>
              <a:t>Peripheral causes</a:t>
            </a:r>
          </a:p>
        </p:txBody>
      </p:sp>
      <p:sp>
        <p:nvSpPr>
          <p:cNvPr id="3" name="Content Placeholder 2"/>
          <p:cNvSpPr>
            <a:spLocks noGrp="1"/>
          </p:cNvSpPr>
          <p:nvPr>
            <p:ph sz="half" idx="2"/>
          </p:nvPr>
        </p:nvSpPr>
        <p:spPr/>
        <p:txBody>
          <a:bodyPr>
            <a:noAutofit/>
          </a:bodyPr>
          <a:lstStyle/>
          <a:p>
            <a:r>
              <a:rPr lang="en-IN" sz="1200" dirty="0"/>
              <a:t>Benign paroxysmal positional vertigo</a:t>
            </a:r>
          </a:p>
          <a:p>
            <a:r>
              <a:rPr lang="en-IN" sz="1200" dirty="0"/>
              <a:t>Vestibular neuritis</a:t>
            </a:r>
          </a:p>
          <a:p>
            <a:r>
              <a:rPr lang="en-IN" sz="1200" dirty="0"/>
              <a:t>Herpes zoster </a:t>
            </a:r>
            <a:r>
              <a:rPr lang="en-IN" sz="1200" dirty="0" err="1"/>
              <a:t>oticus</a:t>
            </a:r>
            <a:r>
              <a:rPr lang="en-IN" sz="1200" dirty="0"/>
              <a:t> (Ramsay Hunt syndrome)</a:t>
            </a:r>
          </a:p>
          <a:p>
            <a:r>
              <a:rPr lang="en-IN" sz="1200" dirty="0" err="1"/>
              <a:t>Meniere</a:t>
            </a:r>
            <a:r>
              <a:rPr lang="en-IN" sz="1200" dirty="0"/>
              <a:t> disease</a:t>
            </a:r>
          </a:p>
          <a:p>
            <a:r>
              <a:rPr lang="en-IN" sz="1200" dirty="0" err="1"/>
              <a:t>Perilymphatic</a:t>
            </a:r>
            <a:r>
              <a:rPr lang="en-IN" sz="1200" dirty="0"/>
              <a:t> fistula</a:t>
            </a:r>
          </a:p>
          <a:p>
            <a:r>
              <a:rPr lang="en-IN" sz="1200" dirty="0"/>
              <a:t>Semicircular canal dehiscence syndrome</a:t>
            </a:r>
          </a:p>
          <a:p>
            <a:r>
              <a:rPr lang="en-IN" sz="1200" dirty="0"/>
              <a:t>Recurrent </a:t>
            </a:r>
            <a:r>
              <a:rPr lang="en-IN" sz="1200" dirty="0" err="1"/>
              <a:t>vestibulopathy</a:t>
            </a:r>
            <a:endParaRPr lang="en-IN" sz="1200" dirty="0"/>
          </a:p>
          <a:p>
            <a:r>
              <a:rPr lang="en-IN" sz="1200" dirty="0"/>
              <a:t>Acoustic neuroma</a:t>
            </a:r>
          </a:p>
          <a:p>
            <a:r>
              <a:rPr lang="en-IN" sz="1200" dirty="0"/>
              <a:t>Aminoglycoside toxicity</a:t>
            </a:r>
          </a:p>
          <a:p>
            <a:r>
              <a:rPr lang="en-IN" sz="1200" dirty="0"/>
              <a:t>Otitis media</a:t>
            </a:r>
          </a:p>
        </p:txBody>
      </p:sp>
      <p:sp>
        <p:nvSpPr>
          <p:cNvPr id="6" name="Text Placeholder 5"/>
          <p:cNvSpPr>
            <a:spLocks noGrp="1"/>
          </p:cNvSpPr>
          <p:nvPr>
            <p:ph type="body" sz="quarter" idx="3"/>
          </p:nvPr>
        </p:nvSpPr>
        <p:spPr/>
        <p:txBody>
          <a:bodyPr/>
          <a:lstStyle/>
          <a:p>
            <a:r>
              <a:rPr lang="en-IN" dirty="0"/>
              <a:t>Central causes</a:t>
            </a:r>
          </a:p>
        </p:txBody>
      </p:sp>
      <p:sp>
        <p:nvSpPr>
          <p:cNvPr id="7" name="Content Placeholder 6"/>
          <p:cNvSpPr>
            <a:spLocks noGrp="1"/>
          </p:cNvSpPr>
          <p:nvPr>
            <p:ph sz="quarter" idx="4"/>
          </p:nvPr>
        </p:nvSpPr>
        <p:spPr/>
        <p:txBody>
          <a:bodyPr>
            <a:normAutofit/>
          </a:bodyPr>
          <a:lstStyle/>
          <a:p>
            <a:r>
              <a:rPr lang="en-IN" sz="1800" dirty="0"/>
              <a:t>Vestibular migraine</a:t>
            </a:r>
          </a:p>
          <a:p>
            <a:r>
              <a:rPr lang="en-IN" sz="1800" dirty="0"/>
              <a:t>Brainstem ischemia</a:t>
            </a:r>
          </a:p>
          <a:p>
            <a:r>
              <a:rPr lang="en-IN" sz="1800" dirty="0"/>
              <a:t>Cerebellar infarction and </a:t>
            </a:r>
            <a:r>
              <a:rPr lang="en-IN" sz="1800" dirty="0" err="1"/>
              <a:t>hemorrhage</a:t>
            </a:r>
            <a:endParaRPr lang="en-IN" sz="1800" dirty="0"/>
          </a:p>
          <a:p>
            <a:r>
              <a:rPr lang="en-IN" sz="1800" dirty="0" err="1"/>
              <a:t>Chiari</a:t>
            </a:r>
            <a:r>
              <a:rPr lang="en-IN" sz="1800" dirty="0"/>
              <a:t> malformation</a:t>
            </a:r>
          </a:p>
          <a:p>
            <a:r>
              <a:rPr lang="en-IN" sz="1800" dirty="0"/>
              <a:t>Multiple sclerosis</a:t>
            </a:r>
          </a:p>
          <a:p>
            <a:r>
              <a:rPr lang="en-IN" sz="1800" dirty="0"/>
              <a:t>Episodic ataxia type 2</a:t>
            </a:r>
          </a:p>
        </p:txBody>
      </p:sp>
      <p:sp>
        <p:nvSpPr>
          <p:cNvPr id="10" name="Rectangle 9"/>
          <p:cNvSpPr/>
          <p:nvPr/>
        </p:nvSpPr>
        <p:spPr>
          <a:xfrm>
            <a:off x="838200" y="6490481"/>
            <a:ext cx="10515599" cy="307777"/>
          </a:xfrm>
          <a:prstGeom prst="rect">
            <a:avLst/>
          </a:prstGeom>
        </p:spPr>
        <p:txBody>
          <a:bodyPr wrap="square">
            <a:spAutoFit/>
          </a:bodyPr>
          <a:lstStyle/>
          <a:p>
            <a:pPr algn="ctr"/>
            <a:r>
              <a:rPr lang="en-IN" sz="1400" dirty="0">
                <a:hlinkClick r:id="rId2"/>
              </a:rPr>
              <a:t>https://www.uptodate.com/contents/evaluation-of-the-patient-with-vertigo</a:t>
            </a:r>
            <a:r>
              <a:rPr lang="en-IN" sz="1400" dirty="0"/>
              <a:t>. Updated 11 Feb 2020. Assessed on 8 Jul 2021.</a:t>
            </a:r>
          </a:p>
        </p:txBody>
      </p:sp>
    </p:spTree>
    <p:extLst>
      <p:ext uri="{BB962C8B-B14F-4D97-AF65-F5344CB8AC3E}">
        <p14:creationId xmlns:p14="http://schemas.microsoft.com/office/powerpoint/2010/main" val="1119479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Triggers that provoke the vertigo symptom…</a:t>
            </a:r>
            <a:endParaRPr lang="en-IN" dirty="0"/>
          </a:p>
        </p:txBody>
      </p:sp>
      <p:sp>
        <p:nvSpPr>
          <p:cNvPr id="3" name="Content Placeholder 2"/>
          <p:cNvSpPr>
            <a:spLocks noGrp="1"/>
          </p:cNvSpPr>
          <p:nvPr>
            <p:ph idx="1"/>
          </p:nvPr>
        </p:nvSpPr>
        <p:spPr/>
        <p:txBody>
          <a:bodyPr>
            <a:normAutofit/>
          </a:bodyPr>
          <a:lstStyle/>
          <a:p>
            <a:pPr lvl="1"/>
            <a:r>
              <a:rPr lang="en-IN" sz="2400" dirty="0"/>
              <a:t>At rest </a:t>
            </a:r>
            <a:r>
              <a:rPr lang="en-IN" sz="2400" dirty="0">
                <a:sym typeface="Wingdings" panose="05000000000000000000" pitchFamily="2" charset="2"/>
              </a:rPr>
              <a:t></a:t>
            </a:r>
            <a:r>
              <a:rPr lang="en-IN" sz="2400" dirty="0"/>
              <a:t> </a:t>
            </a:r>
          </a:p>
          <a:p>
            <a:pPr lvl="2"/>
            <a:r>
              <a:rPr lang="en-IN" sz="2000" dirty="0"/>
              <a:t>acute vestibular neuritis, </a:t>
            </a:r>
          </a:p>
          <a:p>
            <a:pPr lvl="2"/>
            <a:r>
              <a:rPr lang="en-US" sz="2000" dirty="0"/>
              <a:t>cerebrovascular disease, </a:t>
            </a:r>
            <a:endParaRPr lang="en-IN" sz="2000" dirty="0"/>
          </a:p>
          <a:p>
            <a:pPr lvl="2"/>
            <a:r>
              <a:rPr lang="en-US" sz="2000" dirty="0"/>
              <a:t>attacks of vestibular migraine, or </a:t>
            </a:r>
          </a:p>
          <a:p>
            <a:pPr lvl="2"/>
            <a:r>
              <a:rPr lang="en-US" sz="2000" dirty="0" err="1"/>
              <a:t>Menière’s</a:t>
            </a:r>
            <a:r>
              <a:rPr lang="en-US" sz="2000" dirty="0"/>
              <a:t> disease</a:t>
            </a:r>
          </a:p>
          <a:p>
            <a:pPr lvl="1"/>
            <a:r>
              <a:rPr lang="en-US" sz="2400" dirty="0"/>
              <a:t>While walking </a:t>
            </a:r>
            <a:r>
              <a:rPr lang="en-US" sz="2400" dirty="0">
                <a:sym typeface="Wingdings" panose="05000000000000000000" pitchFamily="2" charset="2"/>
              </a:rPr>
              <a:t> </a:t>
            </a:r>
            <a:r>
              <a:rPr lang="en-US" sz="2400" dirty="0"/>
              <a:t>bilateral </a:t>
            </a:r>
            <a:r>
              <a:rPr lang="en-US" sz="2400" dirty="0" err="1"/>
              <a:t>vestibulopathy</a:t>
            </a:r>
            <a:r>
              <a:rPr lang="en-IN" sz="2400" dirty="0"/>
              <a:t>.</a:t>
            </a:r>
            <a:endParaRPr lang="en-US" sz="2400" dirty="0"/>
          </a:p>
        </p:txBody>
      </p:sp>
    </p:spTree>
    <p:extLst>
      <p:ext uri="{BB962C8B-B14F-4D97-AF65-F5344CB8AC3E}">
        <p14:creationId xmlns:p14="http://schemas.microsoft.com/office/powerpoint/2010/main" val="856467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Triggers that provoke the vertigo symptom…</a:t>
            </a:r>
          </a:p>
        </p:txBody>
      </p:sp>
      <p:graphicFrame>
        <p:nvGraphicFramePr>
          <p:cNvPr id="7" name="Table 6"/>
          <p:cNvGraphicFramePr>
            <a:graphicFrameLocks noGrp="1"/>
          </p:cNvGraphicFramePr>
          <p:nvPr>
            <p:extLst>
              <p:ext uri="{D42A27DB-BD31-4B8C-83A1-F6EECF244321}">
                <p14:modId xmlns:p14="http://schemas.microsoft.com/office/powerpoint/2010/main" val="4134352599"/>
              </p:ext>
            </p:extLst>
          </p:nvPr>
        </p:nvGraphicFramePr>
        <p:xfrm>
          <a:off x="685800" y="2008286"/>
          <a:ext cx="10820400" cy="4380580"/>
        </p:xfrm>
        <a:graphic>
          <a:graphicData uri="http://schemas.openxmlformats.org/drawingml/2006/table">
            <a:tbl>
              <a:tblPr firstRow="1" bandRow="1">
                <a:tableStyleId>{93296810-A885-4BE3-A3E7-6D5BEEA58F35}</a:tableStyleId>
              </a:tblPr>
              <a:tblGrid>
                <a:gridCol w="3188153">
                  <a:extLst>
                    <a:ext uri="{9D8B030D-6E8A-4147-A177-3AD203B41FA5}">
                      <a16:colId xmlns:a16="http://schemas.microsoft.com/office/drawing/2014/main" val="20000"/>
                    </a:ext>
                  </a:extLst>
                </a:gridCol>
                <a:gridCol w="7632247">
                  <a:extLst>
                    <a:ext uri="{9D8B030D-6E8A-4147-A177-3AD203B41FA5}">
                      <a16:colId xmlns:a16="http://schemas.microsoft.com/office/drawing/2014/main" val="20001"/>
                    </a:ext>
                  </a:extLst>
                </a:gridCol>
              </a:tblGrid>
              <a:tr h="357655">
                <a:tc>
                  <a:txBody>
                    <a:bodyPr/>
                    <a:lstStyle/>
                    <a:p>
                      <a:r>
                        <a:rPr lang="en-US" sz="2000" b="1" dirty="0">
                          <a:solidFill>
                            <a:srgbClr val="000000"/>
                          </a:solidFill>
                        </a:rPr>
                        <a:t>Provoking factor </a:t>
                      </a:r>
                      <a:endParaRPr lang="en-IN" sz="2000" b="1" dirty="0">
                        <a:solidFill>
                          <a:srgbClr val="000000"/>
                        </a:solidFill>
                      </a:endParaRPr>
                    </a:p>
                  </a:txBody>
                  <a:tcPr marL="121555" marR="12155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0000"/>
                          </a:solidFill>
                        </a:rPr>
                        <a:t>Suggested diagnosis</a:t>
                      </a:r>
                      <a:endParaRPr lang="en-IN" sz="2000" b="1" dirty="0">
                        <a:solidFill>
                          <a:srgbClr val="000000"/>
                        </a:solidFill>
                      </a:endParaRPr>
                    </a:p>
                  </a:txBody>
                  <a:tcPr marL="121555" marR="121555"/>
                </a:tc>
                <a:extLst>
                  <a:ext uri="{0D108BD9-81ED-4DB2-BD59-A6C34878D82A}">
                    <a16:rowId xmlns:a16="http://schemas.microsoft.com/office/drawing/2014/main" val="10000"/>
                  </a:ext>
                </a:extLst>
              </a:tr>
              <a:tr h="1183014">
                <a:tc>
                  <a:txBody>
                    <a:bodyPr/>
                    <a:lstStyle/>
                    <a:p>
                      <a:pPr>
                        <a:buFontTx/>
                        <a:buNone/>
                      </a:pPr>
                      <a:r>
                        <a:rPr lang="en-US" sz="2000" b="1" dirty="0">
                          <a:solidFill>
                            <a:srgbClr val="000000"/>
                          </a:solidFill>
                        </a:rPr>
                        <a:t>lateral head rotation in an upright position (</a:t>
                      </a:r>
                      <a:r>
                        <a:rPr lang="en-US" sz="2000" b="1" dirty="0" err="1">
                          <a:solidFill>
                            <a:srgbClr val="000000"/>
                          </a:solidFill>
                        </a:rPr>
                        <a:t>eg</a:t>
                      </a:r>
                      <a:r>
                        <a:rPr lang="en-US" sz="2000" b="1" dirty="0">
                          <a:solidFill>
                            <a:srgbClr val="000000"/>
                          </a:solidFill>
                        </a:rPr>
                        <a:t>., rolling over in bed, extending the neck)</a:t>
                      </a:r>
                    </a:p>
                  </a:txBody>
                  <a:tcPr marL="121555" marR="121555"/>
                </a:tc>
                <a:tc>
                  <a:txBody>
                    <a:bodyPr/>
                    <a:lstStyle/>
                    <a:p>
                      <a:pPr>
                        <a:buFontTx/>
                        <a:buNone/>
                      </a:pPr>
                      <a:r>
                        <a:rPr lang="en-US" sz="2000" b="1" dirty="0">
                          <a:solidFill>
                            <a:srgbClr val="000000"/>
                          </a:solidFill>
                        </a:rPr>
                        <a:t>Hypersensitive carotid sinus syndrome</a:t>
                      </a:r>
                    </a:p>
                    <a:p>
                      <a:pPr>
                        <a:buFontTx/>
                        <a:buNone/>
                      </a:pPr>
                      <a:r>
                        <a:rPr lang="en-US" sz="2000" b="1" dirty="0">
                          <a:solidFill>
                            <a:srgbClr val="000000"/>
                          </a:solidFill>
                        </a:rPr>
                        <a:t>Compression of the eighth nerve due to </a:t>
                      </a:r>
                      <a:r>
                        <a:rPr lang="en-US" sz="2000" b="1" dirty="0" err="1">
                          <a:solidFill>
                            <a:srgbClr val="000000"/>
                          </a:solidFill>
                        </a:rPr>
                        <a:t>cerebellopontine</a:t>
                      </a:r>
                      <a:r>
                        <a:rPr lang="en-US" sz="2000" b="1" dirty="0">
                          <a:solidFill>
                            <a:srgbClr val="000000"/>
                          </a:solidFill>
                        </a:rPr>
                        <a:t> angle mass</a:t>
                      </a:r>
                    </a:p>
                    <a:p>
                      <a:pPr>
                        <a:buFontTx/>
                        <a:buNone/>
                      </a:pPr>
                      <a:r>
                        <a:rPr lang="en-US" sz="2000" b="1" dirty="0">
                          <a:solidFill>
                            <a:srgbClr val="000000"/>
                          </a:solidFill>
                        </a:rPr>
                        <a:t>Vestibular </a:t>
                      </a:r>
                      <a:r>
                        <a:rPr lang="en-US" sz="2000" b="1" dirty="0" err="1">
                          <a:solidFill>
                            <a:srgbClr val="000000"/>
                          </a:solidFill>
                        </a:rPr>
                        <a:t>paroxysmia</a:t>
                      </a:r>
                      <a:endParaRPr lang="en-IN" sz="2000" b="1" dirty="0">
                        <a:solidFill>
                          <a:srgbClr val="000000"/>
                        </a:solidFill>
                      </a:endParaRPr>
                    </a:p>
                  </a:txBody>
                  <a:tcPr marL="121555" marR="121555"/>
                </a:tc>
                <a:extLst>
                  <a:ext uri="{0D108BD9-81ED-4DB2-BD59-A6C34878D82A}">
                    <a16:rowId xmlns:a16="http://schemas.microsoft.com/office/drawing/2014/main" val="10001"/>
                  </a:ext>
                </a:extLst>
              </a:tr>
              <a:tr h="632775">
                <a:tc>
                  <a:txBody>
                    <a:bodyPr/>
                    <a:lstStyle/>
                    <a:p>
                      <a:r>
                        <a:rPr lang="en-US" sz="2000" b="1" dirty="0">
                          <a:solidFill>
                            <a:srgbClr val="000000"/>
                          </a:solidFill>
                        </a:rPr>
                        <a:t>Changing head position relative to gravity</a:t>
                      </a:r>
                      <a:endParaRPr lang="en-IN" sz="2000" b="1" dirty="0">
                        <a:solidFill>
                          <a:srgbClr val="000000"/>
                        </a:solidFill>
                      </a:endParaRPr>
                    </a:p>
                  </a:txBody>
                  <a:tcPr marL="121555" marR="12155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0000"/>
                          </a:solidFill>
                        </a:rPr>
                        <a:t>BPPV</a:t>
                      </a:r>
                      <a:endParaRPr lang="en-IN" sz="2000" b="1" dirty="0">
                        <a:solidFill>
                          <a:srgbClr val="000000"/>
                        </a:solidFill>
                      </a:endParaRPr>
                    </a:p>
                  </a:txBody>
                  <a:tcPr marL="121555" marR="121555"/>
                </a:tc>
                <a:extLst>
                  <a:ext uri="{0D108BD9-81ED-4DB2-BD59-A6C34878D82A}">
                    <a16:rowId xmlns:a16="http://schemas.microsoft.com/office/drawing/2014/main" val="10002"/>
                  </a:ext>
                </a:extLst>
              </a:tr>
              <a:tr h="632775">
                <a:tc>
                  <a:txBody>
                    <a:bodyPr/>
                    <a:lstStyle/>
                    <a:p>
                      <a:r>
                        <a:rPr lang="en-US" sz="2000" b="1" dirty="0">
                          <a:solidFill>
                            <a:srgbClr val="000000"/>
                          </a:solidFill>
                        </a:rPr>
                        <a:t>Recent upper respiratory viral illness</a:t>
                      </a:r>
                      <a:endParaRPr lang="en-IN" sz="2000" b="1" dirty="0">
                        <a:solidFill>
                          <a:srgbClr val="000000"/>
                        </a:solidFill>
                      </a:endParaRPr>
                    </a:p>
                  </a:txBody>
                  <a:tcPr marL="121555" marR="12155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0000"/>
                          </a:solidFill>
                        </a:rPr>
                        <a:t>Acute vestibular </a:t>
                      </a:r>
                      <a:r>
                        <a:rPr lang="en-US" sz="2000" b="1" dirty="0" err="1">
                          <a:solidFill>
                            <a:srgbClr val="000000"/>
                          </a:solidFill>
                        </a:rPr>
                        <a:t>neuronitis</a:t>
                      </a:r>
                      <a:endParaRPr lang="en-US" sz="2000" b="1" dirty="0">
                        <a:solidFill>
                          <a:srgbClr val="000000"/>
                        </a:solidFill>
                      </a:endParaRPr>
                    </a:p>
                    <a:p>
                      <a:endParaRPr lang="en-IN" sz="2000" b="1" dirty="0">
                        <a:solidFill>
                          <a:srgbClr val="000000"/>
                        </a:solidFill>
                      </a:endParaRPr>
                    </a:p>
                  </a:txBody>
                  <a:tcPr marL="121555" marR="121555"/>
                </a:tc>
                <a:extLst>
                  <a:ext uri="{0D108BD9-81ED-4DB2-BD59-A6C34878D82A}">
                    <a16:rowId xmlns:a16="http://schemas.microsoft.com/office/drawing/2014/main" val="10003"/>
                  </a:ext>
                </a:extLst>
              </a:tr>
              <a:tr h="357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0000"/>
                          </a:solidFill>
                        </a:rPr>
                        <a:t>Stress</a:t>
                      </a:r>
                    </a:p>
                  </a:txBody>
                  <a:tcPr marL="121555" marR="121555"/>
                </a:tc>
                <a:tc>
                  <a:txBody>
                    <a:bodyPr/>
                    <a:lstStyle/>
                    <a:p>
                      <a:r>
                        <a:rPr lang="en-US" sz="2000" b="1" dirty="0">
                          <a:solidFill>
                            <a:srgbClr val="000000"/>
                          </a:solidFill>
                        </a:rPr>
                        <a:t>Psychiatric or psychological causes; migraine</a:t>
                      </a:r>
                      <a:endParaRPr lang="en-IN" sz="2000" b="1" dirty="0">
                        <a:solidFill>
                          <a:srgbClr val="000000"/>
                        </a:solidFill>
                      </a:endParaRPr>
                    </a:p>
                  </a:txBody>
                  <a:tcPr marL="121555" marR="121555"/>
                </a:tc>
                <a:extLst>
                  <a:ext uri="{0D108BD9-81ED-4DB2-BD59-A6C34878D82A}">
                    <a16:rowId xmlns:a16="http://schemas.microsoft.com/office/drawing/2014/main" val="10004"/>
                  </a:ext>
                </a:extLst>
              </a:tr>
              <a:tr h="357655">
                <a:tc>
                  <a:txBody>
                    <a:bodyPr/>
                    <a:lstStyle/>
                    <a:p>
                      <a:pPr>
                        <a:buFontTx/>
                        <a:buNone/>
                      </a:pPr>
                      <a:r>
                        <a:rPr lang="en-US" sz="2000" b="1" dirty="0" err="1">
                          <a:solidFill>
                            <a:srgbClr val="000000"/>
                          </a:solidFill>
                        </a:rPr>
                        <a:t>Immunosuppression</a:t>
                      </a:r>
                      <a:endParaRPr lang="en-US" sz="2000" b="1" dirty="0">
                        <a:solidFill>
                          <a:srgbClr val="000000"/>
                        </a:solidFill>
                      </a:endParaRPr>
                    </a:p>
                  </a:txBody>
                  <a:tcPr marL="121555" marR="121555"/>
                </a:tc>
                <a:tc>
                  <a:txBody>
                    <a:bodyPr/>
                    <a:lstStyle/>
                    <a:p>
                      <a:r>
                        <a:rPr lang="en-US" sz="2000" b="1" dirty="0">
                          <a:solidFill>
                            <a:srgbClr val="000000"/>
                          </a:solidFill>
                        </a:rPr>
                        <a:t>Herpes zoster,</a:t>
                      </a:r>
                      <a:r>
                        <a:rPr lang="en-US" sz="2000" b="1" baseline="0" dirty="0">
                          <a:solidFill>
                            <a:srgbClr val="000000"/>
                          </a:solidFill>
                        </a:rPr>
                        <a:t> </a:t>
                      </a:r>
                      <a:r>
                        <a:rPr lang="en-US" sz="2000" b="1" dirty="0">
                          <a:solidFill>
                            <a:srgbClr val="000000"/>
                          </a:solidFill>
                        </a:rPr>
                        <a:t>medications, advanced age</a:t>
                      </a:r>
                    </a:p>
                  </a:txBody>
                  <a:tcPr marL="121555" marR="121555"/>
                </a:tc>
                <a:extLst>
                  <a:ext uri="{0D108BD9-81ED-4DB2-BD59-A6C34878D82A}">
                    <a16:rowId xmlns:a16="http://schemas.microsoft.com/office/drawing/2014/main" val="10005"/>
                  </a:ext>
                </a:extLst>
              </a:tr>
              <a:tr h="4791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0000"/>
                          </a:solidFill>
                        </a:rPr>
                        <a:t>Changes in ear pressure </a:t>
                      </a:r>
                    </a:p>
                  </a:txBody>
                  <a:tcPr marL="121555" marR="121555"/>
                </a:tc>
                <a:tc>
                  <a:txBody>
                    <a:bodyPr/>
                    <a:lstStyle/>
                    <a:p>
                      <a:r>
                        <a:rPr lang="en-US" sz="2000" b="1" dirty="0" err="1">
                          <a:solidFill>
                            <a:srgbClr val="000000"/>
                          </a:solidFill>
                        </a:rPr>
                        <a:t>Perilymphatic</a:t>
                      </a:r>
                      <a:r>
                        <a:rPr lang="en-US" sz="2000" b="1" dirty="0">
                          <a:solidFill>
                            <a:srgbClr val="000000"/>
                          </a:solidFill>
                        </a:rPr>
                        <a:t> fistula, head trauma, excessive straining, loud noises</a:t>
                      </a:r>
                      <a:endParaRPr lang="en-IN" sz="2000" b="1" dirty="0">
                        <a:solidFill>
                          <a:srgbClr val="000000"/>
                        </a:solidFill>
                      </a:endParaRPr>
                    </a:p>
                  </a:txBody>
                  <a:tcPr marL="121555" marR="12155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85634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Peripheral vs Central vertigo</a:t>
            </a:r>
          </a:p>
        </p:txBody>
      </p:sp>
      <p:pic>
        <p:nvPicPr>
          <p:cNvPr id="3074" name="Picture 2"/>
          <p:cNvPicPr>
            <a:picLocks noGrp="1" noChangeAspect="1" noChangeArrowheads="1"/>
          </p:cNvPicPr>
          <p:nvPr>
            <p:ph idx="1"/>
          </p:nvPr>
        </p:nvPicPr>
        <p:blipFill>
          <a:blip r:embed="rId2"/>
          <a:srcRect/>
          <a:stretch>
            <a:fillRect/>
          </a:stretch>
        </p:blipFill>
        <p:spPr bwMode="auto">
          <a:xfrm>
            <a:off x="3133050" y="1842809"/>
            <a:ext cx="5925900" cy="4829007"/>
          </a:xfr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Medication that causes dizziness</a:t>
            </a:r>
          </a:p>
        </p:txBody>
      </p:sp>
      <p:pic>
        <p:nvPicPr>
          <p:cNvPr id="5122" name="Picture 2"/>
          <p:cNvPicPr>
            <a:picLocks noGrp="1" noChangeAspect="1" noChangeArrowheads="1"/>
          </p:cNvPicPr>
          <p:nvPr>
            <p:ph idx="1"/>
          </p:nvPr>
        </p:nvPicPr>
        <p:blipFill>
          <a:blip r:embed="rId2"/>
          <a:stretch>
            <a:fillRect/>
          </a:stretch>
        </p:blipFill>
        <p:spPr bwMode="auto">
          <a:xfrm>
            <a:off x="3620723" y="1824087"/>
            <a:ext cx="4950554" cy="4783368"/>
          </a:xfr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Targeted Examination</a:t>
            </a:r>
            <a:endParaRPr lang="en-IN" dirty="0"/>
          </a:p>
        </p:txBody>
      </p:sp>
      <p:sp>
        <p:nvSpPr>
          <p:cNvPr id="3" name="Content Placeholder 2"/>
          <p:cNvSpPr>
            <a:spLocks noGrp="1"/>
          </p:cNvSpPr>
          <p:nvPr>
            <p:ph idx="1"/>
          </p:nvPr>
        </p:nvSpPr>
        <p:spPr/>
        <p:txBody>
          <a:bodyPr>
            <a:noAutofit/>
          </a:bodyPr>
          <a:lstStyle/>
          <a:p>
            <a:r>
              <a:rPr lang="en-US" dirty="0"/>
              <a:t>Findings from the physical examination—including a cardiac and neurologic assessment, with attention to the head, eye, ear, nose, and throat examination—are usually normal in patients presenting with dizziness.</a:t>
            </a:r>
          </a:p>
          <a:p>
            <a:r>
              <a:rPr lang="en-US" dirty="0"/>
              <a:t>Blood pressure: measured while the patient is standing and supine position</a:t>
            </a:r>
          </a:p>
          <a:p>
            <a:pPr lvl="1"/>
            <a:r>
              <a:rPr lang="en-US" dirty="0"/>
              <a:t>Orthostatic hypotension: after going from supine to standing for 1 minute</a:t>
            </a:r>
          </a:p>
          <a:p>
            <a:pPr lvl="2"/>
            <a:r>
              <a:rPr lang="en-US" dirty="0"/>
              <a:t>systolic blood pressure ↓20 mm Hg, </a:t>
            </a:r>
          </a:p>
          <a:p>
            <a:pPr lvl="2"/>
            <a:r>
              <a:rPr lang="en-US" dirty="0"/>
              <a:t>the diastolic blood pressure ↓ 10 mm Hg, or </a:t>
            </a:r>
          </a:p>
          <a:p>
            <a:pPr lvl="2"/>
            <a:r>
              <a:rPr lang="en-US" dirty="0"/>
              <a:t>pulse ↑30 beats/minute.</a:t>
            </a:r>
          </a:p>
          <a:p>
            <a:pPr lvl="1"/>
            <a:r>
              <a:rPr lang="en-US" dirty="0"/>
              <a:t>A full neurologic examination should be performed.</a:t>
            </a:r>
          </a:p>
          <a:p>
            <a:endParaRPr lang="en-IN" dirty="0"/>
          </a:p>
        </p:txBody>
      </p:sp>
      <p:sp>
        <p:nvSpPr>
          <p:cNvPr id="6" name="Rectangle 5"/>
          <p:cNvSpPr/>
          <p:nvPr/>
        </p:nvSpPr>
        <p:spPr>
          <a:xfrm>
            <a:off x="4351451" y="6550223"/>
            <a:ext cx="3489097" cy="307777"/>
          </a:xfrm>
          <a:prstGeom prst="rect">
            <a:avLst/>
          </a:prstGeom>
        </p:spPr>
        <p:txBody>
          <a:bodyPr wrap="none">
            <a:spAutoFit/>
          </a:bodyPr>
          <a:lstStyle/>
          <a:p>
            <a:r>
              <a:rPr lang="en-IN" sz="1400" dirty="0"/>
              <a:t>Am </a:t>
            </a:r>
            <a:r>
              <a:rPr lang="en-IN" sz="1400" dirty="0" err="1"/>
              <a:t>Fam</a:t>
            </a:r>
            <a:r>
              <a:rPr lang="en-IN" sz="1400" dirty="0"/>
              <a:t> Physician. 2017 Feb 1;95(3):154-162.</a:t>
            </a:r>
          </a:p>
        </p:txBody>
      </p:sp>
    </p:spTree>
    <p:extLst>
      <p:ext uri="{BB962C8B-B14F-4D97-AF65-F5344CB8AC3E}">
        <p14:creationId xmlns:p14="http://schemas.microsoft.com/office/powerpoint/2010/main" val="24589400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dirty="0"/>
            </a:br>
            <a:r>
              <a:rPr lang="en-US" dirty="0"/>
              <a:t>Gait: Romberg test </a:t>
            </a:r>
            <a:endParaRPr lang="en-IN" dirty="0"/>
          </a:p>
        </p:txBody>
      </p:sp>
      <p:sp>
        <p:nvSpPr>
          <p:cNvPr id="7" name="Content Placeholder 6">
            <a:extLst>
              <a:ext uri="{FF2B5EF4-FFF2-40B4-BE49-F238E27FC236}">
                <a16:creationId xmlns:a16="http://schemas.microsoft.com/office/drawing/2014/main" id="{9405BA9D-FB8F-745B-E015-10D2D66C3508}"/>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59028" y="2184988"/>
            <a:ext cx="10208844" cy="4124372"/>
          </a:xfrm>
          <a:prstGeom prst="rect">
            <a:avLst/>
          </a:prstGeom>
        </p:spPr>
      </p:pic>
      <p:sp>
        <p:nvSpPr>
          <p:cNvPr id="6" name="Rectangle 5"/>
          <p:cNvSpPr/>
          <p:nvPr/>
        </p:nvSpPr>
        <p:spPr>
          <a:xfrm>
            <a:off x="4351451" y="6550223"/>
            <a:ext cx="3489097" cy="307777"/>
          </a:xfrm>
          <a:prstGeom prst="rect">
            <a:avLst/>
          </a:prstGeom>
        </p:spPr>
        <p:txBody>
          <a:bodyPr wrap="none">
            <a:spAutoFit/>
          </a:bodyPr>
          <a:lstStyle/>
          <a:p>
            <a:r>
              <a:rPr lang="en-IN" sz="1400" dirty="0"/>
              <a:t>Am </a:t>
            </a:r>
            <a:r>
              <a:rPr lang="en-IN" sz="1400" dirty="0" err="1"/>
              <a:t>Fam</a:t>
            </a:r>
            <a:r>
              <a:rPr lang="en-IN" sz="1400" dirty="0"/>
              <a:t> Physician. 2017 Feb 1;95(3):154-162.</a:t>
            </a:r>
          </a:p>
        </p:txBody>
      </p:sp>
    </p:spTree>
    <p:extLst>
      <p:ext uri="{BB962C8B-B14F-4D97-AF65-F5344CB8AC3E}">
        <p14:creationId xmlns:p14="http://schemas.microsoft.com/office/powerpoint/2010/main" val="1377442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dirty="0"/>
            </a:br>
            <a:r>
              <a:rPr lang="en-US" dirty="0"/>
              <a:t>HINTS examination</a:t>
            </a:r>
            <a:endParaRPr lang="en-IN" dirty="0"/>
          </a:p>
        </p:txBody>
      </p:sp>
      <p:sp>
        <p:nvSpPr>
          <p:cNvPr id="3" name="Content Placeholder 2"/>
          <p:cNvSpPr>
            <a:spLocks noGrp="1"/>
          </p:cNvSpPr>
          <p:nvPr>
            <p:ph idx="1"/>
          </p:nvPr>
        </p:nvSpPr>
        <p:spPr/>
        <p:txBody>
          <a:bodyPr/>
          <a:lstStyle/>
          <a:p>
            <a:r>
              <a:rPr lang="en-US" dirty="0"/>
              <a:t>HINTS </a:t>
            </a:r>
          </a:p>
          <a:p>
            <a:pPr lvl="1"/>
            <a:r>
              <a:rPr lang="en-US" dirty="0"/>
              <a:t>Head-Impulse, </a:t>
            </a:r>
          </a:p>
          <a:p>
            <a:pPr lvl="1"/>
            <a:r>
              <a:rPr lang="en-US" dirty="0"/>
              <a:t>Nystagmus, </a:t>
            </a:r>
          </a:p>
          <a:p>
            <a:pPr lvl="1"/>
            <a:r>
              <a:rPr lang="en-US" dirty="0"/>
              <a:t>test of Skew</a:t>
            </a:r>
          </a:p>
          <a:p>
            <a:pPr lvl="1"/>
            <a:endParaRPr lang="en-US" dirty="0"/>
          </a:p>
          <a:p>
            <a:pPr lvl="1"/>
            <a:endParaRPr lang="en-US" dirty="0"/>
          </a:p>
          <a:p>
            <a:pPr lvl="1"/>
            <a:endParaRPr lang="en-US" dirty="0"/>
          </a:p>
          <a:p>
            <a:pPr lvl="1"/>
            <a:endParaRPr lang="en-US" dirty="0"/>
          </a:p>
          <a:p>
            <a:pPr lvl="1"/>
            <a:endParaRPr lang="en-US" dirty="0"/>
          </a:p>
          <a:p>
            <a:pPr lvl="1"/>
            <a:r>
              <a:rPr lang="en-US" dirty="0"/>
              <a:t>This examination can help distinguish a possible stroke (central cause) from acute vestibular syndrome (peripheral cause)</a:t>
            </a:r>
            <a:endParaRPr lang="en-IN" dirty="0"/>
          </a:p>
        </p:txBody>
      </p:sp>
      <p:sp>
        <p:nvSpPr>
          <p:cNvPr id="4" name="Rectangle 3"/>
          <p:cNvSpPr/>
          <p:nvPr/>
        </p:nvSpPr>
        <p:spPr>
          <a:xfrm>
            <a:off x="4351451" y="6550223"/>
            <a:ext cx="3489097" cy="307777"/>
          </a:xfrm>
          <a:prstGeom prst="rect">
            <a:avLst/>
          </a:prstGeom>
        </p:spPr>
        <p:txBody>
          <a:bodyPr wrap="none">
            <a:spAutoFit/>
          </a:bodyPr>
          <a:lstStyle/>
          <a:p>
            <a:r>
              <a:rPr lang="en-IN" sz="1400" dirty="0"/>
              <a:t>Am </a:t>
            </a:r>
            <a:r>
              <a:rPr lang="en-IN" sz="1400" dirty="0" err="1"/>
              <a:t>Fam</a:t>
            </a:r>
            <a:r>
              <a:rPr lang="en-IN" sz="1400" dirty="0"/>
              <a:t> Physician. 2017 Feb 1;95(3):154-162.</a:t>
            </a:r>
          </a:p>
        </p:txBody>
      </p:sp>
      <p:pic>
        <p:nvPicPr>
          <p:cNvPr id="5" name="Picture 4"/>
          <p:cNvPicPr>
            <a:picLocks noChangeAspect="1"/>
          </p:cNvPicPr>
          <p:nvPr/>
        </p:nvPicPr>
        <p:blipFill>
          <a:blip r:embed="rId2"/>
          <a:stretch>
            <a:fillRect/>
          </a:stretch>
        </p:blipFill>
        <p:spPr>
          <a:xfrm>
            <a:off x="4584937" y="2164272"/>
            <a:ext cx="7143750" cy="2457450"/>
          </a:xfrm>
          <a:prstGeom prst="rect">
            <a:avLst/>
          </a:prstGeom>
        </p:spPr>
      </p:pic>
    </p:spTree>
    <p:extLst>
      <p:ext uri="{BB962C8B-B14F-4D97-AF65-F5344CB8AC3E}">
        <p14:creationId xmlns:p14="http://schemas.microsoft.com/office/powerpoint/2010/main" val="1912379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4294967295"/>
          </p:nvPr>
        </p:nvSpPr>
        <p:spPr>
          <a:xfrm>
            <a:off x="0" y="2832100"/>
            <a:ext cx="3751263" cy="3375025"/>
          </a:xfrm>
        </p:spPr>
        <p:txBody>
          <a:bodyPr>
            <a:normAutofit/>
          </a:bodyPr>
          <a:lstStyle/>
          <a:p>
            <a:r>
              <a:rPr lang="en-US" dirty="0"/>
              <a:t>While the patient is sitting, the head is thrust 10 degrees to the right and then to the left while the patient's eyes remain fixed on the examiner's nose. If a saccade (rapid movement of both eyes) occurs, the etiology is likely peripheral.</a:t>
            </a:r>
          </a:p>
          <a:p>
            <a:r>
              <a:rPr lang="en-US" dirty="0"/>
              <a:t>No eye movement strongly suggests a central etiology.</a:t>
            </a:r>
            <a:endParaRPr lang="en-IN" dirty="0"/>
          </a:p>
        </p:txBody>
      </p:sp>
      <p:sp>
        <p:nvSpPr>
          <p:cNvPr id="7" name="Title 6"/>
          <p:cNvSpPr>
            <a:spLocks noGrp="1"/>
          </p:cNvSpPr>
          <p:nvPr>
            <p:ph type="title" idx="4294967295"/>
          </p:nvPr>
        </p:nvSpPr>
        <p:spPr>
          <a:xfrm>
            <a:off x="0" y="650875"/>
            <a:ext cx="3751263" cy="1290638"/>
          </a:xfrm>
        </p:spPr>
        <p:txBody>
          <a:bodyPr>
            <a:normAutofit fontScale="90000"/>
          </a:bodyPr>
          <a:lstStyle/>
          <a:p>
            <a:r>
              <a:rPr lang="en-US" dirty="0"/>
              <a:t>Head-Impulse test </a:t>
            </a:r>
            <a:endParaRPr lang="en-IN" dirty="0"/>
          </a:p>
        </p:txBody>
      </p:sp>
      <p:pic>
        <p:nvPicPr>
          <p:cNvPr id="6" name="Picture 5"/>
          <p:cNvPicPr>
            <a:picLocks noChangeAspect="1"/>
          </p:cNvPicPr>
          <p:nvPr/>
        </p:nvPicPr>
        <p:blipFill>
          <a:blip r:embed="rId2"/>
          <a:stretch>
            <a:fillRect/>
          </a:stretch>
        </p:blipFill>
        <p:spPr>
          <a:xfrm>
            <a:off x="4159129" y="263469"/>
            <a:ext cx="7476752" cy="6359637"/>
          </a:xfrm>
          <a:prstGeom prst="rect">
            <a:avLst/>
          </a:prstGeom>
        </p:spPr>
      </p:pic>
      <p:sp>
        <p:nvSpPr>
          <p:cNvPr id="13" name="Rectangle 12"/>
          <p:cNvSpPr/>
          <p:nvPr/>
        </p:nvSpPr>
        <p:spPr>
          <a:xfrm>
            <a:off x="4075227" y="6559650"/>
            <a:ext cx="4041546" cy="307777"/>
          </a:xfrm>
          <a:prstGeom prst="rect">
            <a:avLst/>
          </a:prstGeom>
        </p:spPr>
        <p:txBody>
          <a:bodyPr wrap="square">
            <a:spAutoFit/>
          </a:bodyPr>
          <a:lstStyle/>
          <a:p>
            <a:pPr algn="ctr"/>
            <a:r>
              <a:rPr lang="en-IN" sz="1400" dirty="0"/>
              <a:t>Am </a:t>
            </a:r>
            <a:r>
              <a:rPr lang="en-IN" sz="1400" dirty="0" err="1"/>
              <a:t>Fam</a:t>
            </a:r>
            <a:r>
              <a:rPr lang="en-IN" sz="1400" dirty="0"/>
              <a:t> Physician. 2017 Feb 1;95(3):154-162.</a:t>
            </a:r>
          </a:p>
        </p:txBody>
      </p:sp>
    </p:spTree>
    <p:extLst>
      <p:ext uri="{BB962C8B-B14F-4D97-AF65-F5344CB8AC3E}">
        <p14:creationId xmlns:p14="http://schemas.microsoft.com/office/powerpoint/2010/main" val="1026114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75" y="611981"/>
            <a:ext cx="10220650" cy="5634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0729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dirty="0"/>
            </a:br>
            <a:r>
              <a:rPr lang="en-US" dirty="0"/>
              <a:t>Nystagmus</a:t>
            </a:r>
            <a:endParaRPr lang="en-IN" dirty="0"/>
          </a:p>
        </p:txBody>
      </p:sp>
      <p:sp>
        <p:nvSpPr>
          <p:cNvPr id="3" name="Content Placeholder 2"/>
          <p:cNvSpPr>
            <a:spLocks noGrp="1"/>
          </p:cNvSpPr>
          <p:nvPr>
            <p:ph idx="1"/>
          </p:nvPr>
        </p:nvSpPr>
        <p:spPr>
          <a:xfrm>
            <a:off x="1024128" y="2286000"/>
            <a:ext cx="7714519" cy="4023360"/>
          </a:xfrm>
        </p:spPr>
        <p:txBody>
          <a:bodyPr>
            <a:normAutofit fontScale="92500" lnSpcReduction="20000"/>
          </a:bodyPr>
          <a:lstStyle/>
          <a:p>
            <a:r>
              <a:rPr lang="en-US" dirty="0"/>
              <a:t>The patient should follow the examiner's finger as it moves slowly left to right. </a:t>
            </a:r>
          </a:p>
          <a:p>
            <a:r>
              <a:rPr lang="en-US" dirty="0"/>
              <a:t>Spontaneous unidirectional horizontal nystagmus that worsens when gazing in the direction of the nystagmus </a:t>
            </a:r>
            <a:r>
              <a:rPr lang="en-US" dirty="0">
                <a:sym typeface="Wingdings" panose="05000000000000000000" pitchFamily="2" charset="2"/>
              </a:rPr>
              <a:t></a:t>
            </a:r>
            <a:r>
              <a:rPr lang="en-US" dirty="0"/>
              <a:t> peripheral cause (vestibular neuritis).</a:t>
            </a:r>
          </a:p>
          <a:p>
            <a:r>
              <a:rPr lang="en-US" dirty="0"/>
              <a:t>Spontaneous nystagmus that is dominantly vertical or torsional, or that changes direction with the gaze (gaze-evoked bidirectional) </a:t>
            </a:r>
            <a:r>
              <a:rPr lang="en-US" dirty="0">
                <a:sym typeface="Wingdings" panose="05000000000000000000" pitchFamily="2" charset="2"/>
              </a:rPr>
              <a:t> </a:t>
            </a:r>
            <a:r>
              <a:rPr lang="en-US" dirty="0"/>
              <a:t>central etiology. </a:t>
            </a:r>
          </a:p>
          <a:p>
            <a:r>
              <a:rPr lang="en-US" dirty="0"/>
              <a:t>Central pathology nystagmus changes direction less than half the time and can be suppressed with fixation.</a:t>
            </a:r>
          </a:p>
          <a:p>
            <a:r>
              <a:rPr lang="en-US" dirty="0"/>
              <a:t>A video-</a:t>
            </a:r>
            <a:r>
              <a:rPr lang="en-US" dirty="0" err="1"/>
              <a:t>oculography</a:t>
            </a:r>
            <a:r>
              <a:rPr lang="en-US" dirty="0"/>
              <a:t> device is available to quantitatively measure eye movement.</a:t>
            </a:r>
          </a:p>
          <a:p>
            <a:r>
              <a:rPr lang="en-US" dirty="0" err="1"/>
              <a:t>Frenzel</a:t>
            </a:r>
            <a:r>
              <a:rPr lang="en-US" dirty="0"/>
              <a:t> goggles used to detect involuntary eye movements have been helpful with nystagmus assessment.</a:t>
            </a:r>
            <a:endParaRPr lang="en-IN" dirty="0"/>
          </a:p>
        </p:txBody>
      </p:sp>
      <p:pic>
        <p:nvPicPr>
          <p:cNvPr id="4" name="Picture 3"/>
          <p:cNvPicPr>
            <a:picLocks noChangeAspect="1"/>
          </p:cNvPicPr>
          <p:nvPr/>
        </p:nvPicPr>
        <p:blipFill>
          <a:blip r:embed="rId2" cstate="print"/>
          <a:stretch>
            <a:fillRect/>
          </a:stretch>
        </p:blipFill>
        <p:spPr>
          <a:xfrm>
            <a:off x="9077227" y="1825625"/>
            <a:ext cx="2826705" cy="3964925"/>
          </a:xfrm>
          <a:prstGeom prst="rect">
            <a:avLst/>
          </a:prstGeom>
        </p:spPr>
      </p:pic>
      <p:sp>
        <p:nvSpPr>
          <p:cNvPr id="5" name="Rectangle 4"/>
          <p:cNvSpPr/>
          <p:nvPr/>
        </p:nvSpPr>
        <p:spPr>
          <a:xfrm>
            <a:off x="4029663" y="6550223"/>
            <a:ext cx="4132673" cy="307777"/>
          </a:xfrm>
          <a:prstGeom prst="rect">
            <a:avLst/>
          </a:prstGeom>
        </p:spPr>
        <p:txBody>
          <a:bodyPr wrap="square">
            <a:spAutoFit/>
          </a:bodyPr>
          <a:lstStyle/>
          <a:p>
            <a:pPr algn="ctr"/>
            <a:r>
              <a:rPr lang="en-IN" sz="1400" dirty="0"/>
              <a:t>Am </a:t>
            </a:r>
            <a:r>
              <a:rPr lang="en-IN" sz="1400" dirty="0" err="1"/>
              <a:t>Fam</a:t>
            </a:r>
            <a:r>
              <a:rPr lang="en-IN" sz="1400" dirty="0"/>
              <a:t> Physician. 2017 Feb 1;95(3):154-162.</a:t>
            </a:r>
          </a:p>
        </p:txBody>
      </p:sp>
    </p:spTree>
    <p:extLst>
      <p:ext uri="{BB962C8B-B14F-4D97-AF65-F5344CB8AC3E}">
        <p14:creationId xmlns:p14="http://schemas.microsoft.com/office/powerpoint/2010/main" val="3765188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br>
              <a:rPr lang="en-IN" dirty="0"/>
            </a:br>
            <a:r>
              <a:rPr lang="en-IN" dirty="0"/>
              <a:t>Test of Skew</a:t>
            </a:r>
          </a:p>
        </p:txBody>
      </p:sp>
      <p:sp>
        <p:nvSpPr>
          <p:cNvPr id="3" name="Content Placeholder 2"/>
          <p:cNvSpPr>
            <a:spLocks noGrp="1"/>
          </p:cNvSpPr>
          <p:nvPr>
            <p:ph idx="1"/>
          </p:nvPr>
        </p:nvSpPr>
        <p:spPr/>
        <p:txBody>
          <a:bodyPr/>
          <a:lstStyle/>
          <a:p>
            <a:r>
              <a:rPr lang="en-US" dirty="0"/>
              <a:t>Test of skew is assessed by asking the patient to look straight ahead, then cover and uncover each eye. </a:t>
            </a:r>
          </a:p>
          <a:p>
            <a:r>
              <a:rPr lang="en-US" dirty="0"/>
              <a:t>Vertical deviation of the covered eye after uncovering is an abnormal result. </a:t>
            </a:r>
          </a:p>
          <a:p>
            <a:r>
              <a:rPr lang="en-US" dirty="0"/>
              <a:t>Although this is a less sensitive test for central pathology, an abnormal result is fairly specific for brainstem involvement.</a:t>
            </a:r>
            <a:endParaRPr lang="en-IN" dirty="0"/>
          </a:p>
        </p:txBody>
      </p:sp>
      <p:sp>
        <p:nvSpPr>
          <p:cNvPr id="7" name="Rectangle 6"/>
          <p:cNvSpPr/>
          <p:nvPr/>
        </p:nvSpPr>
        <p:spPr>
          <a:xfrm>
            <a:off x="4067371" y="6550223"/>
            <a:ext cx="4057258" cy="307777"/>
          </a:xfrm>
          <a:prstGeom prst="rect">
            <a:avLst/>
          </a:prstGeom>
        </p:spPr>
        <p:txBody>
          <a:bodyPr wrap="square">
            <a:spAutoFit/>
          </a:bodyPr>
          <a:lstStyle/>
          <a:p>
            <a:pPr algn="ctr"/>
            <a:r>
              <a:rPr lang="en-IN" sz="1400" dirty="0"/>
              <a:t>Am </a:t>
            </a:r>
            <a:r>
              <a:rPr lang="en-IN" sz="1400" dirty="0" err="1"/>
              <a:t>Fam</a:t>
            </a:r>
            <a:r>
              <a:rPr lang="en-IN" sz="1400" dirty="0"/>
              <a:t> Physician. 2017 Feb 1;95(3):154-162.</a:t>
            </a:r>
          </a:p>
        </p:txBody>
      </p:sp>
    </p:spTree>
    <p:extLst>
      <p:ext uri="{BB962C8B-B14F-4D97-AF65-F5344CB8AC3E}">
        <p14:creationId xmlns:p14="http://schemas.microsoft.com/office/powerpoint/2010/main" val="2709464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7797" y="981794"/>
            <a:ext cx="7116408" cy="560410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53252" name="Text Box 4"/>
          <p:cNvSpPr txBox="1">
            <a:spLocks noChangeArrowheads="1"/>
          </p:cNvSpPr>
          <p:nvPr/>
        </p:nvSpPr>
        <p:spPr bwMode="auto">
          <a:xfrm>
            <a:off x="1700187" y="6644156"/>
            <a:ext cx="8791626"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Arial" charset="0"/>
                <a:ea typeface="ＭＳ Ｐゴシック" pitchFamily="32" charset="-128"/>
              </a:defRPr>
            </a:lvl1pPr>
            <a:lvl2pPr marL="414338" defTabSz="828675">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Arial" charset="0"/>
                <a:ea typeface="ＭＳ Ｐゴシック" pitchFamily="32" charset="-128"/>
              </a:defRPr>
            </a:lvl2pPr>
            <a:lvl3pPr marL="828675" defTabSz="828675">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Arial" charset="0"/>
                <a:ea typeface="ＭＳ Ｐゴシック" pitchFamily="32" charset="-128"/>
              </a:defRPr>
            </a:lvl3pPr>
            <a:lvl4pPr marL="1244600" defTabSz="828675">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Arial" charset="0"/>
                <a:ea typeface="ＭＳ Ｐゴシック" pitchFamily="32" charset="-128"/>
              </a:defRPr>
            </a:lvl4pPr>
            <a:lvl5pPr marL="1658938" defTabSz="828675">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Arial" charset="0"/>
                <a:ea typeface="ＭＳ Ｐゴシック" pitchFamily="32" charset="-128"/>
              </a:defRPr>
            </a:lvl5pPr>
            <a:lvl6pPr marL="2116138"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Arial" charset="0"/>
                <a:ea typeface="ＭＳ Ｐゴシック" pitchFamily="32" charset="-128"/>
              </a:defRPr>
            </a:lvl6pPr>
            <a:lvl7pPr marL="2573338"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Arial" charset="0"/>
                <a:ea typeface="ＭＳ Ｐゴシック" pitchFamily="32" charset="-128"/>
              </a:defRPr>
            </a:lvl7pPr>
            <a:lvl8pPr marL="3030538"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Arial" charset="0"/>
                <a:ea typeface="ＭＳ Ｐゴシック" pitchFamily="32" charset="-128"/>
              </a:defRPr>
            </a:lvl8pPr>
            <a:lvl9pPr marL="3487738"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Arial" charset="0"/>
                <a:ea typeface="ＭＳ Ｐゴシック" pitchFamily="32" charset="-128"/>
              </a:defRPr>
            </a:lvl9pPr>
          </a:lstStyle>
          <a:p>
            <a:pPr algn="ctr" eaLnBrk="1">
              <a:lnSpc>
                <a:spcPct val="97000"/>
              </a:lnSpc>
              <a:buClr>
                <a:srgbClr val="FFFFFF"/>
              </a:buClr>
              <a:buSzPct val="45000"/>
              <a:buFont typeface="StarSymbol" charset="0"/>
              <a:buNone/>
            </a:pPr>
            <a:r>
              <a:rPr lang="en-GB" altLang="en-US" sz="1100" dirty="0">
                <a:latin typeface="+mn-lt"/>
              </a:rPr>
              <a:t>Furman J and Cass S. N </a:t>
            </a:r>
            <a:r>
              <a:rPr lang="en-GB" altLang="en-US" sz="1100" dirty="0" err="1">
                <a:latin typeface="+mn-lt"/>
              </a:rPr>
              <a:t>Engl</a:t>
            </a:r>
            <a:r>
              <a:rPr lang="en-GB" altLang="en-US" sz="1100" dirty="0">
                <a:latin typeface="+mn-lt"/>
              </a:rPr>
              <a:t> J Med 1999;341:1590-1596</a:t>
            </a:r>
          </a:p>
        </p:txBody>
      </p:sp>
      <p:sp>
        <p:nvSpPr>
          <p:cNvPr id="9" name="Text Box 5"/>
          <p:cNvSpPr txBox="1">
            <a:spLocks noChangeArrowheads="1"/>
          </p:cNvSpPr>
          <p:nvPr/>
        </p:nvSpPr>
        <p:spPr bwMode="auto">
          <a:xfrm>
            <a:off x="217365" y="654874"/>
            <a:ext cx="11720760" cy="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Arial" charset="0"/>
                <a:ea typeface="ＭＳ Ｐゴシック" pitchFamily="32" charset="-128"/>
              </a:defRPr>
            </a:lvl1pPr>
            <a:lvl2pPr marL="414338"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Arial" charset="0"/>
                <a:ea typeface="ＭＳ Ｐゴシック" pitchFamily="32" charset="-128"/>
              </a:defRPr>
            </a:lvl2pPr>
            <a:lvl3pPr marL="828675"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Arial" charset="0"/>
                <a:ea typeface="ＭＳ Ｐゴシック" pitchFamily="32" charset="-128"/>
              </a:defRPr>
            </a:lvl3pPr>
            <a:lvl4pPr marL="1244600"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Arial" charset="0"/>
                <a:ea typeface="ＭＳ Ｐゴシック" pitchFamily="32" charset="-128"/>
              </a:defRPr>
            </a:lvl4pPr>
            <a:lvl5pPr marL="1658938"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Arial" charset="0"/>
                <a:ea typeface="ＭＳ Ｐゴシック" pitchFamily="32" charset="-128"/>
              </a:defRPr>
            </a:lvl5pPr>
            <a:lvl6pPr marL="2116138"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Arial" charset="0"/>
                <a:ea typeface="ＭＳ Ｐゴシック" pitchFamily="32" charset="-128"/>
              </a:defRPr>
            </a:lvl6pPr>
            <a:lvl7pPr marL="2573338"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Arial" charset="0"/>
                <a:ea typeface="ＭＳ Ｐゴシック" pitchFamily="32" charset="-128"/>
              </a:defRPr>
            </a:lvl7pPr>
            <a:lvl8pPr marL="3030538"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Arial" charset="0"/>
                <a:ea typeface="ＭＳ Ｐゴシック" pitchFamily="32" charset="-128"/>
              </a:defRPr>
            </a:lvl8pPr>
            <a:lvl9pPr marL="3487738"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Arial" charset="0"/>
                <a:ea typeface="ＭＳ Ｐゴシック" pitchFamily="32" charset="-128"/>
              </a:defRPr>
            </a:lvl9pPr>
          </a:lstStyle>
          <a:p>
            <a:pPr algn="ctr" eaLnBrk="1">
              <a:lnSpc>
                <a:spcPct val="97000"/>
              </a:lnSpc>
              <a:buClr>
                <a:srgbClr val="FFFFFF"/>
              </a:buClr>
              <a:buSzPct val="45000"/>
              <a:buFont typeface="StarSymbol" charset="0"/>
              <a:buNone/>
            </a:pPr>
            <a:r>
              <a:rPr lang="en-GB" altLang="en-US" sz="1800" dirty="0">
                <a:latin typeface="+mn-lt"/>
              </a:rPr>
              <a:t>The Dix-</a:t>
            </a:r>
            <a:r>
              <a:rPr lang="en-GB" altLang="en-US" sz="1800" dirty="0" err="1">
                <a:latin typeface="+mn-lt"/>
              </a:rPr>
              <a:t>Hallpike</a:t>
            </a:r>
            <a:r>
              <a:rPr lang="en-GB" altLang="en-US" sz="1800" dirty="0">
                <a:latin typeface="+mn-lt"/>
              </a:rPr>
              <a:t> Test of a Patient with Benign Paroxysmal Positional Vertigo (BPPV) Affecting the Right Ear</a:t>
            </a:r>
          </a:p>
        </p:txBody>
      </p:sp>
    </p:spTree>
    <p:extLst>
      <p:ext uri="{BB962C8B-B14F-4D97-AF65-F5344CB8AC3E}">
        <p14:creationId xmlns:p14="http://schemas.microsoft.com/office/powerpoint/2010/main" val="3119047872"/>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Vertigo: Key Points in Clinical Examination </a:t>
            </a:r>
          </a:p>
        </p:txBody>
      </p:sp>
      <p:pic>
        <p:nvPicPr>
          <p:cNvPr id="2050" name="Picture 2"/>
          <p:cNvPicPr>
            <a:picLocks noGrp="1" noChangeAspect="1" noChangeArrowheads="1"/>
          </p:cNvPicPr>
          <p:nvPr>
            <p:ph idx="1"/>
          </p:nvPr>
        </p:nvPicPr>
        <p:blipFill>
          <a:blip r:embed="rId2" cstate="print"/>
          <a:stretch>
            <a:fillRect/>
          </a:stretch>
        </p:blipFill>
        <p:spPr bwMode="auto">
          <a:xfrm>
            <a:off x="1812131" y="3273425"/>
            <a:ext cx="8143875" cy="2047875"/>
          </a:xfrm>
          <a:noFill/>
          <a:ln w="9525">
            <a:noFill/>
            <a:miter lim="800000"/>
            <a:headEnd/>
            <a:tailEnd/>
          </a:ln>
          <a:effectLst/>
        </p:spPr>
      </p:pic>
      <p:sp>
        <p:nvSpPr>
          <p:cNvPr id="6" name="Rectangle 5"/>
          <p:cNvSpPr/>
          <p:nvPr/>
        </p:nvSpPr>
        <p:spPr>
          <a:xfrm>
            <a:off x="5026860" y="6522740"/>
            <a:ext cx="2138278" cy="307777"/>
          </a:xfrm>
          <a:prstGeom prst="rect">
            <a:avLst/>
          </a:prstGeom>
        </p:spPr>
        <p:txBody>
          <a:bodyPr wrap="none">
            <a:spAutoFit/>
          </a:bodyPr>
          <a:lstStyle/>
          <a:p>
            <a:pPr marL="342900" indent="-342900"/>
            <a:r>
              <a:rPr lang="fr-FR" sz="1400" dirty="0" err="1"/>
              <a:t>Neurol</a:t>
            </a:r>
            <a:r>
              <a:rPr lang="fr-FR" sz="1400" dirty="0"/>
              <a:t> Clin 2012;30:61–74.</a:t>
            </a:r>
            <a:endParaRPr lang="en-US" sz="1400" dirty="0">
              <a:latin typeface="Arial" charset="0"/>
            </a:endParaRPr>
          </a:p>
        </p:txBody>
      </p:sp>
    </p:spTree>
    <p:extLst>
      <p:ext uri="{BB962C8B-B14F-4D97-AF65-F5344CB8AC3E}">
        <p14:creationId xmlns:p14="http://schemas.microsoft.com/office/powerpoint/2010/main" val="590258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neurologic signs</a:t>
            </a:r>
            <a:endParaRPr lang="en-IN" dirty="0"/>
          </a:p>
        </p:txBody>
      </p:sp>
      <p:sp>
        <p:nvSpPr>
          <p:cNvPr id="3" name="Content Placeholder 2"/>
          <p:cNvSpPr>
            <a:spLocks noGrp="1"/>
          </p:cNvSpPr>
          <p:nvPr>
            <p:ph idx="1"/>
          </p:nvPr>
        </p:nvSpPr>
        <p:spPr/>
        <p:txBody>
          <a:bodyPr/>
          <a:lstStyle/>
          <a:p>
            <a:r>
              <a:rPr lang="en-US" dirty="0"/>
              <a:t>A careful neurologic examination should be performed since the presence of additional neurologic abnormalities strongly suggests the presence of a central lesion. </a:t>
            </a:r>
          </a:p>
          <a:p>
            <a:r>
              <a:rPr lang="en-US" dirty="0"/>
              <a:t>A search should be made for cranial nerve abnormalities, motor or sensory changes, </a:t>
            </a:r>
            <a:r>
              <a:rPr lang="en-US" dirty="0" err="1"/>
              <a:t>dysmetria</a:t>
            </a:r>
            <a:r>
              <a:rPr lang="en-US" dirty="0"/>
              <a:t>, or abnormal reflexes.</a:t>
            </a:r>
          </a:p>
          <a:p>
            <a:r>
              <a:rPr lang="en-US" dirty="0"/>
              <a:t>Abnormal facial sensation, ptosis, </a:t>
            </a:r>
            <a:r>
              <a:rPr lang="en-US" dirty="0" err="1"/>
              <a:t>anisocoria</a:t>
            </a:r>
            <a:r>
              <a:rPr lang="en-US" dirty="0"/>
              <a:t>, and diplopia of a lateral medullary infarction may be overlooked when the vertigo is profound.</a:t>
            </a:r>
          </a:p>
          <a:p>
            <a:r>
              <a:rPr lang="en-US" dirty="0"/>
              <a:t>Absent deep-tendon reflexes will indicate peripheral neuropathy </a:t>
            </a:r>
          </a:p>
          <a:p>
            <a:endParaRPr lang="en-US" dirty="0"/>
          </a:p>
          <a:p>
            <a:endParaRPr lang="en-IN" dirty="0"/>
          </a:p>
        </p:txBody>
      </p:sp>
    </p:spTree>
    <p:extLst>
      <p:ext uri="{BB962C8B-B14F-4D97-AF65-F5344CB8AC3E}">
        <p14:creationId xmlns:p14="http://schemas.microsoft.com/office/powerpoint/2010/main" val="14526387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Hearing tests </a:t>
            </a:r>
          </a:p>
        </p:txBody>
      </p:sp>
      <p:sp>
        <p:nvSpPr>
          <p:cNvPr id="3" name="Content Placeholder 2"/>
          <p:cNvSpPr>
            <a:spLocks noGrp="1"/>
          </p:cNvSpPr>
          <p:nvPr>
            <p:ph idx="1"/>
          </p:nvPr>
        </p:nvSpPr>
        <p:spPr>
          <a:xfrm>
            <a:off x="1024129" y="2286000"/>
            <a:ext cx="5071872" cy="4023360"/>
          </a:xfrm>
        </p:spPr>
        <p:txBody>
          <a:bodyPr/>
          <a:lstStyle/>
          <a:p>
            <a:r>
              <a:rPr lang="en-US" dirty="0"/>
              <a:t>Weber and </a:t>
            </a:r>
            <a:r>
              <a:rPr lang="en-US" dirty="0" err="1"/>
              <a:t>Rinne</a:t>
            </a:r>
            <a:r>
              <a:rPr lang="en-US" dirty="0"/>
              <a:t> tests are used to distinguish conductive and </a:t>
            </a:r>
            <a:r>
              <a:rPr lang="en-US" dirty="0" err="1"/>
              <a:t>sensorineural</a:t>
            </a:r>
            <a:r>
              <a:rPr lang="en-US" dirty="0"/>
              <a:t> hearing loss.</a:t>
            </a:r>
            <a:endParaRPr lang="en-IN" dirty="0"/>
          </a:p>
        </p:txBody>
      </p:sp>
      <p:pic>
        <p:nvPicPr>
          <p:cNvPr id="4" name="Picture 3"/>
          <p:cNvPicPr>
            <a:picLocks noChangeAspect="1"/>
          </p:cNvPicPr>
          <p:nvPr/>
        </p:nvPicPr>
        <p:blipFill>
          <a:blip r:embed="rId3"/>
          <a:stretch>
            <a:fillRect/>
          </a:stretch>
        </p:blipFill>
        <p:spPr>
          <a:xfrm>
            <a:off x="6486525" y="806426"/>
            <a:ext cx="4867275" cy="5381625"/>
          </a:xfrm>
          <a:prstGeom prst="rect">
            <a:avLst/>
          </a:prstGeom>
        </p:spPr>
      </p:pic>
    </p:spTree>
    <p:extLst>
      <p:ext uri="{BB962C8B-B14F-4D97-AF65-F5344CB8AC3E}">
        <p14:creationId xmlns:p14="http://schemas.microsoft.com/office/powerpoint/2010/main" val="12637826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tests</a:t>
            </a:r>
            <a:endParaRPr lang="en-IN" dirty="0"/>
          </a:p>
        </p:txBody>
      </p:sp>
      <p:sp>
        <p:nvSpPr>
          <p:cNvPr id="3" name="Content Placeholder 2"/>
          <p:cNvSpPr>
            <a:spLocks noGrp="1"/>
          </p:cNvSpPr>
          <p:nvPr>
            <p:ph idx="1"/>
          </p:nvPr>
        </p:nvSpPr>
        <p:spPr/>
        <p:txBody>
          <a:bodyPr>
            <a:normAutofit/>
          </a:bodyPr>
          <a:lstStyle/>
          <a:p>
            <a:r>
              <a:rPr lang="en-US" dirty="0"/>
              <a:t>Tests that may be useful in patients with vertigo include </a:t>
            </a:r>
          </a:p>
          <a:p>
            <a:pPr lvl="1"/>
            <a:r>
              <a:rPr lang="en-US" dirty="0"/>
              <a:t>Brain imaging, </a:t>
            </a:r>
          </a:p>
          <a:p>
            <a:pPr lvl="1"/>
            <a:r>
              <a:rPr lang="en-US" dirty="0" err="1"/>
              <a:t>Electronystagmography</a:t>
            </a:r>
            <a:r>
              <a:rPr lang="en-US" dirty="0"/>
              <a:t> (ENG)</a:t>
            </a:r>
          </a:p>
          <a:p>
            <a:pPr lvl="1"/>
            <a:r>
              <a:rPr lang="en-US" dirty="0" err="1"/>
              <a:t>Audiometry</a:t>
            </a:r>
            <a:r>
              <a:rPr lang="en-US" dirty="0"/>
              <a:t>, </a:t>
            </a:r>
          </a:p>
          <a:p>
            <a:pPr lvl="1"/>
            <a:r>
              <a:rPr lang="en-US" dirty="0"/>
              <a:t>Brainstem auditory evoked potentials (BAEPs). </a:t>
            </a:r>
          </a:p>
          <a:p>
            <a:r>
              <a:rPr lang="en-US" dirty="0"/>
              <a:t>ECG</a:t>
            </a:r>
            <a:br>
              <a:rPr lang="en-US" dirty="0"/>
            </a:br>
            <a:r>
              <a:rPr lang="en-US" dirty="0"/>
              <a:t>ECHO</a:t>
            </a:r>
            <a:br>
              <a:rPr lang="en-US" dirty="0"/>
            </a:br>
            <a:r>
              <a:rPr lang="en-US" dirty="0"/>
              <a:t>24- Hour </a:t>
            </a:r>
            <a:r>
              <a:rPr lang="en-US" dirty="0" err="1"/>
              <a:t>Holter</a:t>
            </a:r>
            <a:endParaRPr lang="en-US" dirty="0"/>
          </a:p>
        </p:txBody>
      </p:sp>
    </p:spTree>
    <p:extLst>
      <p:ext uri="{BB962C8B-B14F-4D97-AF65-F5344CB8AC3E}">
        <p14:creationId xmlns:p14="http://schemas.microsoft.com/office/powerpoint/2010/main" val="17462308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2164926" y="225289"/>
            <a:ext cx="7862147" cy="6407422"/>
          </a:xfrm>
          <a:prstGeom prst="rect">
            <a:avLst/>
          </a:prstGeom>
        </p:spPr>
      </p:pic>
      <p:sp>
        <p:nvSpPr>
          <p:cNvPr id="11" name="Rectangle 10"/>
          <p:cNvSpPr/>
          <p:nvPr/>
        </p:nvSpPr>
        <p:spPr>
          <a:xfrm>
            <a:off x="359390" y="5589727"/>
            <a:ext cx="6096000" cy="369332"/>
          </a:xfrm>
          <a:prstGeom prst="rect">
            <a:avLst/>
          </a:prstGeom>
        </p:spPr>
        <p:txBody>
          <a:bodyPr>
            <a:spAutoFit/>
          </a:bodyPr>
          <a:lstStyle/>
          <a:p>
            <a:r>
              <a:rPr lang="en-US" dirty="0"/>
              <a:t>(HINTS = head-impulse, nystagmus, test of skew.)</a:t>
            </a:r>
            <a:endParaRPr lang="en-IN" dirty="0"/>
          </a:p>
        </p:txBody>
      </p:sp>
      <p:sp>
        <p:nvSpPr>
          <p:cNvPr id="12" name="Rectangle 11"/>
          <p:cNvSpPr/>
          <p:nvPr/>
        </p:nvSpPr>
        <p:spPr>
          <a:xfrm>
            <a:off x="359390" y="365125"/>
            <a:ext cx="3052549" cy="1015663"/>
          </a:xfrm>
          <a:prstGeom prst="rect">
            <a:avLst/>
          </a:prstGeom>
        </p:spPr>
        <p:txBody>
          <a:bodyPr wrap="square">
            <a:spAutoFit/>
          </a:bodyPr>
          <a:lstStyle/>
          <a:p>
            <a:r>
              <a:rPr lang="en-US" sz="2000" b="1" dirty="0"/>
              <a:t>Algorithm for the diagnostic evaluation of dizziness</a:t>
            </a:r>
            <a:endParaRPr lang="en-IN" sz="2000" b="1" dirty="0"/>
          </a:p>
        </p:txBody>
      </p:sp>
      <p:sp>
        <p:nvSpPr>
          <p:cNvPr id="15" name="Rectangle 14"/>
          <p:cNvSpPr/>
          <p:nvPr/>
        </p:nvSpPr>
        <p:spPr>
          <a:xfrm>
            <a:off x="7845285" y="6550223"/>
            <a:ext cx="3489097" cy="307777"/>
          </a:xfrm>
          <a:prstGeom prst="rect">
            <a:avLst/>
          </a:prstGeom>
        </p:spPr>
        <p:txBody>
          <a:bodyPr wrap="none">
            <a:spAutoFit/>
          </a:bodyPr>
          <a:lstStyle/>
          <a:p>
            <a:r>
              <a:rPr lang="en-IN" sz="1400" dirty="0"/>
              <a:t>Am </a:t>
            </a:r>
            <a:r>
              <a:rPr lang="en-IN" sz="1400" dirty="0" err="1"/>
              <a:t>Fam</a:t>
            </a:r>
            <a:r>
              <a:rPr lang="en-IN" sz="1400" dirty="0"/>
              <a:t> Physician. 2017 Feb 1;95(3):154-162.</a:t>
            </a:r>
          </a:p>
        </p:txBody>
      </p:sp>
    </p:spTree>
    <p:extLst>
      <p:ext uri="{BB962C8B-B14F-4D97-AF65-F5344CB8AC3E}">
        <p14:creationId xmlns:p14="http://schemas.microsoft.com/office/powerpoint/2010/main" val="5577525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of vertigo</a:t>
            </a:r>
            <a:endParaRPr lang="en-IN" dirty="0"/>
          </a:p>
        </p:txBody>
      </p:sp>
      <p:sp>
        <p:nvSpPr>
          <p:cNvPr id="5" name="Content Placeholder 4"/>
          <p:cNvSpPr>
            <a:spLocks noGrp="1"/>
          </p:cNvSpPr>
          <p:nvPr>
            <p:ph idx="1"/>
          </p:nvPr>
        </p:nvSpPr>
        <p:spPr/>
        <p:txBody>
          <a:bodyPr/>
          <a:lstStyle/>
          <a:p>
            <a:r>
              <a:rPr lang="en-US" dirty="0"/>
              <a:t>Vertigo is caused by a number of conditions affecting either the peripheral vestibular apparatus in the inner ear or the central nervous system. </a:t>
            </a:r>
          </a:p>
          <a:p>
            <a:r>
              <a:rPr lang="en-US" dirty="0"/>
              <a:t>In some cases, treatment of the underlying condition improves vertigo.</a:t>
            </a:r>
          </a:p>
          <a:p>
            <a:endParaRPr lang="en-IN" dirty="0"/>
          </a:p>
        </p:txBody>
      </p:sp>
      <p:sp>
        <p:nvSpPr>
          <p:cNvPr id="4" name="Rectangle 3"/>
          <p:cNvSpPr/>
          <p:nvPr/>
        </p:nvSpPr>
        <p:spPr>
          <a:xfrm>
            <a:off x="838200" y="6488668"/>
            <a:ext cx="10858037" cy="307777"/>
          </a:xfrm>
          <a:prstGeom prst="rect">
            <a:avLst/>
          </a:prstGeom>
        </p:spPr>
        <p:txBody>
          <a:bodyPr wrap="none">
            <a:spAutoFit/>
          </a:bodyPr>
          <a:lstStyle/>
          <a:p>
            <a:r>
              <a:rPr lang="en-IN" sz="1400" dirty="0"/>
              <a:t>Treatment of vertigo. Updated on 9 Apr 2021. Available from: </a:t>
            </a:r>
            <a:r>
              <a:rPr lang="en-IN" sz="1400" dirty="0">
                <a:hlinkClick r:id="rId2"/>
              </a:rPr>
              <a:t>https://www.uptodate.com/contents/treatment-of-vertigo</a:t>
            </a:r>
            <a:r>
              <a:rPr lang="en-IN" sz="1400" dirty="0"/>
              <a:t>. Assessed on 12 Jul 2021</a:t>
            </a:r>
          </a:p>
        </p:txBody>
      </p:sp>
    </p:spTree>
    <p:extLst>
      <p:ext uri="{BB962C8B-B14F-4D97-AF65-F5344CB8AC3E}">
        <p14:creationId xmlns:p14="http://schemas.microsoft.com/office/powerpoint/2010/main" val="3765334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Symptomatic treatment</a:t>
            </a:r>
            <a:endParaRPr lang="en-IN" dirty="0"/>
          </a:p>
        </p:txBody>
      </p:sp>
      <p:sp>
        <p:nvSpPr>
          <p:cNvPr id="3" name="Content Placeholder 2"/>
          <p:cNvSpPr>
            <a:spLocks noGrp="1"/>
          </p:cNvSpPr>
          <p:nvPr>
            <p:ph idx="1"/>
          </p:nvPr>
        </p:nvSpPr>
        <p:spPr/>
        <p:txBody>
          <a:bodyPr/>
          <a:lstStyle/>
          <a:p>
            <a:r>
              <a:rPr lang="en-US" dirty="0"/>
              <a:t>Medications to suppress vestibular symptoms are best used for alleviating acute episodes of vertigo that last at least a few hours or days. </a:t>
            </a:r>
          </a:p>
          <a:p>
            <a:r>
              <a:rPr lang="en-US" dirty="0"/>
              <a:t>These drugs can be used to suppress the vestibular system and/or reduce associated nausea and vomiting</a:t>
            </a:r>
          </a:p>
          <a:p>
            <a:endParaRPr lang="en-IN" dirty="0"/>
          </a:p>
        </p:txBody>
      </p:sp>
    </p:spTree>
    <p:extLst>
      <p:ext uri="{BB962C8B-B14F-4D97-AF65-F5344CB8AC3E}">
        <p14:creationId xmlns:p14="http://schemas.microsoft.com/office/powerpoint/2010/main" val="1495590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Approach To The Patient With Dizziness</a:t>
            </a:r>
            <a:endParaRPr lang="en-IN" dirty="0"/>
          </a:p>
        </p:txBody>
      </p:sp>
      <p:sp>
        <p:nvSpPr>
          <p:cNvPr id="6" name="Content Placeholder 5"/>
          <p:cNvSpPr>
            <a:spLocks noGrp="1"/>
          </p:cNvSpPr>
          <p:nvPr>
            <p:ph idx="1"/>
          </p:nvPr>
        </p:nvSpPr>
        <p:spPr/>
        <p:txBody>
          <a:bodyPr/>
          <a:lstStyle/>
          <a:p>
            <a:r>
              <a:rPr lang="en-US" dirty="0" err="1"/>
              <a:t>Drachman</a:t>
            </a:r>
            <a:r>
              <a:rPr lang="en-US" dirty="0"/>
              <a:t> and Hart (1972) described 4 subtypes</a:t>
            </a:r>
            <a:endParaRPr lang="en-IN" dirty="0"/>
          </a:p>
        </p:txBody>
      </p:sp>
      <p:sp>
        <p:nvSpPr>
          <p:cNvPr id="8" name="Rectangle 7"/>
          <p:cNvSpPr/>
          <p:nvPr/>
        </p:nvSpPr>
        <p:spPr>
          <a:xfrm>
            <a:off x="1866900" y="6433624"/>
            <a:ext cx="8458200" cy="307777"/>
          </a:xfrm>
          <a:prstGeom prst="rect">
            <a:avLst/>
          </a:prstGeom>
        </p:spPr>
        <p:txBody>
          <a:bodyPr wrap="square">
            <a:spAutoFit/>
          </a:bodyPr>
          <a:lstStyle/>
          <a:p>
            <a:pPr algn="ctr"/>
            <a:r>
              <a:rPr lang="en-US" sz="1400" dirty="0" err="1"/>
              <a:t>Drachman</a:t>
            </a:r>
            <a:r>
              <a:rPr lang="en-US" sz="1400" dirty="0"/>
              <a:t> DA, Hart CW. An approach to the dizzy patient. Neurology 1972;22:323-34.</a:t>
            </a:r>
          </a:p>
        </p:txBody>
      </p:sp>
      <p:graphicFrame>
        <p:nvGraphicFramePr>
          <p:cNvPr id="9" name="Diagram 8"/>
          <p:cNvGraphicFramePr/>
          <p:nvPr>
            <p:extLst>
              <p:ext uri="{D42A27DB-BD31-4B8C-83A1-F6EECF244321}">
                <p14:modId xmlns:p14="http://schemas.microsoft.com/office/powerpoint/2010/main" val="2890090612"/>
              </p:ext>
            </p:extLst>
          </p:nvPr>
        </p:nvGraphicFramePr>
        <p:xfrm>
          <a:off x="444708" y="2703408"/>
          <a:ext cx="11302584" cy="3187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51568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Medications for acute vertigo</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42007988"/>
              </p:ext>
            </p:extLst>
          </p:nvPr>
        </p:nvGraphicFramePr>
        <p:xfrm>
          <a:off x="1024128" y="1798052"/>
          <a:ext cx="10268262" cy="5059948"/>
        </p:xfrm>
        <a:graphic>
          <a:graphicData uri="http://schemas.openxmlformats.org/drawingml/2006/table">
            <a:tbl>
              <a:tblPr/>
              <a:tblGrid>
                <a:gridCol w="5134131">
                  <a:extLst>
                    <a:ext uri="{9D8B030D-6E8A-4147-A177-3AD203B41FA5}">
                      <a16:colId xmlns:a16="http://schemas.microsoft.com/office/drawing/2014/main" val="20000"/>
                    </a:ext>
                  </a:extLst>
                </a:gridCol>
                <a:gridCol w="5134131">
                  <a:extLst>
                    <a:ext uri="{9D8B030D-6E8A-4147-A177-3AD203B41FA5}">
                      <a16:colId xmlns:a16="http://schemas.microsoft.com/office/drawing/2014/main" val="20001"/>
                    </a:ext>
                  </a:extLst>
                </a:gridCol>
              </a:tblGrid>
              <a:tr h="297644">
                <a:tc>
                  <a:txBody>
                    <a:bodyPr/>
                    <a:lstStyle/>
                    <a:p>
                      <a:pPr algn="ctr" fontAlgn="ctr"/>
                      <a:r>
                        <a:rPr lang="en-IN" sz="1400" b="1" dirty="0">
                          <a:solidFill>
                            <a:srgbClr val="000000"/>
                          </a:solidFill>
                          <a:effectLst/>
                        </a:rPr>
                        <a:t>Drug</a:t>
                      </a:r>
                    </a:p>
                  </a:txBody>
                  <a:tcPr marL="60488" marR="60488" marT="30244" marB="3024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EEEEEE"/>
                    </a:solidFill>
                  </a:tcPr>
                </a:tc>
                <a:tc>
                  <a:txBody>
                    <a:bodyPr/>
                    <a:lstStyle/>
                    <a:p>
                      <a:pPr algn="ctr" fontAlgn="ctr"/>
                      <a:r>
                        <a:rPr lang="en-IN" sz="1400" b="1">
                          <a:solidFill>
                            <a:srgbClr val="000000"/>
                          </a:solidFill>
                          <a:effectLst/>
                        </a:rPr>
                        <a:t>Dose as-needed</a:t>
                      </a:r>
                    </a:p>
                  </a:txBody>
                  <a:tcPr marL="60488" marR="60488" marT="30244" marB="3024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EEEEEE"/>
                    </a:solidFill>
                  </a:tcPr>
                </a:tc>
                <a:extLst>
                  <a:ext uri="{0D108BD9-81ED-4DB2-BD59-A6C34878D82A}">
                    <a16:rowId xmlns:a16="http://schemas.microsoft.com/office/drawing/2014/main" val="10000"/>
                  </a:ext>
                </a:extLst>
              </a:tr>
              <a:tr h="297644">
                <a:tc gridSpan="2">
                  <a:txBody>
                    <a:bodyPr/>
                    <a:lstStyle/>
                    <a:p>
                      <a:pPr fontAlgn="t"/>
                      <a:r>
                        <a:rPr lang="en-IN" sz="1400" b="1">
                          <a:solidFill>
                            <a:srgbClr val="000000"/>
                          </a:solidFill>
                          <a:effectLst/>
                        </a:rPr>
                        <a:t>Orally administered agents:</a:t>
                      </a:r>
                    </a:p>
                  </a:txBody>
                  <a:tcPr marL="60488" marR="60488" marT="30244" marB="3024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FFFFFF"/>
                    </a:solidFill>
                  </a:tcPr>
                </a:tc>
                <a:tc hMerge="1">
                  <a:txBody>
                    <a:bodyPr/>
                    <a:lstStyle/>
                    <a:p>
                      <a:endParaRPr lang="en-IN"/>
                    </a:p>
                  </a:txBody>
                  <a:tcPr/>
                </a:tc>
                <a:extLst>
                  <a:ext uri="{0D108BD9-81ED-4DB2-BD59-A6C34878D82A}">
                    <a16:rowId xmlns:a16="http://schemas.microsoft.com/office/drawing/2014/main" val="10001"/>
                  </a:ext>
                </a:extLst>
              </a:tr>
              <a:tr h="297644">
                <a:tc gridSpan="2">
                  <a:txBody>
                    <a:bodyPr/>
                    <a:lstStyle/>
                    <a:p>
                      <a:pPr fontAlgn="t"/>
                      <a:r>
                        <a:rPr lang="en-IN" sz="1400" b="1">
                          <a:solidFill>
                            <a:srgbClr val="000000"/>
                          </a:solidFill>
                          <a:effectLst/>
                        </a:rPr>
                        <a:t>Antihistamines, first-generation</a:t>
                      </a:r>
                    </a:p>
                  </a:txBody>
                  <a:tcPr marL="60488" marR="60488" marT="30244" marB="3024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777777"/>
                      </a:solidFill>
                      <a:prstDash val="solid"/>
                      <a:round/>
                      <a:headEnd type="none" w="med" len="med"/>
                      <a:tailEnd type="none" w="med" len="med"/>
                    </a:lnB>
                    <a:solidFill>
                      <a:srgbClr val="FFFFFF"/>
                    </a:solidFill>
                  </a:tcPr>
                </a:tc>
                <a:tc hMerge="1">
                  <a:txBody>
                    <a:bodyPr/>
                    <a:lstStyle/>
                    <a:p>
                      <a:endParaRPr lang="en-IN"/>
                    </a:p>
                  </a:txBody>
                  <a:tcPr/>
                </a:tc>
                <a:extLst>
                  <a:ext uri="{0D108BD9-81ED-4DB2-BD59-A6C34878D82A}">
                    <a16:rowId xmlns:a16="http://schemas.microsoft.com/office/drawing/2014/main" val="10002"/>
                  </a:ext>
                </a:extLst>
              </a:tr>
              <a:tr h="297644">
                <a:tc>
                  <a:txBody>
                    <a:bodyPr/>
                    <a:lstStyle/>
                    <a:p>
                      <a:pPr fontAlgn="t"/>
                      <a:r>
                        <a:rPr lang="en-IN" sz="1400">
                          <a:solidFill>
                            <a:srgbClr val="000000"/>
                          </a:solidFill>
                          <a:effectLst/>
                        </a:rPr>
                        <a:t>Dimenhydrinate</a:t>
                      </a:r>
                    </a:p>
                  </a:txBody>
                  <a:tcPr marL="60488" marR="60488" marT="30244" marB="3024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777777"/>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400">
                          <a:solidFill>
                            <a:srgbClr val="000000"/>
                          </a:solidFill>
                          <a:effectLst/>
                        </a:rPr>
                        <a:t>50 to 100 mg every 4 to 6 hours</a:t>
                      </a:r>
                    </a:p>
                  </a:txBody>
                  <a:tcPr marL="60488" marR="60488" marT="30244" marB="3024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777777"/>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97644">
                <a:tc>
                  <a:txBody>
                    <a:bodyPr/>
                    <a:lstStyle/>
                    <a:p>
                      <a:pPr fontAlgn="t"/>
                      <a:r>
                        <a:rPr lang="en-IN" sz="1400">
                          <a:solidFill>
                            <a:srgbClr val="000000"/>
                          </a:solidFill>
                          <a:effectLst/>
                        </a:rPr>
                        <a:t>Diphenhydramine</a:t>
                      </a:r>
                    </a:p>
                  </a:txBody>
                  <a:tcPr marL="60488" marR="60488" marT="30244" marB="3024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400">
                          <a:solidFill>
                            <a:srgbClr val="000000"/>
                          </a:solidFill>
                          <a:effectLst/>
                        </a:rPr>
                        <a:t>25 to 50 mg every 4 to 6 hours</a:t>
                      </a:r>
                    </a:p>
                  </a:txBody>
                  <a:tcPr marL="60488" marR="60488" marT="30244" marB="3024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97644">
                <a:tc>
                  <a:txBody>
                    <a:bodyPr/>
                    <a:lstStyle/>
                    <a:p>
                      <a:pPr fontAlgn="t"/>
                      <a:r>
                        <a:rPr lang="en-IN" sz="1400">
                          <a:solidFill>
                            <a:srgbClr val="000000"/>
                          </a:solidFill>
                          <a:effectLst/>
                        </a:rPr>
                        <a:t>Meclizine</a:t>
                      </a:r>
                    </a:p>
                  </a:txBody>
                  <a:tcPr marL="60488" marR="60488" marT="30244" marB="3024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400">
                          <a:solidFill>
                            <a:srgbClr val="000000"/>
                          </a:solidFill>
                          <a:effectLst/>
                        </a:rPr>
                        <a:t>25 to 50 mg every 6 to 12 hours</a:t>
                      </a:r>
                    </a:p>
                  </a:txBody>
                  <a:tcPr marL="60488" marR="60488" marT="30244" marB="3024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97644">
                <a:tc gridSpan="2">
                  <a:txBody>
                    <a:bodyPr/>
                    <a:lstStyle/>
                    <a:p>
                      <a:pPr fontAlgn="t"/>
                      <a:r>
                        <a:rPr lang="en-IN" sz="1400" b="1" dirty="0">
                          <a:solidFill>
                            <a:srgbClr val="000000"/>
                          </a:solidFill>
                          <a:effectLst/>
                        </a:rPr>
                        <a:t>Benzodiazepines</a:t>
                      </a:r>
                    </a:p>
                  </a:txBody>
                  <a:tcPr marL="60488" marR="60488" marT="30244" marB="3024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777777"/>
                      </a:solidFill>
                      <a:prstDash val="solid"/>
                      <a:round/>
                      <a:headEnd type="none" w="med" len="med"/>
                      <a:tailEnd type="none" w="med" len="med"/>
                    </a:lnB>
                    <a:solidFill>
                      <a:srgbClr val="FFFFFF"/>
                    </a:solidFill>
                  </a:tcPr>
                </a:tc>
                <a:tc hMerge="1">
                  <a:txBody>
                    <a:bodyPr/>
                    <a:lstStyle/>
                    <a:p>
                      <a:endParaRPr lang="en-IN"/>
                    </a:p>
                  </a:txBody>
                  <a:tcPr/>
                </a:tc>
                <a:extLst>
                  <a:ext uri="{0D108BD9-81ED-4DB2-BD59-A6C34878D82A}">
                    <a16:rowId xmlns:a16="http://schemas.microsoft.com/office/drawing/2014/main" val="10006"/>
                  </a:ext>
                </a:extLst>
              </a:tr>
              <a:tr h="297644">
                <a:tc>
                  <a:txBody>
                    <a:bodyPr/>
                    <a:lstStyle/>
                    <a:p>
                      <a:pPr fontAlgn="t"/>
                      <a:r>
                        <a:rPr lang="en-IN" sz="1400">
                          <a:solidFill>
                            <a:srgbClr val="000000"/>
                          </a:solidFill>
                          <a:effectLst/>
                        </a:rPr>
                        <a:t>Alprazolam</a:t>
                      </a:r>
                    </a:p>
                  </a:txBody>
                  <a:tcPr marL="60488" marR="60488" marT="30244" marB="3024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777777"/>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400">
                          <a:solidFill>
                            <a:srgbClr val="000000"/>
                          </a:solidFill>
                          <a:effectLst/>
                        </a:rPr>
                        <a:t>0.5 mg immediate release every 8 hours</a:t>
                      </a:r>
                    </a:p>
                  </a:txBody>
                  <a:tcPr marL="60488" marR="60488" marT="30244" marB="3024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777777"/>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97644">
                <a:tc>
                  <a:txBody>
                    <a:bodyPr/>
                    <a:lstStyle/>
                    <a:p>
                      <a:pPr fontAlgn="t"/>
                      <a:r>
                        <a:rPr lang="en-IN" sz="1400">
                          <a:solidFill>
                            <a:srgbClr val="000000"/>
                          </a:solidFill>
                          <a:effectLst/>
                        </a:rPr>
                        <a:t>Clonazepam</a:t>
                      </a:r>
                    </a:p>
                  </a:txBody>
                  <a:tcPr marL="60488" marR="60488" marT="30244" marB="3024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400">
                          <a:solidFill>
                            <a:srgbClr val="000000"/>
                          </a:solidFill>
                          <a:effectLst/>
                        </a:rPr>
                        <a:t>0.25 to 0.5 mg every 8 to 12 hours</a:t>
                      </a:r>
                    </a:p>
                  </a:txBody>
                  <a:tcPr marL="60488" marR="60488" marT="30244" marB="3024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97644">
                <a:tc>
                  <a:txBody>
                    <a:bodyPr/>
                    <a:lstStyle/>
                    <a:p>
                      <a:pPr fontAlgn="t"/>
                      <a:r>
                        <a:rPr lang="en-IN" sz="1400">
                          <a:solidFill>
                            <a:srgbClr val="000000"/>
                          </a:solidFill>
                          <a:effectLst/>
                        </a:rPr>
                        <a:t>Diazepam</a:t>
                      </a:r>
                    </a:p>
                  </a:txBody>
                  <a:tcPr marL="60488" marR="60488" marT="30244" marB="3024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400">
                          <a:solidFill>
                            <a:srgbClr val="000000"/>
                          </a:solidFill>
                          <a:effectLst/>
                        </a:rPr>
                        <a:t>1 mg every 12 hours</a:t>
                      </a:r>
                    </a:p>
                  </a:txBody>
                  <a:tcPr marL="60488" marR="60488" marT="30244" marB="3024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97644">
                <a:tc>
                  <a:txBody>
                    <a:bodyPr/>
                    <a:lstStyle/>
                    <a:p>
                      <a:pPr fontAlgn="t"/>
                      <a:r>
                        <a:rPr lang="en-IN" sz="1400">
                          <a:solidFill>
                            <a:srgbClr val="000000"/>
                          </a:solidFill>
                          <a:effectLst/>
                        </a:rPr>
                        <a:t>Lorazepam</a:t>
                      </a:r>
                    </a:p>
                  </a:txBody>
                  <a:tcPr marL="60488" marR="60488" marT="30244" marB="3024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400">
                          <a:solidFill>
                            <a:srgbClr val="000000"/>
                          </a:solidFill>
                          <a:effectLst/>
                        </a:rPr>
                        <a:t>1 to 2 mg every 8 hours</a:t>
                      </a:r>
                    </a:p>
                  </a:txBody>
                  <a:tcPr marL="60488" marR="60488" marT="30244" marB="3024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97644">
                <a:tc gridSpan="2">
                  <a:txBody>
                    <a:bodyPr/>
                    <a:lstStyle/>
                    <a:p>
                      <a:pPr fontAlgn="t"/>
                      <a:r>
                        <a:rPr lang="en-IN" sz="1400" b="1" dirty="0" err="1">
                          <a:solidFill>
                            <a:srgbClr val="000000"/>
                          </a:solidFill>
                          <a:effectLst/>
                        </a:rPr>
                        <a:t>Antiemetics</a:t>
                      </a:r>
                      <a:endParaRPr lang="en-IN" sz="1400" b="1" dirty="0">
                        <a:solidFill>
                          <a:srgbClr val="000000"/>
                        </a:solidFill>
                        <a:effectLst/>
                      </a:endParaRPr>
                    </a:p>
                  </a:txBody>
                  <a:tcPr marL="60488" marR="60488" marT="30244" marB="3024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777777"/>
                      </a:solidFill>
                      <a:prstDash val="solid"/>
                      <a:round/>
                      <a:headEnd type="none" w="med" len="med"/>
                      <a:tailEnd type="none" w="med" len="med"/>
                    </a:lnB>
                    <a:solidFill>
                      <a:srgbClr val="FFFFFF"/>
                    </a:solidFill>
                  </a:tcPr>
                </a:tc>
                <a:tc hMerge="1">
                  <a:txBody>
                    <a:bodyPr/>
                    <a:lstStyle/>
                    <a:p>
                      <a:endParaRPr lang="en-IN"/>
                    </a:p>
                  </a:txBody>
                  <a:tcPr/>
                </a:tc>
                <a:extLst>
                  <a:ext uri="{0D108BD9-81ED-4DB2-BD59-A6C34878D82A}">
                    <a16:rowId xmlns:a16="http://schemas.microsoft.com/office/drawing/2014/main" val="10011"/>
                  </a:ext>
                </a:extLst>
              </a:tr>
              <a:tr h="297644">
                <a:tc>
                  <a:txBody>
                    <a:bodyPr/>
                    <a:lstStyle/>
                    <a:p>
                      <a:pPr fontAlgn="t"/>
                      <a:r>
                        <a:rPr lang="en-US" sz="1400">
                          <a:solidFill>
                            <a:srgbClr val="000000"/>
                          </a:solidFill>
                          <a:effectLst/>
                        </a:rPr>
                        <a:t>Domperidone (not available in United States)</a:t>
                      </a:r>
                    </a:p>
                  </a:txBody>
                  <a:tcPr marL="60488" marR="60488" marT="30244" marB="3024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777777"/>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400">
                          <a:solidFill>
                            <a:srgbClr val="000000"/>
                          </a:solidFill>
                          <a:effectLst/>
                        </a:rPr>
                        <a:t>10 mg every 8 hours</a:t>
                      </a:r>
                    </a:p>
                  </a:txBody>
                  <a:tcPr marL="60488" marR="60488" marT="30244" marB="3024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777777"/>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97644">
                <a:tc>
                  <a:txBody>
                    <a:bodyPr/>
                    <a:lstStyle/>
                    <a:p>
                      <a:pPr fontAlgn="t"/>
                      <a:r>
                        <a:rPr lang="en-IN" sz="1400">
                          <a:solidFill>
                            <a:srgbClr val="000000"/>
                          </a:solidFill>
                          <a:effectLst/>
                        </a:rPr>
                        <a:t>Metoclopramide</a:t>
                      </a:r>
                    </a:p>
                  </a:txBody>
                  <a:tcPr marL="60488" marR="60488" marT="30244" marB="3024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400">
                          <a:solidFill>
                            <a:srgbClr val="000000"/>
                          </a:solidFill>
                          <a:effectLst/>
                        </a:rPr>
                        <a:t>5 to 10 mg every 6 hours</a:t>
                      </a:r>
                    </a:p>
                  </a:txBody>
                  <a:tcPr marL="60488" marR="60488" marT="30244" marB="3024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97644">
                <a:tc>
                  <a:txBody>
                    <a:bodyPr/>
                    <a:lstStyle/>
                    <a:p>
                      <a:pPr fontAlgn="t"/>
                      <a:r>
                        <a:rPr lang="en-IN" sz="1400" dirty="0" err="1">
                          <a:solidFill>
                            <a:srgbClr val="000000"/>
                          </a:solidFill>
                          <a:effectLst/>
                        </a:rPr>
                        <a:t>Ondansetron</a:t>
                      </a:r>
                      <a:endParaRPr lang="en-IN" sz="1400" dirty="0">
                        <a:solidFill>
                          <a:srgbClr val="000000"/>
                        </a:solidFill>
                        <a:effectLst/>
                      </a:endParaRPr>
                    </a:p>
                  </a:txBody>
                  <a:tcPr marL="60488" marR="60488" marT="30244" marB="3024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400">
                          <a:solidFill>
                            <a:srgbClr val="000000"/>
                          </a:solidFill>
                          <a:effectLst/>
                        </a:rPr>
                        <a:t>4 mg every 8 to 12 hours</a:t>
                      </a:r>
                    </a:p>
                  </a:txBody>
                  <a:tcPr marL="60488" marR="60488" marT="30244" marB="3024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97644">
                <a:tc>
                  <a:txBody>
                    <a:bodyPr/>
                    <a:lstStyle/>
                    <a:p>
                      <a:pPr fontAlgn="t"/>
                      <a:r>
                        <a:rPr lang="en-IN" sz="1400">
                          <a:solidFill>
                            <a:srgbClr val="000000"/>
                          </a:solidFill>
                          <a:effectLst/>
                        </a:rPr>
                        <a:t>Prochlorperazine</a:t>
                      </a:r>
                    </a:p>
                  </a:txBody>
                  <a:tcPr marL="60488" marR="60488" marT="30244" marB="3024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400">
                          <a:solidFill>
                            <a:srgbClr val="000000"/>
                          </a:solidFill>
                          <a:effectLst/>
                        </a:rPr>
                        <a:t>5 to 10 mg every 6 hours</a:t>
                      </a:r>
                    </a:p>
                  </a:txBody>
                  <a:tcPr marL="60488" marR="60488" marT="30244" marB="3024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97644">
                <a:tc>
                  <a:txBody>
                    <a:bodyPr/>
                    <a:lstStyle/>
                    <a:p>
                      <a:pPr fontAlgn="t"/>
                      <a:r>
                        <a:rPr lang="en-IN" sz="1400">
                          <a:solidFill>
                            <a:srgbClr val="000000"/>
                          </a:solidFill>
                          <a:effectLst/>
                        </a:rPr>
                        <a:t>Promethazine </a:t>
                      </a:r>
                    </a:p>
                  </a:txBody>
                  <a:tcPr marL="60488" marR="60488" marT="30244" marB="3024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sz="1400" dirty="0">
                          <a:solidFill>
                            <a:srgbClr val="000000"/>
                          </a:solidFill>
                          <a:effectLst/>
                        </a:rPr>
                        <a:t>12.5 to 25 mg every 4 to 6 hours</a:t>
                      </a:r>
                    </a:p>
                  </a:txBody>
                  <a:tcPr marL="60488" marR="60488" marT="30244" marB="3024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5331808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Parenterally</a:t>
            </a:r>
            <a:r>
              <a:rPr lang="en-US" dirty="0"/>
              <a:t> administered agents for acute emergency ward use</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2009966"/>
              </p:ext>
            </p:extLst>
          </p:nvPr>
        </p:nvGraphicFramePr>
        <p:xfrm>
          <a:off x="1023938" y="2286000"/>
          <a:ext cx="9915526" cy="3474720"/>
        </p:xfrm>
        <a:graphic>
          <a:graphicData uri="http://schemas.openxmlformats.org/drawingml/2006/table">
            <a:tbl>
              <a:tblPr/>
              <a:tblGrid>
                <a:gridCol w="4957763">
                  <a:extLst>
                    <a:ext uri="{9D8B030D-6E8A-4147-A177-3AD203B41FA5}">
                      <a16:colId xmlns:a16="http://schemas.microsoft.com/office/drawing/2014/main" val="20000"/>
                    </a:ext>
                  </a:extLst>
                </a:gridCol>
                <a:gridCol w="4957763">
                  <a:extLst>
                    <a:ext uri="{9D8B030D-6E8A-4147-A177-3AD203B41FA5}">
                      <a16:colId xmlns:a16="http://schemas.microsoft.com/office/drawing/2014/main" val="20001"/>
                    </a:ext>
                  </a:extLst>
                </a:gridCol>
              </a:tblGrid>
              <a:tr h="0">
                <a:tc gridSpan="2">
                  <a:txBody>
                    <a:bodyPr/>
                    <a:lstStyle/>
                    <a:p>
                      <a:pPr fontAlgn="t"/>
                      <a:r>
                        <a:rPr lang="en-IN" b="1" dirty="0">
                          <a:solidFill>
                            <a:srgbClr val="000000"/>
                          </a:solidFill>
                          <a:effectLst/>
                        </a:rPr>
                        <a:t>Antihistamines, first-generation</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777777"/>
                      </a:solidFill>
                      <a:prstDash val="solid"/>
                      <a:round/>
                      <a:headEnd type="none" w="med" len="med"/>
                      <a:tailEnd type="none" w="med" len="med"/>
                    </a:lnB>
                    <a:solidFill>
                      <a:srgbClr val="FFFFFF"/>
                    </a:solidFill>
                  </a:tcPr>
                </a:tc>
                <a:tc hMerge="1">
                  <a:txBody>
                    <a:bodyPr/>
                    <a:lstStyle/>
                    <a:p>
                      <a:endParaRPr lang="en-IN"/>
                    </a:p>
                  </a:txBody>
                  <a:tcPr/>
                </a:tc>
                <a:extLst>
                  <a:ext uri="{0D108BD9-81ED-4DB2-BD59-A6C34878D82A}">
                    <a16:rowId xmlns:a16="http://schemas.microsoft.com/office/drawing/2014/main" val="10000"/>
                  </a:ext>
                </a:extLst>
              </a:tr>
              <a:tr h="0">
                <a:tc>
                  <a:txBody>
                    <a:bodyPr/>
                    <a:lstStyle/>
                    <a:p>
                      <a:pPr fontAlgn="t"/>
                      <a:r>
                        <a:rPr lang="en-IN">
                          <a:solidFill>
                            <a:srgbClr val="000000"/>
                          </a:solidFill>
                          <a:effectLst/>
                        </a:rPr>
                        <a:t>Diphenhydramine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777777"/>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IN">
                          <a:solidFill>
                            <a:srgbClr val="000000"/>
                          </a:solidFill>
                          <a:effectLst/>
                        </a:rPr>
                        <a:t>10 to 50 mg IV</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777777"/>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fontAlgn="t"/>
                      <a:r>
                        <a:rPr lang="en-IN">
                          <a:solidFill>
                            <a:srgbClr val="000000"/>
                          </a:solidFill>
                          <a:effectLst/>
                        </a:rPr>
                        <a:t>Dimenhydrinate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IN">
                          <a:solidFill>
                            <a:srgbClr val="000000"/>
                          </a:solidFill>
                          <a:effectLst/>
                        </a:rPr>
                        <a:t> 50 mg IV</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gridSpan="2">
                  <a:txBody>
                    <a:bodyPr/>
                    <a:lstStyle/>
                    <a:p>
                      <a:pPr fontAlgn="t"/>
                      <a:r>
                        <a:rPr lang="en-IN" b="1" dirty="0" err="1">
                          <a:solidFill>
                            <a:srgbClr val="000000"/>
                          </a:solidFill>
                          <a:effectLst/>
                        </a:rPr>
                        <a:t>Antiemetics</a:t>
                      </a:r>
                      <a:endParaRPr lang="en-IN" b="1" dirty="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777777"/>
                      </a:solidFill>
                      <a:prstDash val="solid"/>
                      <a:round/>
                      <a:headEnd type="none" w="med" len="med"/>
                      <a:tailEnd type="none" w="med" len="med"/>
                    </a:lnB>
                    <a:solidFill>
                      <a:srgbClr val="FFFFFF"/>
                    </a:solidFill>
                  </a:tcPr>
                </a:tc>
                <a:tc hMerge="1">
                  <a:txBody>
                    <a:bodyPr/>
                    <a:lstStyle/>
                    <a:p>
                      <a:endParaRPr lang="en-IN"/>
                    </a:p>
                  </a:txBody>
                  <a:tcPr/>
                </a:tc>
                <a:extLst>
                  <a:ext uri="{0D108BD9-81ED-4DB2-BD59-A6C34878D82A}">
                    <a16:rowId xmlns:a16="http://schemas.microsoft.com/office/drawing/2014/main" val="10003"/>
                  </a:ext>
                </a:extLst>
              </a:tr>
              <a:tr h="0">
                <a:tc>
                  <a:txBody>
                    <a:bodyPr/>
                    <a:lstStyle/>
                    <a:p>
                      <a:pPr fontAlgn="t"/>
                      <a:r>
                        <a:rPr lang="en-IN">
                          <a:solidFill>
                            <a:srgbClr val="000000"/>
                          </a:solidFill>
                          <a:effectLst/>
                        </a:rPr>
                        <a:t>Metoclopramide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777777"/>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IN">
                          <a:solidFill>
                            <a:srgbClr val="000000"/>
                          </a:solidFill>
                          <a:effectLst/>
                        </a:rPr>
                        <a:t>10 mg IV</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777777"/>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0">
                <a:tc>
                  <a:txBody>
                    <a:bodyPr/>
                    <a:lstStyle/>
                    <a:p>
                      <a:pPr fontAlgn="t"/>
                      <a:r>
                        <a:rPr lang="en-IN" dirty="0" err="1">
                          <a:solidFill>
                            <a:srgbClr val="000000"/>
                          </a:solidFill>
                          <a:effectLst/>
                        </a:rPr>
                        <a:t>Ondansetron</a:t>
                      </a:r>
                      <a:endParaRPr lang="en-IN" dirty="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IN" dirty="0">
                          <a:solidFill>
                            <a:srgbClr val="000000"/>
                          </a:solidFill>
                          <a:effectLst/>
                        </a:rPr>
                        <a:t>4 to 8 mg IV</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0">
                <a:tc>
                  <a:txBody>
                    <a:bodyPr/>
                    <a:lstStyle/>
                    <a:p>
                      <a:pPr fontAlgn="t"/>
                      <a:r>
                        <a:rPr lang="en-IN">
                          <a:solidFill>
                            <a:srgbClr val="000000"/>
                          </a:solidFill>
                          <a:effectLst/>
                        </a:rPr>
                        <a:t>Prochlorperazine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IN">
                          <a:solidFill>
                            <a:srgbClr val="000000"/>
                          </a:solidFill>
                          <a:effectLst/>
                        </a:rPr>
                        <a:t>2.5 to 10 mg IV</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0">
                <a:tc>
                  <a:txBody>
                    <a:bodyPr/>
                    <a:lstStyle/>
                    <a:p>
                      <a:pPr fontAlgn="t"/>
                      <a:r>
                        <a:rPr lang="en-IN">
                          <a:solidFill>
                            <a:srgbClr val="000000"/>
                          </a:solidFill>
                          <a:effectLst/>
                        </a:rPr>
                        <a:t>Promethazine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US" dirty="0">
                          <a:solidFill>
                            <a:srgbClr val="000000"/>
                          </a:solidFill>
                          <a:effectLst/>
                        </a:rPr>
                        <a:t>12.5 to 25 mg IM or IV (vesicant, use caution with IV administration; refer to </a:t>
                      </a:r>
                      <a:r>
                        <a:rPr lang="en-US" dirty="0" err="1">
                          <a:solidFill>
                            <a:srgbClr val="000000"/>
                          </a:solidFill>
                          <a:effectLst/>
                        </a:rPr>
                        <a:t>Lexicomp</a:t>
                      </a:r>
                      <a:r>
                        <a:rPr lang="en-US" dirty="0">
                          <a:solidFill>
                            <a:srgbClr val="000000"/>
                          </a:solidFill>
                          <a:effectLst/>
                        </a:rPr>
                        <a:t> drug monograph included within </a:t>
                      </a:r>
                      <a:r>
                        <a:rPr lang="en-US" dirty="0" err="1">
                          <a:solidFill>
                            <a:srgbClr val="000000"/>
                          </a:solidFill>
                          <a:effectLst/>
                        </a:rPr>
                        <a:t>UpToDate</a:t>
                      </a:r>
                      <a:r>
                        <a:rPr lang="en-US" dirty="0">
                          <a:solidFill>
                            <a:srgbClr val="000000"/>
                          </a:solidFill>
                          <a:effectLst/>
                        </a:rPr>
                        <a:t>)</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2165176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Anticholinergics</a:t>
            </a:r>
            <a:r>
              <a:rPr lang="en-US" dirty="0"/>
              <a:t> </a:t>
            </a:r>
          </a:p>
        </p:txBody>
      </p:sp>
      <p:sp>
        <p:nvSpPr>
          <p:cNvPr id="3" name="Content Placeholder 2"/>
          <p:cNvSpPr>
            <a:spLocks noGrp="1"/>
          </p:cNvSpPr>
          <p:nvPr>
            <p:ph idx="1"/>
          </p:nvPr>
        </p:nvSpPr>
        <p:spPr/>
        <p:txBody>
          <a:bodyPr>
            <a:normAutofit/>
          </a:bodyPr>
          <a:lstStyle/>
          <a:p>
            <a:r>
              <a:rPr lang="en-US" dirty="0"/>
              <a:t>Central vestibular suppressants that suppress firing in vestibular nucleus neurons, reduce the velocity of vestibular </a:t>
            </a:r>
            <a:r>
              <a:rPr lang="en-US" dirty="0" err="1"/>
              <a:t>nystagmus</a:t>
            </a:r>
            <a:r>
              <a:rPr lang="en-US" dirty="0"/>
              <a:t>.</a:t>
            </a:r>
          </a:p>
          <a:p>
            <a:r>
              <a:rPr lang="en-US" dirty="0"/>
              <a:t>Increases motion tolerance.</a:t>
            </a:r>
          </a:p>
          <a:p>
            <a:r>
              <a:rPr lang="en-US" dirty="0"/>
              <a:t>Prominent adverse effects, e.g. dry mouth, dilated pupils, sedation.</a:t>
            </a:r>
          </a:p>
          <a:p>
            <a:r>
              <a:rPr lang="en-US" dirty="0"/>
              <a:t>Adverse effects such as dry mouth and blurred vision also limit use.</a:t>
            </a:r>
          </a:p>
          <a:p>
            <a:endParaRPr lang="en-US" dirty="0"/>
          </a:p>
        </p:txBody>
      </p:sp>
      <p:sp>
        <p:nvSpPr>
          <p:cNvPr id="4" name="Rectangle 3"/>
          <p:cNvSpPr/>
          <p:nvPr/>
        </p:nvSpPr>
        <p:spPr>
          <a:xfrm>
            <a:off x="202845" y="6474025"/>
            <a:ext cx="2668038" cy="307777"/>
          </a:xfrm>
          <a:prstGeom prst="rect">
            <a:avLst/>
          </a:prstGeom>
        </p:spPr>
        <p:txBody>
          <a:bodyPr wrap="none">
            <a:spAutoFit/>
          </a:bodyPr>
          <a:lstStyle/>
          <a:p>
            <a:r>
              <a:rPr lang="en-US" sz="1400" dirty="0"/>
              <a:t>CNS drugs 2003 Jan;17(2):85–100.</a:t>
            </a:r>
          </a:p>
        </p:txBody>
      </p:sp>
    </p:spTree>
    <p:extLst>
      <p:ext uri="{BB962C8B-B14F-4D97-AF65-F5344CB8AC3E}">
        <p14:creationId xmlns:p14="http://schemas.microsoft.com/office/powerpoint/2010/main" val="37316291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Antihistaminics</a:t>
            </a:r>
            <a:r>
              <a:rPr lang="en-US" dirty="0"/>
              <a:t> </a:t>
            </a:r>
          </a:p>
        </p:txBody>
      </p:sp>
      <p:sp>
        <p:nvSpPr>
          <p:cNvPr id="3" name="Content Placeholder 2"/>
          <p:cNvSpPr>
            <a:spLocks noGrp="1"/>
          </p:cNvSpPr>
          <p:nvPr>
            <p:ph idx="1"/>
          </p:nvPr>
        </p:nvSpPr>
        <p:spPr/>
        <p:txBody>
          <a:bodyPr>
            <a:normAutofit/>
          </a:bodyPr>
          <a:lstStyle/>
          <a:p>
            <a:r>
              <a:rPr lang="en-US" dirty="0"/>
              <a:t>Have substantial </a:t>
            </a:r>
            <a:r>
              <a:rPr lang="en-US" dirty="0" err="1"/>
              <a:t>anticholinergic</a:t>
            </a:r>
            <a:r>
              <a:rPr lang="en-US" dirty="0"/>
              <a:t> activity, it seems likely that most or all of their vestibular suppressant effect derives from their </a:t>
            </a:r>
            <a:r>
              <a:rPr lang="en-US" dirty="0" err="1"/>
              <a:t>anticholinergic</a:t>
            </a:r>
            <a:r>
              <a:rPr lang="en-US" dirty="0"/>
              <a:t> action.</a:t>
            </a:r>
          </a:p>
          <a:p>
            <a:r>
              <a:rPr lang="en-US" dirty="0"/>
              <a:t>Prevent motion sickness, reduce severity of symptoms even if taken after the onset of symptoms.</a:t>
            </a:r>
          </a:p>
          <a:p>
            <a:r>
              <a:rPr lang="en-US" dirty="0"/>
              <a:t>Antihistamines that do not cross the blood-brain barrier are not used to treat vertigo. (</a:t>
            </a:r>
            <a:r>
              <a:rPr lang="en-US" dirty="0" err="1"/>
              <a:t>Fexofenadine</a:t>
            </a:r>
            <a:r>
              <a:rPr lang="en-US" dirty="0"/>
              <a:t>)</a:t>
            </a:r>
          </a:p>
        </p:txBody>
      </p:sp>
      <p:sp>
        <p:nvSpPr>
          <p:cNvPr id="4" name="Rectangle 3"/>
          <p:cNvSpPr/>
          <p:nvPr/>
        </p:nvSpPr>
        <p:spPr>
          <a:xfrm>
            <a:off x="202845" y="6474025"/>
            <a:ext cx="2668038" cy="307777"/>
          </a:xfrm>
          <a:prstGeom prst="rect">
            <a:avLst/>
          </a:prstGeom>
        </p:spPr>
        <p:txBody>
          <a:bodyPr wrap="none">
            <a:spAutoFit/>
          </a:bodyPr>
          <a:lstStyle/>
          <a:p>
            <a:r>
              <a:rPr lang="en-US" sz="1400" dirty="0"/>
              <a:t>CNS drugs 2003 Jan;17(2):85–100.</a:t>
            </a:r>
          </a:p>
        </p:txBody>
      </p:sp>
    </p:spTree>
    <p:extLst>
      <p:ext uri="{BB962C8B-B14F-4D97-AF65-F5344CB8AC3E}">
        <p14:creationId xmlns:p14="http://schemas.microsoft.com/office/powerpoint/2010/main" val="12201105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Benzodiazepines</a:t>
            </a:r>
          </a:p>
        </p:txBody>
      </p:sp>
      <p:sp>
        <p:nvSpPr>
          <p:cNvPr id="3" name="Content Placeholder 2"/>
          <p:cNvSpPr>
            <a:spLocks noGrp="1"/>
          </p:cNvSpPr>
          <p:nvPr>
            <p:ph idx="1"/>
          </p:nvPr>
        </p:nvSpPr>
        <p:spPr/>
        <p:txBody>
          <a:bodyPr>
            <a:normAutofit/>
          </a:bodyPr>
          <a:lstStyle/>
          <a:p>
            <a:r>
              <a:rPr lang="en-US" dirty="0"/>
              <a:t>GABA modulators.</a:t>
            </a:r>
          </a:p>
          <a:p>
            <a:r>
              <a:rPr lang="en-US" dirty="0"/>
              <a:t>Acting centrally to suppress vestibular responses.</a:t>
            </a:r>
          </a:p>
          <a:p>
            <a:r>
              <a:rPr lang="en-US" dirty="0"/>
              <a:t>In small doses, extremely useful for management of vertigo.</a:t>
            </a:r>
          </a:p>
          <a:p>
            <a:r>
              <a:rPr lang="en-US" dirty="0"/>
              <a:t>Also useful in prevention of motion sickness.</a:t>
            </a:r>
          </a:p>
          <a:p>
            <a:r>
              <a:rPr lang="en-US" dirty="0"/>
              <a:t>Habituation, impaired memory, ↑ risk of falling – main problems.</a:t>
            </a:r>
          </a:p>
        </p:txBody>
      </p:sp>
      <p:sp>
        <p:nvSpPr>
          <p:cNvPr id="4" name="Rectangle 3"/>
          <p:cNvSpPr/>
          <p:nvPr/>
        </p:nvSpPr>
        <p:spPr>
          <a:xfrm>
            <a:off x="202845" y="6474025"/>
            <a:ext cx="2668038" cy="307777"/>
          </a:xfrm>
          <a:prstGeom prst="rect">
            <a:avLst/>
          </a:prstGeom>
        </p:spPr>
        <p:txBody>
          <a:bodyPr wrap="none">
            <a:spAutoFit/>
          </a:bodyPr>
          <a:lstStyle/>
          <a:p>
            <a:r>
              <a:rPr lang="en-US" sz="1400" dirty="0"/>
              <a:t>CNS drugs 2003 Jan;17(2):85–100.</a:t>
            </a:r>
          </a:p>
        </p:txBody>
      </p:sp>
    </p:spTree>
    <p:extLst>
      <p:ext uri="{BB962C8B-B14F-4D97-AF65-F5344CB8AC3E}">
        <p14:creationId xmlns:p14="http://schemas.microsoft.com/office/powerpoint/2010/main" val="38850832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Calcium channel antagonists (CCA)</a:t>
            </a:r>
          </a:p>
        </p:txBody>
      </p:sp>
      <p:sp>
        <p:nvSpPr>
          <p:cNvPr id="3" name="Content Placeholder 2"/>
          <p:cNvSpPr>
            <a:spLocks noGrp="1"/>
          </p:cNvSpPr>
          <p:nvPr>
            <p:ph idx="1"/>
          </p:nvPr>
        </p:nvSpPr>
        <p:spPr/>
        <p:txBody>
          <a:bodyPr>
            <a:normAutofit/>
          </a:bodyPr>
          <a:lstStyle/>
          <a:p>
            <a:r>
              <a:rPr lang="en-US" dirty="0"/>
              <a:t>Examples: Flunarizine, Cinnarizine </a:t>
            </a:r>
          </a:p>
          <a:p>
            <a:r>
              <a:rPr lang="en-US" dirty="0"/>
              <a:t>Vestibular dark cells contain calcium channels, suggesting possibility that CCA might change ion concentration in Endolymph.</a:t>
            </a:r>
          </a:p>
          <a:p>
            <a:r>
              <a:rPr lang="en-US" dirty="0"/>
              <a:t>CCA often have </a:t>
            </a:r>
            <a:r>
              <a:rPr lang="en-US" dirty="0" err="1"/>
              <a:t>anticholinergic</a:t>
            </a:r>
            <a:r>
              <a:rPr lang="en-US" dirty="0"/>
              <a:t> and/or antihistaminic activity. </a:t>
            </a:r>
          </a:p>
          <a:p>
            <a:r>
              <a:rPr lang="en-US" dirty="0"/>
              <a:t>CCA may be effective in 'vestibular </a:t>
            </a:r>
            <a:r>
              <a:rPr lang="en-US" dirty="0" err="1"/>
              <a:t>Ménière's</a:t>
            </a:r>
            <a:r>
              <a:rPr lang="en-US" dirty="0"/>
              <a:t>', as individuals with this diagnosis have a high prevalence of migraine, for which calcium channel antagonists are often effective</a:t>
            </a:r>
          </a:p>
        </p:txBody>
      </p:sp>
      <p:sp>
        <p:nvSpPr>
          <p:cNvPr id="4" name="Rectangle 3"/>
          <p:cNvSpPr/>
          <p:nvPr/>
        </p:nvSpPr>
        <p:spPr>
          <a:xfrm>
            <a:off x="202845" y="6474025"/>
            <a:ext cx="2668038" cy="307777"/>
          </a:xfrm>
          <a:prstGeom prst="rect">
            <a:avLst/>
          </a:prstGeom>
        </p:spPr>
        <p:txBody>
          <a:bodyPr wrap="none">
            <a:spAutoFit/>
          </a:bodyPr>
          <a:lstStyle/>
          <a:p>
            <a:r>
              <a:rPr lang="en-US" sz="1400" dirty="0"/>
              <a:t>CNS drugs 2003 Jan;17(2):85–100.</a:t>
            </a:r>
          </a:p>
        </p:txBody>
      </p:sp>
    </p:spTree>
    <p:extLst>
      <p:ext uri="{BB962C8B-B14F-4D97-AF65-F5344CB8AC3E}">
        <p14:creationId xmlns:p14="http://schemas.microsoft.com/office/powerpoint/2010/main" val="8597608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Antiemetics</a:t>
            </a:r>
            <a:r>
              <a:rPr lang="en-US" dirty="0"/>
              <a:t> </a:t>
            </a:r>
          </a:p>
        </p:txBody>
      </p:sp>
      <p:sp>
        <p:nvSpPr>
          <p:cNvPr id="3" name="Content Placeholder 2"/>
          <p:cNvSpPr>
            <a:spLocks noGrp="1"/>
          </p:cNvSpPr>
          <p:nvPr>
            <p:ph idx="1"/>
          </p:nvPr>
        </p:nvSpPr>
        <p:spPr/>
        <p:txBody>
          <a:bodyPr>
            <a:noAutofit/>
          </a:bodyPr>
          <a:lstStyle/>
          <a:p>
            <a:r>
              <a:rPr lang="en-US" dirty="0"/>
              <a:t>Control of nausea in patients with vertigo.</a:t>
            </a:r>
          </a:p>
          <a:p>
            <a:r>
              <a:rPr lang="en-US" dirty="0"/>
              <a:t>Choice of agent depends </a:t>
            </a:r>
          </a:p>
          <a:p>
            <a:pPr lvl="1"/>
            <a:r>
              <a:rPr lang="en-US" dirty="0"/>
              <a:t>consideration of route of administration </a:t>
            </a:r>
          </a:p>
          <a:p>
            <a:pPr lvl="1"/>
            <a:r>
              <a:rPr lang="en-US" dirty="0"/>
              <a:t>adverse effect profile</a:t>
            </a:r>
          </a:p>
          <a:p>
            <a:pPr lvl="1"/>
            <a:r>
              <a:rPr lang="en-US" dirty="0"/>
              <a:t>Oral agents: mild nausea </a:t>
            </a:r>
          </a:p>
          <a:p>
            <a:pPr lvl="1"/>
            <a:r>
              <a:rPr lang="en-US" dirty="0"/>
              <a:t>Suppositories: outpatients who unable to absorb oral agents because of gastric </a:t>
            </a:r>
            <a:r>
              <a:rPr lang="en-US" dirty="0" err="1"/>
              <a:t>atony</a:t>
            </a:r>
            <a:r>
              <a:rPr lang="en-US" dirty="0"/>
              <a:t> or vomiting. </a:t>
            </a:r>
          </a:p>
          <a:p>
            <a:pPr lvl="1"/>
            <a:r>
              <a:rPr lang="en-US" dirty="0"/>
              <a:t>Sublingual administration- motion sickness.</a:t>
            </a:r>
          </a:p>
          <a:p>
            <a:pPr lvl="1"/>
            <a:r>
              <a:rPr lang="en-US" dirty="0" err="1"/>
              <a:t>Injectables</a:t>
            </a:r>
            <a:r>
              <a:rPr lang="en-US" dirty="0"/>
              <a:t>: emergency room or inpatient settings</a:t>
            </a:r>
          </a:p>
        </p:txBody>
      </p:sp>
      <p:sp>
        <p:nvSpPr>
          <p:cNvPr id="5" name="Rectangle 4"/>
          <p:cNvSpPr/>
          <p:nvPr/>
        </p:nvSpPr>
        <p:spPr>
          <a:xfrm>
            <a:off x="202845" y="6474025"/>
            <a:ext cx="2668038" cy="307777"/>
          </a:xfrm>
          <a:prstGeom prst="rect">
            <a:avLst/>
          </a:prstGeom>
        </p:spPr>
        <p:txBody>
          <a:bodyPr wrap="none">
            <a:spAutoFit/>
          </a:bodyPr>
          <a:lstStyle/>
          <a:p>
            <a:r>
              <a:rPr lang="en-US" sz="1400" dirty="0"/>
              <a:t>CNS drugs 2003 Jan;17(2):85–100.</a:t>
            </a:r>
          </a:p>
        </p:txBody>
      </p:sp>
    </p:spTree>
    <p:extLst>
      <p:ext uri="{BB962C8B-B14F-4D97-AF65-F5344CB8AC3E}">
        <p14:creationId xmlns:p14="http://schemas.microsoft.com/office/powerpoint/2010/main" val="30812459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Antiemetics</a:t>
            </a:r>
            <a:r>
              <a:rPr lang="en-US" dirty="0"/>
              <a:t>… </a:t>
            </a:r>
          </a:p>
        </p:txBody>
      </p:sp>
      <p:pic>
        <p:nvPicPr>
          <p:cNvPr id="4" name="Picture 3"/>
          <p:cNvPicPr/>
          <p:nvPr/>
        </p:nvPicPr>
        <p:blipFill>
          <a:blip r:embed="rId2" cstate="print"/>
          <a:srcRect/>
          <a:stretch>
            <a:fillRect/>
          </a:stretch>
        </p:blipFill>
        <p:spPr bwMode="auto">
          <a:xfrm>
            <a:off x="828622" y="1752600"/>
            <a:ext cx="10636052" cy="4267200"/>
          </a:xfrm>
          <a:prstGeom prst="rect">
            <a:avLst/>
          </a:prstGeom>
          <a:noFill/>
          <a:ln w="9525">
            <a:solidFill>
              <a:schemeClr val="accent1"/>
            </a:solidFill>
            <a:miter lim="800000"/>
            <a:headEnd/>
            <a:tailEnd/>
          </a:ln>
        </p:spPr>
      </p:pic>
      <p:sp>
        <p:nvSpPr>
          <p:cNvPr id="5" name="Rectangle 4"/>
          <p:cNvSpPr/>
          <p:nvPr/>
        </p:nvSpPr>
        <p:spPr>
          <a:xfrm>
            <a:off x="202845" y="6477002"/>
            <a:ext cx="2668038" cy="307777"/>
          </a:xfrm>
          <a:prstGeom prst="rect">
            <a:avLst/>
          </a:prstGeom>
        </p:spPr>
        <p:txBody>
          <a:bodyPr wrap="none">
            <a:spAutoFit/>
          </a:bodyPr>
          <a:lstStyle/>
          <a:p>
            <a:r>
              <a:rPr lang="en-US" sz="1400" dirty="0"/>
              <a:t>CNS drugs 2003 Jan;17(2):85–100.</a:t>
            </a:r>
          </a:p>
        </p:txBody>
      </p:sp>
    </p:spTree>
    <p:extLst>
      <p:ext uri="{BB962C8B-B14F-4D97-AF65-F5344CB8AC3E}">
        <p14:creationId xmlns:p14="http://schemas.microsoft.com/office/powerpoint/2010/main" val="1799096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Antiemetics</a:t>
            </a:r>
            <a:r>
              <a:rPr lang="en-US" dirty="0"/>
              <a:t> …</a:t>
            </a:r>
          </a:p>
        </p:txBody>
      </p:sp>
      <p:sp>
        <p:nvSpPr>
          <p:cNvPr id="3" name="Content Placeholder 2"/>
          <p:cNvSpPr>
            <a:spLocks noGrp="1"/>
          </p:cNvSpPr>
          <p:nvPr>
            <p:ph idx="1"/>
          </p:nvPr>
        </p:nvSpPr>
        <p:spPr/>
        <p:txBody>
          <a:bodyPr>
            <a:noAutofit/>
          </a:bodyPr>
          <a:lstStyle/>
          <a:p>
            <a:r>
              <a:rPr lang="en-US" dirty="0" err="1"/>
              <a:t>Antihistaminics</a:t>
            </a:r>
            <a:endParaRPr lang="en-US" dirty="0"/>
          </a:p>
          <a:p>
            <a:pPr lvl="1"/>
            <a:r>
              <a:rPr lang="en-US" dirty="0" err="1"/>
              <a:t>Meclozine</a:t>
            </a:r>
            <a:r>
              <a:rPr lang="en-US" dirty="0"/>
              <a:t> – </a:t>
            </a:r>
            <a:r>
              <a:rPr lang="en-US" dirty="0" err="1"/>
              <a:t>peffered</a:t>
            </a:r>
            <a:endParaRPr lang="en-US" dirty="0"/>
          </a:p>
          <a:p>
            <a:pPr lvl="1"/>
            <a:r>
              <a:rPr lang="en-US" dirty="0" err="1"/>
              <a:t>Prochlorperazine</a:t>
            </a:r>
            <a:r>
              <a:rPr lang="en-US" dirty="0"/>
              <a:t>, </a:t>
            </a:r>
            <a:r>
              <a:rPr lang="en-US" dirty="0" err="1"/>
              <a:t>promethazine</a:t>
            </a:r>
            <a:r>
              <a:rPr lang="en-US" dirty="0"/>
              <a:t> – 2nd choice</a:t>
            </a:r>
          </a:p>
          <a:p>
            <a:r>
              <a:rPr lang="en-US" dirty="0" err="1"/>
              <a:t>Prokinetic</a:t>
            </a:r>
            <a:r>
              <a:rPr lang="en-US" dirty="0"/>
              <a:t> drugs</a:t>
            </a:r>
          </a:p>
          <a:p>
            <a:pPr lvl="1"/>
            <a:r>
              <a:rPr lang="en-US" dirty="0" err="1"/>
              <a:t>Metoclopramide</a:t>
            </a:r>
            <a:r>
              <a:rPr lang="en-US" dirty="0"/>
              <a:t> – not effective</a:t>
            </a:r>
          </a:p>
          <a:p>
            <a:r>
              <a:rPr lang="en-US" dirty="0"/>
              <a:t>5HT3 </a:t>
            </a:r>
            <a:r>
              <a:rPr lang="en-US" dirty="0" err="1"/>
              <a:t>antogonist</a:t>
            </a:r>
            <a:r>
              <a:rPr lang="en-US" dirty="0"/>
              <a:t> e.g. </a:t>
            </a:r>
            <a:r>
              <a:rPr lang="en-US" dirty="0" err="1"/>
              <a:t>ondansetron</a:t>
            </a:r>
            <a:r>
              <a:rPr lang="en-US" dirty="0"/>
              <a:t> </a:t>
            </a:r>
          </a:p>
          <a:p>
            <a:pPr lvl="1"/>
            <a:r>
              <a:rPr lang="en-US" dirty="0"/>
              <a:t>Highly effective</a:t>
            </a:r>
          </a:p>
          <a:p>
            <a:pPr lvl="1"/>
            <a:r>
              <a:rPr lang="en-US" dirty="0"/>
              <a:t>Cost high</a:t>
            </a:r>
          </a:p>
        </p:txBody>
      </p:sp>
      <p:sp>
        <p:nvSpPr>
          <p:cNvPr id="4" name="Rectangle 3"/>
          <p:cNvSpPr/>
          <p:nvPr/>
        </p:nvSpPr>
        <p:spPr>
          <a:xfrm>
            <a:off x="202845" y="6474025"/>
            <a:ext cx="2668038" cy="307777"/>
          </a:xfrm>
          <a:prstGeom prst="rect">
            <a:avLst/>
          </a:prstGeom>
        </p:spPr>
        <p:txBody>
          <a:bodyPr wrap="none">
            <a:spAutoFit/>
          </a:bodyPr>
          <a:lstStyle/>
          <a:p>
            <a:r>
              <a:rPr lang="en-US" sz="1400" dirty="0"/>
              <a:t>CNS drugs 2003 Jan;17(2):85–100.</a:t>
            </a:r>
          </a:p>
        </p:txBody>
      </p:sp>
    </p:spTree>
    <p:extLst>
      <p:ext uri="{BB962C8B-B14F-4D97-AF65-F5344CB8AC3E}">
        <p14:creationId xmlns:p14="http://schemas.microsoft.com/office/powerpoint/2010/main" val="866050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Agents of Uncertain Efficacy and Mechanism</a:t>
            </a:r>
          </a:p>
        </p:txBody>
      </p:sp>
      <p:sp>
        <p:nvSpPr>
          <p:cNvPr id="3" name="Content Placeholder 2"/>
          <p:cNvSpPr>
            <a:spLocks noGrp="1"/>
          </p:cNvSpPr>
          <p:nvPr>
            <p:ph sz="half" idx="1"/>
          </p:nvPr>
        </p:nvSpPr>
        <p:spPr/>
        <p:txBody>
          <a:bodyPr>
            <a:normAutofit/>
          </a:bodyPr>
          <a:lstStyle/>
          <a:p>
            <a:r>
              <a:rPr lang="en-US" dirty="0" err="1"/>
              <a:t>Betahistine</a:t>
            </a:r>
            <a:r>
              <a:rPr lang="en-US" dirty="0"/>
              <a:t> </a:t>
            </a:r>
          </a:p>
          <a:p>
            <a:pPr lvl="1"/>
            <a:r>
              <a:rPr lang="en-US" dirty="0"/>
              <a:t>H1 receptor agonist, H3 receptor antagonist.</a:t>
            </a:r>
          </a:p>
          <a:p>
            <a:pPr lvl="1"/>
            <a:r>
              <a:rPr lang="en-US" dirty="0"/>
              <a:t>Decouples negative feedback loop controlling histamine release, resulting in central facilitation of </a:t>
            </a:r>
            <a:r>
              <a:rPr lang="en-US" dirty="0" err="1"/>
              <a:t>histaminergic</a:t>
            </a:r>
            <a:r>
              <a:rPr lang="en-US" dirty="0"/>
              <a:t> neurotransmission in brain</a:t>
            </a:r>
          </a:p>
          <a:p>
            <a:pPr lvl="1"/>
            <a:r>
              <a:rPr lang="en-US" dirty="0"/>
              <a:t>Associated with reduction in the gain of the </a:t>
            </a:r>
            <a:r>
              <a:rPr lang="en-US" dirty="0" err="1"/>
              <a:t>vestibulo</a:t>
            </a:r>
            <a:r>
              <a:rPr lang="en-US" dirty="0"/>
              <a:t>-ocular reflex</a:t>
            </a:r>
          </a:p>
          <a:p>
            <a:pPr lvl="1"/>
            <a:r>
              <a:rPr lang="en-US" dirty="0"/>
              <a:t>↑ blood flow to inner ear</a:t>
            </a:r>
          </a:p>
          <a:p>
            <a:pPr lvl="1"/>
            <a:r>
              <a:rPr lang="en-US" dirty="0"/>
              <a:t>May accelerate compensation</a:t>
            </a:r>
          </a:p>
        </p:txBody>
      </p:sp>
      <p:pic>
        <p:nvPicPr>
          <p:cNvPr id="9" name="Picture 8"/>
          <p:cNvPicPr/>
          <p:nvPr/>
        </p:nvPicPr>
        <p:blipFill>
          <a:blip r:embed="rId2" cstate="print"/>
          <a:srcRect/>
          <a:stretch>
            <a:fillRect/>
          </a:stretch>
        </p:blipFill>
        <p:spPr bwMode="auto">
          <a:xfrm>
            <a:off x="6317277" y="2285999"/>
            <a:ext cx="5277692" cy="3615179"/>
          </a:xfrm>
          <a:prstGeom prst="rect">
            <a:avLst/>
          </a:prstGeom>
          <a:noFill/>
          <a:ln w="9525">
            <a:noFill/>
            <a:miter lim="800000"/>
            <a:headEnd/>
            <a:tailEnd/>
          </a:ln>
        </p:spPr>
      </p:pic>
      <p:sp>
        <p:nvSpPr>
          <p:cNvPr id="10" name="Rectangle 9"/>
          <p:cNvSpPr/>
          <p:nvPr/>
        </p:nvSpPr>
        <p:spPr>
          <a:xfrm>
            <a:off x="202845" y="6474025"/>
            <a:ext cx="2668038" cy="307777"/>
          </a:xfrm>
          <a:prstGeom prst="rect">
            <a:avLst/>
          </a:prstGeom>
        </p:spPr>
        <p:txBody>
          <a:bodyPr wrap="none">
            <a:spAutoFit/>
          </a:bodyPr>
          <a:lstStyle/>
          <a:p>
            <a:r>
              <a:rPr lang="en-US" sz="1400" dirty="0"/>
              <a:t>CNS drugs 2003 Jan;17(2):85–100.</a:t>
            </a:r>
          </a:p>
        </p:txBody>
      </p:sp>
    </p:spTree>
    <p:extLst>
      <p:ext uri="{BB962C8B-B14F-4D97-AF65-F5344CB8AC3E}">
        <p14:creationId xmlns:p14="http://schemas.microsoft.com/office/powerpoint/2010/main" val="1919902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 Syncope or presyncope </a:t>
            </a:r>
            <a:endParaRPr lang="en-US" dirty="0"/>
          </a:p>
        </p:txBody>
      </p:sp>
      <p:sp>
        <p:nvSpPr>
          <p:cNvPr id="3" name="Content Placeholder 2"/>
          <p:cNvSpPr>
            <a:spLocks noGrp="1"/>
          </p:cNvSpPr>
          <p:nvPr>
            <p:ph idx="1"/>
          </p:nvPr>
        </p:nvSpPr>
        <p:spPr/>
        <p:txBody>
          <a:bodyPr>
            <a:normAutofit/>
          </a:bodyPr>
          <a:lstStyle/>
          <a:p>
            <a:r>
              <a:rPr lang="en-US" dirty="0"/>
              <a:t>A lightheaded, faint feeling, as though one were about to pass out.</a:t>
            </a:r>
          </a:p>
          <a:p>
            <a:r>
              <a:rPr lang="en-US" dirty="0"/>
              <a:t>Typically occurs in episodes lasting seconds to hours.</a:t>
            </a:r>
          </a:p>
          <a:p>
            <a:r>
              <a:rPr lang="en-US" dirty="0">
                <a:solidFill>
                  <a:schemeClr val="accent2"/>
                </a:solidFill>
              </a:rPr>
              <a:t>The following questions should be answered: </a:t>
            </a:r>
          </a:p>
          <a:p>
            <a:pPr lvl="1"/>
            <a:r>
              <a:rPr lang="en-US" sz="2000" dirty="0"/>
              <a:t>Do episodes occur only when the patient is upright, or do they 	occur in other positions?</a:t>
            </a:r>
          </a:p>
          <a:p>
            <a:pPr lvl="1"/>
            <a:r>
              <a:rPr lang="en-US" sz="2000" dirty="0"/>
              <a:t>Are episodes associated with palpitations, medication, meals, 	bathing, </a:t>
            </a:r>
            <a:r>
              <a:rPr lang="en-US" sz="2000" dirty="0" err="1"/>
              <a:t>dyspnoea</a:t>
            </a:r>
            <a:r>
              <a:rPr lang="en-US" sz="2000" dirty="0"/>
              <a:t>, or chest discomfort?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therapy</a:t>
            </a:r>
          </a:p>
        </p:txBody>
      </p:sp>
      <p:sp>
        <p:nvSpPr>
          <p:cNvPr id="3" name="Content Placeholder 2"/>
          <p:cNvSpPr>
            <a:spLocks noGrp="1"/>
          </p:cNvSpPr>
          <p:nvPr>
            <p:ph idx="1"/>
          </p:nvPr>
        </p:nvSpPr>
        <p:spPr/>
        <p:txBody>
          <a:bodyPr>
            <a:normAutofit/>
          </a:bodyPr>
          <a:lstStyle/>
          <a:p>
            <a:r>
              <a:rPr lang="en-US" dirty="0" err="1"/>
              <a:t>Canalith</a:t>
            </a:r>
            <a:r>
              <a:rPr lang="en-US" dirty="0"/>
              <a:t> Repositioning Procedure (CRP)</a:t>
            </a:r>
          </a:p>
          <a:p>
            <a:pPr lvl="1"/>
            <a:r>
              <a:rPr lang="en-US" dirty="0" err="1"/>
              <a:t>Epley</a:t>
            </a:r>
            <a:r>
              <a:rPr lang="en-US" dirty="0"/>
              <a:t> maneuver</a:t>
            </a:r>
          </a:p>
          <a:p>
            <a:r>
              <a:rPr lang="en-US" dirty="0"/>
              <a:t>Surgery</a:t>
            </a:r>
          </a:p>
          <a:p>
            <a:pPr lvl="1"/>
            <a:r>
              <a:rPr lang="en-US" dirty="0"/>
              <a:t>Singular </a:t>
            </a:r>
            <a:r>
              <a:rPr lang="en-US" dirty="0" err="1"/>
              <a:t>neurectomy</a:t>
            </a:r>
            <a:endParaRPr lang="en-US" dirty="0"/>
          </a:p>
          <a:p>
            <a:pPr lvl="1"/>
            <a:r>
              <a:rPr lang="en-US" dirty="0"/>
              <a:t>Vestibular Nerve Section</a:t>
            </a:r>
          </a:p>
          <a:p>
            <a:pPr lvl="1"/>
            <a:r>
              <a:rPr lang="en-US" dirty="0"/>
              <a:t>Posterior Canal Plugging Procedure</a:t>
            </a:r>
          </a:p>
          <a:p>
            <a:r>
              <a:rPr lang="en-US" dirty="0"/>
              <a:t>Dietary changes (avoid caffeine)</a:t>
            </a:r>
          </a:p>
          <a:p>
            <a:r>
              <a:rPr lang="en-US" dirty="0"/>
              <a:t>Healthy life style (sleep)</a:t>
            </a:r>
          </a:p>
          <a:p>
            <a:endParaRPr lang="en-US" dirty="0"/>
          </a:p>
          <a:p>
            <a:endParaRPr lang="en-US" dirty="0"/>
          </a:p>
        </p:txBody>
      </p:sp>
    </p:spTree>
    <p:extLst>
      <p:ext uri="{BB962C8B-B14F-4D97-AF65-F5344CB8AC3E}">
        <p14:creationId xmlns:p14="http://schemas.microsoft.com/office/powerpoint/2010/main" val="24028761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Home Message</a:t>
            </a:r>
          </a:p>
        </p:txBody>
      </p:sp>
      <p:sp>
        <p:nvSpPr>
          <p:cNvPr id="3" name="Content Placeholder 2"/>
          <p:cNvSpPr>
            <a:spLocks noGrp="1"/>
          </p:cNvSpPr>
          <p:nvPr>
            <p:ph idx="1"/>
          </p:nvPr>
        </p:nvSpPr>
        <p:spPr/>
        <p:txBody>
          <a:bodyPr>
            <a:normAutofit/>
          </a:bodyPr>
          <a:lstStyle/>
          <a:p>
            <a:r>
              <a:rPr lang="en-US" dirty="0"/>
              <a:t>Dizziness is a vague symptom.</a:t>
            </a:r>
          </a:p>
          <a:p>
            <a:r>
              <a:rPr lang="en-US" dirty="0"/>
              <a:t>It could be syncope, disequilibrium, vertigo or ill defined light-headedness/ </a:t>
            </a:r>
            <a:r>
              <a:rPr lang="en-US" dirty="0" err="1"/>
              <a:t>psychiatic</a:t>
            </a:r>
            <a:r>
              <a:rPr lang="en-US" dirty="0"/>
              <a:t> illness.</a:t>
            </a:r>
          </a:p>
          <a:p>
            <a:r>
              <a:rPr lang="en-US" dirty="0"/>
              <a:t>Vertigo could be peripheral or central depending on associated neurologic signs/ symptoms.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Home Message</a:t>
            </a:r>
          </a:p>
        </p:txBody>
      </p:sp>
      <p:sp>
        <p:nvSpPr>
          <p:cNvPr id="3" name="Content Placeholder 2"/>
          <p:cNvSpPr>
            <a:spLocks noGrp="1"/>
          </p:cNvSpPr>
          <p:nvPr>
            <p:ph idx="1"/>
          </p:nvPr>
        </p:nvSpPr>
        <p:spPr/>
        <p:txBody>
          <a:bodyPr>
            <a:normAutofit/>
          </a:bodyPr>
          <a:lstStyle/>
          <a:p>
            <a:r>
              <a:rPr lang="en-US" dirty="0"/>
              <a:t>Evaluate vertigo using novel approach of </a:t>
            </a:r>
            <a:r>
              <a:rPr lang="en-US" dirty="0" err="1"/>
              <a:t>TiTrATE</a:t>
            </a:r>
            <a:r>
              <a:rPr lang="en-US" dirty="0"/>
              <a:t> :</a:t>
            </a:r>
          </a:p>
          <a:p>
            <a:pPr lvl="1"/>
            <a:r>
              <a:rPr lang="en-US" dirty="0"/>
              <a:t>Timing of the symptom, </a:t>
            </a:r>
          </a:p>
          <a:p>
            <a:pPr lvl="1"/>
            <a:r>
              <a:rPr lang="en-US" dirty="0"/>
              <a:t>Triggers that provoke the symptom, And a </a:t>
            </a:r>
          </a:p>
          <a:p>
            <a:pPr lvl="1"/>
            <a:r>
              <a:rPr lang="en-US" dirty="0"/>
              <a:t>Targeted Examination. </a:t>
            </a:r>
          </a:p>
          <a:p>
            <a:pPr lvl="1"/>
            <a:endParaRPr lang="en-US" dirty="0"/>
          </a:p>
          <a:p>
            <a:pPr lvl="1"/>
            <a:r>
              <a:rPr lang="en-US" dirty="0"/>
              <a:t>Various clinical tests (HINTS) used to find out various etiologies.</a:t>
            </a:r>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Home Message</a:t>
            </a:r>
          </a:p>
        </p:txBody>
      </p:sp>
      <p:sp>
        <p:nvSpPr>
          <p:cNvPr id="3" name="Content Placeholder 2"/>
          <p:cNvSpPr>
            <a:spLocks noGrp="1"/>
          </p:cNvSpPr>
          <p:nvPr>
            <p:ph idx="1"/>
          </p:nvPr>
        </p:nvSpPr>
        <p:spPr/>
        <p:txBody>
          <a:bodyPr>
            <a:noAutofit/>
          </a:bodyPr>
          <a:lstStyle/>
          <a:p>
            <a:r>
              <a:rPr lang="en-US" dirty="0"/>
              <a:t>Vertigo is caused by a number of conditions affecting either the peripheral vestibular apparatus in the inner ear or the central nervous system. </a:t>
            </a:r>
          </a:p>
          <a:p>
            <a:r>
              <a:rPr lang="en-US" dirty="0"/>
              <a:t>Treatment of the underlying condition improves vertigo.</a:t>
            </a:r>
          </a:p>
          <a:p>
            <a:r>
              <a:rPr lang="en-US" dirty="0"/>
              <a:t>Various categories of drugs are effective to control vertigo.</a:t>
            </a:r>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thank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514600"/>
            <a:ext cx="76200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530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Disequilibrium</a:t>
            </a:r>
          </a:p>
        </p:txBody>
      </p:sp>
      <p:sp>
        <p:nvSpPr>
          <p:cNvPr id="3" name="Content Placeholder 2"/>
          <p:cNvSpPr>
            <a:spLocks noGrp="1"/>
          </p:cNvSpPr>
          <p:nvPr>
            <p:ph idx="1"/>
          </p:nvPr>
        </p:nvSpPr>
        <p:spPr/>
        <p:txBody>
          <a:bodyPr>
            <a:normAutofit/>
          </a:bodyPr>
          <a:lstStyle/>
          <a:p>
            <a:r>
              <a:rPr lang="en-US" dirty="0"/>
              <a:t>A sense of unsteadiness that is primarily felt in the lower extremities, most prominent when standing or walking, and relieved by sitting or lying down.</a:t>
            </a:r>
          </a:p>
          <a:p>
            <a:r>
              <a:rPr lang="en-US" dirty="0"/>
              <a:t>Identify whether symptom occurs in isolation or accompanies another dizziness subtype; describe exacerbating factors.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Vertigo </a:t>
            </a:r>
          </a:p>
        </p:txBody>
      </p:sp>
      <p:sp>
        <p:nvSpPr>
          <p:cNvPr id="3" name="Content Placeholder 2"/>
          <p:cNvSpPr>
            <a:spLocks noGrp="1"/>
          </p:cNvSpPr>
          <p:nvPr>
            <p:ph idx="1"/>
          </p:nvPr>
        </p:nvSpPr>
        <p:spPr/>
        <p:txBody>
          <a:bodyPr>
            <a:noAutofit/>
          </a:bodyPr>
          <a:lstStyle/>
          <a:p>
            <a:r>
              <a:rPr lang="en-US" dirty="0"/>
              <a:t>A feeling that one’s surroundings are moving (typically, spinning).</a:t>
            </a:r>
          </a:p>
          <a:p>
            <a:r>
              <a:rPr lang="en-US" dirty="0"/>
              <a:t>Identify whether symptom occurs in isolation or accompanies another dizziness subtype; describe exacerbating factors.</a:t>
            </a:r>
          </a:p>
          <a:p>
            <a:r>
              <a:rPr lang="en-US" dirty="0"/>
              <a:t>Episodic vertigo occurs in attacks that last seconds to days. Continuous vertigo is present all or most of the time for at least a week.</a:t>
            </a:r>
          </a:p>
          <a:p>
            <a:r>
              <a:rPr lang="en-US" dirty="0"/>
              <a:t>Descriptions of episodic vertigo should include the characteristics, duration, and date of the first episode; length of episodes, aggravating and relieving factors.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4. Ill-defined light-headedness</a:t>
            </a:r>
          </a:p>
        </p:txBody>
      </p:sp>
      <p:sp>
        <p:nvSpPr>
          <p:cNvPr id="3" name="Content Placeholder 2"/>
          <p:cNvSpPr>
            <a:spLocks noGrp="1"/>
          </p:cNvSpPr>
          <p:nvPr>
            <p:ph idx="1"/>
          </p:nvPr>
        </p:nvSpPr>
        <p:spPr/>
        <p:txBody>
          <a:bodyPr>
            <a:normAutofit/>
          </a:bodyPr>
          <a:lstStyle/>
          <a:p>
            <a:r>
              <a:rPr lang="en-US" dirty="0"/>
              <a:t>Vague type of feelings. May include swimming or floating sensations, vague lightheadedness, or feelings of dissociation. </a:t>
            </a:r>
          </a:p>
          <a:p>
            <a:r>
              <a:rPr lang="en-US" dirty="0"/>
              <a:t>May be difficult for the patient to describe.</a:t>
            </a:r>
          </a:p>
          <a:p>
            <a:r>
              <a:rPr lang="en-US" dirty="0"/>
              <a:t>Usually, present all or most of the time for days or weeks, sometimes years.</a:t>
            </a:r>
          </a:p>
          <a:p>
            <a:r>
              <a:rPr lang="en-US" dirty="0">
                <a:solidFill>
                  <a:schemeClr val="accent2"/>
                </a:solidFill>
              </a:rPr>
              <a:t>The following questions should be answered: </a:t>
            </a:r>
          </a:p>
          <a:p>
            <a:r>
              <a:rPr lang="en-US" dirty="0"/>
              <a:t>		 Is dizziness associated with anxiety or hyperventilation?</a:t>
            </a:r>
          </a:p>
          <a:p>
            <a:r>
              <a:rPr lang="en-US" dirty="0"/>
              <a:t>		 Is dizziness associated with changes in mood?</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648</TotalTime>
  <Words>3295</Words>
  <Application>Microsoft Office PowerPoint</Application>
  <PresentationFormat>Widescreen</PresentationFormat>
  <Paragraphs>375</Paragraphs>
  <Slides>64</Slides>
  <Notes>2</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StarSymbol</vt:lpstr>
      <vt:lpstr>Arial</vt:lpstr>
      <vt:lpstr>Calibri</vt:lpstr>
      <vt:lpstr>Tw Cen MT</vt:lpstr>
      <vt:lpstr>Tw Cen MT Condensed</vt:lpstr>
      <vt:lpstr>Wingdings</vt:lpstr>
      <vt:lpstr>Wingdings 3</vt:lpstr>
      <vt:lpstr>Integral</vt:lpstr>
      <vt:lpstr>Approach to evaluation and management of acute vertigo</vt:lpstr>
      <vt:lpstr>Approach To The Patient With Dizziness</vt:lpstr>
      <vt:lpstr>Approach To The Patient With Dizziness</vt:lpstr>
      <vt:lpstr>PowerPoint Presentation</vt:lpstr>
      <vt:lpstr>Approach To The Patient With Dizziness</vt:lpstr>
      <vt:lpstr>1. Syncope or presyncope </vt:lpstr>
      <vt:lpstr>2. Disequilibrium</vt:lpstr>
      <vt:lpstr>3. Vertigo </vt:lpstr>
      <vt:lpstr>4. Ill-defined light-headedness</vt:lpstr>
      <vt:lpstr>Approach to the differentiation of dizziness subtypes</vt:lpstr>
      <vt:lpstr>PowerPoint Presentation</vt:lpstr>
      <vt:lpstr>Challenging for the physician</vt:lpstr>
      <vt:lpstr>Anatomy And Physiology Of The Vestibular System </vt:lpstr>
      <vt:lpstr>PowerPoint Presentation</vt:lpstr>
      <vt:lpstr>Anatomy And Physiology Of The Vestibular System </vt:lpstr>
      <vt:lpstr>Anatomy And Physiology Of The Vestibular System </vt:lpstr>
      <vt:lpstr>Anatomy And Physiology Of The Vestibular System </vt:lpstr>
      <vt:lpstr>Anatomy And Physiology Of The Vestibular System </vt:lpstr>
      <vt:lpstr>Anatomy And Physiology Of The Vestibular System </vt:lpstr>
      <vt:lpstr>Anatomy And Physiology Of The Vestibular System </vt:lpstr>
      <vt:lpstr>Anatomy And Physiology Of The Vestibular System </vt:lpstr>
      <vt:lpstr>Origin Of Nystagmus</vt:lpstr>
      <vt:lpstr>Origin Of Nystagmus</vt:lpstr>
      <vt:lpstr>Origin Of Nystagmus</vt:lpstr>
      <vt:lpstr>Evaluation Of Vertigo</vt:lpstr>
      <vt:lpstr>Evaluation Of Vertigo</vt:lpstr>
      <vt:lpstr>Evaluation Of Vertigo</vt:lpstr>
      <vt:lpstr>Timing of the symptom</vt:lpstr>
      <vt:lpstr>Narrowing your diagnosis- based on timming</vt:lpstr>
      <vt:lpstr>Duration of vertigo symptoms </vt:lpstr>
      <vt:lpstr>Vertigo causes:</vt:lpstr>
      <vt:lpstr>Triggers that provoke the vertigo symptom…</vt:lpstr>
      <vt:lpstr>Triggers that provoke the vertigo symptom…</vt:lpstr>
      <vt:lpstr>Peripheral vs Central vertigo</vt:lpstr>
      <vt:lpstr>Medication that causes dizziness</vt:lpstr>
      <vt:lpstr>Targeted Examination</vt:lpstr>
      <vt:lpstr> Gait: Romberg test </vt:lpstr>
      <vt:lpstr> HINTS examination</vt:lpstr>
      <vt:lpstr>Head-Impulse test </vt:lpstr>
      <vt:lpstr> Nystagmus</vt:lpstr>
      <vt:lpstr> Test of Skew</vt:lpstr>
      <vt:lpstr>PowerPoint Presentation</vt:lpstr>
      <vt:lpstr>Vertigo: Key Points in Clinical Examination </vt:lpstr>
      <vt:lpstr>Other neurologic signs</vt:lpstr>
      <vt:lpstr>Hearing tests </vt:lpstr>
      <vt:lpstr>Diagnostic tests</vt:lpstr>
      <vt:lpstr>PowerPoint Presentation</vt:lpstr>
      <vt:lpstr>Management of vertigo</vt:lpstr>
      <vt:lpstr>Symptomatic treatment</vt:lpstr>
      <vt:lpstr>Medications for acute vertigo</vt:lpstr>
      <vt:lpstr>Parenterally administered agents for acute emergency ward use</vt:lpstr>
      <vt:lpstr>Anticholinergics </vt:lpstr>
      <vt:lpstr>Antihistaminics </vt:lpstr>
      <vt:lpstr>Benzodiazepines</vt:lpstr>
      <vt:lpstr>Calcium channel antagonists (CCA)</vt:lpstr>
      <vt:lpstr>Antiemetics </vt:lpstr>
      <vt:lpstr>Antiemetics… </vt:lpstr>
      <vt:lpstr>Antiemetics …</vt:lpstr>
      <vt:lpstr>Agents of Uncertain Efficacy and Mechanism</vt:lpstr>
      <vt:lpstr>Other therapy</vt:lpstr>
      <vt:lpstr>Take Home Message</vt:lpstr>
      <vt:lpstr>Take Home Message</vt:lpstr>
      <vt:lpstr>Take Home Message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to evaluation and management of acute vertigo</dc:title>
  <dc:creator>Dr.Pragna Patel</dc:creator>
  <cp:lastModifiedBy>Rajesh Patel</cp:lastModifiedBy>
  <cp:revision>140</cp:revision>
  <dcterms:created xsi:type="dcterms:W3CDTF">2021-07-08T10:24:24Z</dcterms:created>
  <dcterms:modified xsi:type="dcterms:W3CDTF">2024-10-24T02:20:27Z</dcterms:modified>
</cp:coreProperties>
</file>