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36" r:id="rId2"/>
  </p:sldMasterIdLst>
  <p:notesMasterIdLst>
    <p:notesMasterId r:id="rId24"/>
  </p:notesMasterIdLst>
  <p:handoutMasterIdLst>
    <p:handoutMasterId r:id="rId25"/>
  </p:handoutMasterIdLst>
  <p:sldIdLst>
    <p:sldId id="261" r:id="rId3"/>
    <p:sldId id="256" r:id="rId4"/>
    <p:sldId id="262" r:id="rId5"/>
    <p:sldId id="268"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510803-30A3-40D9-9739-1C8900123B97}" type="datetime1">
              <a:rPr lang="en-US" smtClean="0"/>
              <a:t>5/18/2024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Vibhash Vaidya</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9CBCF6-C533-4F0E-A900-533531B2B6C9}" type="slidenum">
              <a:rPr lang="en-US" smtClean="0"/>
              <a:t>‹#›</a:t>
            </a:fld>
            <a:endParaRPr lang="en-US"/>
          </a:p>
        </p:txBody>
      </p:sp>
    </p:spTree>
    <p:extLst>
      <p:ext uri="{BB962C8B-B14F-4D97-AF65-F5344CB8AC3E}">
        <p14:creationId xmlns:p14="http://schemas.microsoft.com/office/powerpoint/2010/main" val="855955801"/>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8A834-988A-4F3E-98B4-2691CAD44B23}" type="datetime1">
              <a:rPr lang="en-US" smtClean="0"/>
              <a:t>5/18/2024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Vibhash Vaidya</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DC157-B826-4A10-9248-60D25666625E}" type="slidenum">
              <a:rPr lang="en-US" smtClean="0"/>
              <a:t>‹#›</a:t>
            </a:fld>
            <a:endParaRPr lang="en-US"/>
          </a:p>
        </p:txBody>
      </p:sp>
    </p:spTree>
    <p:extLst>
      <p:ext uri="{BB962C8B-B14F-4D97-AF65-F5344CB8AC3E}">
        <p14:creationId xmlns:p14="http://schemas.microsoft.com/office/powerpoint/2010/main" val="718233820"/>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2"/>
          </p:nvPr>
        </p:nvSpPr>
        <p:spPr/>
        <p:txBody>
          <a:bodyPr/>
          <a:lstStyle/>
          <a:p>
            <a:r>
              <a:rPr lang="en-US"/>
              <a:t>Vibhash Vaidya</a:t>
            </a:r>
          </a:p>
        </p:txBody>
      </p:sp>
      <p:sp>
        <p:nvSpPr>
          <p:cNvPr id="7" name="Header Placeholder 6"/>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29271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Vibhash Vaidya</a:t>
            </a:r>
          </a:p>
        </p:txBody>
      </p:sp>
      <p:sp>
        <p:nvSpPr>
          <p:cNvPr id="7" name="Header Placeholder 6"/>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65987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A9D00F-7C79-4D43-B3AE-E1660759174E}" type="datetime1">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393870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843CD5-3244-40BD-AC23-FC722C053097}" type="datetime1">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346597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40CC5-C088-4DB0-BF99-5ACB501EDE79}" type="datetime1">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1051922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34DB2327-69E3-47F8-B5DB-A3676C561478}" type="datetime1">
              <a:rPr lang="en-US" smtClean="0"/>
              <a:t>5/18/2024</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C24D86E3-C917-4C71-A4D1-DB794A773487}" type="slidenum">
              <a:rPr lang="en-US" smtClean="0"/>
              <a:t>‹#›</a:t>
            </a:fld>
            <a:endParaRPr lang="en-US"/>
          </a:p>
        </p:txBody>
      </p:sp>
    </p:spTree>
    <p:extLst>
      <p:ext uri="{BB962C8B-B14F-4D97-AF65-F5344CB8AC3E}">
        <p14:creationId xmlns:p14="http://schemas.microsoft.com/office/powerpoint/2010/main" val="5739798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25BC63-DEC7-4FC1-A07A-CDFC2995A286}" type="datetime1">
              <a:rPr lang="en-US" smtClean="0"/>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3452795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D93766EA-4CEC-4838-81D3-6EF986672DC4}" type="datetime1">
              <a:rPr lang="en-US" smtClean="0"/>
              <a:t>5/18/2024</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6984391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3B62BC-75ED-4169-9FE4-913B7A6DD37E}" type="datetime1">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2756612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8D4550-A689-40DF-9CE0-0DC3303310AE}" type="datetime1">
              <a:rPr lang="en-US" smtClean="0"/>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3075252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912C81-448D-49C7-9B16-83E2415514C0}" type="datetime1">
              <a:rPr lang="en-US" smtClean="0"/>
              <a:t>5/18/2024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2493194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13740-6396-4755-9445-419D21505AF6}" type="datetime1">
              <a:rPr lang="en-US" smtClean="0"/>
              <a:t>5/18/2024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3823307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A924944-51FD-45C0-B199-C472D3FD22D5}" type="datetime1">
              <a:rPr lang="en-US" smtClean="0"/>
              <a:t>5/18/2024</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C24D86E3-C917-4C71-A4D1-DB794A773487}"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445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51DA7A-6AF5-48CE-86C2-AF3E74D7081C}" type="datetime1">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95145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7805E5F-3502-4B85-98C9-43A079B06AFC}" type="datetime1">
              <a:rPr lang="en-US" smtClean="0"/>
              <a:t>5/18/2024</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C24D86E3-C917-4C71-A4D1-DB794A773487}"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0989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EEE001-D5F1-4F53-83B5-0FD2E2CBBA1A}" type="datetime1">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2846263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C6E932-BC1B-43CB-915F-4DB1C616E491}" type="datetime1">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205917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11AF45-C014-4A90-996C-59037E5F9030}" type="datetime1">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230942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5189A8-9593-425D-B342-829C31D13F53}" type="datetime1">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323053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28A255-2F7C-4FEE-B9D7-9A42963FABA7}" type="datetime1">
              <a:rPr lang="en-US" smtClean="0"/>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62949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E0F147-F085-4047-86F6-93E96029810B}" type="datetime1">
              <a:rPr lang="en-US" smtClean="0"/>
              <a:t>5/18/2024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152463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AA9A0-9475-49AB-8AE9-2DF88A907794}" type="datetime1">
              <a:rPr lang="en-US" smtClean="0"/>
              <a:t>5/18/2024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277627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0161BB-C908-4A2A-9D9C-7DBDC4CCFF99}" type="datetime1">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9790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80F17C-4F97-4FE4-9F55-39FF42B2CB78}" type="datetime1">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D86E3-C917-4C71-A4D1-DB794A773487}" type="slidenum">
              <a:rPr lang="en-US" smtClean="0"/>
              <a:t>‹#›</a:t>
            </a:fld>
            <a:endParaRPr lang="en-US"/>
          </a:p>
        </p:txBody>
      </p:sp>
    </p:spTree>
    <p:extLst>
      <p:ext uri="{BB962C8B-B14F-4D97-AF65-F5344CB8AC3E}">
        <p14:creationId xmlns:p14="http://schemas.microsoft.com/office/powerpoint/2010/main" val="121820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4122D-5358-4E0A-85E4-83DEDFDC2B47}" type="datetime1">
              <a:rPr lang="en-US" smtClean="0"/>
              <a:t>5/18/2024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D86E3-C917-4C71-A4D1-DB794A773487}" type="slidenum">
              <a:rPr lang="en-US" smtClean="0"/>
              <a:t>‹#›</a:t>
            </a:fld>
            <a:endParaRPr lang="en-US"/>
          </a:p>
        </p:txBody>
      </p:sp>
    </p:spTree>
    <p:extLst>
      <p:ext uri="{BB962C8B-B14F-4D97-AF65-F5344CB8AC3E}">
        <p14:creationId xmlns:p14="http://schemas.microsoft.com/office/powerpoint/2010/main" val="355694319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F2A2638D-3DF5-4CEF-8A34-1D8897243BF0}" type="datetime1">
              <a:rPr lang="en-US" smtClean="0"/>
              <a:t>5/18/2024</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C24D86E3-C917-4C71-A4D1-DB794A773487}" type="slidenum">
              <a:rPr lang="en-US" smtClean="0"/>
              <a:t>‹#›</a:t>
            </a:fld>
            <a:endParaRPr lang="en-US"/>
          </a:p>
        </p:txBody>
      </p:sp>
    </p:spTree>
    <p:extLst>
      <p:ext uri="{BB962C8B-B14F-4D97-AF65-F5344CB8AC3E}">
        <p14:creationId xmlns:p14="http://schemas.microsoft.com/office/powerpoint/2010/main" val="77774785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solidFill>
                  <a:schemeClr val="tx1"/>
                </a:solidFill>
              </a:rPr>
              <a:t>ARTERIAL SUPPLY OF THE BRAIN</a:t>
            </a:r>
          </a:p>
        </p:txBody>
      </p:sp>
      <p:sp>
        <p:nvSpPr>
          <p:cNvPr id="6" name="Slide Number Placeholder 5">
            <a:extLst>
              <a:ext uri="{FF2B5EF4-FFF2-40B4-BE49-F238E27FC236}">
                <a16:creationId xmlns:a16="http://schemas.microsoft.com/office/drawing/2014/main" id="{245C2FB9-87FE-5AF8-3D93-96242B7D7A38}"/>
              </a:ext>
            </a:extLst>
          </p:cNvPr>
          <p:cNvSpPr>
            <a:spLocks noGrp="1"/>
          </p:cNvSpPr>
          <p:nvPr>
            <p:ph type="sldNum" sz="quarter" idx="12"/>
          </p:nvPr>
        </p:nvSpPr>
        <p:spPr/>
        <p:txBody>
          <a:bodyPr/>
          <a:lstStyle/>
          <a:p>
            <a:fld id="{C24D86E3-C917-4C71-A4D1-DB794A773487}" type="slidenum">
              <a:rPr lang="en-US" smtClean="0"/>
              <a:t>1</a:t>
            </a:fld>
            <a:endParaRPr lang="en-US"/>
          </a:p>
        </p:txBody>
      </p:sp>
    </p:spTree>
    <p:extLst>
      <p:ext uri="{BB962C8B-B14F-4D97-AF65-F5344CB8AC3E}">
        <p14:creationId xmlns:p14="http://schemas.microsoft.com/office/powerpoint/2010/main" val="258471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12192000" cy="6067425"/>
          </a:xfrm>
          <a:prstGeom prst="rect">
            <a:avLst/>
          </a:prstGeom>
        </p:spPr>
      </p:pic>
      <p:sp>
        <p:nvSpPr>
          <p:cNvPr id="4" name="TextBox 3"/>
          <p:cNvSpPr txBox="1"/>
          <p:nvPr/>
        </p:nvSpPr>
        <p:spPr>
          <a:xfrm>
            <a:off x="633413" y="6156721"/>
            <a:ext cx="10925174" cy="307777"/>
          </a:xfrm>
          <a:prstGeom prst="rect">
            <a:avLst/>
          </a:prstGeom>
          <a:noFill/>
        </p:spPr>
        <p:txBody>
          <a:bodyPr wrap="square" rtlCol="0">
            <a:spAutoFit/>
          </a:bodyPr>
          <a:lstStyle/>
          <a:p>
            <a:pPr algn="ctr"/>
            <a:r>
              <a:rPr lang="en-US" sz="1400" dirty="0"/>
              <a:t>Fig. The Circulus Arteriosus on The Base of The Brain Showing The Distribution of Central (Perforating Or Ganglionic) Branches.</a:t>
            </a:r>
          </a:p>
        </p:txBody>
      </p:sp>
      <p:sp>
        <p:nvSpPr>
          <p:cNvPr id="5" name="Slide Number Placeholder 4">
            <a:extLst>
              <a:ext uri="{FF2B5EF4-FFF2-40B4-BE49-F238E27FC236}">
                <a16:creationId xmlns:a16="http://schemas.microsoft.com/office/drawing/2014/main" id="{FC6797CF-B410-D28B-109B-E92E33D9D523}"/>
              </a:ext>
            </a:extLst>
          </p:cNvPr>
          <p:cNvSpPr>
            <a:spLocks noGrp="1"/>
          </p:cNvSpPr>
          <p:nvPr>
            <p:ph type="sldNum" sz="quarter" idx="12"/>
          </p:nvPr>
        </p:nvSpPr>
        <p:spPr/>
        <p:txBody>
          <a:bodyPr/>
          <a:lstStyle/>
          <a:p>
            <a:fld id="{C24D86E3-C917-4C71-A4D1-DB794A773487}" type="slidenum">
              <a:rPr lang="en-US" smtClean="0"/>
              <a:t>10</a:t>
            </a:fld>
            <a:endParaRPr lang="en-US"/>
          </a:p>
        </p:txBody>
      </p:sp>
    </p:spTree>
    <p:extLst>
      <p:ext uri="{BB962C8B-B14F-4D97-AF65-F5344CB8AC3E}">
        <p14:creationId xmlns:p14="http://schemas.microsoft.com/office/powerpoint/2010/main" val="315755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4E9CC79-4F6D-475C-656A-D20AD599F808}"/>
              </a:ext>
            </a:extLst>
          </p:cNvPr>
          <p:cNvSpPr>
            <a:spLocks noGrp="1"/>
          </p:cNvSpPr>
          <p:nvPr>
            <p:ph idx="1"/>
          </p:nvPr>
        </p:nvSpPr>
        <p:spPr>
          <a:xfrm>
            <a:off x="1066800" y="647700"/>
            <a:ext cx="10058400" cy="5600700"/>
          </a:xfrm>
        </p:spPr>
        <p:txBody>
          <a:bodyPr>
            <a:normAutofit fontScale="55000" lnSpcReduction="20000"/>
          </a:bodyPr>
          <a:lstStyle/>
          <a:p>
            <a:pPr marL="0" indent="0">
              <a:buNone/>
            </a:pPr>
            <a:r>
              <a:rPr lang="en-US" sz="5100" dirty="0">
                <a:solidFill>
                  <a:schemeClr val="accent2"/>
                </a:solidFill>
              </a:rPr>
              <a:t>3. Anterior Cerebral Artery</a:t>
            </a:r>
          </a:p>
          <a:p>
            <a:pPr marL="285750" indent="-285750">
              <a:lnSpc>
                <a:spcPct val="150000"/>
              </a:lnSpc>
              <a:buFont typeface="Arial" panose="020B0604020202020204" pitchFamily="34" charset="0"/>
              <a:buChar char="•"/>
            </a:pPr>
            <a:r>
              <a:rPr lang="en-US" sz="2600" dirty="0"/>
              <a:t>The anterior cerebral artery is the smaller of the two terminal branches of the internal carotid.</a:t>
            </a:r>
          </a:p>
          <a:p>
            <a:pPr marL="285750" indent="-285750">
              <a:lnSpc>
                <a:spcPct val="150000"/>
              </a:lnSpc>
              <a:buFont typeface="Arial" panose="020B0604020202020204" pitchFamily="34" charset="0"/>
              <a:buChar char="•"/>
            </a:pPr>
            <a:r>
              <a:rPr lang="en-US" sz="2600" dirty="0"/>
              <a:t>The anterior cerebral artery starts at the medial end of the stem of the lateral fissure. </a:t>
            </a:r>
          </a:p>
          <a:p>
            <a:pPr marL="285750" indent="-285750">
              <a:lnSpc>
                <a:spcPct val="150000"/>
              </a:lnSpc>
              <a:buFont typeface="Arial" panose="020B0604020202020204" pitchFamily="34" charset="0"/>
              <a:buChar char="•"/>
            </a:pPr>
            <a:r>
              <a:rPr lang="en-US" sz="2600" dirty="0"/>
              <a:t>It passes anteromedially above the optic nerve to the great longitudinal fissure where it connects with its fellow by a short transverse anterior communicating artery. </a:t>
            </a:r>
          </a:p>
          <a:p>
            <a:pPr marL="285750" indent="-285750">
              <a:lnSpc>
                <a:spcPct val="150000"/>
              </a:lnSpc>
              <a:buFont typeface="Arial" panose="020B0604020202020204" pitchFamily="34" charset="0"/>
              <a:buChar char="•"/>
            </a:pPr>
            <a:r>
              <a:rPr lang="en-US" sz="2600" dirty="0"/>
              <a:t>The anterior communicating artery is about 4 mm in length and may be double. It gives off numerous anteromedial central branches that supply the optic chiasma, lamina terminalis, hypothalamus, para-olfactory areas, anterior columns of the fornix and the cingulate gyrus.</a:t>
            </a:r>
          </a:p>
          <a:p>
            <a:pPr marL="285750" indent="-285750">
              <a:lnSpc>
                <a:spcPct val="150000"/>
              </a:lnSpc>
              <a:buFont typeface="Arial" panose="020B0604020202020204" pitchFamily="34" charset="0"/>
              <a:buChar char="•"/>
            </a:pPr>
            <a:r>
              <a:rPr lang="en-US" sz="2600" dirty="0"/>
              <a:t>The two anterior cerebral arteries travel together in the great longitudinal fissure. </a:t>
            </a:r>
          </a:p>
          <a:p>
            <a:pPr marL="285750" indent="-285750">
              <a:lnSpc>
                <a:spcPct val="150000"/>
              </a:lnSpc>
              <a:buFont typeface="Arial" panose="020B0604020202020204" pitchFamily="34" charset="0"/>
              <a:buChar char="•"/>
            </a:pPr>
            <a:r>
              <a:rPr lang="en-US" sz="2600" dirty="0"/>
              <a:t>They pass around the curve of the genu of the corpus callosum and then along its upper surface to its posterior end, where they anastomose with posterior cerebral arteries .They give off cortical and central branches.</a:t>
            </a:r>
          </a:p>
          <a:p>
            <a:pPr marL="0" indent="0">
              <a:lnSpc>
                <a:spcPct val="150000"/>
              </a:lnSpc>
              <a:buNone/>
            </a:pPr>
            <a:endParaRPr lang="en-US" sz="2100" dirty="0"/>
          </a:p>
          <a:p>
            <a:pPr marL="0" indent="0">
              <a:buNone/>
            </a:pPr>
            <a:r>
              <a:rPr lang="en-US" sz="2500" dirty="0"/>
              <a:t>NOTE:</a:t>
            </a:r>
          </a:p>
          <a:p>
            <a:pPr marL="0" indent="0">
              <a:buNone/>
            </a:pPr>
            <a:r>
              <a:rPr lang="en-US" sz="2500" dirty="0"/>
              <a:t>Surgical nomenclature divides the vessel into three parts: A1 – from the termination of the internal carotid artery to the junction with the anterior communicating artery; A2 – from the junction with the anterior communicating artery to the origin of the </a:t>
            </a:r>
            <a:r>
              <a:rPr lang="en-US" sz="2500" dirty="0" err="1"/>
              <a:t>callosomarginal</a:t>
            </a:r>
            <a:r>
              <a:rPr lang="en-US" sz="2500" dirty="0"/>
              <a:t> artery; and A3 – distal to the origin of the </a:t>
            </a:r>
            <a:r>
              <a:rPr lang="en-US" sz="2500" dirty="0" err="1"/>
              <a:t>callosomarginal</a:t>
            </a:r>
            <a:r>
              <a:rPr lang="en-US" sz="2500" dirty="0"/>
              <a:t> artery; this segment is also known as the pericallosal artery.</a:t>
            </a:r>
          </a:p>
        </p:txBody>
      </p:sp>
      <p:sp>
        <p:nvSpPr>
          <p:cNvPr id="6" name="Slide Number Placeholder 5">
            <a:extLst>
              <a:ext uri="{FF2B5EF4-FFF2-40B4-BE49-F238E27FC236}">
                <a16:creationId xmlns:a16="http://schemas.microsoft.com/office/drawing/2014/main" id="{EA230B14-2DBD-EB7B-C4EC-962AB3895412}"/>
              </a:ext>
            </a:extLst>
          </p:cNvPr>
          <p:cNvSpPr>
            <a:spLocks noGrp="1"/>
          </p:cNvSpPr>
          <p:nvPr>
            <p:ph type="sldNum" sz="quarter" idx="12"/>
          </p:nvPr>
        </p:nvSpPr>
        <p:spPr/>
        <p:txBody>
          <a:bodyPr/>
          <a:lstStyle/>
          <a:p>
            <a:fld id="{C24D86E3-C917-4C71-A4D1-DB794A773487}" type="slidenum">
              <a:rPr lang="en-US" smtClean="0"/>
              <a:t>11</a:t>
            </a:fld>
            <a:endParaRPr lang="en-US"/>
          </a:p>
        </p:txBody>
      </p:sp>
    </p:spTree>
    <p:extLst>
      <p:ext uri="{BB962C8B-B14F-4D97-AF65-F5344CB8AC3E}">
        <p14:creationId xmlns:p14="http://schemas.microsoft.com/office/powerpoint/2010/main" val="3726722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0974" y="0"/>
            <a:ext cx="12011026" cy="5946871"/>
          </a:xfrm>
          <a:prstGeom prst="rect">
            <a:avLst/>
          </a:prstGeom>
        </p:spPr>
      </p:pic>
      <p:sp>
        <p:nvSpPr>
          <p:cNvPr id="4" name="TextBox 3"/>
          <p:cNvSpPr txBox="1"/>
          <p:nvPr/>
        </p:nvSpPr>
        <p:spPr>
          <a:xfrm>
            <a:off x="916781" y="6134755"/>
            <a:ext cx="10358437" cy="307777"/>
          </a:xfrm>
          <a:prstGeom prst="rect">
            <a:avLst/>
          </a:prstGeom>
          <a:noFill/>
        </p:spPr>
        <p:txBody>
          <a:bodyPr wrap="square" rtlCol="0">
            <a:spAutoFit/>
          </a:bodyPr>
          <a:lstStyle/>
          <a:p>
            <a:pPr algn="ctr"/>
            <a:r>
              <a:rPr lang="en-US" sz="1400" dirty="0"/>
              <a:t>Fig. The major arteries supplying the medial, A, and lateral, B, aspects of the brain.</a:t>
            </a:r>
          </a:p>
        </p:txBody>
      </p:sp>
      <p:sp>
        <p:nvSpPr>
          <p:cNvPr id="5" name="Slide Number Placeholder 4">
            <a:extLst>
              <a:ext uri="{FF2B5EF4-FFF2-40B4-BE49-F238E27FC236}">
                <a16:creationId xmlns:a16="http://schemas.microsoft.com/office/drawing/2014/main" id="{D87D99EC-DA9E-1B40-26AE-A89D277C8AE0}"/>
              </a:ext>
            </a:extLst>
          </p:cNvPr>
          <p:cNvSpPr>
            <a:spLocks noGrp="1"/>
          </p:cNvSpPr>
          <p:nvPr>
            <p:ph type="sldNum" sz="quarter" idx="12"/>
          </p:nvPr>
        </p:nvSpPr>
        <p:spPr/>
        <p:txBody>
          <a:bodyPr/>
          <a:lstStyle/>
          <a:p>
            <a:fld id="{C24D86E3-C917-4C71-A4D1-DB794A773487}" type="slidenum">
              <a:rPr lang="en-US" smtClean="0"/>
              <a:t>12</a:t>
            </a:fld>
            <a:endParaRPr lang="en-US"/>
          </a:p>
        </p:txBody>
      </p:sp>
    </p:spTree>
    <p:extLst>
      <p:ext uri="{BB962C8B-B14F-4D97-AF65-F5344CB8AC3E}">
        <p14:creationId xmlns:p14="http://schemas.microsoft.com/office/powerpoint/2010/main" val="309756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E54803-5909-37E6-EED9-F895D876FEA2}"/>
              </a:ext>
            </a:extLst>
          </p:cNvPr>
          <p:cNvSpPr>
            <a:spLocks noGrp="1"/>
          </p:cNvSpPr>
          <p:nvPr>
            <p:ph idx="1"/>
          </p:nvPr>
        </p:nvSpPr>
        <p:spPr>
          <a:xfrm>
            <a:off x="1066800" y="600075"/>
            <a:ext cx="10058400" cy="5695950"/>
          </a:xfrm>
        </p:spPr>
        <p:txBody>
          <a:bodyPr>
            <a:normAutofit/>
          </a:bodyPr>
          <a:lstStyle/>
          <a:p>
            <a:pPr marL="0" indent="0">
              <a:buNone/>
            </a:pPr>
            <a:r>
              <a:rPr lang="en-US" sz="2800" dirty="0">
                <a:solidFill>
                  <a:schemeClr val="accent2"/>
                </a:solidFill>
              </a:rPr>
              <a:t>4. Middle Cerebral Artery</a:t>
            </a:r>
          </a:p>
          <a:p>
            <a:pPr>
              <a:lnSpc>
                <a:spcPct val="150000"/>
              </a:lnSpc>
            </a:pPr>
            <a:r>
              <a:rPr lang="en-US" dirty="0"/>
              <a:t>The middle cerebral artery is the larger terminal branch of the internal carotid.</a:t>
            </a:r>
          </a:p>
          <a:p>
            <a:pPr>
              <a:lnSpc>
                <a:spcPct val="150000"/>
              </a:lnSpc>
            </a:pPr>
            <a:r>
              <a:rPr lang="en-US" dirty="0"/>
              <a:t>The middle cerebral artery runs at first in the lateral fissure, then posterosuperior on the insula, and divides into branches distributed to the insula and the adjacent lateral cerebral surface. Like the anterior cerebral artery, it has cortical and central branches.</a:t>
            </a:r>
          </a:p>
          <a:p>
            <a:endParaRPr lang="en-US" sz="1600" dirty="0"/>
          </a:p>
          <a:p>
            <a:endParaRPr lang="en-US" sz="1600" dirty="0"/>
          </a:p>
          <a:p>
            <a:pPr marL="0" indent="0">
              <a:buNone/>
            </a:pPr>
            <a:r>
              <a:rPr lang="en-US" sz="1800" dirty="0"/>
              <a:t>NOTE:</a:t>
            </a:r>
          </a:p>
          <a:p>
            <a:pPr marL="0" indent="0">
              <a:buNone/>
            </a:pPr>
            <a:r>
              <a:rPr lang="en-US" sz="1800" dirty="0"/>
              <a:t>Surgical nomenclature divides the vessel into four parts:</a:t>
            </a:r>
          </a:p>
          <a:p>
            <a:pPr lvl="2"/>
            <a:r>
              <a:rPr lang="en-US" sz="1600" dirty="0"/>
              <a:t>M1 – from the termination of the internal carotid artery to the bi/trifurcation, this segment is also known as the sphenoidal; </a:t>
            </a:r>
          </a:p>
          <a:p>
            <a:pPr lvl="2"/>
            <a:r>
              <a:rPr lang="en-US" sz="1600" dirty="0"/>
              <a:t>M2 – the segment running in the lateral (Sylvian) fissure, also known as the insular; </a:t>
            </a:r>
          </a:p>
          <a:p>
            <a:pPr lvl="2"/>
            <a:r>
              <a:rPr lang="en-US" sz="1600" dirty="0"/>
              <a:t>M3 – coming out of the lateral fissure, also known as the opercular; and M4 – cortical portions.</a:t>
            </a:r>
            <a:endParaRPr lang="en-US" dirty="0"/>
          </a:p>
        </p:txBody>
      </p:sp>
      <p:sp>
        <p:nvSpPr>
          <p:cNvPr id="6" name="Slide Number Placeholder 5">
            <a:extLst>
              <a:ext uri="{FF2B5EF4-FFF2-40B4-BE49-F238E27FC236}">
                <a16:creationId xmlns:a16="http://schemas.microsoft.com/office/drawing/2014/main" id="{544C2055-E76B-AF84-01CB-FCFCB35D79E7}"/>
              </a:ext>
            </a:extLst>
          </p:cNvPr>
          <p:cNvSpPr>
            <a:spLocks noGrp="1"/>
          </p:cNvSpPr>
          <p:nvPr>
            <p:ph type="sldNum" sz="quarter" idx="12"/>
          </p:nvPr>
        </p:nvSpPr>
        <p:spPr/>
        <p:txBody>
          <a:bodyPr/>
          <a:lstStyle/>
          <a:p>
            <a:fld id="{C24D86E3-C917-4C71-A4D1-DB794A773487}" type="slidenum">
              <a:rPr lang="en-US" smtClean="0"/>
              <a:t>13</a:t>
            </a:fld>
            <a:endParaRPr lang="en-US"/>
          </a:p>
        </p:txBody>
      </p:sp>
    </p:spTree>
    <p:extLst>
      <p:ext uri="{BB962C8B-B14F-4D97-AF65-F5344CB8AC3E}">
        <p14:creationId xmlns:p14="http://schemas.microsoft.com/office/powerpoint/2010/main" val="238878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51E436-6553-E31D-FE3D-66B83A6ECFB3}"/>
              </a:ext>
            </a:extLst>
          </p:cNvPr>
          <p:cNvSpPr>
            <a:spLocks noGrp="1"/>
          </p:cNvSpPr>
          <p:nvPr>
            <p:ph idx="1"/>
          </p:nvPr>
        </p:nvSpPr>
        <p:spPr>
          <a:xfrm>
            <a:off x="1066800" y="628650"/>
            <a:ext cx="10058400" cy="5619750"/>
          </a:xfrm>
        </p:spPr>
        <p:txBody>
          <a:bodyPr>
            <a:normAutofit fontScale="85000" lnSpcReduction="10000"/>
          </a:bodyPr>
          <a:lstStyle/>
          <a:p>
            <a:pPr marL="0" indent="0">
              <a:buNone/>
            </a:pPr>
            <a:r>
              <a:rPr lang="en-US" sz="3300" dirty="0">
                <a:solidFill>
                  <a:schemeClr val="accent2"/>
                </a:solidFill>
              </a:rPr>
              <a:t>Vertebral Artery</a:t>
            </a:r>
          </a:p>
          <a:p>
            <a:pPr marL="285750" indent="-285750">
              <a:lnSpc>
                <a:spcPct val="150000"/>
              </a:lnSpc>
              <a:buFont typeface="Arial" panose="020B0604020202020204" pitchFamily="34" charset="0"/>
              <a:buChar char="•"/>
            </a:pPr>
            <a:r>
              <a:rPr lang="en-US" dirty="0"/>
              <a:t>The vertebral arteries and their major branches (sometimes referred to as the ‘vertebrobasilar system') essentially supply blood to the upper spinal cord, the brain stem and cerebellum and a significant but variable part of the posterior cerebral hemispheres.</a:t>
            </a:r>
          </a:p>
          <a:p>
            <a:pPr marL="285750" indent="-285750">
              <a:lnSpc>
                <a:spcPct val="150000"/>
              </a:lnSpc>
              <a:buFont typeface="Arial" panose="020B0604020202020204" pitchFamily="34" charset="0"/>
              <a:buChar char="•"/>
            </a:pPr>
            <a:r>
              <a:rPr lang="en-US" dirty="0"/>
              <a:t>The vertebral arteries are derived from the subclavian arteries. They ascend through the neck in the foramina transversaria of the upper six cervical vertebrae and enter the cranial cavity through the foramen magnum, close to the anterolateral aspect of the medulla . </a:t>
            </a:r>
          </a:p>
          <a:p>
            <a:pPr marL="285750" indent="-285750">
              <a:lnSpc>
                <a:spcPct val="150000"/>
              </a:lnSpc>
              <a:buFont typeface="Arial" panose="020B0604020202020204" pitchFamily="34" charset="0"/>
              <a:buChar char="•"/>
            </a:pPr>
            <a:r>
              <a:rPr lang="en-US" dirty="0"/>
              <a:t>They converge medially as they ascend the medulla and unite to form the midline basilar artery at approximately the level of the junction between the medulla and pons.</a:t>
            </a:r>
          </a:p>
          <a:p>
            <a:pPr marL="285750" indent="-285750">
              <a:lnSpc>
                <a:spcPct val="150000"/>
              </a:lnSpc>
              <a:buFont typeface="Arial" panose="020B0604020202020204" pitchFamily="34" charset="0"/>
              <a:buChar char="•"/>
            </a:pPr>
            <a:r>
              <a:rPr lang="en-US" dirty="0"/>
              <a:t>One or two meningeal branches arise from the vertebral artery near the foramen magnum and ramify between the bone and dura mater in the posterior cranial fossa. They supply bone, </a:t>
            </a:r>
            <a:r>
              <a:rPr lang="en-US" dirty="0" err="1"/>
              <a:t>diploë</a:t>
            </a:r>
            <a:r>
              <a:rPr lang="en-US" dirty="0"/>
              <a:t> and the falx cerebelli.</a:t>
            </a:r>
          </a:p>
          <a:p>
            <a:pPr marL="285750" indent="-285750">
              <a:buFont typeface="Arial" panose="020B0604020202020204" pitchFamily="34" charset="0"/>
              <a:buChar char="•"/>
            </a:pPr>
            <a:r>
              <a:rPr lang="en-US" dirty="0"/>
              <a:t>A small anterior spinal artery arises near the end of the vertebral artery, and descends anterior to the medulla oblongata to unite with its fellow from the opposite side at mid-medullary level. The single trunk then descends on the ventral midline of the spinal cord. </a:t>
            </a:r>
          </a:p>
          <a:p>
            <a:pPr marL="285750" indent="-285750">
              <a:buFont typeface="Arial" panose="020B0604020202020204" pitchFamily="34" charset="0"/>
              <a:buChar char="•"/>
            </a:pPr>
            <a:r>
              <a:rPr lang="en-US" dirty="0"/>
              <a:t>The largest branch of the vertebral artery is the posterior inferior cerebellar artery. </a:t>
            </a:r>
          </a:p>
        </p:txBody>
      </p:sp>
      <p:sp>
        <p:nvSpPr>
          <p:cNvPr id="6" name="Slide Number Placeholder 5">
            <a:extLst>
              <a:ext uri="{FF2B5EF4-FFF2-40B4-BE49-F238E27FC236}">
                <a16:creationId xmlns:a16="http://schemas.microsoft.com/office/drawing/2014/main" id="{79628007-3D12-6562-BD64-5E52DA374B46}"/>
              </a:ext>
            </a:extLst>
          </p:cNvPr>
          <p:cNvSpPr>
            <a:spLocks noGrp="1"/>
          </p:cNvSpPr>
          <p:nvPr>
            <p:ph type="sldNum" sz="quarter" idx="12"/>
          </p:nvPr>
        </p:nvSpPr>
        <p:spPr/>
        <p:txBody>
          <a:bodyPr/>
          <a:lstStyle/>
          <a:p>
            <a:fld id="{C24D86E3-C917-4C71-A4D1-DB794A773487}" type="slidenum">
              <a:rPr lang="en-US" smtClean="0"/>
              <a:t>14</a:t>
            </a:fld>
            <a:endParaRPr lang="en-US"/>
          </a:p>
        </p:txBody>
      </p:sp>
    </p:spTree>
    <p:extLst>
      <p:ext uri="{BB962C8B-B14F-4D97-AF65-F5344CB8AC3E}">
        <p14:creationId xmlns:p14="http://schemas.microsoft.com/office/powerpoint/2010/main" val="344875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5F8753-B51C-313E-DFD1-A1004C4C2E65}"/>
              </a:ext>
            </a:extLst>
          </p:cNvPr>
          <p:cNvSpPr>
            <a:spLocks noGrp="1"/>
          </p:cNvSpPr>
          <p:nvPr>
            <p:ph idx="1"/>
          </p:nvPr>
        </p:nvSpPr>
        <p:spPr>
          <a:xfrm>
            <a:off x="1066800" y="638175"/>
            <a:ext cx="10058400" cy="5581650"/>
          </a:xfrm>
        </p:spPr>
        <p:txBody>
          <a:bodyPr>
            <a:normAutofit/>
          </a:bodyPr>
          <a:lstStyle/>
          <a:p>
            <a:pPr marL="0" indent="0">
              <a:buNone/>
            </a:pPr>
            <a:r>
              <a:rPr lang="en-US" sz="2800" dirty="0">
                <a:solidFill>
                  <a:schemeClr val="accent2"/>
                </a:solidFill>
              </a:rPr>
              <a:t>1. Basilar Artery</a:t>
            </a:r>
          </a:p>
          <a:p>
            <a:pPr marL="0" indent="0">
              <a:lnSpc>
                <a:spcPct val="150000"/>
              </a:lnSpc>
              <a:buNone/>
            </a:pPr>
            <a:r>
              <a:rPr lang="en-US" dirty="0"/>
              <a:t>The basilar artery is a large median vessel formed by the union of the vertebral arteries at the mid-medullary level. It lies in the pontine cistern, and follows a shallow median groove on the ventral pontine surface, extending to the upper border of the pons. It ends by dividing into two posterior cerebral arteries at a variable level behind the dorsum sellae, usually in the interpeduncular cistern.</a:t>
            </a:r>
          </a:p>
          <a:p>
            <a:pPr marL="274320" lvl="1" indent="0">
              <a:lnSpc>
                <a:spcPct val="150000"/>
              </a:lnSpc>
              <a:buNone/>
            </a:pPr>
            <a:r>
              <a:rPr lang="en-US" b="1" u="sng" dirty="0"/>
              <a:t>Branches:</a:t>
            </a:r>
            <a:endParaRPr lang="en-US" dirty="0"/>
          </a:p>
          <a:p>
            <a:pPr marL="834390" lvl="2" indent="-285750">
              <a:lnSpc>
                <a:spcPct val="150000"/>
              </a:lnSpc>
              <a:buFont typeface="Arial" panose="020B0604020202020204" pitchFamily="34" charset="0"/>
              <a:buChar char="•"/>
            </a:pPr>
            <a:r>
              <a:rPr lang="en-US" dirty="0"/>
              <a:t>Anterior inferior cerebellar artery</a:t>
            </a:r>
          </a:p>
          <a:p>
            <a:pPr marL="834390" lvl="2" indent="-285750">
              <a:lnSpc>
                <a:spcPct val="150000"/>
              </a:lnSpc>
              <a:buFont typeface="Arial" panose="020B0604020202020204" pitchFamily="34" charset="0"/>
              <a:buChar char="•"/>
            </a:pPr>
            <a:r>
              <a:rPr lang="en-US" dirty="0"/>
              <a:t>Labyrinthine artery</a:t>
            </a:r>
          </a:p>
          <a:p>
            <a:pPr marL="834390" lvl="2" indent="-285750">
              <a:lnSpc>
                <a:spcPct val="150000"/>
              </a:lnSpc>
              <a:buFont typeface="Arial" panose="020B0604020202020204" pitchFamily="34" charset="0"/>
              <a:buChar char="•"/>
            </a:pPr>
            <a:r>
              <a:rPr lang="en-US" dirty="0"/>
              <a:t>Pontine branch</a:t>
            </a:r>
          </a:p>
          <a:p>
            <a:pPr marL="834390" lvl="2" indent="-285750">
              <a:lnSpc>
                <a:spcPct val="150000"/>
              </a:lnSpc>
              <a:buFont typeface="Arial" panose="020B0604020202020204" pitchFamily="34" charset="0"/>
              <a:buChar char="•"/>
            </a:pPr>
            <a:r>
              <a:rPr lang="en-US" dirty="0"/>
              <a:t>Superior cerebellar artery</a:t>
            </a:r>
          </a:p>
          <a:p>
            <a:pPr marL="834390" lvl="2" indent="-285750">
              <a:lnSpc>
                <a:spcPct val="150000"/>
              </a:lnSpc>
              <a:buFont typeface="Arial" panose="020B0604020202020204" pitchFamily="34" charset="0"/>
              <a:buChar char="•"/>
            </a:pPr>
            <a:r>
              <a:rPr lang="en-US" dirty="0"/>
              <a:t>Posterior cerebellar artery</a:t>
            </a:r>
          </a:p>
        </p:txBody>
      </p:sp>
      <p:sp>
        <p:nvSpPr>
          <p:cNvPr id="6" name="Slide Number Placeholder 5">
            <a:extLst>
              <a:ext uri="{FF2B5EF4-FFF2-40B4-BE49-F238E27FC236}">
                <a16:creationId xmlns:a16="http://schemas.microsoft.com/office/drawing/2014/main" id="{09D43C4C-898E-5F9C-90C7-0C021D9A6F7C}"/>
              </a:ext>
            </a:extLst>
          </p:cNvPr>
          <p:cNvSpPr>
            <a:spLocks noGrp="1"/>
          </p:cNvSpPr>
          <p:nvPr>
            <p:ph type="sldNum" sz="quarter" idx="12"/>
          </p:nvPr>
        </p:nvSpPr>
        <p:spPr/>
        <p:txBody>
          <a:bodyPr/>
          <a:lstStyle/>
          <a:p>
            <a:fld id="{C24D86E3-C917-4C71-A4D1-DB794A773487}" type="slidenum">
              <a:rPr lang="en-US" smtClean="0"/>
              <a:t>15</a:t>
            </a:fld>
            <a:endParaRPr lang="en-US"/>
          </a:p>
        </p:txBody>
      </p:sp>
    </p:spTree>
    <p:extLst>
      <p:ext uri="{BB962C8B-B14F-4D97-AF65-F5344CB8AC3E}">
        <p14:creationId xmlns:p14="http://schemas.microsoft.com/office/powerpoint/2010/main" val="291970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A41BF7-E201-E4A8-CE7B-A1A3F203B72F}"/>
              </a:ext>
            </a:extLst>
          </p:cNvPr>
          <p:cNvSpPr>
            <a:spLocks noGrp="1"/>
          </p:cNvSpPr>
          <p:nvPr>
            <p:ph idx="1"/>
          </p:nvPr>
        </p:nvSpPr>
        <p:spPr>
          <a:xfrm>
            <a:off x="1066800" y="619125"/>
            <a:ext cx="10058400" cy="5619750"/>
          </a:xfrm>
        </p:spPr>
        <p:txBody>
          <a:bodyPr>
            <a:normAutofit fontScale="92500" lnSpcReduction="10000"/>
          </a:bodyPr>
          <a:lstStyle/>
          <a:p>
            <a:pPr marL="0" indent="0">
              <a:buNone/>
            </a:pPr>
            <a:r>
              <a:rPr lang="en-US" sz="3000" dirty="0">
                <a:solidFill>
                  <a:schemeClr val="accent2"/>
                </a:solidFill>
              </a:rPr>
              <a:t>Posterior </a:t>
            </a:r>
            <a:r>
              <a:rPr lang="en-US" sz="3000" dirty="0" err="1">
                <a:solidFill>
                  <a:schemeClr val="accent2"/>
                </a:solidFill>
              </a:rPr>
              <a:t>Cerebralartery</a:t>
            </a:r>
            <a:endParaRPr lang="en-US" sz="3000" dirty="0">
              <a:solidFill>
                <a:schemeClr val="accent2"/>
              </a:solidFill>
            </a:endParaRPr>
          </a:p>
          <a:p>
            <a:pPr marL="285750" indent="-285750">
              <a:lnSpc>
                <a:spcPct val="150000"/>
              </a:lnSpc>
              <a:buFont typeface="Arial" panose="020B0604020202020204" pitchFamily="34" charset="0"/>
              <a:buChar char="•"/>
            </a:pPr>
            <a:r>
              <a:rPr lang="en-US" sz="1900" dirty="0"/>
              <a:t>The posterior cerebral artery is a terminal branch of the basilar artery.</a:t>
            </a:r>
          </a:p>
          <a:p>
            <a:pPr marL="285750" indent="-285750">
              <a:lnSpc>
                <a:spcPct val="150000"/>
              </a:lnSpc>
              <a:buFont typeface="Arial" panose="020B0604020202020204" pitchFamily="34" charset="0"/>
              <a:buChar char="•"/>
            </a:pPr>
            <a:r>
              <a:rPr lang="en-US" sz="1900" dirty="0"/>
              <a:t>The posterior cerebral artery is larger than the superior cerebellar artery, from which it is separated near its origin by the oculomotor nerve, and, lateral to the midbrain, by the trochlear nerve. </a:t>
            </a:r>
          </a:p>
          <a:p>
            <a:pPr marL="285750" indent="-285750">
              <a:lnSpc>
                <a:spcPct val="150000"/>
              </a:lnSpc>
              <a:buFont typeface="Arial" panose="020B0604020202020204" pitchFamily="34" charset="0"/>
              <a:buChar char="•"/>
            </a:pPr>
            <a:r>
              <a:rPr lang="en-US" sz="1900" dirty="0"/>
              <a:t>It passes laterally, parallel with the superior cerebellar artery, and receives the posterior communicating artery. It then winds round the cerebral peduncle and reaches the tentorial cerebral surface, where it supplies the temporal and occipital lobes. Like the anterior and middle cerebral arteries, the posterior cerebral artery has cortical and central branches.</a:t>
            </a:r>
          </a:p>
          <a:p>
            <a:pPr marL="285750" indent="-285750">
              <a:lnSpc>
                <a:spcPct val="150000"/>
              </a:lnSpc>
              <a:buFont typeface="Arial" panose="020B0604020202020204" pitchFamily="34" charset="0"/>
              <a:buChar char="•"/>
            </a:pPr>
            <a:endParaRPr lang="en-US" dirty="0"/>
          </a:p>
          <a:p>
            <a:pPr marL="0" indent="0">
              <a:buNone/>
            </a:pPr>
            <a:r>
              <a:rPr lang="en-US" sz="1500" dirty="0"/>
              <a:t>NOTE: Surgical nomenclature divides the vessel into three parts: P1 – from the basilar bifurcation to the junction with the posterior communicating artery; P2 – from the junction with the posterior communicating artery to the portion in the </a:t>
            </a:r>
            <a:r>
              <a:rPr lang="en-US" sz="1500" dirty="0" err="1"/>
              <a:t>perimesencephalic</a:t>
            </a:r>
            <a:r>
              <a:rPr lang="en-US" sz="1500" dirty="0"/>
              <a:t> cistern; and P3 – the portion that runs in the calcarine fissure.</a:t>
            </a:r>
          </a:p>
        </p:txBody>
      </p:sp>
      <p:sp>
        <p:nvSpPr>
          <p:cNvPr id="6" name="Slide Number Placeholder 5">
            <a:extLst>
              <a:ext uri="{FF2B5EF4-FFF2-40B4-BE49-F238E27FC236}">
                <a16:creationId xmlns:a16="http://schemas.microsoft.com/office/drawing/2014/main" id="{F1CD95F2-FB45-3C0C-CC10-EF85390B20F3}"/>
              </a:ext>
            </a:extLst>
          </p:cNvPr>
          <p:cNvSpPr>
            <a:spLocks noGrp="1"/>
          </p:cNvSpPr>
          <p:nvPr>
            <p:ph type="sldNum" sz="quarter" idx="12"/>
          </p:nvPr>
        </p:nvSpPr>
        <p:spPr/>
        <p:txBody>
          <a:bodyPr/>
          <a:lstStyle/>
          <a:p>
            <a:fld id="{C24D86E3-C917-4C71-A4D1-DB794A773487}" type="slidenum">
              <a:rPr lang="en-US" smtClean="0"/>
              <a:t>16</a:t>
            </a:fld>
            <a:endParaRPr lang="en-US"/>
          </a:p>
        </p:txBody>
      </p:sp>
    </p:spTree>
    <p:extLst>
      <p:ext uri="{BB962C8B-B14F-4D97-AF65-F5344CB8AC3E}">
        <p14:creationId xmlns:p14="http://schemas.microsoft.com/office/powerpoint/2010/main" val="75708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9A522C-0B0F-A87A-B025-B164FB4579D7}"/>
              </a:ext>
            </a:extLst>
          </p:cNvPr>
          <p:cNvSpPr>
            <a:spLocks noGrp="1"/>
          </p:cNvSpPr>
          <p:nvPr>
            <p:ph idx="1"/>
          </p:nvPr>
        </p:nvSpPr>
        <p:spPr>
          <a:xfrm>
            <a:off x="1066800" y="638175"/>
            <a:ext cx="10058400" cy="5600700"/>
          </a:xfrm>
        </p:spPr>
        <p:txBody>
          <a:bodyPr>
            <a:normAutofit fontScale="92500" lnSpcReduction="10000"/>
          </a:bodyPr>
          <a:lstStyle/>
          <a:p>
            <a:pPr marL="0" indent="0">
              <a:buNone/>
            </a:pPr>
            <a:r>
              <a:rPr lang="en-US" sz="3000" dirty="0">
                <a:solidFill>
                  <a:schemeClr val="accent2"/>
                </a:solidFill>
              </a:rPr>
              <a:t>Circulus Arteriosus / Circle Of Willis</a:t>
            </a:r>
          </a:p>
          <a:p>
            <a:pPr marL="285750" indent="-285750">
              <a:lnSpc>
                <a:spcPct val="150000"/>
              </a:lnSpc>
              <a:buFont typeface="Arial" panose="020B0604020202020204" pitchFamily="34" charset="0"/>
              <a:buChar char="•"/>
            </a:pPr>
            <a:r>
              <a:rPr lang="en-US" sz="1900" dirty="0"/>
              <a:t>The circulus arteriosus (circle of Willis) is a large arterial anastomosis which unites the internal carotid and vertebrobasilar systems. </a:t>
            </a:r>
          </a:p>
          <a:p>
            <a:pPr marL="285750" indent="-285750">
              <a:lnSpc>
                <a:spcPct val="150000"/>
              </a:lnSpc>
              <a:buFont typeface="Arial" panose="020B0604020202020204" pitchFamily="34" charset="0"/>
              <a:buChar char="•"/>
            </a:pPr>
            <a:r>
              <a:rPr lang="en-US" sz="1900" dirty="0"/>
              <a:t>It lies in the subarachnoid space within the interpeduncular cistern, and surrounds the optic chiasma and infundibulum. </a:t>
            </a:r>
          </a:p>
          <a:p>
            <a:pPr marL="285750" indent="-285750">
              <a:lnSpc>
                <a:spcPct val="150000"/>
              </a:lnSpc>
              <a:buFont typeface="Arial" panose="020B0604020202020204" pitchFamily="34" charset="0"/>
              <a:buChar char="•"/>
            </a:pPr>
            <a:r>
              <a:rPr lang="en-US" sz="1900" dirty="0"/>
              <a:t>Anteriorly, the anterior cerebral arteries, derived from the internal carotid arteries, are linked by the small anterior communicating artery. Posteriorly, the two posterior cerebral arteries, formed by the division of the basilar artery, are joined to the ipsilateral internal carotid artery by a posterior communicating artery.</a:t>
            </a:r>
          </a:p>
          <a:p>
            <a:pPr marL="285750" indent="-285750">
              <a:lnSpc>
                <a:spcPct val="150000"/>
              </a:lnSpc>
              <a:buFont typeface="Arial" panose="020B0604020202020204" pitchFamily="34" charset="0"/>
              <a:buChar char="•"/>
            </a:pPr>
            <a:r>
              <a:rPr lang="en-US" sz="1900" dirty="0"/>
              <a:t>There is considerable individual variation in the pattern and </a:t>
            </a:r>
            <a:r>
              <a:rPr lang="en-US" sz="1900" dirty="0" err="1"/>
              <a:t>calibre</a:t>
            </a:r>
            <a:r>
              <a:rPr lang="en-US" sz="1900" dirty="0"/>
              <a:t> of vessels that make up the circulus arteriosus. Although a complete circular channel almost always exists, one vessel is usually sufficiently narrowed to reduce its role as a collateral route and the circle is rarely functionally complete.</a:t>
            </a:r>
          </a:p>
          <a:p>
            <a:endParaRPr lang="en-IN" dirty="0"/>
          </a:p>
        </p:txBody>
      </p:sp>
      <p:sp>
        <p:nvSpPr>
          <p:cNvPr id="6" name="Slide Number Placeholder 5">
            <a:extLst>
              <a:ext uri="{FF2B5EF4-FFF2-40B4-BE49-F238E27FC236}">
                <a16:creationId xmlns:a16="http://schemas.microsoft.com/office/drawing/2014/main" id="{2B7EAD5D-0394-D3B3-553D-AD65DF291E10}"/>
              </a:ext>
            </a:extLst>
          </p:cNvPr>
          <p:cNvSpPr>
            <a:spLocks noGrp="1"/>
          </p:cNvSpPr>
          <p:nvPr>
            <p:ph type="sldNum" sz="quarter" idx="12"/>
          </p:nvPr>
        </p:nvSpPr>
        <p:spPr/>
        <p:txBody>
          <a:bodyPr/>
          <a:lstStyle/>
          <a:p>
            <a:fld id="{C24D86E3-C917-4C71-A4D1-DB794A773487}" type="slidenum">
              <a:rPr lang="en-US" smtClean="0"/>
              <a:t>17</a:t>
            </a:fld>
            <a:endParaRPr lang="en-US"/>
          </a:p>
        </p:txBody>
      </p:sp>
    </p:spTree>
    <p:extLst>
      <p:ext uri="{BB962C8B-B14F-4D97-AF65-F5344CB8AC3E}">
        <p14:creationId xmlns:p14="http://schemas.microsoft.com/office/powerpoint/2010/main" val="529436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041" y="275229"/>
            <a:ext cx="8772521" cy="6307542"/>
          </a:xfrm>
          <a:prstGeom prst="rect">
            <a:avLst/>
          </a:prstGeom>
        </p:spPr>
      </p:pic>
      <p:sp>
        <p:nvSpPr>
          <p:cNvPr id="4" name="Slide Number Placeholder 3">
            <a:extLst>
              <a:ext uri="{FF2B5EF4-FFF2-40B4-BE49-F238E27FC236}">
                <a16:creationId xmlns:a16="http://schemas.microsoft.com/office/drawing/2014/main" id="{3A096382-124C-075F-9DBB-9ECFE4CF21B9}"/>
              </a:ext>
            </a:extLst>
          </p:cNvPr>
          <p:cNvSpPr>
            <a:spLocks noGrp="1"/>
          </p:cNvSpPr>
          <p:nvPr>
            <p:ph type="sldNum" sz="quarter" idx="12"/>
          </p:nvPr>
        </p:nvSpPr>
        <p:spPr/>
        <p:txBody>
          <a:bodyPr/>
          <a:lstStyle/>
          <a:p>
            <a:fld id="{C24D86E3-C917-4C71-A4D1-DB794A773487}" type="slidenum">
              <a:rPr lang="en-US" smtClean="0"/>
              <a:t>18</a:t>
            </a:fld>
            <a:endParaRPr lang="en-US"/>
          </a:p>
        </p:txBody>
      </p:sp>
    </p:spTree>
    <p:extLst>
      <p:ext uri="{BB962C8B-B14F-4D97-AF65-F5344CB8AC3E}">
        <p14:creationId xmlns:p14="http://schemas.microsoft.com/office/powerpoint/2010/main" val="3450371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3EDC90-3B9C-0DAE-2050-FB5523D4521A}"/>
              </a:ext>
            </a:extLst>
          </p:cNvPr>
          <p:cNvSpPr>
            <a:spLocks noGrp="1"/>
          </p:cNvSpPr>
          <p:nvPr>
            <p:ph type="title"/>
          </p:nvPr>
        </p:nvSpPr>
        <p:spPr/>
        <p:txBody>
          <a:bodyPr>
            <a:normAutofit/>
          </a:bodyPr>
          <a:lstStyle/>
          <a:p>
            <a:r>
              <a:rPr lang="en-US" sz="4800" dirty="0">
                <a:solidFill>
                  <a:schemeClr val="tx1"/>
                </a:solidFill>
              </a:rPr>
              <a:t>INTRACRANIAL HEMORRHAGE</a:t>
            </a:r>
            <a:endParaRPr lang="en-IN" dirty="0">
              <a:solidFill>
                <a:schemeClr val="tx1"/>
              </a:solidFill>
            </a:endParaRPr>
          </a:p>
        </p:txBody>
      </p:sp>
      <p:sp>
        <p:nvSpPr>
          <p:cNvPr id="4" name="Content Placeholder 3">
            <a:extLst>
              <a:ext uri="{FF2B5EF4-FFF2-40B4-BE49-F238E27FC236}">
                <a16:creationId xmlns:a16="http://schemas.microsoft.com/office/drawing/2014/main" id="{8975469E-EADE-21AD-0981-0D4DC61B1125}"/>
              </a:ext>
            </a:extLst>
          </p:cNvPr>
          <p:cNvSpPr>
            <a:spLocks noGrp="1"/>
          </p:cNvSpPr>
          <p:nvPr>
            <p:ph idx="1"/>
          </p:nvPr>
        </p:nvSpPr>
        <p:spPr/>
        <p:txBody>
          <a:bodyPr>
            <a:normAutofit fontScale="77500" lnSpcReduction="20000"/>
          </a:bodyPr>
          <a:lstStyle/>
          <a:p>
            <a:pPr marL="0" indent="0">
              <a:lnSpc>
                <a:spcPct val="150000"/>
              </a:lnSpc>
              <a:buNone/>
            </a:pPr>
            <a:r>
              <a:rPr lang="en-US" sz="2400" u="sng" dirty="0"/>
              <a:t>A. Aneurysms</a:t>
            </a:r>
          </a:p>
          <a:p>
            <a:pPr marL="0" indent="0">
              <a:lnSpc>
                <a:spcPct val="150000"/>
              </a:lnSpc>
              <a:buNone/>
            </a:pPr>
            <a:r>
              <a:rPr lang="en-US" dirty="0"/>
              <a:t>circumscribed dilations (ectasias) of an artery</a:t>
            </a:r>
            <a:r>
              <a:rPr lang="en-US" sz="1600" dirty="0"/>
              <a:t>.</a:t>
            </a:r>
          </a:p>
          <a:p>
            <a:pPr marL="274320" lvl="1" indent="0">
              <a:lnSpc>
                <a:spcPct val="150000"/>
              </a:lnSpc>
              <a:buNone/>
            </a:pPr>
            <a:r>
              <a:rPr lang="en-US" sz="2200" dirty="0"/>
              <a:t>1. Berry (saccular) aneurysms</a:t>
            </a:r>
          </a:p>
          <a:p>
            <a:pPr lvl="2">
              <a:lnSpc>
                <a:spcPct val="150000"/>
              </a:lnSpc>
              <a:buFont typeface="Courier New" panose="02070309020205020404" pitchFamily="49" charset="0"/>
              <a:buChar char="o"/>
            </a:pPr>
            <a:r>
              <a:rPr lang="en-US" sz="1500" dirty="0"/>
              <a:t>typically develop at arterial bifurcations. The cerebral arterial circle contains 60% of aneurysms; 30% arise from the middle cerebral artery; and the remaining 10% are found in the vertebrobasilar system.</a:t>
            </a:r>
          </a:p>
          <a:p>
            <a:pPr lvl="2">
              <a:lnSpc>
                <a:spcPct val="150000"/>
              </a:lnSpc>
              <a:buFont typeface="Courier New" panose="02070309020205020404" pitchFamily="49" charset="0"/>
              <a:buChar char="o"/>
            </a:pPr>
            <a:r>
              <a:rPr lang="en-US" sz="1500" dirty="0"/>
              <a:t>of the anterior communicating artery may pressure the optic chiasm and cause a bitemporal lower quadrantanopia.</a:t>
            </a:r>
          </a:p>
          <a:p>
            <a:pPr lvl="2">
              <a:lnSpc>
                <a:spcPct val="150000"/>
              </a:lnSpc>
              <a:buFont typeface="Courier New" panose="02070309020205020404" pitchFamily="49" charset="0"/>
              <a:buChar char="o"/>
            </a:pPr>
            <a:r>
              <a:rPr lang="en-US" sz="1500" dirty="0"/>
              <a:t>of the posterior communicating artery may cause a oculomotor nerve palsy.</a:t>
            </a:r>
          </a:p>
          <a:p>
            <a:pPr lvl="2">
              <a:lnSpc>
                <a:spcPct val="150000"/>
              </a:lnSpc>
              <a:buFont typeface="Courier New" panose="02070309020205020404" pitchFamily="49" charset="0"/>
              <a:buChar char="o"/>
            </a:pPr>
            <a:r>
              <a:rPr lang="en-US" sz="1500" dirty="0"/>
              <a:t>rupture is a common cause of nontraumatic subarachnoid hemorrhage.</a:t>
            </a:r>
          </a:p>
          <a:p>
            <a:pPr marL="274320" lvl="1" indent="0">
              <a:lnSpc>
                <a:spcPct val="150000"/>
              </a:lnSpc>
              <a:buNone/>
            </a:pPr>
            <a:r>
              <a:rPr lang="en-US" sz="2200" dirty="0"/>
              <a:t>2. Microaneurysms (Charcot–Bouchard aneurysms)</a:t>
            </a:r>
          </a:p>
          <a:p>
            <a:pPr lvl="2">
              <a:lnSpc>
                <a:spcPct val="150000"/>
              </a:lnSpc>
              <a:buFont typeface="Courier New" panose="02070309020205020404" pitchFamily="49" charset="0"/>
              <a:buChar char="o"/>
            </a:pPr>
            <a:r>
              <a:rPr lang="en-US" sz="1500" dirty="0"/>
              <a:t>found in small arteries, most frequently within the territory of the middle cerebral artery  (i.e., the lenticulostriate arteries).</a:t>
            </a:r>
          </a:p>
          <a:p>
            <a:pPr lvl="2">
              <a:lnSpc>
                <a:spcPct val="150000"/>
              </a:lnSpc>
              <a:buFont typeface="Courier New" panose="02070309020205020404" pitchFamily="49" charset="0"/>
              <a:buChar char="o"/>
            </a:pPr>
            <a:r>
              <a:rPr lang="en-US" sz="1500" dirty="0"/>
              <a:t>rupture occurs most frequently in the basal nuclei and is the commonest cause of nontraumatic intraparenchymal hemorrhage.</a:t>
            </a:r>
          </a:p>
        </p:txBody>
      </p:sp>
      <p:sp>
        <p:nvSpPr>
          <p:cNvPr id="6" name="Slide Number Placeholder 5">
            <a:extLst>
              <a:ext uri="{FF2B5EF4-FFF2-40B4-BE49-F238E27FC236}">
                <a16:creationId xmlns:a16="http://schemas.microsoft.com/office/drawing/2014/main" id="{8739B077-1997-D0FD-256C-4DF3C4D4DBFE}"/>
              </a:ext>
            </a:extLst>
          </p:cNvPr>
          <p:cNvSpPr>
            <a:spLocks noGrp="1"/>
          </p:cNvSpPr>
          <p:nvPr>
            <p:ph type="sldNum" sz="quarter" idx="12"/>
          </p:nvPr>
        </p:nvSpPr>
        <p:spPr/>
        <p:txBody>
          <a:bodyPr/>
          <a:lstStyle/>
          <a:p>
            <a:fld id="{C24D86E3-C917-4C71-A4D1-DB794A773487}" type="slidenum">
              <a:rPr lang="en-US" smtClean="0"/>
              <a:t>19</a:t>
            </a:fld>
            <a:endParaRPr lang="en-US"/>
          </a:p>
        </p:txBody>
      </p:sp>
    </p:spTree>
    <p:extLst>
      <p:ext uri="{BB962C8B-B14F-4D97-AF65-F5344CB8AC3E}">
        <p14:creationId xmlns:p14="http://schemas.microsoft.com/office/powerpoint/2010/main" val="54812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642594"/>
            <a:ext cx="10058400" cy="1371600"/>
          </a:xfrm>
        </p:spPr>
        <p:txBody>
          <a:bodyPr>
            <a:normAutofit/>
          </a:bodyPr>
          <a:lstStyle/>
          <a:p>
            <a:r>
              <a:rPr lang="en-US" sz="4000" dirty="0"/>
              <a:t>VASCULAR SUPPLY AND DRAINAGE OF THE BRAIN</a:t>
            </a:r>
          </a:p>
        </p:txBody>
      </p:sp>
      <p:sp>
        <p:nvSpPr>
          <p:cNvPr id="6" name="Content Placeholder 5"/>
          <p:cNvSpPr>
            <a:spLocks noGrp="1"/>
          </p:cNvSpPr>
          <p:nvPr>
            <p:ph idx="1"/>
          </p:nvPr>
        </p:nvSpPr>
        <p:spPr>
          <a:xfrm>
            <a:off x="1066800" y="2103120"/>
            <a:ext cx="10058400" cy="3931920"/>
          </a:xfrm>
        </p:spPr>
        <p:txBody>
          <a:bodyPr>
            <a:normAutofit lnSpcReduction="10000"/>
          </a:bodyPr>
          <a:lstStyle/>
          <a:p>
            <a:r>
              <a:rPr lang="en-US" dirty="0"/>
              <a:t>The brain is a highly vascular organ, its profuse blood supply characterized by a densely branching arterial network.</a:t>
            </a:r>
          </a:p>
          <a:p>
            <a:r>
              <a:rPr lang="en-US" dirty="0"/>
              <a:t>It has a high metabolic rate that reflects the energy requirements of constant neural activity. It receives about 15% of the cardiac output and utilizes 25% of the total oxygen consumption of the body.</a:t>
            </a:r>
          </a:p>
          <a:p>
            <a:r>
              <a:rPr lang="en-US" dirty="0"/>
              <a:t>The brain is supplied by two internal carotid arteries and two vertebral arteries that form a complex anastomosis (circulus arteriosus, circle of Willis) on the base of the brain.</a:t>
            </a:r>
          </a:p>
          <a:p>
            <a:r>
              <a:rPr lang="en-US" dirty="0"/>
              <a:t>Venous blood from the brain drains into sinuses within the Dura mater.</a:t>
            </a:r>
          </a:p>
          <a:p>
            <a:r>
              <a:rPr lang="en-US" dirty="0"/>
              <a:t>Acute interruption of the blood supply to the brain for more than a few minutes causes permanent</a:t>
            </a:r>
          </a:p>
          <a:p>
            <a:r>
              <a:rPr lang="en-US" dirty="0"/>
              <a:t>neurological damage. Such ischaemic strokes along with intracranial haemorrhage are major contemporary sources of morbidity and mortality.</a:t>
            </a:r>
          </a:p>
          <a:p>
            <a:endParaRPr lang="en-US" dirty="0"/>
          </a:p>
        </p:txBody>
      </p:sp>
      <p:sp>
        <p:nvSpPr>
          <p:cNvPr id="4" name="Slide Number Placeholder 3">
            <a:extLst>
              <a:ext uri="{FF2B5EF4-FFF2-40B4-BE49-F238E27FC236}">
                <a16:creationId xmlns:a16="http://schemas.microsoft.com/office/drawing/2014/main" id="{25B094C0-0104-1C9B-DBFA-4C6360D08B7B}"/>
              </a:ext>
            </a:extLst>
          </p:cNvPr>
          <p:cNvSpPr>
            <a:spLocks noGrp="1"/>
          </p:cNvSpPr>
          <p:nvPr>
            <p:ph type="sldNum" sz="quarter" idx="12"/>
          </p:nvPr>
        </p:nvSpPr>
        <p:spPr/>
        <p:txBody>
          <a:bodyPr/>
          <a:lstStyle/>
          <a:p>
            <a:fld id="{C24D86E3-C917-4C71-A4D1-DB794A773487}" type="slidenum">
              <a:rPr lang="en-US" smtClean="0"/>
              <a:t>2</a:t>
            </a:fld>
            <a:endParaRPr lang="en-US"/>
          </a:p>
        </p:txBody>
      </p:sp>
    </p:spTree>
    <p:extLst>
      <p:ext uri="{BB962C8B-B14F-4D97-AF65-F5344CB8AC3E}">
        <p14:creationId xmlns:p14="http://schemas.microsoft.com/office/powerpoint/2010/main" val="4159482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02856" y="3108203"/>
            <a:ext cx="4586287" cy="3730747"/>
          </a:xfrm>
          <a:prstGeom prst="rect">
            <a:avLst/>
          </a:prstGeom>
        </p:spPr>
      </p:pic>
      <p:sp>
        <p:nvSpPr>
          <p:cNvPr id="6" name="Content Placeholder 5">
            <a:extLst>
              <a:ext uri="{FF2B5EF4-FFF2-40B4-BE49-F238E27FC236}">
                <a16:creationId xmlns:a16="http://schemas.microsoft.com/office/drawing/2014/main" id="{AE33C41B-858D-0637-7CCF-AB0E5C1A474A}"/>
              </a:ext>
            </a:extLst>
          </p:cNvPr>
          <p:cNvSpPr>
            <a:spLocks noGrp="1"/>
          </p:cNvSpPr>
          <p:nvPr>
            <p:ph idx="1"/>
          </p:nvPr>
        </p:nvSpPr>
        <p:spPr>
          <a:xfrm>
            <a:off x="1066800" y="647699"/>
            <a:ext cx="10058400" cy="5610225"/>
          </a:xfrm>
        </p:spPr>
        <p:txBody>
          <a:bodyPr>
            <a:normAutofit/>
          </a:bodyPr>
          <a:lstStyle/>
          <a:p>
            <a:pPr marL="0" indent="0">
              <a:lnSpc>
                <a:spcPct val="150000"/>
              </a:lnSpc>
              <a:buNone/>
            </a:pPr>
            <a:r>
              <a:rPr lang="en-US" sz="1700" dirty="0"/>
              <a:t>B. Subdural Hemorrhage (Hematoma)</a:t>
            </a:r>
          </a:p>
          <a:p>
            <a:pPr lvl="2">
              <a:lnSpc>
                <a:spcPct val="150000"/>
              </a:lnSpc>
              <a:buFont typeface="Courier New" panose="02070309020205020404" pitchFamily="49" charset="0"/>
              <a:buChar char="o"/>
            </a:pPr>
            <a:r>
              <a:rPr lang="en-US" dirty="0"/>
              <a:t>results from rupture of the superior cerebral veins, the “bridging” veins that drain into the superior sagittal sinus.</a:t>
            </a:r>
          </a:p>
          <a:p>
            <a:pPr marL="0" indent="0">
              <a:lnSpc>
                <a:spcPct val="150000"/>
              </a:lnSpc>
              <a:buNone/>
            </a:pPr>
            <a:r>
              <a:rPr lang="en-US" sz="1700" dirty="0"/>
              <a:t>C. Epidural Hemorrhage (Hematoma)</a:t>
            </a:r>
          </a:p>
          <a:p>
            <a:pPr lvl="2">
              <a:lnSpc>
                <a:spcPct val="150000"/>
              </a:lnSpc>
              <a:buFont typeface="Courier New" panose="02070309020205020404" pitchFamily="49" charset="0"/>
              <a:buChar char="o"/>
            </a:pPr>
            <a:r>
              <a:rPr lang="en-US" dirty="0"/>
              <a:t>typically result from rupture of the middle meningeal artery that lies between the dura mater and the inner table of the skull.</a:t>
            </a:r>
          </a:p>
        </p:txBody>
      </p:sp>
      <p:sp>
        <p:nvSpPr>
          <p:cNvPr id="7" name="Slide Number Placeholder 6">
            <a:extLst>
              <a:ext uri="{FF2B5EF4-FFF2-40B4-BE49-F238E27FC236}">
                <a16:creationId xmlns:a16="http://schemas.microsoft.com/office/drawing/2014/main" id="{F92D95AC-74B5-F2CC-11C6-2509751281B6}"/>
              </a:ext>
            </a:extLst>
          </p:cNvPr>
          <p:cNvSpPr>
            <a:spLocks noGrp="1"/>
          </p:cNvSpPr>
          <p:nvPr>
            <p:ph type="sldNum" sz="quarter" idx="12"/>
          </p:nvPr>
        </p:nvSpPr>
        <p:spPr/>
        <p:txBody>
          <a:bodyPr/>
          <a:lstStyle/>
          <a:p>
            <a:fld id="{C24D86E3-C917-4C71-A4D1-DB794A773487}" type="slidenum">
              <a:rPr lang="en-US" smtClean="0"/>
              <a:t>20</a:t>
            </a:fld>
            <a:endParaRPr lang="en-US"/>
          </a:p>
        </p:txBody>
      </p:sp>
    </p:spTree>
    <p:extLst>
      <p:ext uri="{BB962C8B-B14F-4D97-AF65-F5344CB8AC3E}">
        <p14:creationId xmlns:p14="http://schemas.microsoft.com/office/powerpoint/2010/main" val="465068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B3FC8D-CBBA-A9AB-4332-A5B5285A95CD}"/>
              </a:ext>
            </a:extLst>
          </p:cNvPr>
          <p:cNvSpPr txBox="1"/>
          <p:nvPr/>
        </p:nvSpPr>
        <p:spPr>
          <a:xfrm>
            <a:off x="2024062" y="2767280"/>
            <a:ext cx="8143875" cy="1323439"/>
          </a:xfrm>
          <a:prstGeom prst="rect">
            <a:avLst/>
          </a:prstGeom>
          <a:noFill/>
        </p:spPr>
        <p:txBody>
          <a:bodyPr wrap="square" rtlCol="0">
            <a:spAutoFit/>
          </a:bodyPr>
          <a:lstStyle/>
          <a:p>
            <a:pPr algn="ctr"/>
            <a:r>
              <a:rPr lang="en-US" sz="8000" dirty="0"/>
              <a:t>THANK YOU!</a:t>
            </a:r>
            <a:endParaRPr lang="en-IN" sz="8000" dirty="0"/>
          </a:p>
        </p:txBody>
      </p:sp>
      <p:sp>
        <p:nvSpPr>
          <p:cNvPr id="5" name="Slide Number Placeholder 4">
            <a:extLst>
              <a:ext uri="{FF2B5EF4-FFF2-40B4-BE49-F238E27FC236}">
                <a16:creationId xmlns:a16="http://schemas.microsoft.com/office/drawing/2014/main" id="{59DD80F8-6CB4-EA84-5EAC-B0C22CA158F1}"/>
              </a:ext>
            </a:extLst>
          </p:cNvPr>
          <p:cNvSpPr>
            <a:spLocks noGrp="1"/>
          </p:cNvSpPr>
          <p:nvPr>
            <p:ph type="sldNum" sz="quarter" idx="12"/>
          </p:nvPr>
        </p:nvSpPr>
        <p:spPr/>
        <p:txBody>
          <a:bodyPr/>
          <a:lstStyle/>
          <a:p>
            <a:fld id="{C24D86E3-C917-4C71-A4D1-DB794A773487}" type="slidenum">
              <a:rPr lang="en-US" smtClean="0"/>
              <a:t>21</a:t>
            </a:fld>
            <a:endParaRPr lang="en-US"/>
          </a:p>
        </p:txBody>
      </p:sp>
    </p:spTree>
    <p:extLst>
      <p:ext uri="{BB962C8B-B14F-4D97-AF65-F5344CB8AC3E}">
        <p14:creationId xmlns:p14="http://schemas.microsoft.com/office/powerpoint/2010/main" val="295356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1371600"/>
          </a:xfrm>
        </p:spPr>
        <p:txBody>
          <a:bodyPr>
            <a:normAutofit/>
          </a:bodyPr>
          <a:lstStyle/>
          <a:p>
            <a:r>
              <a:rPr lang="en-US" sz="4000" dirty="0"/>
              <a:t>ARTERIAL SUPPLYOF THE BRAIN</a:t>
            </a:r>
          </a:p>
        </p:txBody>
      </p:sp>
      <p:sp>
        <p:nvSpPr>
          <p:cNvPr id="3" name="Content Placeholder 2"/>
          <p:cNvSpPr>
            <a:spLocks noGrp="1"/>
          </p:cNvSpPr>
          <p:nvPr>
            <p:ph idx="1"/>
          </p:nvPr>
        </p:nvSpPr>
        <p:spPr>
          <a:xfrm>
            <a:off x="1066800" y="2014538"/>
            <a:ext cx="10058400" cy="4478337"/>
          </a:xfrm>
        </p:spPr>
        <p:txBody>
          <a:bodyPr>
            <a:noAutofit/>
          </a:bodyPr>
          <a:lstStyle/>
          <a:p>
            <a:pPr marL="0" indent="0">
              <a:buNone/>
            </a:pPr>
            <a:r>
              <a:rPr lang="en-US" dirty="0"/>
              <a:t>The arterial supply of the brain is derived from the internal carotid and vertebral arteries, which lie, together with their proximal branches, within the subarachnoid space at the base of the brain.</a:t>
            </a:r>
          </a:p>
          <a:p>
            <a:pPr marL="0" indent="0">
              <a:buNone/>
            </a:pPr>
            <a:endParaRPr lang="en-US" dirty="0"/>
          </a:p>
          <a:p>
            <a:pPr marL="0" indent="0">
              <a:buNone/>
            </a:pPr>
            <a:r>
              <a:rPr lang="en-US" dirty="0">
                <a:solidFill>
                  <a:schemeClr val="accent2"/>
                </a:solidFill>
              </a:rPr>
              <a:t>INTERNAL CAROTID ARTERY</a:t>
            </a:r>
          </a:p>
          <a:p>
            <a:pPr marL="560070" lvl="1" indent="-285750">
              <a:lnSpc>
                <a:spcPct val="150000"/>
              </a:lnSpc>
              <a:buFont typeface="Wingdings" panose="05000000000000000000" pitchFamily="2" charset="2"/>
              <a:buChar char="Ø"/>
            </a:pPr>
            <a:r>
              <a:rPr lang="en-US" sz="1200" dirty="0"/>
              <a:t>The internal carotid arteries and their major branches (the internal carotid system or ‘anterior’ circulation) supply blood to the majority of the forebrain. Some parts of the occipital and temporal lobes are supplied by branches of the vertebrobasilar system.</a:t>
            </a:r>
          </a:p>
          <a:p>
            <a:pPr marL="560070" lvl="1" indent="-285750">
              <a:lnSpc>
                <a:spcPct val="150000"/>
              </a:lnSpc>
              <a:buFont typeface="Wingdings" panose="05000000000000000000" pitchFamily="2" charset="2"/>
              <a:buChar char="Ø"/>
            </a:pPr>
            <a:r>
              <a:rPr lang="en-US" sz="1200" dirty="0"/>
              <a:t>The internal carotid artery arises from the bifurcation of the common carotid artery, ascends in the neck and enters the carotid canal of the temporal bone. </a:t>
            </a:r>
          </a:p>
          <a:p>
            <a:pPr marL="560070" lvl="1" indent="-285750">
              <a:lnSpc>
                <a:spcPct val="150000"/>
              </a:lnSpc>
              <a:buFont typeface="Wingdings" panose="05000000000000000000" pitchFamily="2" charset="2"/>
              <a:buChar char="Ø"/>
            </a:pPr>
            <a:r>
              <a:rPr lang="en-US" sz="1200" dirty="0"/>
              <a:t>Its subsequent course is said to have:- </a:t>
            </a:r>
          </a:p>
          <a:p>
            <a:pPr lvl="6">
              <a:lnSpc>
                <a:spcPct val="150000"/>
              </a:lnSpc>
            </a:pPr>
            <a:r>
              <a:rPr lang="en-US" sz="1000" dirty="0"/>
              <a:t>Petrous Parts   </a:t>
            </a:r>
          </a:p>
          <a:p>
            <a:pPr lvl="6">
              <a:lnSpc>
                <a:spcPct val="150000"/>
              </a:lnSpc>
            </a:pPr>
            <a:r>
              <a:rPr lang="en-US" sz="1000" dirty="0"/>
              <a:t>Cavernous Parts  </a:t>
            </a:r>
          </a:p>
          <a:p>
            <a:pPr lvl="6">
              <a:lnSpc>
                <a:spcPct val="150000"/>
              </a:lnSpc>
            </a:pPr>
            <a:r>
              <a:rPr lang="en-US" sz="1000" dirty="0"/>
              <a:t>Intracranial Parts.</a:t>
            </a:r>
          </a:p>
          <a:p>
            <a:endParaRPr lang="en-US" dirty="0"/>
          </a:p>
          <a:p>
            <a:endParaRPr lang="en-US" dirty="0"/>
          </a:p>
        </p:txBody>
      </p:sp>
      <p:sp>
        <p:nvSpPr>
          <p:cNvPr id="9" name="Slide Number Placeholder 8">
            <a:extLst>
              <a:ext uri="{FF2B5EF4-FFF2-40B4-BE49-F238E27FC236}">
                <a16:creationId xmlns:a16="http://schemas.microsoft.com/office/drawing/2014/main" id="{55CB9140-FAEF-EC4E-5FF8-679B21DBF788}"/>
              </a:ext>
            </a:extLst>
          </p:cNvPr>
          <p:cNvSpPr>
            <a:spLocks noGrp="1"/>
          </p:cNvSpPr>
          <p:nvPr>
            <p:ph type="sldNum" sz="quarter" idx="12"/>
          </p:nvPr>
        </p:nvSpPr>
        <p:spPr/>
        <p:txBody>
          <a:bodyPr/>
          <a:lstStyle/>
          <a:p>
            <a:fld id="{C24D86E3-C917-4C71-A4D1-DB794A773487}" type="slidenum">
              <a:rPr lang="en-US" smtClean="0"/>
              <a:t>3</a:t>
            </a:fld>
            <a:endParaRPr lang="en-US"/>
          </a:p>
        </p:txBody>
      </p:sp>
    </p:spTree>
    <p:extLst>
      <p:ext uri="{BB962C8B-B14F-4D97-AF65-F5344CB8AC3E}">
        <p14:creationId xmlns:p14="http://schemas.microsoft.com/office/powerpoint/2010/main" val="207025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238500" y="1472406"/>
            <a:ext cx="5715000" cy="3305175"/>
          </a:xfrm>
        </p:spPr>
      </p:pic>
      <p:sp>
        <p:nvSpPr>
          <p:cNvPr id="6" name="TextBox 5"/>
          <p:cNvSpPr txBox="1"/>
          <p:nvPr/>
        </p:nvSpPr>
        <p:spPr>
          <a:xfrm>
            <a:off x="1981200" y="5093206"/>
            <a:ext cx="8229600" cy="584775"/>
          </a:xfrm>
          <a:prstGeom prst="rect">
            <a:avLst/>
          </a:prstGeom>
          <a:noFill/>
        </p:spPr>
        <p:txBody>
          <a:bodyPr wrap="square" rtlCol="0">
            <a:spAutoFit/>
          </a:bodyPr>
          <a:lstStyle/>
          <a:p>
            <a:pPr algn="ctr"/>
            <a:r>
              <a:rPr lang="en-US" sz="1400" dirty="0">
                <a:solidFill>
                  <a:schemeClr val="bg2">
                    <a:lumMod val="25000"/>
                  </a:schemeClr>
                </a:solidFill>
              </a:rPr>
              <a:t>Fig.  </a:t>
            </a:r>
            <a:r>
              <a:rPr lang="en-US" dirty="0">
                <a:solidFill>
                  <a:schemeClr val="bg2">
                    <a:lumMod val="25000"/>
                  </a:schemeClr>
                </a:solidFill>
              </a:rPr>
              <a:t>Internal carotid arteriograms. A, lateral projection B, Towne's projection</a:t>
            </a:r>
            <a:r>
              <a:rPr lang="en-US" sz="1400" dirty="0">
                <a:solidFill>
                  <a:schemeClr val="bg2">
                    <a:lumMod val="25000"/>
                  </a:schemeClr>
                </a:solidFill>
              </a:rPr>
              <a:t>.</a:t>
            </a:r>
          </a:p>
          <a:p>
            <a:endParaRPr lang="en-US" sz="1400" dirty="0">
              <a:solidFill>
                <a:schemeClr val="bg2">
                  <a:lumMod val="25000"/>
                </a:schemeClr>
              </a:solidFill>
            </a:endParaRPr>
          </a:p>
        </p:txBody>
      </p:sp>
      <p:sp>
        <p:nvSpPr>
          <p:cNvPr id="7" name="Slide Number Placeholder 6">
            <a:extLst>
              <a:ext uri="{FF2B5EF4-FFF2-40B4-BE49-F238E27FC236}">
                <a16:creationId xmlns:a16="http://schemas.microsoft.com/office/drawing/2014/main" id="{28888462-F715-0324-8B43-11C34CE0B2DB}"/>
              </a:ext>
            </a:extLst>
          </p:cNvPr>
          <p:cNvSpPr>
            <a:spLocks noGrp="1"/>
          </p:cNvSpPr>
          <p:nvPr>
            <p:ph type="sldNum" sz="quarter" idx="12"/>
          </p:nvPr>
        </p:nvSpPr>
        <p:spPr/>
        <p:txBody>
          <a:bodyPr/>
          <a:lstStyle/>
          <a:p>
            <a:fld id="{C24D86E3-C917-4C71-A4D1-DB794A773487}" type="slidenum">
              <a:rPr lang="en-US" smtClean="0"/>
              <a:t>4</a:t>
            </a:fld>
            <a:endParaRPr lang="en-US"/>
          </a:p>
        </p:txBody>
      </p:sp>
    </p:spTree>
    <p:extLst>
      <p:ext uri="{BB962C8B-B14F-4D97-AF65-F5344CB8AC3E}">
        <p14:creationId xmlns:p14="http://schemas.microsoft.com/office/powerpoint/2010/main" val="221771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238500" y="1805781"/>
            <a:ext cx="5715000" cy="2690019"/>
          </a:xfrm>
        </p:spPr>
      </p:pic>
      <p:sp>
        <p:nvSpPr>
          <p:cNvPr id="6" name="TextBox 5"/>
          <p:cNvSpPr txBox="1"/>
          <p:nvPr/>
        </p:nvSpPr>
        <p:spPr>
          <a:xfrm>
            <a:off x="1438275" y="4991100"/>
            <a:ext cx="9315450" cy="369332"/>
          </a:xfrm>
          <a:prstGeom prst="rect">
            <a:avLst/>
          </a:prstGeom>
          <a:noFill/>
        </p:spPr>
        <p:txBody>
          <a:bodyPr wrap="square" rtlCol="0">
            <a:spAutoFit/>
          </a:bodyPr>
          <a:lstStyle/>
          <a:p>
            <a:pPr algn="ctr"/>
            <a:r>
              <a:rPr lang="en-US" dirty="0"/>
              <a:t>Fig.  The arteries supplying the left cerebral hemispheres. A, Lateral surface. B, Medial surface.</a:t>
            </a:r>
          </a:p>
        </p:txBody>
      </p:sp>
      <p:sp>
        <p:nvSpPr>
          <p:cNvPr id="7" name="Slide Number Placeholder 6">
            <a:extLst>
              <a:ext uri="{FF2B5EF4-FFF2-40B4-BE49-F238E27FC236}">
                <a16:creationId xmlns:a16="http://schemas.microsoft.com/office/drawing/2014/main" id="{A3FBDD45-BE47-C1D6-AADF-43C7B328146D}"/>
              </a:ext>
            </a:extLst>
          </p:cNvPr>
          <p:cNvSpPr>
            <a:spLocks noGrp="1"/>
          </p:cNvSpPr>
          <p:nvPr>
            <p:ph type="sldNum" sz="quarter" idx="12"/>
          </p:nvPr>
        </p:nvSpPr>
        <p:spPr/>
        <p:txBody>
          <a:bodyPr/>
          <a:lstStyle/>
          <a:p>
            <a:fld id="{C24D86E3-C917-4C71-A4D1-DB794A773487}" type="slidenum">
              <a:rPr lang="en-US" smtClean="0"/>
              <a:t>5</a:t>
            </a:fld>
            <a:endParaRPr lang="en-US"/>
          </a:p>
        </p:txBody>
      </p:sp>
    </p:spTree>
    <p:extLst>
      <p:ext uri="{BB962C8B-B14F-4D97-AF65-F5344CB8AC3E}">
        <p14:creationId xmlns:p14="http://schemas.microsoft.com/office/powerpoint/2010/main" val="295837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09606-DA1B-8644-4D65-407D488F7458}"/>
              </a:ext>
            </a:extLst>
          </p:cNvPr>
          <p:cNvSpPr>
            <a:spLocks noGrp="1"/>
          </p:cNvSpPr>
          <p:nvPr>
            <p:ph idx="1"/>
          </p:nvPr>
        </p:nvSpPr>
        <p:spPr>
          <a:xfrm>
            <a:off x="1066800" y="647700"/>
            <a:ext cx="10058400" cy="5619749"/>
          </a:xfrm>
        </p:spPr>
        <p:txBody>
          <a:bodyPr>
            <a:normAutofit/>
          </a:bodyPr>
          <a:lstStyle/>
          <a:p>
            <a:pPr marL="0" indent="0">
              <a:buNone/>
            </a:pPr>
            <a:r>
              <a:rPr lang="en-US" sz="2800" dirty="0">
                <a:solidFill>
                  <a:schemeClr val="accent2"/>
                </a:solidFill>
              </a:rPr>
              <a:t>1. Petrous Part</a:t>
            </a:r>
          </a:p>
          <a:p>
            <a:pPr marL="457200" indent="-457200">
              <a:buFont typeface="Wingdings" panose="05000000000000000000" pitchFamily="2" charset="2"/>
              <a:buChar char="Ø"/>
            </a:pPr>
            <a:endParaRPr lang="en-US" dirty="0">
              <a:solidFill>
                <a:schemeClr val="accent1">
                  <a:lumMod val="50000"/>
                </a:schemeClr>
              </a:solidFill>
            </a:endParaRPr>
          </a:p>
          <a:p>
            <a:pPr marL="0" indent="0">
              <a:buNone/>
            </a:pPr>
            <a:r>
              <a:rPr lang="en-US" dirty="0">
                <a:solidFill>
                  <a:schemeClr val="accent2"/>
                </a:solidFill>
              </a:rPr>
              <a:t>Course</a:t>
            </a:r>
          </a:p>
          <a:p>
            <a:pPr marL="0" indent="0">
              <a:buNone/>
            </a:pPr>
            <a:r>
              <a:rPr lang="en-US" dirty="0"/>
              <a:t>The petrous part of the internal carotid artery ascends in the carotid canal, curves anteromedially and then </a:t>
            </a:r>
            <a:r>
              <a:rPr lang="en-US" dirty="0" err="1"/>
              <a:t>superomedially</a:t>
            </a:r>
            <a:r>
              <a:rPr lang="en-US" dirty="0"/>
              <a:t> above the cartilage that fills the foramen lacerum, and enters the cranial cavity.</a:t>
            </a:r>
          </a:p>
          <a:p>
            <a:pPr marL="0" indent="0">
              <a:buNone/>
            </a:pPr>
            <a:endParaRPr lang="en-US" dirty="0"/>
          </a:p>
          <a:p>
            <a:pPr marL="0" indent="0">
              <a:buNone/>
            </a:pPr>
            <a:r>
              <a:rPr lang="en-US" dirty="0">
                <a:solidFill>
                  <a:schemeClr val="accent2"/>
                </a:solidFill>
              </a:rPr>
              <a:t>Branches</a:t>
            </a:r>
          </a:p>
          <a:p>
            <a:pPr marL="457200" indent="-457200">
              <a:buFont typeface="Wingdings" panose="05000000000000000000" pitchFamily="2" charset="2"/>
              <a:buChar char="Ø"/>
            </a:pPr>
            <a:endParaRPr lang="en-US" dirty="0"/>
          </a:p>
          <a:p>
            <a:pPr marL="731520" lvl="1" indent="-457200">
              <a:buFont typeface="+mj-lt"/>
              <a:buAutoNum type="arabicPeriod"/>
            </a:pPr>
            <a:r>
              <a:rPr lang="en-US" dirty="0"/>
              <a:t>The </a:t>
            </a:r>
            <a:r>
              <a:rPr lang="en-US" dirty="0" err="1"/>
              <a:t>caroticotympanic</a:t>
            </a:r>
            <a:r>
              <a:rPr lang="en-US" dirty="0"/>
              <a:t> artery:- It is a small, occasionally double, vessel which enters the tympanic cavity by a foramen in the carotid canal and anastomoses with the anterior tympanic branch of the maxillary artery and the stylomastoid artery. </a:t>
            </a:r>
          </a:p>
          <a:p>
            <a:pPr marL="731520" lvl="1" indent="-457200">
              <a:buFont typeface="+mj-lt"/>
              <a:buAutoNum type="arabicPeriod"/>
            </a:pPr>
            <a:endParaRPr lang="en-US" dirty="0"/>
          </a:p>
          <a:p>
            <a:pPr marL="731520" lvl="1" indent="-457200">
              <a:buFont typeface="+mj-lt"/>
              <a:buAutoNum type="arabicPeriod"/>
            </a:pPr>
            <a:r>
              <a:rPr lang="en-US" dirty="0"/>
              <a:t>The pterygoid artery:- It is inconsistent: when present, it enters the pterygoid canal with the nerve of the same name, and anastomoses with a (recurrent) branch of the greater palatine artery.</a:t>
            </a:r>
          </a:p>
          <a:p>
            <a:endParaRPr lang="en-IN" dirty="0"/>
          </a:p>
        </p:txBody>
      </p:sp>
      <p:sp>
        <p:nvSpPr>
          <p:cNvPr id="8" name="Slide Number Placeholder 7">
            <a:extLst>
              <a:ext uri="{FF2B5EF4-FFF2-40B4-BE49-F238E27FC236}">
                <a16:creationId xmlns:a16="http://schemas.microsoft.com/office/drawing/2014/main" id="{B549366E-B60C-B18E-C7BC-945079A4B005}"/>
              </a:ext>
            </a:extLst>
          </p:cNvPr>
          <p:cNvSpPr>
            <a:spLocks noGrp="1"/>
          </p:cNvSpPr>
          <p:nvPr>
            <p:ph type="sldNum" sz="quarter" idx="12"/>
          </p:nvPr>
        </p:nvSpPr>
        <p:spPr/>
        <p:txBody>
          <a:bodyPr/>
          <a:lstStyle/>
          <a:p>
            <a:fld id="{C24D86E3-C917-4C71-A4D1-DB794A773487}" type="slidenum">
              <a:rPr lang="en-US" smtClean="0"/>
              <a:t>6</a:t>
            </a:fld>
            <a:endParaRPr lang="en-US"/>
          </a:p>
        </p:txBody>
      </p:sp>
    </p:spTree>
    <p:extLst>
      <p:ext uri="{BB962C8B-B14F-4D97-AF65-F5344CB8AC3E}">
        <p14:creationId xmlns:p14="http://schemas.microsoft.com/office/powerpoint/2010/main" val="138294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02823B-A990-2B78-0FDC-229EBF59F78B}"/>
              </a:ext>
            </a:extLst>
          </p:cNvPr>
          <p:cNvSpPr>
            <a:spLocks noGrp="1"/>
          </p:cNvSpPr>
          <p:nvPr>
            <p:ph idx="1"/>
          </p:nvPr>
        </p:nvSpPr>
        <p:spPr>
          <a:xfrm>
            <a:off x="1066800" y="638175"/>
            <a:ext cx="10058400" cy="5648325"/>
          </a:xfrm>
        </p:spPr>
        <p:txBody>
          <a:bodyPr>
            <a:normAutofit fontScale="92500" lnSpcReduction="20000"/>
          </a:bodyPr>
          <a:lstStyle/>
          <a:p>
            <a:pPr marL="0" indent="0">
              <a:buNone/>
            </a:pPr>
            <a:r>
              <a:rPr lang="en-US" sz="3000" dirty="0">
                <a:solidFill>
                  <a:schemeClr val="accent1">
                    <a:lumMod val="75000"/>
                  </a:schemeClr>
                </a:solidFill>
              </a:rPr>
              <a:t>2. Cavernous Part</a:t>
            </a:r>
          </a:p>
          <a:p>
            <a:pPr marL="0" indent="0">
              <a:buNone/>
            </a:pPr>
            <a:r>
              <a:rPr lang="en-US" dirty="0"/>
              <a:t> </a:t>
            </a:r>
          </a:p>
          <a:p>
            <a:pPr marL="0" indent="0">
              <a:buNone/>
            </a:pPr>
            <a:r>
              <a:rPr lang="en-US" sz="1900" dirty="0">
                <a:solidFill>
                  <a:schemeClr val="accent2"/>
                </a:solidFill>
              </a:rPr>
              <a:t>Course</a:t>
            </a:r>
          </a:p>
          <a:p>
            <a:pPr marL="0" indent="0">
              <a:buNone/>
            </a:pPr>
            <a:r>
              <a:rPr lang="en-US" sz="1900" dirty="0"/>
              <a:t>The cavernous part of the internal carotid artery ascends to the posterior clinoid process. It turns anteriorly to the side of the sphenoid within the cavernous sinus and then curves up medial to the anterior clinoid process, to emerge through the dural roof of the sinus. </a:t>
            </a:r>
          </a:p>
          <a:p>
            <a:pPr marL="0" indent="0">
              <a:buNone/>
            </a:pPr>
            <a:r>
              <a:rPr lang="en-US" sz="1900" dirty="0"/>
              <a:t>The oculomotor, trochlear, ophthalmic and abducens nerves are lateral to it within the cavernous sinus.</a:t>
            </a:r>
          </a:p>
          <a:p>
            <a:pPr marL="0" indent="0">
              <a:buNone/>
            </a:pPr>
            <a:r>
              <a:rPr lang="en-US" sz="1900" dirty="0"/>
              <a:t>Occasionally, the two clinoid processes form a bony ring round the artery.</a:t>
            </a:r>
          </a:p>
          <a:p>
            <a:endParaRPr lang="en-US" dirty="0"/>
          </a:p>
          <a:p>
            <a:pPr marL="0" indent="0">
              <a:buNone/>
            </a:pPr>
            <a:r>
              <a:rPr lang="en-US" sz="2600" dirty="0">
                <a:solidFill>
                  <a:schemeClr val="accent2"/>
                </a:solidFill>
              </a:rPr>
              <a:t>3. </a:t>
            </a:r>
            <a:r>
              <a:rPr lang="en-US" sz="3000" dirty="0">
                <a:solidFill>
                  <a:schemeClr val="accent2"/>
                </a:solidFill>
              </a:rPr>
              <a:t>Intracranial Part</a:t>
            </a:r>
          </a:p>
          <a:p>
            <a:pPr marL="0" indent="0">
              <a:buNone/>
            </a:pPr>
            <a:endParaRPr lang="en-US" sz="3000" dirty="0">
              <a:solidFill>
                <a:schemeClr val="accent2"/>
              </a:solidFill>
            </a:endParaRPr>
          </a:p>
          <a:p>
            <a:pPr marL="0" indent="0">
              <a:buNone/>
            </a:pPr>
            <a:r>
              <a:rPr lang="en-US" sz="1900" dirty="0">
                <a:solidFill>
                  <a:schemeClr val="accent2"/>
                </a:solidFill>
              </a:rPr>
              <a:t>Course</a:t>
            </a:r>
          </a:p>
          <a:p>
            <a:pPr marL="0" indent="0">
              <a:buNone/>
            </a:pPr>
            <a:r>
              <a:rPr lang="en-US" sz="1900" dirty="0"/>
              <a:t>After piercing the Dura mater, the internal carotid artery turns back below the optic nerve to run between it and the oculomotor nerve. It reaches the anterior perforated substance at the medial end of the lateral fissure and terminates by dividing into-</a:t>
            </a:r>
          </a:p>
          <a:p>
            <a:pPr marL="0" indent="0">
              <a:buNone/>
            </a:pPr>
            <a:r>
              <a:rPr lang="en-US" sz="1900" dirty="0"/>
              <a:t>the anterior and middle cerebral arteries.</a:t>
            </a:r>
          </a:p>
        </p:txBody>
      </p:sp>
      <p:sp>
        <p:nvSpPr>
          <p:cNvPr id="6" name="Slide Number Placeholder 5">
            <a:extLst>
              <a:ext uri="{FF2B5EF4-FFF2-40B4-BE49-F238E27FC236}">
                <a16:creationId xmlns:a16="http://schemas.microsoft.com/office/drawing/2014/main" id="{1B0F1871-FAC0-EFEB-9276-BE436BF84017}"/>
              </a:ext>
            </a:extLst>
          </p:cNvPr>
          <p:cNvSpPr>
            <a:spLocks noGrp="1"/>
          </p:cNvSpPr>
          <p:nvPr>
            <p:ph type="sldNum" sz="quarter" idx="12"/>
          </p:nvPr>
        </p:nvSpPr>
        <p:spPr/>
        <p:txBody>
          <a:bodyPr/>
          <a:lstStyle/>
          <a:p>
            <a:fld id="{C24D86E3-C917-4C71-A4D1-DB794A773487}" type="slidenum">
              <a:rPr lang="en-US" smtClean="0"/>
              <a:t>7</a:t>
            </a:fld>
            <a:endParaRPr lang="en-US"/>
          </a:p>
        </p:txBody>
      </p:sp>
    </p:spTree>
    <p:extLst>
      <p:ext uri="{BB962C8B-B14F-4D97-AF65-F5344CB8AC3E}">
        <p14:creationId xmlns:p14="http://schemas.microsoft.com/office/powerpoint/2010/main" val="236712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703C3-83CA-F4E6-E53A-019791051544}"/>
              </a:ext>
            </a:extLst>
          </p:cNvPr>
          <p:cNvSpPr>
            <a:spLocks noGrp="1"/>
          </p:cNvSpPr>
          <p:nvPr>
            <p:ph idx="1"/>
          </p:nvPr>
        </p:nvSpPr>
        <p:spPr>
          <a:xfrm>
            <a:off x="1066800" y="619125"/>
            <a:ext cx="10058400" cy="5610225"/>
          </a:xfrm>
        </p:spPr>
        <p:txBody>
          <a:bodyPr>
            <a:normAutofit fontScale="92500" lnSpcReduction="20000"/>
          </a:bodyPr>
          <a:lstStyle/>
          <a:p>
            <a:pPr marL="0" indent="0">
              <a:lnSpc>
                <a:spcPct val="150000"/>
              </a:lnSpc>
              <a:buNone/>
            </a:pPr>
            <a:r>
              <a:rPr lang="en-US" sz="3000" dirty="0">
                <a:solidFill>
                  <a:schemeClr val="accent2"/>
                </a:solidFill>
              </a:rPr>
              <a:t>1. Ophthalmic Artery</a:t>
            </a:r>
          </a:p>
          <a:p>
            <a:pPr marL="0" indent="0">
              <a:lnSpc>
                <a:spcPct val="150000"/>
              </a:lnSpc>
              <a:buNone/>
            </a:pPr>
            <a:r>
              <a:rPr lang="en-US" sz="1900" dirty="0"/>
              <a:t>Arises From The Anterior Part Of The Internal Carotid as It Leaves The Cavernous Sinus, Often At The Point of Piercing The Dura, And Enters The Orbit Through The Optic Canal.</a:t>
            </a:r>
          </a:p>
          <a:p>
            <a:pPr marL="0" indent="0">
              <a:lnSpc>
                <a:spcPct val="150000"/>
              </a:lnSpc>
              <a:buNone/>
            </a:pPr>
            <a:endParaRPr lang="en-US" dirty="0">
              <a:solidFill>
                <a:schemeClr val="bg2">
                  <a:lumMod val="25000"/>
                </a:schemeClr>
              </a:solidFill>
            </a:endParaRPr>
          </a:p>
          <a:p>
            <a:pPr marL="0" indent="0">
              <a:lnSpc>
                <a:spcPct val="150000"/>
              </a:lnSpc>
              <a:buNone/>
            </a:pPr>
            <a:r>
              <a:rPr lang="en-US" sz="3000" dirty="0">
                <a:solidFill>
                  <a:schemeClr val="accent2"/>
                </a:solidFill>
              </a:rPr>
              <a:t>2. Posterior Communicating Artery</a:t>
            </a:r>
          </a:p>
          <a:p>
            <a:pPr marL="0" indent="0">
              <a:lnSpc>
                <a:spcPct val="150000"/>
              </a:lnSpc>
              <a:buNone/>
            </a:pPr>
            <a:r>
              <a:rPr lang="en-US" sz="1900" dirty="0"/>
              <a:t>Runs Back From The Internal Carotid Above The Oculomotor Nerve, And Anastomoses With The Posterior Cerebral Artery (A Terminal Branch Of The Basilar Artery), Thereby Contributing To The Circulus Arteriosus Around The Interpeduncular Fossa. </a:t>
            </a:r>
          </a:p>
          <a:p>
            <a:pPr marL="0" indent="0">
              <a:lnSpc>
                <a:spcPct val="150000"/>
              </a:lnSpc>
              <a:buNone/>
            </a:pPr>
            <a:r>
              <a:rPr lang="en-US" sz="1900" dirty="0"/>
              <a:t>The Posterior Communicating Artery Is Usually Very Small. However, Sometimes It Is So Large That The Posterior Cerebral Artery Is Supplied Via The Posterior Communicating Artery Rather Than From The Basilar Artery (‘Fetal Posterior Communicating Artery'); It Is Often Larger On One Side Only.</a:t>
            </a:r>
          </a:p>
        </p:txBody>
      </p:sp>
      <p:sp>
        <p:nvSpPr>
          <p:cNvPr id="6" name="Slide Number Placeholder 5">
            <a:extLst>
              <a:ext uri="{FF2B5EF4-FFF2-40B4-BE49-F238E27FC236}">
                <a16:creationId xmlns:a16="http://schemas.microsoft.com/office/drawing/2014/main" id="{81ED24A0-823C-A967-21EE-C7A9AD62F846}"/>
              </a:ext>
            </a:extLst>
          </p:cNvPr>
          <p:cNvSpPr>
            <a:spLocks noGrp="1"/>
          </p:cNvSpPr>
          <p:nvPr>
            <p:ph type="sldNum" sz="quarter" idx="12"/>
          </p:nvPr>
        </p:nvSpPr>
        <p:spPr/>
        <p:txBody>
          <a:bodyPr/>
          <a:lstStyle/>
          <a:p>
            <a:fld id="{C24D86E3-C917-4C71-A4D1-DB794A773487}" type="slidenum">
              <a:rPr lang="en-US" smtClean="0"/>
              <a:t>8</a:t>
            </a:fld>
            <a:endParaRPr lang="en-US"/>
          </a:p>
        </p:txBody>
      </p:sp>
    </p:spTree>
    <p:extLst>
      <p:ext uri="{BB962C8B-B14F-4D97-AF65-F5344CB8AC3E}">
        <p14:creationId xmlns:p14="http://schemas.microsoft.com/office/powerpoint/2010/main" val="1810746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5991225"/>
          </a:xfrm>
          <a:prstGeom prst="rect">
            <a:avLst/>
          </a:prstGeom>
        </p:spPr>
      </p:pic>
      <p:sp>
        <p:nvSpPr>
          <p:cNvPr id="6" name="TextBox 5"/>
          <p:cNvSpPr txBox="1"/>
          <p:nvPr/>
        </p:nvSpPr>
        <p:spPr>
          <a:xfrm>
            <a:off x="1395412" y="6072587"/>
            <a:ext cx="9401175" cy="523220"/>
          </a:xfrm>
          <a:prstGeom prst="rect">
            <a:avLst/>
          </a:prstGeom>
          <a:noFill/>
        </p:spPr>
        <p:txBody>
          <a:bodyPr wrap="square" rtlCol="0">
            <a:spAutoFit/>
          </a:bodyPr>
          <a:lstStyle/>
          <a:p>
            <a:pPr algn="ctr"/>
            <a:r>
              <a:rPr lang="en-US" sz="1400" dirty="0"/>
              <a:t>Fig. The arteries on the base of the brain. The anterior part of the left temporal lobe has been removed to display the initial course of the middle cerebral artery within the lateral fissure.</a:t>
            </a:r>
          </a:p>
        </p:txBody>
      </p:sp>
      <p:sp>
        <p:nvSpPr>
          <p:cNvPr id="2" name="Slide Number Placeholder 1">
            <a:extLst>
              <a:ext uri="{FF2B5EF4-FFF2-40B4-BE49-F238E27FC236}">
                <a16:creationId xmlns:a16="http://schemas.microsoft.com/office/drawing/2014/main" id="{FDB93E84-C8EA-6FEF-D9C8-D028A40D0C8B}"/>
              </a:ext>
            </a:extLst>
          </p:cNvPr>
          <p:cNvSpPr>
            <a:spLocks noGrp="1"/>
          </p:cNvSpPr>
          <p:nvPr>
            <p:ph type="sldNum" sz="quarter" idx="12"/>
          </p:nvPr>
        </p:nvSpPr>
        <p:spPr/>
        <p:txBody>
          <a:bodyPr/>
          <a:lstStyle/>
          <a:p>
            <a:fld id="{C24D86E3-C917-4C71-A4D1-DB794A773487}" type="slidenum">
              <a:rPr lang="en-US" smtClean="0"/>
              <a:t>9</a:t>
            </a:fld>
            <a:endParaRPr lang="en-US"/>
          </a:p>
        </p:txBody>
      </p:sp>
    </p:spTree>
    <p:extLst>
      <p:ext uri="{BB962C8B-B14F-4D97-AF65-F5344CB8AC3E}">
        <p14:creationId xmlns:p14="http://schemas.microsoft.com/office/powerpoint/2010/main" val="341423213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TotalTime>
  <Words>2029</Words>
  <Application>Microsoft Office PowerPoint</Application>
  <PresentationFormat>Widescreen</PresentationFormat>
  <Paragraphs>136</Paragraphs>
  <Slides>21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Century Gothic</vt:lpstr>
      <vt:lpstr>Courier New</vt:lpstr>
      <vt:lpstr>Garamond</vt:lpstr>
      <vt:lpstr>Wingdings</vt:lpstr>
      <vt:lpstr>Office Theme</vt:lpstr>
      <vt:lpstr>Savon</vt:lpstr>
      <vt:lpstr>ARTERIAL SUPPLY OF THE BRAIN</vt:lpstr>
      <vt:lpstr>VASCULAR SUPPLY AND DRAINAGE OF THE BRAIN</vt:lpstr>
      <vt:lpstr>ARTERIAL SUPPLYOF THE BRAIN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INTRACRANIAL HEMORRHAGE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ARTERIAL SUPPLYOF THE BRAIN</dc:title>
  <dc:creator>Dr.Vibhash Vaidya</dc:creator>
  <cp:lastModifiedBy>Rajesh Patel</cp:lastModifiedBy>
  <cp:revision>35</cp:revision>
  <dcterms:created xsi:type="dcterms:W3CDTF">2017-08-14T13:36:18Z</dcterms:created>
  <dcterms:modified xsi:type="dcterms:W3CDTF">2024-05-18T06:43:52Z</dcterms:modified>
</cp:coreProperties>
</file>