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9" r:id="rId1"/>
  </p:sldMasterIdLst>
  <p:notesMasterIdLst>
    <p:notesMasterId r:id="rId14"/>
  </p:notesMasterIdLst>
  <p:sldIdLst>
    <p:sldId id="256" r:id="rId2"/>
    <p:sldId id="287" r:id="rId3"/>
    <p:sldId id="288" r:id="rId4"/>
    <p:sldId id="289" r:id="rId5"/>
    <p:sldId id="290" r:id="rId6"/>
    <p:sldId id="305" r:id="rId7"/>
    <p:sldId id="306" r:id="rId8"/>
    <p:sldId id="307" r:id="rId9"/>
    <p:sldId id="308" r:id="rId10"/>
    <p:sldId id="309" r:id="rId11"/>
    <p:sldId id="266" r:id="rId12"/>
    <p:sldId id="35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A95A9-0F62-4165-80CF-49FC0512FC34}" type="datetimeFigureOut">
              <a:rPr lang="en-US" smtClean="0"/>
              <a:t>2/20/2025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8506F-1D44-4B7F-BF47-5153FFE2CA07}" type="slidenum">
              <a:rPr lang="en-US" smtClean="0"/>
              <a:t>‹#›</a:t>
            </a:fld>
            <a:endParaRPr lang="en-US"/>
          </a:p>
        </p:txBody>
      </p:sp>
    </p:spTree>
    <p:extLst>
      <p:ext uri="{BB962C8B-B14F-4D97-AF65-F5344CB8AC3E}">
        <p14:creationId xmlns:p14="http://schemas.microsoft.com/office/powerpoint/2010/main" val="296412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4FC278E-2E9D-4FF2-8473-50857C748E13}"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12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FA0BC-9D88-4EDA-BBB5-705CA2174987}"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83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9E83FE-E084-4AC5-A6E9-65171BBDE6AF}"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62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83EF12-4563-4B23-AC29-8DE3D395622C}"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517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C5276-8C18-4012-A980-850E011B72DB}"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33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10FFB9-B5DA-4563-B8CD-BA422C29B725}" type="datetime1">
              <a:rPr lang="en-US" smtClean="0"/>
              <a:t>2/20/2025</a:t>
            </a:fld>
            <a:endParaRPr lang="en-US" dirty="0"/>
          </a:p>
        </p:txBody>
      </p:sp>
      <p:sp>
        <p:nvSpPr>
          <p:cNvPr id="6" name="Footer Placeholder 5"/>
          <p:cNvSpPr>
            <a:spLocks noGrp="1"/>
          </p:cNvSpPr>
          <p:nvPr>
            <p:ph type="ftr" sz="quarter" idx="11"/>
          </p:nvPr>
        </p:nvSpPr>
        <p:spPr/>
        <p:txBody>
          <a:bodyPr/>
          <a:lstStyle/>
          <a:p>
            <a:r>
              <a:rPr lang="en-US"/>
              <a:t>MBBSPPT.COM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755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CE52C4-3EB5-4D8F-B185-7A0BEEDEA6D2}" type="datetime1">
              <a:rPr lang="en-US" smtClean="0"/>
              <a:t>2/20/2025</a:t>
            </a:fld>
            <a:endParaRPr lang="en-US" dirty="0"/>
          </a:p>
        </p:txBody>
      </p:sp>
      <p:sp>
        <p:nvSpPr>
          <p:cNvPr id="8" name="Footer Placeholder 7"/>
          <p:cNvSpPr>
            <a:spLocks noGrp="1"/>
          </p:cNvSpPr>
          <p:nvPr>
            <p:ph type="ftr" sz="quarter" idx="11"/>
          </p:nvPr>
        </p:nvSpPr>
        <p:spPr/>
        <p:txBody>
          <a:bodyPr/>
          <a:lstStyle/>
          <a:p>
            <a:r>
              <a:rPr lang="en-US"/>
              <a:t>MBBSPPT.COM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244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36506-AC3C-481A-A9AA-235E78769D33}" type="datetime1">
              <a:rPr lang="en-US" smtClean="0"/>
              <a:t>2/20/2025</a:t>
            </a:fld>
            <a:endParaRPr lang="en-US" dirty="0"/>
          </a:p>
        </p:txBody>
      </p:sp>
      <p:sp>
        <p:nvSpPr>
          <p:cNvPr id="4" name="Footer Placeholder 3"/>
          <p:cNvSpPr>
            <a:spLocks noGrp="1"/>
          </p:cNvSpPr>
          <p:nvPr>
            <p:ph type="ftr" sz="quarter" idx="11"/>
          </p:nvPr>
        </p:nvSpPr>
        <p:spPr/>
        <p:txBody>
          <a:bodyPr/>
          <a:lstStyle/>
          <a:p>
            <a:r>
              <a:rPr lang="en-US"/>
              <a:t>MBBSPPT.COM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354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F4B6C-EC0D-4A22-A91F-7FC3DF12FFD9}" type="datetime1">
              <a:rPr lang="en-US" smtClean="0"/>
              <a:t>2/20/2025</a:t>
            </a:fld>
            <a:endParaRPr lang="en-US" dirty="0"/>
          </a:p>
        </p:txBody>
      </p:sp>
      <p:sp>
        <p:nvSpPr>
          <p:cNvPr id="3" name="Footer Placeholder 2"/>
          <p:cNvSpPr>
            <a:spLocks noGrp="1"/>
          </p:cNvSpPr>
          <p:nvPr>
            <p:ph type="ftr" sz="quarter" idx="11"/>
          </p:nvPr>
        </p:nvSpPr>
        <p:spPr/>
        <p:txBody>
          <a:bodyPr/>
          <a:lstStyle/>
          <a:p>
            <a:r>
              <a:rPr lang="en-US"/>
              <a:t>MBBSPPT.COM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139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FCA74-3A15-4D50-AB94-80B203F6F160}" type="datetime1">
              <a:rPr lang="en-US" smtClean="0"/>
              <a:t>2/20/2025</a:t>
            </a:fld>
            <a:endParaRPr lang="en-US" dirty="0"/>
          </a:p>
        </p:txBody>
      </p:sp>
      <p:sp>
        <p:nvSpPr>
          <p:cNvPr id="6" name="Footer Placeholder 5"/>
          <p:cNvSpPr>
            <a:spLocks noGrp="1"/>
          </p:cNvSpPr>
          <p:nvPr>
            <p:ph type="ftr" sz="quarter" idx="11"/>
          </p:nvPr>
        </p:nvSpPr>
        <p:spPr/>
        <p:txBody>
          <a:bodyPr/>
          <a:lstStyle/>
          <a:p>
            <a:r>
              <a:rPr lang="en-US"/>
              <a:t>MBBSPPT.COM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788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827C47-12AE-497A-BB3A-98F16592AD3A}" type="datetime1">
              <a:rPr lang="en-US" smtClean="0"/>
              <a:t>2/20/2025</a:t>
            </a:fld>
            <a:endParaRPr lang="en-US" dirty="0"/>
          </a:p>
        </p:txBody>
      </p:sp>
      <p:sp>
        <p:nvSpPr>
          <p:cNvPr id="6" name="Footer Placeholder 5"/>
          <p:cNvSpPr>
            <a:spLocks noGrp="1"/>
          </p:cNvSpPr>
          <p:nvPr>
            <p:ph type="ftr" sz="quarter" idx="11"/>
          </p:nvPr>
        </p:nvSpPr>
        <p:spPr/>
        <p:txBody>
          <a:bodyPr/>
          <a:lstStyle/>
          <a:p>
            <a:r>
              <a:rPr lang="en-US"/>
              <a:t>MBBSPPT.COM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66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85BA274-9F21-4B60-B5BC-8C5BF566F25A}" type="datetime1">
              <a:rPr lang="en-US" smtClean="0"/>
              <a:t>2/20/2025</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MBBSPPT.COM</a:t>
            </a: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4796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B0E3-C82D-EC94-F92A-595609D217B0}"/>
              </a:ext>
            </a:extLst>
          </p:cNvPr>
          <p:cNvSpPr>
            <a:spLocks noGrp="1"/>
          </p:cNvSpPr>
          <p:nvPr>
            <p:ph type="ctrTitle"/>
          </p:nvPr>
        </p:nvSpPr>
        <p:spPr/>
        <p:txBody>
          <a:bodyPr/>
          <a:lstStyle/>
          <a:p>
            <a:r>
              <a:rPr lang="en-US" cap="all" dirty="0"/>
              <a:t>Arteries of upper limb</a:t>
            </a:r>
            <a:endParaRPr lang="en-US" dirty="0"/>
          </a:p>
        </p:txBody>
      </p:sp>
      <p:sp>
        <p:nvSpPr>
          <p:cNvPr id="5" name="Subtitle 4">
            <a:extLst>
              <a:ext uri="{FF2B5EF4-FFF2-40B4-BE49-F238E27FC236}">
                <a16:creationId xmlns:a16="http://schemas.microsoft.com/office/drawing/2014/main" id="{0B1A8575-9FAA-FA17-9456-94D08F2588E7}"/>
              </a:ext>
            </a:extLst>
          </p:cNvPr>
          <p:cNvSpPr>
            <a:spLocks noGrp="1"/>
          </p:cNvSpPr>
          <p:nvPr>
            <p:ph type="subTitle" idx="1"/>
          </p:nvPr>
        </p:nvSpPr>
        <p:spPr/>
        <p:txBody>
          <a:bodyPr/>
          <a:lstStyle/>
          <a:p>
            <a:r>
              <a:rPr lang="en-US" dirty="0"/>
              <a:t>BY MBBSPPT.COM</a:t>
            </a:r>
          </a:p>
        </p:txBody>
      </p:sp>
      <p:pic>
        <p:nvPicPr>
          <p:cNvPr id="4" name="Picture 3">
            <a:extLst>
              <a:ext uri="{FF2B5EF4-FFF2-40B4-BE49-F238E27FC236}">
                <a16:creationId xmlns:a16="http://schemas.microsoft.com/office/drawing/2014/main" id="{BC73F993-FBF3-B903-7CB2-E755B0F7E30F}"/>
              </a:ext>
            </a:extLst>
          </p:cNvPr>
          <p:cNvPicPr>
            <a:picLocks noChangeAspect="1"/>
          </p:cNvPicPr>
          <p:nvPr/>
        </p:nvPicPr>
        <p:blipFill>
          <a:blip r:embed="rId2"/>
          <a:stretch>
            <a:fillRect/>
          </a:stretch>
        </p:blipFill>
        <p:spPr>
          <a:xfrm>
            <a:off x="2914187" y="781233"/>
            <a:ext cx="3315625" cy="3315625"/>
          </a:xfrm>
          <a:prstGeom prst="rect">
            <a:avLst/>
          </a:prstGeom>
        </p:spPr>
      </p:pic>
    </p:spTree>
    <p:extLst>
      <p:ext uri="{BB962C8B-B14F-4D97-AF65-F5344CB8AC3E}">
        <p14:creationId xmlns:p14="http://schemas.microsoft.com/office/powerpoint/2010/main" val="162863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A57D-92AF-B694-D722-C585FC89F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32321-6472-3037-807B-0546C8284EAE}"/>
              </a:ext>
            </a:extLst>
          </p:cNvPr>
          <p:cNvSpPr>
            <a:spLocks noGrp="1"/>
          </p:cNvSpPr>
          <p:nvPr>
            <p:ph type="title"/>
          </p:nvPr>
        </p:nvSpPr>
        <p:spPr/>
        <p:txBody>
          <a:bodyPr/>
          <a:lstStyle/>
          <a:p>
            <a:r>
              <a:rPr lang="en-US" dirty="0"/>
              <a:t>Axillary Artery Aneurysm</a:t>
            </a:r>
          </a:p>
        </p:txBody>
      </p:sp>
      <p:sp>
        <p:nvSpPr>
          <p:cNvPr id="3" name="Content Placeholder 2">
            <a:extLst>
              <a:ext uri="{FF2B5EF4-FFF2-40B4-BE49-F238E27FC236}">
                <a16:creationId xmlns:a16="http://schemas.microsoft.com/office/drawing/2014/main" id="{692ABE34-DD03-3499-881C-8E817DEB07FB}"/>
              </a:ext>
            </a:extLst>
          </p:cNvPr>
          <p:cNvSpPr>
            <a:spLocks noGrp="1"/>
          </p:cNvSpPr>
          <p:nvPr>
            <p:ph idx="1"/>
          </p:nvPr>
        </p:nvSpPr>
        <p:spPr>
          <a:xfrm>
            <a:off x="768096" y="2286000"/>
            <a:ext cx="7461503" cy="4023360"/>
          </a:xfrm>
        </p:spPr>
        <p:txBody>
          <a:bodyPr>
            <a:normAutofit/>
          </a:bodyPr>
          <a:lstStyle/>
          <a:p>
            <a:pPr lvl="1">
              <a:buFont typeface="Arial" panose="020B0604020202020204" pitchFamily="34" charset="0"/>
              <a:buChar char="•"/>
            </a:pPr>
            <a:r>
              <a:rPr lang="en-US" sz="2000" dirty="0"/>
              <a:t>An aneurysm is dilation of a blood vessel to more than twice its original size. Although rare, axillary artery aneurysms can occur as a result of atherosclerosis, thoracic outlet syndrome, or trauma.</a:t>
            </a:r>
          </a:p>
          <a:p>
            <a:pPr lvl="1">
              <a:buFont typeface="Arial" panose="020B0604020202020204" pitchFamily="34" charset="0"/>
              <a:buChar char="•"/>
            </a:pPr>
            <a:r>
              <a:rPr lang="en-US" sz="2000" dirty="0"/>
              <a:t>The dilated portion of the axillary artery can compress the </a:t>
            </a:r>
            <a:r>
              <a:rPr lang="en-US" sz="2000" b="1" dirty="0"/>
              <a:t>brachial plexus</a:t>
            </a:r>
            <a:r>
              <a:rPr lang="en-US" sz="2000" dirty="0"/>
              <a:t>, producing neurological symptoms such as </a:t>
            </a:r>
            <a:r>
              <a:rPr lang="en-US" sz="2000" dirty="0" err="1"/>
              <a:t>paraesthesia</a:t>
            </a:r>
            <a:r>
              <a:rPr lang="en-US" sz="2000" dirty="0"/>
              <a:t> and muscle weakness.</a:t>
            </a:r>
          </a:p>
          <a:p>
            <a:pPr lvl="1">
              <a:buFont typeface="Arial" panose="020B0604020202020204" pitchFamily="34" charset="0"/>
              <a:buChar char="•"/>
            </a:pPr>
            <a:r>
              <a:rPr lang="en-US" sz="2000" dirty="0"/>
              <a:t>The definitive treatment of an axillary artery aneurysm is surgical, and involves removing the aneurysm and reconstructing the vessel wall using a graft.</a:t>
            </a:r>
          </a:p>
        </p:txBody>
      </p:sp>
      <p:sp>
        <p:nvSpPr>
          <p:cNvPr id="4" name="Footer Placeholder 3">
            <a:extLst>
              <a:ext uri="{FF2B5EF4-FFF2-40B4-BE49-F238E27FC236}">
                <a16:creationId xmlns:a16="http://schemas.microsoft.com/office/drawing/2014/main" id="{BA9F331E-B7F0-C307-3D27-3F3443C4B7B1}"/>
              </a:ext>
            </a:extLst>
          </p:cNvPr>
          <p:cNvSpPr>
            <a:spLocks noGrp="1"/>
          </p:cNvSpPr>
          <p:nvPr>
            <p:ph type="ftr" sz="quarter" idx="11"/>
          </p:nvPr>
        </p:nvSpPr>
        <p:spPr/>
        <p:txBody>
          <a:bodyPr/>
          <a:lstStyle/>
          <a:p>
            <a:r>
              <a:rPr lang="en-US"/>
              <a:t>MBBSPPT.COM</a:t>
            </a:r>
            <a:endParaRPr lang="en-US" dirty="0"/>
          </a:p>
        </p:txBody>
      </p:sp>
      <p:sp>
        <p:nvSpPr>
          <p:cNvPr id="5" name="Slide Number Placeholder 4">
            <a:extLst>
              <a:ext uri="{FF2B5EF4-FFF2-40B4-BE49-F238E27FC236}">
                <a16:creationId xmlns:a16="http://schemas.microsoft.com/office/drawing/2014/main" id="{41D871C8-47A1-0958-E3A2-0CAD2C6664AB}"/>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6554683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haroni" panose="02010803020104030203" pitchFamily="2" charset="-79"/>
              </a:rPr>
              <a:t>Occlusion or Laceration</a:t>
            </a:r>
            <a:br>
              <a:rPr lang="en-US" sz="2800" dirty="0">
                <a:cs typeface="Aharoni" panose="02010803020104030203" pitchFamily="2" charset="-79"/>
              </a:rPr>
            </a:br>
            <a:r>
              <a:rPr lang="en-US" sz="2000" dirty="0">
                <a:cs typeface="Aharoni" panose="02010803020104030203" pitchFamily="2" charset="-79"/>
              </a:rPr>
              <a:t>of the Brachial Artery</a:t>
            </a:r>
            <a:endParaRPr lang="en-US" sz="3600" dirty="0">
              <a:cs typeface="Aharoni" panose="02010803020104030203" pitchFamily="2" charset="-79"/>
            </a:endParaRPr>
          </a:p>
        </p:txBody>
      </p:sp>
      <p:sp>
        <p:nvSpPr>
          <p:cNvPr id="3" name="Footer Placeholder 2">
            <a:extLst>
              <a:ext uri="{FF2B5EF4-FFF2-40B4-BE49-F238E27FC236}">
                <a16:creationId xmlns:a16="http://schemas.microsoft.com/office/drawing/2014/main" id="{3959DC44-93E2-0982-9CF8-EA9B5900B58E}"/>
              </a:ext>
            </a:extLst>
          </p:cNvPr>
          <p:cNvSpPr>
            <a:spLocks noGrp="1"/>
          </p:cNvSpPr>
          <p:nvPr>
            <p:ph type="ftr" sz="quarter" idx="11"/>
          </p:nvPr>
        </p:nvSpPr>
        <p:spPr/>
        <p:txBody>
          <a:bodyPr/>
          <a:lstStyle/>
          <a:p>
            <a:r>
              <a:rPr lang="en-US"/>
              <a:t>MBBSPPT.COM</a:t>
            </a:r>
            <a:endParaRPr lang="en-US" dirty="0"/>
          </a:p>
        </p:txBody>
      </p:sp>
      <p:sp>
        <p:nvSpPr>
          <p:cNvPr id="5" name="Slide Number Placeholder 4">
            <a:extLst>
              <a:ext uri="{FF2B5EF4-FFF2-40B4-BE49-F238E27FC236}">
                <a16:creationId xmlns:a16="http://schemas.microsoft.com/office/drawing/2014/main" id="{6A2EF955-E1DB-1F06-AFE7-46AA971311E3}"/>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4" name="Content Placeholder 2">
            <a:extLst>
              <a:ext uri="{FF2B5EF4-FFF2-40B4-BE49-F238E27FC236}">
                <a16:creationId xmlns:a16="http://schemas.microsoft.com/office/drawing/2014/main" id="{FFAF9285-2775-D6F2-EA45-A41EFAB30ED1}"/>
              </a:ext>
            </a:extLst>
          </p:cNvPr>
          <p:cNvSpPr txBox="1">
            <a:spLocks/>
          </p:cNvSpPr>
          <p:nvPr/>
        </p:nvSpPr>
        <p:spPr>
          <a:xfrm>
            <a:off x="768096" y="2286000"/>
            <a:ext cx="7461503" cy="309589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arm has relatively good </a:t>
            </a:r>
            <a:r>
              <a:rPr lang="en-US" sz="2000" b="1" dirty="0"/>
              <a:t>anastomotic supply </a:t>
            </a:r>
            <a:r>
              <a:rPr lang="en-US" sz="2000" dirty="0"/>
              <a:t>which protects it from temporary or partial occlusion of the brachial artery. However, if the artery is completely blocked, or severed, it is a medical emergency.</a:t>
            </a:r>
          </a:p>
          <a:p>
            <a:pPr lvl="1">
              <a:buFont typeface="Arial" panose="020B0604020202020204" pitchFamily="34" charset="0"/>
              <a:buChar char="•"/>
            </a:pPr>
            <a:r>
              <a:rPr lang="en-US" sz="2000" dirty="0"/>
              <a:t>The resulting ischemia of the forearm can cause </a:t>
            </a:r>
            <a:r>
              <a:rPr lang="en-US" sz="2000" b="1" dirty="0"/>
              <a:t>necrosis</a:t>
            </a:r>
            <a:r>
              <a:rPr lang="en-US" sz="2000" dirty="0"/>
              <a:t> and </a:t>
            </a:r>
            <a:r>
              <a:rPr lang="en-US" sz="2000" b="1" dirty="0"/>
              <a:t>paralysis</a:t>
            </a:r>
            <a:r>
              <a:rPr lang="en-US" sz="2000" dirty="0"/>
              <a:t> of the muscles in the forearm. The affected muscles are replaced to some degree by scar tissue, and shorten considerably. This can cause a characteristic </a:t>
            </a:r>
            <a:r>
              <a:rPr lang="en-US" sz="2000" b="1" dirty="0"/>
              <a:t>flexion deformity</a:t>
            </a:r>
            <a:r>
              <a:rPr lang="en-US" sz="2000" dirty="0"/>
              <a:t>, caused Volkmann’s contracture.</a:t>
            </a:r>
          </a:p>
        </p:txBody>
      </p:sp>
    </p:spTree>
    <p:extLst>
      <p:ext uri="{BB962C8B-B14F-4D97-AF65-F5344CB8AC3E}">
        <p14:creationId xmlns:p14="http://schemas.microsoft.com/office/powerpoint/2010/main" val="107028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8B5D3-CF9F-3522-5F90-BE2718815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E6C54-6F94-7D43-89ED-BF1D6BDBC16C}"/>
              </a:ext>
            </a:extLst>
          </p:cNvPr>
          <p:cNvSpPr>
            <a:spLocks noGrp="1"/>
          </p:cNvSpPr>
          <p:nvPr>
            <p:ph type="title"/>
          </p:nvPr>
        </p:nvSpPr>
        <p:spPr/>
        <p:txBody>
          <a:bodyPr/>
          <a:lstStyle/>
          <a:p>
            <a:r>
              <a:rPr lang="en-US" dirty="0"/>
              <a:t>Axillary artery</a:t>
            </a:r>
          </a:p>
        </p:txBody>
      </p:sp>
      <p:sp>
        <p:nvSpPr>
          <p:cNvPr id="3" name="Content Placeholder 2">
            <a:extLst>
              <a:ext uri="{FF2B5EF4-FFF2-40B4-BE49-F238E27FC236}">
                <a16:creationId xmlns:a16="http://schemas.microsoft.com/office/drawing/2014/main" id="{725825E2-517D-1B5F-5EBF-2DBB84DBEEC9}"/>
              </a:ext>
            </a:extLst>
          </p:cNvPr>
          <p:cNvSpPr>
            <a:spLocks noGrp="1"/>
          </p:cNvSpPr>
          <p:nvPr>
            <p:ph idx="1"/>
          </p:nvPr>
        </p:nvSpPr>
        <p:spPr>
          <a:xfrm>
            <a:off x="768096" y="2286000"/>
            <a:ext cx="7461503" cy="4023360"/>
          </a:xfrm>
        </p:spPr>
        <p:txBody>
          <a:bodyPr>
            <a:normAutofit/>
          </a:bodyPr>
          <a:lstStyle/>
          <a:p>
            <a:pPr lvl="1">
              <a:buFont typeface="Arial" panose="020B0604020202020204" pitchFamily="34" charset="0"/>
              <a:buChar char="•"/>
            </a:pPr>
            <a:r>
              <a:rPr lang="en-US" sz="2000" dirty="0"/>
              <a:t>The arterial supply to the upper limb begins in the chest as the subclavian artery. </a:t>
            </a:r>
          </a:p>
          <a:p>
            <a:pPr lvl="1">
              <a:buFont typeface="Arial" panose="020B0604020202020204" pitchFamily="34" charset="0"/>
              <a:buChar char="•"/>
            </a:pPr>
            <a:r>
              <a:rPr lang="en-US" sz="2000" dirty="0"/>
              <a:t>When the subclavian arteries cross the lateral edge of the 1st rib, they enter the axilla, and are called axillary arteries.</a:t>
            </a:r>
          </a:p>
          <a:p>
            <a:pPr lvl="1">
              <a:buFont typeface="Arial" panose="020B0604020202020204" pitchFamily="34" charset="0"/>
              <a:buChar char="•"/>
            </a:pPr>
            <a:r>
              <a:rPr lang="en-US" sz="2000" dirty="0"/>
              <a:t>The axillary artery passes through the axilla, just underneath the pectoralis minor muscle, enclosed in the axillary sheath.</a:t>
            </a:r>
          </a:p>
          <a:p>
            <a:pPr lvl="1">
              <a:buFont typeface="Arial" panose="020B0604020202020204" pitchFamily="34" charset="0"/>
              <a:buChar char="•"/>
            </a:pPr>
            <a:r>
              <a:rPr lang="en-US" sz="2000" dirty="0"/>
              <a:t>At the level of the humeral surgical neck, the posterior and anterior circumflex humeral arteries arise. They circle posteriorly around the humerus to supply the shoulder region. The largest branch of the axillary artery also arises here – the subscapular artery.</a:t>
            </a:r>
          </a:p>
          <a:p>
            <a:pPr lvl="1">
              <a:buFont typeface="Arial" panose="020B0604020202020204" pitchFamily="34" charset="0"/>
              <a:buChar char="•"/>
            </a:pPr>
            <a:r>
              <a:rPr lang="en-US" sz="2000" dirty="0"/>
              <a:t>The axillary artery becomes the brachial artery at the level of the teres major muscle.</a:t>
            </a:r>
          </a:p>
        </p:txBody>
      </p:sp>
      <p:sp>
        <p:nvSpPr>
          <p:cNvPr id="4" name="Footer Placeholder 3">
            <a:extLst>
              <a:ext uri="{FF2B5EF4-FFF2-40B4-BE49-F238E27FC236}">
                <a16:creationId xmlns:a16="http://schemas.microsoft.com/office/drawing/2014/main" id="{6C458458-F192-6EA5-6DB1-F73600CB5B11}"/>
              </a:ext>
            </a:extLst>
          </p:cNvPr>
          <p:cNvSpPr>
            <a:spLocks noGrp="1"/>
          </p:cNvSpPr>
          <p:nvPr>
            <p:ph type="ftr" sz="quarter" idx="11"/>
          </p:nvPr>
        </p:nvSpPr>
        <p:spPr/>
        <p:txBody>
          <a:bodyPr/>
          <a:lstStyle/>
          <a:p>
            <a:r>
              <a:rPr lang="en-US"/>
              <a:t>MBBSPPT.COM</a:t>
            </a:r>
            <a:endParaRPr lang="en-US" dirty="0"/>
          </a:p>
        </p:txBody>
      </p:sp>
      <p:sp>
        <p:nvSpPr>
          <p:cNvPr id="5" name="Slide Number Placeholder 4">
            <a:extLst>
              <a:ext uri="{FF2B5EF4-FFF2-40B4-BE49-F238E27FC236}">
                <a16:creationId xmlns:a16="http://schemas.microsoft.com/office/drawing/2014/main" id="{F8A91ACD-CE90-1C60-1CFF-96A1B5FC9D35}"/>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2374190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62A90498-9ACB-38B3-D75D-F2FCC919C619}"/>
              </a:ext>
            </a:extLst>
          </p:cNvPr>
          <p:cNvPicPr>
            <a:picLocks noChangeAspect="1"/>
          </p:cNvPicPr>
          <p:nvPr/>
        </p:nvPicPr>
        <p:blipFill rotWithShape="1">
          <a:blip r:embed="rId2"/>
          <a:srcRect b="23348"/>
          <a:stretch/>
        </p:blipFill>
        <p:spPr>
          <a:xfrm>
            <a:off x="1501722" y="1815014"/>
            <a:ext cx="6140555" cy="3227972"/>
          </a:xfrm>
          <a:prstGeom prst="rect">
            <a:avLst/>
          </a:prstGeom>
        </p:spPr>
      </p:pic>
      <p:sp>
        <p:nvSpPr>
          <p:cNvPr id="2" name="Footer Placeholder 1">
            <a:extLst>
              <a:ext uri="{FF2B5EF4-FFF2-40B4-BE49-F238E27FC236}">
                <a16:creationId xmlns:a16="http://schemas.microsoft.com/office/drawing/2014/main" id="{BAE7C3D5-846D-6EAB-6A1E-EB92FCEC2A1A}"/>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501BCCA5-605B-E9BB-41E4-B7A541AC6F4E}"/>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2EC0C-7E04-86D5-7BCF-BB28FDB5CC73}"/>
            </a:ext>
          </a:extLst>
        </p:cNvPr>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7BAD7133-DF1F-FFFA-B533-24BCF1F42848}"/>
              </a:ext>
            </a:extLst>
          </p:cNvPr>
          <p:cNvPicPr>
            <a:picLocks noChangeAspect="1"/>
          </p:cNvPicPr>
          <p:nvPr/>
        </p:nvPicPr>
        <p:blipFill>
          <a:blip r:embed="rId2"/>
          <a:stretch>
            <a:fillRect/>
          </a:stretch>
        </p:blipFill>
        <p:spPr>
          <a:xfrm>
            <a:off x="1730208" y="1293596"/>
            <a:ext cx="5683584" cy="4270807"/>
          </a:xfrm>
          <a:prstGeom prst="rect">
            <a:avLst/>
          </a:prstGeom>
        </p:spPr>
      </p:pic>
      <p:sp>
        <p:nvSpPr>
          <p:cNvPr id="3" name="Footer Placeholder 2">
            <a:extLst>
              <a:ext uri="{FF2B5EF4-FFF2-40B4-BE49-F238E27FC236}">
                <a16:creationId xmlns:a16="http://schemas.microsoft.com/office/drawing/2014/main" id="{A86EFC05-8490-35E2-FAB4-093EC1904898}"/>
              </a:ext>
            </a:extLst>
          </p:cNvPr>
          <p:cNvSpPr>
            <a:spLocks noGrp="1"/>
          </p:cNvSpPr>
          <p:nvPr>
            <p:ph type="ftr" sz="quarter" idx="11"/>
          </p:nvPr>
        </p:nvSpPr>
        <p:spPr/>
        <p:txBody>
          <a:bodyPr/>
          <a:lstStyle/>
          <a:p>
            <a:r>
              <a:rPr lang="en-US"/>
              <a:t>MBBSPPT.COM</a:t>
            </a:r>
            <a:endParaRPr lang="en-US" dirty="0"/>
          </a:p>
        </p:txBody>
      </p:sp>
      <p:sp>
        <p:nvSpPr>
          <p:cNvPr id="4" name="Slide Number Placeholder 3">
            <a:extLst>
              <a:ext uri="{FF2B5EF4-FFF2-40B4-BE49-F238E27FC236}">
                <a16:creationId xmlns:a16="http://schemas.microsoft.com/office/drawing/2014/main" id="{E0F58CA4-0ABF-ABF8-25E1-5B00F447C1C4}"/>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91844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45009-9103-03BA-4454-5DA7AB130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47DFF-C98F-6020-0EED-278F7C5F6E4C}"/>
              </a:ext>
            </a:extLst>
          </p:cNvPr>
          <p:cNvSpPr>
            <a:spLocks noGrp="1"/>
          </p:cNvSpPr>
          <p:nvPr>
            <p:ph type="title"/>
          </p:nvPr>
        </p:nvSpPr>
        <p:spPr/>
        <p:txBody>
          <a:bodyPr/>
          <a:lstStyle/>
          <a:p>
            <a:r>
              <a:rPr lang="en-US" dirty="0"/>
              <a:t>Brachial artery</a:t>
            </a:r>
          </a:p>
        </p:txBody>
      </p:sp>
      <p:sp>
        <p:nvSpPr>
          <p:cNvPr id="3" name="Content Placeholder 2">
            <a:extLst>
              <a:ext uri="{FF2B5EF4-FFF2-40B4-BE49-F238E27FC236}">
                <a16:creationId xmlns:a16="http://schemas.microsoft.com/office/drawing/2014/main" id="{2A408A53-9863-AC40-F8DB-786B429B4EB2}"/>
              </a:ext>
            </a:extLst>
          </p:cNvPr>
          <p:cNvSpPr>
            <a:spLocks noGrp="1"/>
          </p:cNvSpPr>
          <p:nvPr>
            <p:ph idx="1"/>
          </p:nvPr>
        </p:nvSpPr>
        <p:spPr>
          <a:xfrm>
            <a:off x="768096" y="2286000"/>
            <a:ext cx="3272681" cy="4023360"/>
          </a:xfrm>
        </p:spPr>
        <p:txBody>
          <a:bodyPr>
            <a:normAutofit/>
          </a:bodyPr>
          <a:lstStyle/>
          <a:p>
            <a:pPr lvl="1">
              <a:buFont typeface="Arial" panose="020B0604020202020204" pitchFamily="34" charset="0"/>
              <a:buChar char="•"/>
            </a:pPr>
            <a:r>
              <a:rPr lang="en-US" sz="2000" dirty="0"/>
              <a:t>When the axillary artery reaches the lower border of the teres major, it becomes the brachial artery. The brachial artery is the main source of blood for the arm.</a:t>
            </a:r>
          </a:p>
        </p:txBody>
      </p:sp>
      <p:sp>
        <p:nvSpPr>
          <p:cNvPr id="5" name="Footer Placeholder 4">
            <a:extLst>
              <a:ext uri="{FF2B5EF4-FFF2-40B4-BE49-F238E27FC236}">
                <a16:creationId xmlns:a16="http://schemas.microsoft.com/office/drawing/2014/main" id="{04E7B007-4FFB-49E6-B15B-3FB3A95BFA8A}"/>
              </a:ext>
            </a:extLst>
          </p:cNvPr>
          <p:cNvSpPr>
            <a:spLocks noGrp="1"/>
          </p:cNvSpPr>
          <p:nvPr>
            <p:ph type="ftr" sz="quarter" idx="11"/>
          </p:nvPr>
        </p:nvSpPr>
        <p:spPr/>
        <p:txBody>
          <a:bodyPr/>
          <a:lstStyle/>
          <a:p>
            <a:r>
              <a:rPr lang="en-US"/>
              <a:t>MBBSPPT.COM</a:t>
            </a:r>
            <a:endParaRPr lang="en-US" dirty="0"/>
          </a:p>
        </p:txBody>
      </p:sp>
      <p:sp>
        <p:nvSpPr>
          <p:cNvPr id="6" name="Slide Number Placeholder 5">
            <a:extLst>
              <a:ext uri="{FF2B5EF4-FFF2-40B4-BE49-F238E27FC236}">
                <a16:creationId xmlns:a16="http://schemas.microsoft.com/office/drawing/2014/main" id="{AF642C53-562D-5BDD-5AAE-7BE7194BF3B1}"/>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4" name="Picture 3">
            <a:extLst>
              <a:ext uri="{FF2B5EF4-FFF2-40B4-BE49-F238E27FC236}">
                <a16:creationId xmlns:a16="http://schemas.microsoft.com/office/drawing/2014/main" id="{6AB90E7E-E8CC-5B68-D382-13F243AE7BB4}"/>
              </a:ext>
            </a:extLst>
          </p:cNvPr>
          <p:cNvPicPr>
            <a:picLocks noChangeAspect="1"/>
          </p:cNvPicPr>
          <p:nvPr/>
        </p:nvPicPr>
        <p:blipFill rotWithShape="1">
          <a:blip r:embed="rId2"/>
          <a:srcRect l="6112" t="2539" r="10271" b="10969"/>
          <a:stretch/>
        </p:blipFill>
        <p:spPr>
          <a:xfrm>
            <a:off x="4433419" y="2185850"/>
            <a:ext cx="3942485" cy="3929643"/>
          </a:xfrm>
          <a:prstGeom prst="rect">
            <a:avLst/>
          </a:prstGeom>
        </p:spPr>
      </p:pic>
    </p:spTree>
    <p:extLst>
      <p:ext uri="{BB962C8B-B14F-4D97-AF65-F5344CB8AC3E}">
        <p14:creationId xmlns:p14="http://schemas.microsoft.com/office/powerpoint/2010/main" val="16169441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03E3-E04D-2C0D-1973-E9D7E5E29D75}"/>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6C61F3CF-49B0-EEC7-25DF-F620096EF440}"/>
              </a:ext>
            </a:extLst>
          </p:cNvPr>
          <p:cNvSpPr txBox="1">
            <a:spLocks/>
          </p:cNvSpPr>
          <p:nvPr/>
        </p:nvSpPr>
        <p:spPr>
          <a:xfrm>
            <a:off x="768096" y="801189"/>
            <a:ext cx="7690104" cy="55081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Immediately distal to the teres major, the brachial artery gives rise to the profunda brachii – the deep artery of the arm. It travels along the posterior surface of the humerus, running in the radial groove. It supplies structures in the posterior aspect of the arm e.g. the triceps brachii, and terminates by contributing to a network of vessels at the elbow joint.</a:t>
            </a:r>
          </a:p>
          <a:p>
            <a:pPr lvl="1">
              <a:buFont typeface="Arial" panose="020B0604020202020204" pitchFamily="34" charset="0"/>
              <a:buChar char="•"/>
            </a:pPr>
            <a:r>
              <a:rPr lang="en-US" sz="2000" dirty="0"/>
              <a:t>The brachial artery descends down the arm immediately posterior to the median nerve. As it crosses the cubital fossa, underneath the brachialis muscle, the brachial artery terminates by bifurcating into the radial and ulnar arteries.</a:t>
            </a:r>
          </a:p>
          <a:p>
            <a:pPr algn="just" eaLnBrk="1" hangingPunct="1">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AC5B9E2D-ED7D-6BCC-DFF0-D0E3DC03B55C}"/>
              </a:ext>
            </a:extLst>
          </p:cNvPr>
          <p:cNvSpPr>
            <a:spLocks noGrp="1"/>
          </p:cNvSpPr>
          <p:nvPr>
            <p:ph type="ftr" sz="quarter" idx="11"/>
          </p:nvPr>
        </p:nvSpPr>
        <p:spPr/>
        <p:txBody>
          <a:bodyPr/>
          <a:lstStyle/>
          <a:p>
            <a:r>
              <a:rPr lang="en-US"/>
              <a:t>MBBSPPT.COM</a:t>
            </a:r>
            <a:endParaRPr lang="en-US" dirty="0"/>
          </a:p>
        </p:txBody>
      </p:sp>
      <p:sp>
        <p:nvSpPr>
          <p:cNvPr id="4" name="Slide Number Placeholder 3">
            <a:extLst>
              <a:ext uri="{FF2B5EF4-FFF2-40B4-BE49-F238E27FC236}">
                <a16:creationId xmlns:a16="http://schemas.microsoft.com/office/drawing/2014/main" id="{4CA9DE34-1D20-3BA1-7146-070C62F54F41}"/>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79911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1C22D-E580-8ACE-F622-A909BF398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1486F-3D5D-B19E-D369-FB9ACE3D5C20}"/>
              </a:ext>
            </a:extLst>
          </p:cNvPr>
          <p:cNvSpPr>
            <a:spLocks noGrp="1"/>
          </p:cNvSpPr>
          <p:nvPr>
            <p:ph type="title"/>
          </p:nvPr>
        </p:nvSpPr>
        <p:spPr/>
        <p:txBody>
          <a:bodyPr/>
          <a:lstStyle/>
          <a:p>
            <a:r>
              <a:rPr lang="en-US" dirty="0"/>
              <a:t>Radial and ulnar artery</a:t>
            </a:r>
          </a:p>
        </p:txBody>
      </p:sp>
      <p:sp>
        <p:nvSpPr>
          <p:cNvPr id="3" name="Content Placeholder 2">
            <a:extLst>
              <a:ext uri="{FF2B5EF4-FFF2-40B4-BE49-F238E27FC236}">
                <a16:creationId xmlns:a16="http://schemas.microsoft.com/office/drawing/2014/main" id="{264B556A-AC4D-138E-821B-74BD08F97F50}"/>
              </a:ext>
            </a:extLst>
          </p:cNvPr>
          <p:cNvSpPr>
            <a:spLocks noGrp="1"/>
          </p:cNvSpPr>
          <p:nvPr>
            <p:ph idx="1"/>
          </p:nvPr>
        </p:nvSpPr>
        <p:spPr>
          <a:xfrm>
            <a:off x="768096" y="2286000"/>
            <a:ext cx="7653093" cy="4023360"/>
          </a:xfrm>
        </p:spPr>
        <p:txBody>
          <a:bodyPr>
            <a:normAutofit/>
          </a:bodyPr>
          <a:lstStyle/>
          <a:p>
            <a:pPr lvl="1">
              <a:buFont typeface="Arial" panose="020B0604020202020204" pitchFamily="34" charset="0"/>
              <a:buChar char="•"/>
            </a:pPr>
            <a:r>
              <a:rPr lang="en-US" sz="2000" dirty="0"/>
              <a:t>In the distal region of the cubital fossa, the brachial artery bifurcates into the radial artery and the ulnar artery. The radial artery supplies the posterior aspect of the forearm and the ulnar artery supplies the anterior aspect. The two arteries anastomose in the hand, by forming two arches, the superficial palmar arch, and the deep palmar arch.</a:t>
            </a:r>
          </a:p>
        </p:txBody>
      </p:sp>
      <p:sp>
        <p:nvSpPr>
          <p:cNvPr id="4" name="Footer Placeholder 3">
            <a:extLst>
              <a:ext uri="{FF2B5EF4-FFF2-40B4-BE49-F238E27FC236}">
                <a16:creationId xmlns:a16="http://schemas.microsoft.com/office/drawing/2014/main" id="{4C3EEDA7-DA6A-4C81-2D08-85710119C505}"/>
              </a:ext>
            </a:extLst>
          </p:cNvPr>
          <p:cNvSpPr>
            <a:spLocks noGrp="1"/>
          </p:cNvSpPr>
          <p:nvPr>
            <p:ph type="ftr" sz="quarter" idx="11"/>
          </p:nvPr>
        </p:nvSpPr>
        <p:spPr/>
        <p:txBody>
          <a:bodyPr/>
          <a:lstStyle/>
          <a:p>
            <a:r>
              <a:rPr lang="en-US"/>
              <a:t>MBBSPPT.COM</a:t>
            </a:r>
            <a:endParaRPr lang="en-US" dirty="0"/>
          </a:p>
        </p:txBody>
      </p:sp>
      <p:sp>
        <p:nvSpPr>
          <p:cNvPr id="6" name="Slide Number Placeholder 5">
            <a:extLst>
              <a:ext uri="{FF2B5EF4-FFF2-40B4-BE49-F238E27FC236}">
                <a16:creationId xmlns:a16="http://schemas.microsoft.com/office/drawing/2014/main" id="{5A86936D-6600-3B4F-6825-B31E6B1450F1}"/>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5" name="Picture 4">
            <a:extLst>
              <a:ext uri="{FF2B5EF4-FFF2-40B4-BE49-F238E27FC236}">
                <a16:creationId xmlns:a16="http://schemas.microsoft.com/office/drawing/2014/main" id="{D54BCFDD-ADF4-4BBD-90CD-990C2D5F4201}"/>
              </a:ext>
            </a:extLst>
          </p:cNvPr>
          <p:cNvPicPr>
            <a:picLocks noChangeAspect="1"/>
          </p:cNvPicPr>
          <p:nvPr/>
        </p:nvPicPr>
        <p:blipFill>
          <a:blip r:embed="rId2"/>
          <a:stretch>
            <a:fillRect/>
          </a:stretch>
        </p:blipFill>
        <p:spPr>
          <a:xfrm>
            <a:off x="1930710" y="3738723"/>
            <a:ext cx="5327863" cy="2492256"/>
          </a:xfrm>
          <a:prstGeom prst="rect">
            <a:avLst/>
          </a:prstGeom>
        </p:spPr>
      </p:pic>
    </p:spTree>
    <p:extLst>
      <p:ext uri="{BB962C8B-B14F-4D97-AF65-F5344CB8AC3E}">
        <p14:creationId xmlns:p14="http://schemas.microsoft.com/office/powerpoint/2010/main" val="107801914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953CA-5598-5E56-A39A-98A1D2F4B982}"/>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9FAF246E-2B6C-C550-70FD-A915C2FB2F41}"/>
              </a:ext>
            </a:extLst>
          </p:cNvPr>
          <p:cNvSpPr txBox="1">
            <a:spLocks/>
          </p:cNvSpPr>
          <p:nvPr/>
        </p:nvSpPr>
        <p:spPr>
          <a:xfrm>
            <a:off x="768096" y="801189"/>
            <a:ext cx="7690104" cy="55081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In the hand, the ulnar and radial arteries interconnect to form two arches, from which branches to the digits emerge.</a:t>
            </a:r>
          </a:p>
          <a:p>
            <a:pPr lvl="1">
              <a:buFont typeface="Arial" panose="020B0604020202020204" pitchFamily="34" charset="0"/>
              <a:buChar char="•"/>
            </a:pPr>
            <a:r>
              <a:rPr lang="en-US" sz="2000" b="1" dirty="0"/>
              <a:t>Radial artery </a:t>
            </a:r>
            <a:r>
              <a:rPr lang="en-US" sz="2000" dirty="0"/>
              <a:t>– contributes mainly to supply of the thumb and the lateral side of the index finger.</a:t>
            </a:r>
          </a:p>
          <a:p>
            <a:pPr lvl="1">
              <a:buFont typeface="Arial" panose="020B0604020202020204" pitchFamily="34" charset="0"/>
              <a:buChar char="•"/>
            </a:pPr>
            <a:r>
              <a:rPr lang="en-US" sz="2000" b="1" dirty="0"/>
              <a:t>Ulnar artery </a:t>
            </a:r>
            <a:r>
              <a:rPr lang="en-US" sz="2000" dirty="0"/>
              <a:t>– contributes mainly to the supply of the rest of the digits, and the medial side of the index finger.</a:t>
            </a:r>
          </a:p>
        </p:txBody>
      </p:sp>
      <p:sp>
        <p:nvSpPr>
          <p:cNvPr id="3" name="Footer Placeholder 2">
            <a:extLst>
              <a:ext uri="{FF2B5EF4-FFF2-40B4-BE49-F238E27FC236}">
                <a16:creationId xmlns:a16="http://schemas.microsoft.com/office/drawing/2014/main" id="{3F218741-3C58-8B30-257E-2DF30D55FE30}"/>
              </a:ext>
            </a:extLst>
          </p:cNvPr>
          <p:cNvSpPr>
            <a:spLocks noGrp="1"/>
          </p:cNvSpPr>
          <p:nvPr>
            <p:ph type="ftr" sz="quarter" idx="11"/>
          </p:nvPr>
        </p:nvSpPr>
        <p:spPr/>
        <p:txBody>
          <a:bodyPr/>
          <a:lstStyle/>
          <a:p>
            <a:r>
              <a:rPr lang="en-US"/>
              <a:t>MBBSPPT.COM</a:t>
            </a:r>
            <a:endParaRPr lang="en-US" dirty="0"/>
          </a:p>
        </p:txBody>
      </p:sp>
      <p:sp>
        <p:nvSpPr>
          <p:cNvPr id="4" name="Slide Number Placeholder 3">
            <a:extLst>
              <a:ext uri="{FF2B5EF4-FFF2-40B4-BE49-F238E27FC236}">
                <a16:creationId xmlns:a16="http://schemas.microsoft.com/office/drawing/2014/main" id="{B330CCAD-F259-EDBA-E343-006705435E4A}"/>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52157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1B49A-8FE8-757F-8B00-B4551188C6D8}"/>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7F64A44-FA62-0EEC-246B-192618BF40C3}"/>
              </a:ext>
            </a:extLst>
          </p:cNvPr>
          <p:cNvSpPr txBox="1">
            <a:spLocks/>
          </p:cNvSpPr>
          <p:nvPr/>
        </p:nvSpPr>
        <p:spPr>
          <a:xfrm>
            <a:off x="768096" y="801189"/>
            <a:ext cx="7690104" cy="55081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ulnar artery moves into the hand anteriorly to the </a:t>
            </a:r>
            <a:r>
              <a:rPr lang="en-US" sz="2000" b="1" dirty="0"/>
              <a:t>flexor retinaculum</a:t>
            </a:r>
            <a:r>
              <a:rPr lang="en-US" sz="2000" dirty="0"/>
              <a:t>, and laterally to the ulnar nerve. In the hand, it divides into two branches, the superficial palmar arch, and the deep palmar branch.</a:t>
            </a:r>
          </a:p>
          <a:p>
            <a:pPr lvl="1">
              <a:buFont typeface="Arial" panose="020B0604020202020204" pitchFamily="34" charset="0"/>
              <a:buChar char="•"/>
            </a:pPr>
            <a:r>
              <a:rPr lang="en-US" sz="2000" dirty="0"/>
              <a:t>From the superficial palmar arch, common </a:t>
            </a:r>
            <a:r>
              <a:rPr lang="en-US" sz="2000" b="1" dirty="0"/>
              <a:t>palmar digital </a:t>
            </a:r>
            <a:r>
              <a:rPr lang="en-US" sz="2000" dirty="0"/>
              <a:t>arteries arise, supplying the digits. The superficial palmar arch then anastomoses with a branch of the </a:t>
            </a:r>
            <a:r>
              <a:rPr lang="en-US" sz="2000" b="1" dirty="0"/>
              <a:t>radial artery</a:t>
            </a:r>
            <a:r>
              <a:rPr lang="en-US" sz="2000" dirty="0"/>
              <a:t>. The superficial palmar arch is found anteriorly to the flexor tendons in the hand, deep to the </a:t>
            </a:r>
            <a:r>
              <a:rPr lang="en-US" sz="2000" b="1" dirty="0"/>
              <a:t>palmar aponeurosis</a:t>
            </a:r>
            <a:r>
              <a:rPr lang="en-US" sz="2000" dirty="0"/>
              <a:t>.</a:t>
            </a:r>
          </a:p>
          <a:p>
            <a:pPr lvl="1">
              <a:buFont typeface="Arial" panose="020B0604020202020204" pitchFamily="34" charset="0"/>
              <a:buChar char="•"/>
            </a:pPr>
            <a:r>
              <a:rPr lang="en-US" sz="2000" dirty="0"/>
              <a:t>The radial artery enters the hand dorsally, crossing the floor of the </a:t>
            </a:r>
            <a:r>
              <a:rPr lang="en-US" sz="2000" b="1" dirty="0"/>
              <a:t>anatomical snuffbox</a:t>
            </a:r>
            <a:r>
              <a:rPr lang="en-US" sz="2000" dirty="0"/>
              <a:t>. It turns medially and moves between the heads of the </a:t>
            </a:r>
            <a:r>
              <a:rPr lang="en-US" sz="2000" b="1" dirty="0"/>
              <a:t>adductor pollicis</a:t>
            </a:r>
            <a:r>
              <a:rPr lang="en-US" sz="2000" dirty="0"/>
              <a:t>. The radial artery then anastomoses with the deep palmar branch of the ulnar artery, forming the </a:t>
            </a:r>
            <a:r>
              <a:rPr lang="en-US" sz="2000" b="1" dirty="0"/>
              <a:t>deep palmar arch</a:t>
            </a:r>
            <a:r>
              <a:rPr lang="en-US" sz="2000" dirty="0"/>
              <a:t>, which gives rise to five arteries supplying the digits.</a:t>
            </a:r>
          </a:p>
        </p:txBody>
      </p:sp>
      <p:sp>
        <p:nvSpPr>
          <p:cNvPr id="3" name="Footer Placeholder 2">
            <a:extLst>
              <a:ext uri="{FF2B5EF4-FFF2-40B4-BE49-F238E27FC236}">
                <a16:creationId xmlns:a16="http://schemas.microsoft.com/office/drawing/2014/main" id="{CFCC276F-C5A0-A845-F874-E607D4800B8D}"/>
              </a:ext>
            </a:extLst>
          </p:cNvPr>
          <p:cNvSpPr>
            <a:spLocks noGrp="1"/>
          </p:cNvSpPr>
          <p:nvPr>
            <p:ph type="ftr" sz="quarter" idx="11"/>
          </p:nvPr>
        </p:nvSpPr>
        <p:spPr/>
        <p:txBody>
          <a:bodyPr/>
          <a:lstStyle/>
          <a:p>
            <a:r>
              <a:rPr lang="en-US"/>
              <a:t>MBBSPPT.COM</a:t>
            </a:r>
            <a:endParaRPr lang="en-US" dirty="0"/>
          </a:p>
        </p:txBody>
      </p:sp>
      <p:sp>
        <p:nvSpPr>
          <p:cNvPr id="4" name="Slide Number Placeholder 3">
            <a:extLst>
              <a:ext uri="{FF2B5EF4-FFF2-40B4-BE49-F238E27FC236}">
                <a16:creationId xmlns:a16="http://schemas.microsoft.com/office/drawing/2014/main" id="{35494F4E-DC13-13C9-C07C-8BC4B032E739}"/>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5002191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197</TotalTime>
  <Words>786</Words>
  <Application>Microsoft Office PowerPoint</Application>
  <PresentationFormat>On-screen Show (4:3)</PresentationFormat>
  <Paragraphs>48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Aharoni</vt:lpstr>
      <vt:lpstr>Arial</vt:lpstr>
      <vt:lpstr>Calibri</vt:lpstr>
      <vt:lpstr>Tw Cen MT</vt:lpstr>
      <vt:lpstr>Tw Cen MT Condensed</vt:lpstr>
      <vt:lpstr>Wingdings 3</vt:lpstr>
      <vt:lpstr>Integral</vt:lpstr>
      <vt:lpstr>Arteries of upper limb</vt:lpstr>
      <vt:lpstr>Axillary artery</vt:lpstr>
      <vt:lpstr>PowerPoint Presentation</vt:lpstr>
      <vt:lpstr>PowerPoint Presentation</vt:lpstr>
      <vt:lpstr>Brachial artery</vt:lpstr>
      <vt:lpstr>PowerPoint Presentation</vt:lpstr>
      <vt:lpstr>Radial and ulnar artery</vt:lpstr>
      <vt:lpstr>PowerPoint Presentation</vt:lpstr>
      <vt:lpstr>PowerPoint Presentation</vt:lpstr>
      <vt:lpstr>Axillary Artery Aneurysm</vt:lpstr>
      <vt:lpstr>Occlusion or Laceration of the Brachial Artery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Siddharth</dc:creator>
  <cp:lastModifiedBy>Rajesh Patel</cp:lastModifiedBy>
  <cp:revision>15</cp:revision>
  <dcterms:created xsi:type="dcterms:W3CDTF">2017-05-13T23:30:18Z</dcterms:created>
  <dcterms:modified xsi:type="dcterms:W3CDTF">2025-02-19T18:37:14Z</dcterms:modified>
</cp:coreProperties>
</file>