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8"/>
  </p:notesMasterIdLst>
  <p:sldIdLst>
    <p:sldId id="256" r:id="rId2"/>
    <p:sldId id="258" r:id="rId3"/>
    <p:sldId id="279" r:id="rId4"/>
    <p:sldId id="270" r:id="rId5"/>
    <p:sldId id="257" r:id="rId6"/>
    <p:sldId id="259" r:id="rId7"/>
    <p:sldId id="271" r:id="rId8"/>
    <p:sldId id="260" r:id="rId9"/>
    <p:sldId id="281" r:id="rId10"/>
    <p:sldId id="261" r:id="rId11"/>
    <p:sldId id="273" r:id="rId12"/>
    <p:sldId id="262" r:id="rId13"/>
    <p:sldId id="297" r:id="rId14"/>
    <p:sldId id="300" r:id="rId15"/>
    <p:sldId id="298" r:id="rId16"/>
    <p:sldId id="299" r:id="rId17"/>
    <p:sldId id="293" r:id="rId18"/>
    <p:sldId id="280" r:id="rId19"/>
    <p:sldId id="301" r:id="rId20"/>
    <p:sldId id="278" r:id="rId21"/>
    <p:sldId id="283" r:id="rId22"/>
    <p:sldId id="292" r:id="rId23"/>
    <p:sldId id="274" r:id="rId24"/>
    <p:sldId id="285" r:id="rId25"/>
    <p:sldId id="286" r:id="rId26"/>
    <p:sldId id="284" r:id="rId27"/>
    <p:sldId id="264" r:id="rId28"/>
    <p:sldId id="266" r:id="rId29"/>
    <p:sldId id="275" r:id="rId30"/>
    <p:sldId id="267" r:id="rId31"/>
    <p:sldId id="268" r:id="rId32"/>
    <p:sldId id="276" r:id="rId33"/>
    <p:sldId id="277" r:id="rId34"/>
    <p:sldId id="294" r:id="rId35"/>
    <p:sldId id="295" r:id="rId36"/>
    <p:sldId id="30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11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687A7-D750-472F-A34B-B086A6944AD0}" type="datetimeFigureOut">
              <a:rPr lang="en-US" smtClean="0"/>
              <a:pPr/>
              <a:t>7/19/2024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25456-81D3-4177-B3B7-8773A4AD13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225456-81D3-4177-B3B7-8773A4AD13D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fld id="{7A612C79-893C-4D4A-B86B-A7FCA55B45A5}" type="datetimeFigureOut">
              <a:rPr lang="en-US" smtClean="0"/>
              <a:pPr/>
              <a:t>7/19/2024</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F5D50606-366E-4091-90B3-B0285378BD50}" type="slidenum">
              <a:rPr lang="en-US" smtClean="0"/>
              <a:pPr/>
              <a:t>‹#›</a:t>
            </a:fld>
            <a:endParaRPr lang="en-US"/>
          </a:p>
        </p:txBody>
      </p:sp>
    </p:spTree>
    <p:extLst>
      <p:ext uri="{BB962C8B-B14F-4D97-AF65-F5344CB8AC3E}">
        <p14:creationId xmlns:p14="http://schemas.microsoft.com/office/powerpoint/2010/main" val="40693268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612C79-893C-4D4A-B86B-A7FCA55B45A5}"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233550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612C79-893C-4D4A-B86B-A7FCA55B45A5}"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426379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612C79-893C-4D4A-B86B-A7FCA55B45A5}" type="datetimeFigureOut">
              <a:rPr lang="en-US" smtClean="0"/>
              <a:pPr/>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394728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fld id="{7A612C79-893C-4D4A-B86B-A7FCA55B45A5}" type="datetimeFigureOut">
              <a:rPr lang="en-US" smtClean="0"/>
              <a:pPr/>
              <a:t>7/19/2024</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39870017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612C79-893C-4D4A-B86B-A7FCA55B45A5}"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283246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612C79-893C-4D4A-B86B-A7FCA55B45A5}" type="datetimeFigureOut">
              <a:rPr lang="en-US" smtClean="0"/>
              <a:pPr/>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56150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612C79-893C-4D4A-B86B-A7FCA55B45A5}" type="datetimeFigureOut">
              <a:rPr lang="en-US" smtClean="0"/>
              <a:pPr/>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169564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12C79-893C-4D4A-B86B-A7FCA55B45A5}" type="datetimeFigureOut">
              <a:rPr lang="en-US" smtClean="0"/>
              <a:pPr/>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140697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7A612C79-893C-4D4A-B86B-A7FCA55B45A5}"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46008" y="6302326"/>
            <a:ext cx="1097280" cy="274320"/>
          </a:xfrm>
        </p:spPr>
        <p:txBody>
          <a:bodyPr/>
          <a:lstStyle/>
          <a:p>
            <a:fld id="{F5D50606-366E-4091-90B3-B0285378BD50}" type="slidenum">
              <a:rPr lang="en-US" smtClean="0"/>
              <a:pPr/>
              <a:t>‹#›</a:t>
            </a:fld>
            <a:endParaRPr lang="en-US"/>
          </a:p>
        </p:txBody>
      </p:sp>
    </p:spTree>
    <p:extLst>
      <p:ext uri="{BB962C8B-B14F-4D97-AF65-F5344CB8AC3E}">
        <p14:creationId xmlns:p14="http://schemas.microsoft.com/office/powerpoint/2010/main" val="383279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A612C79-893C-4D4A-B86B-A7FCA55B45A5}" type="datetimeFigureOut">
              <a:rPr lang="en-US" smtClean="0"/>
              <a:pPr/>
              <a:t>7/19/2024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fld id="{F5D50606-366E-4091-90B3-B0285378BD50}" type="slidenum">
              <a:rPr lang="en-US" smtClean="0"/>
              <a:pPr/>
              <a:t>‹#›</a:t>
            </a:fld>
            <a:endParaRPr lang="en-US"/>
          </a:p>
        </p:txBody>
      </p:sp>
    </p:spTree>
    <p:extLst>
      <p:ext uri="{BB962C8B-B14F-4D97-AF65-F5344CB8AC3E}">
        <p14:creationId xmlns:p14="http://schemas.microsoft.com/office/powerpoint/2010/main" val="252616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7A612C79-893C-4D4A-B86B-A7FCA55B45A5}" type="datetimeFigureOut">
              <a:rPr lang="en-US" smtClean="0"/>
              <a:pPr/>
              <a:t>7/19/2024</a:t>
            </a:fld>
            <a:endParaRPr lang="en-US"/>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5D50606-366E-4091-90B3-B0285378BD50}" type="slidenum">
              <a:rPr lang="en-US" smtClean="0"/>
              <a:pPr/>
              <a:t>‹#›</a:t>
            </a:fld>
            <a:endParaRPr lang="en-US"/>
          </a:p>
        </p:txBody>
      </p:sp>
    </p:spTree>
    <p:extLst>
      <p:ext uri="{BB962C8B-B14F-4D97-AF65-F5344CB8AC3E}">
        <p14:creationId xmlns:p14="http://schemas.microsoft.com/office/powerpoint/2010/main" val="36031984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281" y="2091263"/>
            <a:ext cx="6801440" cy="2590800"/>
          </a:xfrm>
        </p:spPr>
        <p:txBody>
          <a:bodyPr/>
          <a:lstStyle/>
          <a:p>
            <a:r>
              <a:rPr lang="en-US" cap="none" dirty="0"/>
              <a:t>Azygos Venous System</a:t>
            </a:r>
          </a:p>
        </p:txBody>
      </p:sp>
      <p:sp>
        <p:nvSpPr>
          <p:cNvPr id="3" name="Subtitle 2"/>
          <p:cNvSpPr>
            <a:spLocks noGrp="1"/>
          </p:cNvSpPr>
          <p:nvPr>
            <p:ph type="subTitle" idx="1"/>
          </p:nvPr>
        </p:nvSpPr>
        <p:spPr>
          <a:xfrm>
            <a:off x="1171575" y="4682062"/>
            <a:ext cx="6803136" cy="502920"/>
          </a:xfrm>
          <a:effectLst>
            <a:outerShdw blurRad="50800" dist="38100" dir="5400000" algn="t" rotWithShape="0">
              <a:prstClr val="black">
                <a:alpha val="40000"/>
              </a:prstClr>
            </a:outerShdw>
          </a:effectLst>
        </p:spPr>
        <p:txBody>
          <a:bodyPr/>
          <a:lstStyle/>
          <a:p>
            <a:r>
              <a:rPr lang="en-US"/>
              <a:t>BY MBBSPPT.COM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Azygos Vein</a:t>
            </a:r>
          </a:p>
        </p:txBody>
      </p:sp>
      <p:sp>
        <p:nvSpPr>
          <p:cNvPr id="3" name="Content Placeholder 2"/>
          <p:cNvSpPr>
            <a:spLocks noGrp="1"/>
          </p:cNvSpPr>
          <p:nvPr>
            <p:ph idx="1"/>
          </p:nvPr>
        </p:nvSpPr>
        <p:spPr/>
        <p:txBody>
          <a:bodyPr>
            <a:normAutofit/>
          </a:bodyPr>
          <a:lstStyle/>
          <a:p>
            <a:r>
              <a:rPr lang="en-US" dirty="0"/>
              <a:t>FORMATION:</a:t>
            </a:r>
          </a:p>
          <a:p>
            <a:r>
              <a:rPr lang="en-US" dirty="0"/>
              <a:t>The formation of </a:t>
            </a:r>
            <a:r>
              <a:rPr lang="en-US" dirty="0" err="1"/>
              <a:t>azygos</a:t>
            </a:r>
            <a:r>
              <a:rPr lang="en-US" dirty="0"/>
              <a:t> vein is variable. </a:t>
            </a:r>
          </a:p>
          <a:p>
            <a:r>
              <a:rPr lang="en-US" dirty="0"/>
              <a:t>It is created in one of the following ways:</a:t>
            </a:r>
          </a:p>
          <a:p>
            <a:pPr lvl="1"/>
            <a:r>
              <a:rPr lang="en-US" dirty="0"/>
              <a:t>Originates from the posterior aspect of the inferior vena cava (IVC) near the renal veins as a continuation of right </a:t>
            </a:r>
            <a:r>
              <a:rPr lang="en-US" dirty="0" err="1"/>
              <a:t>subcostal</a:t>
            </a:r>
            <a:r>
              <a:rPr lang="en-US" dirty="0"/>
              <a:t> </a:t>
            </a:r>
            <a:r>
              <a:rPr lang="en-US" dirty="0" err="1"/>
              <a:t>vein.i.e</a:t>
            </a:r>
            <a:r>
              <a:rPr lang="en-US" dirty="0"/>
              <a:t>. opposite L2.</a:t>
            </a:r>
          </a:p>
          <a:p>
            <a:pPr lvl="1"/>
            <a:r>
              <a:rPr lang="en-US" dirty="0"/>
              <a:t>This may be formed by the union of right </a:t>
            </a:r>
            <a:r>
              <a:rPr lang="en-US" dirty="0" err="1"/>
              <a:t>subcostal</a:t>
            </a:r>
            <a:r>
              <a:rPr lang="en-US" dirty="0"/>
              <a:t> and right ascending lumbar vein in the level of T12 vertebra (common).</a:t>
            </a:r>
          </a:p>
          <a:p>
            <a:pPr lvl="1"/>
            <a:r>
              <a:rPr lang="en-US" dirty="0"/>
              <a:t>Occasionally, it might originate from right renal or right ascending lumbar vein.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6200" y="57150"/>
            <a:ext cx="8991600" cy="67437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in Posterior Mediastinum</a:t>
            </a:r>
          </a:p>
        </p:txBody>
      </p:sp>
      <p:sp>
        <p:nvSpPr>
          <p:cNvPr id="3" name="Content Placeholder 2"/>
          <p:cNvSpPr>
            <a:spLocks noGrp="1"/>
          </p:cNvSpPr>
          <p:nvPr>
            <p:ph idx="1"/>
          </p:nvPr>
        </p:nvSpPr>
        <p:spPr/>
        <p:txBody>
          <a:bodyPr>
            <a:normAutofit/>
          </a:bodyPr>
          <a:lstStyle/>
          <a:p>
            <a:r>
              <a:rPr lang="en-US" dirty="0"/>
              <a:t>The azygos vein after formation ascends up and leaves the abdomen by going through the aortic opening of the diaphragm and enters the posterior mediastinum. </a:t>
            </a:r>
          </a:p>
          <a:p>
            <a:r>
              <a:rPr lang="en-US" dirty="0"/>
              <a:t>It rests upon the right side of the bodies of the lower 8 thoracic vertebrae(T12-T5) lying on the right side of descending thoracic aorta. </a:t>
            </a:r>
          </a:p>
          <a:p>
            <a:r>
              <a:rPr lang="en-US" dirty="0"/>
              <a:t>The azygos vein &amp; the aorta are always separated from each other by cisterna chyle(below) and by thoracic duct(higher up).</a:t>
            </a:r>
          </a:p>
          <a:p>
            <a:r>
              <a:rPr lang="en-US" dirty="0"/>
              <a:t>It lies behind the right border of esophagus then behind the root of the right lung.</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4849" y="1659062"/>
            <a:ext cx="9074302" cy="353987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43713" y="149071"/>
            <a:ext cx="7856573" cy="655985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6287" y="1475392"/>
            <a:ext cx="9091425" cy="390721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1610248"/>
            <a:ext cx="9144001" cy="363750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685800" y="184211"/>
            <a:ext cx="7772400" cy="648957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104900" y="203200"/>
            <a:ext cx="6934200" cy="6451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723900" y="216023"/>
            <a:ext cx="7696200" cy="642595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Azygos Venous System</a:t>
            </a:r>
          </a:p>
        </p:txBody>
      </p:sp>
      <p:sp>
        <p:nvSpPr>
          <p:cNvPr id="3" name="Content Placeholder 2"/>
          <p:cNvSpPr>
            <a:spLocks noGrp="1"/>
          </p:cNvSpPr>
          <p:nvPr>
            <p:ph idx="1"/>
          </p:nvPr>
        </p:nvSpPr>
        <p:spPr>
          <a:xfrm>
            <a:off x="731520" y="2103120"/>
            <a:ext cx="7680960" cy="3931920"/>
          </a:xfrm>
        </p:spPr>
        <p:txBody>
          <a:bodyPr>
            <a:normAutofit/>
          </a:bodyPr>
          <a:lstStyle/>
          <a:p>
            <a:r>
              <a:rPr lang="en-US" dirty="0" err="1"/>
              <a:t>Azygos</a:t>
            </a:r>
            <a:r>
              <a:rPr lang="en-US" dirty="0"/>
              <a:t> is a term which means single that means without a companion.</a:t>
            </a:r>
          </a:p>
          <a:p>
            <a:r>
              <a:rPr lang="en-US" dirty="0"/>
              <a:t>This is a venous channel of anastomosis which connects the back of inferior vena cava with the back of superior vena cava. </a:t>
            </a:r>
          </a:p>
          <a:p>
            <a:r>
              <a:rPr lang="en-US" dirty="0"/>
              <a:t>Azygos, hemiazygos, and accessory hemiazygos veins together compose the azygos system. </a:t>
            </a:r>
          </a:p>
          <a:p>
            <a:r>
              <a:rPr lang="en-US" dirty="0"/>
              <a:t>These veins are located on the front of thoracic part of vertebral column.</a:t>
            </a:r>
          </a:p>
          <a:p>
            <a:r>
              <a:rPr lang="en-US" dirty="0"/>
              <a:t>These play a significant role in the venous drainage of the thorax.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in Superior Mediastinum</a:t>
            </a:r>
          </a:p>
        </p:txBody>
      </p:sp>
      <p:sp>
        <p:nvSpPr>
          <p:cNvPr id="3" name="Content Placeholder 2"/>
          <p:cNvSpPr>
            <a:spLocks noGrp="1"/>
          </p:cNvSpPr>
          <p:nvPr>
            <p:ph idx="1"/>
          </p:nvPr>
        </p:nvSpPr>
        <p:spPr/>
        <p:txBody>
          <a:bodyPr/>
          <a:lstStyle/>
          <a:p>
            <a:r>
              <a:rPr lang="en-US" dirty="0"/>
              <a:t>There it ascends vertically being located in front of vertebral column up to the level of T4 vertebra, where it arches forwards above the hilum of the right lung to terminate in the superior vena cava in the level of the 2nd costal cartilage.</a:t>
            </a:r>
          </a:p>
          <a:p>
            <a:r>
              <a:rPr lang="en-US" dirty="0"/>
              <a:t>It crosses the right sides of 3 structures:</a:t>
            </a:r>
          </a:p>
          <a:p>
            <a:pPr lvl="1"/>
            <a:r>
              <a:rPr lang="en-US" dirty="0"/>
              <a:t>The esophagus</a:t>
            </a:r>
          </a:p>
          <a:p>
            <a:pPr lvl="1"/>
            <a:r>
              <a:rPr lang="en-US" dirty="0"/>
              <a:t>The trachea</a:t>
            </a:r>
          </a:p>
          <a:p>
            <a:pPr lvl="1"/>
            <a:r>
              <a:rPr lang="en-US" dirty="0"/>
              <a:t>The right </a:t>
            </a:r>
            <a:r>
              <a:rPr lang="en-US" dirty="0" err="1"/>
              <a:t>vagus</a:t>
            </a:r>
            <a:r>
              <a:rPr lang="en-US" dirty="0"/>
              <a:t> nerve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85553" y="174977"/>
            <a:ext cx="8172893" cy="650804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49925" y="685800"/>
            <a:ext cx="8444150" cy="548639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Azygos Vein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858209"/>
              </p:ext>
            </p:extLst>
          </p:nvPr>
        </p:nvGraphicFramePr>
        <p:xfrm>
          <a:off x="731838" y="2103438"/>
          <a:ext cx="7680642" cy="3718560"/>
        </p:xfrm>
        <a:graphic>
          <a:graphicData uri="http://schemas.openxmlformats.org/drawingml/2006/table">
            <a:tbl>
              <a:tblPr firstRow="1" bandRow="1">
                <a:tableStyleId>{5C22544A-7EE6-4342-B048-85BDC9FD1C3A}</a:tableStyleId>
              </a:tblPr>
              <a:tblGrid>
                <a:gridCol w="1493458">
                  <a:extLst>
                    <a:ext uri="{9D8B030D-6E8A-4147-A177-3AD203B41FA5}">
                      <a16:colId xmlns:a16="http://schemas.microsoft.com/office/drawing/2014/main" val="20000"/>
                    </a:ext>
                  </a:extLst>
                </a:gridCol>
                <a:gridCol w="6187184">
                  <a:extLst>
                    <a:ext uri="{9D8B030D-6E8A-4147-A177-3AD203B41FA5}">
                      <a16:colId xmlns:a16="http://schemas.microsoft.com/office/drawing/2014/main" val="20001"/>
                    </a:ext>
                  </a:extLst>
                </a:gridCol>
              </a:tblGrid>
              <a:tr h="370840">
                <a:tc>
                  <a:txBody>
                    <a:bodyPr/>
                    <a:lstStyle/>
                    <a:p>
                      <a:r>
                        <a:rPr lang="en-US" sz="2000" b="1" dirty="0">
                          <a:solidFill>
                            <a:schemeClr val="tx1"/>
                          </a:solidFill>
                        </a:rPr>
                        <a:t>Anterior:</a:t>
                      </a:r>
                      <a:r>
                        <a:rPr lang="en-US" sz="2000" dirty="0">
                          <a:solidFill>
                            <a:schemeClr val="tx1"/>
                          </a:solidFill>
                        </a:rPr>
                        <a:t> </a:t>
                      </a: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Esophagus</a:t>
                      </a:r>
                      <a:r>
                        <a:rPr lang="en-US" sz="2000" dirty="0">
                          <a:solidFill>
                            <a:schemeClr val="tx1"/>
                          </a:solidFill>
                        </a:rPr>
                        <a:t> (right edge).</a:t>
                      </a: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Posterior:</a:t>
                      </a:r>
                      <a:endParaRPr lang="en-US" sz="2000" dirty="0"/>
                    </a:p>
                    <a:p>
                      <a:endParaRPr lang="en-US" sz="2000" dirty="0"/>
                    </a:p>
                  </a:txBody>
                  <a:tcPr/>
                </a:tc>
                <a:tc>
                  <a:txBody>
                    <a:bodyPr/>
                    <a:lstStyle/>
                    <a:p>
                      <a:pPr lvl="0">
                        <a:buFont typeface="Arial" pitchFamily="34" charset="0"/>
                        <a:buChar char="•"/>
                      </a:pPr>
                      <a:r>
                        <a:rPr lang="en-US" sz="2000" dirty="0"/>
                        <a:t>Lower 8 </a:t>
                      </a:r>
                      <a:r>
                        <a:rPr lang="en-US" sz="2000" b="1" dirty="0"/>
                        <a:t>thoracic vertebrae</a:t>
                      </a:r>
                      <a:r>
                        <a:rPr lang="en-US" sz="2000" dirty="0"/>
                        <a:t>.</a:t>
                      </a:r>
                    </a:p>
                    <a:p>
                      <a:pPr lvl="0">
                        <a:buFont typeface="Arial" pitchFamily="34" charset="0"/>
                        <a:buChar char="•"/>
                      </a:pPr>
                      <a:r>
                        <a:rPr lang="en-US" sz="2000" dirty="0"/>
                        <a:t>Right posterior </a:t>
                      </a:r>
                      <a:r>
                        <a:rPr lang="en-US" sz="2000" b="1" dirty="0"/>
                        <a:t>intercostal arteries</a:t>
                      </a:r>
                      <a:r>
                        <a:rPr lang="en-US" sz="2000" dirty="0"/>
                        <a:t>.</a:t>
                      </a:r>
                    </a:p>
                  </a:txBody>
                  <a:tcPr/>
                </a:tc>
                <a:extLst>
                  <a:ext uri="{0D108BD9-81ED-4DB2-BD59-A6C34878D82A}">
                    <a16:rowId xmlns:a16="http://schemas.microsoft.com/office/drawing/2014/main" val="10001"/>
                  </a:ext>
                </a:extLst>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To the right:</a:t>
                      </a:r>
                      <a:endParaRPr lang="en-US" sz="2000" dirty="0"/>
                    </a:p>
                    <a:p>
                      <a:endParaRPr lang="en-US" sz="2000" dirty="0"/>
                    </a:p>
                  </a:txBody>
                  <a:tcPr/>
                </a:tc>
                <a:tc>
                  <a:txBody>
                    <a:bodyPr/>
                    <a:lstStyle/>
                    <a:p>
                      <a:pPr lvl="0">
                        <a:buFont typeface="Arial" pitchFamily="34" charset="0"/>
                        <a:buChar char="•"/>
                      </a:pPr>
                      <a:r>
                        <a:rPr lang="en-US" sz="2000" dirty="0"/>
                        <a:t>Right lung and </a:t>
                      </a:r>
                      <a:r>
                        <a:rPr lang="en-US" sz="2000" b="1" dirty="0"/>
                        <a:t>pleura</a:t>
                      </a:r>
                      <a:r>
                        <a:rPr lang="en-US" sz="2000" dirty="0"/>
                        <a:t>.</a:t>
                      </a:r>
                    </a:p>
                    <a:p>
                      <a:pPr lvl="0">
                        <a:buFont typeface="Arial" pitchFamily="34" charset="0"/>
                        <a:buChar char="•"/>
                      </a:pPr>
                      <a:r>
                        <a:rPr lang="en-US" sz="2000" dirty="0"/>
                        <a:t>Greater </a:t>
                      </a:r>
                      <a:r>
                        <a:rPr lang="en-US" sz="2000" dirty="0" err="1"/>
                        <a:t>splanchnic</a:t>
                      </a:r>
                      <a:r>
                        <a:rPr lang="en-US" sz="2000" dirty="0"/>
                        <a:t> nerves.</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To the left:</a:t>
                      </a:r>
                      <a:endParaRPr lang="en-US" sz="2000" dirty="0"/>
                    </a:p>
                    <a:p>
                      <a:endParaRPr lang="en-US" sz="2000" dirty="0"/>
                    </a:p>
                  </a:txBody>
                  <a:tcPr/>
                </a:tc>
                <a:tc>
                  <a:txBody>
                    <a:bodyPr/>
                    <a:lstStyle/>
                    <a:p>
                      <a:pPr>
                        <a:buFont typeface="Arial" pitchFamily="34" charset="0"/>
                        <a:buChar char="•"/>
                      </a:pPr>
                      <a:r>
                        <a:rPr lang="en-US" sz="2000" b="1" dirty="0"/>
                        <a:t>Thoracic duct</a:t>
                      </a:r>
                      <a:r>
                        <a:rPr lang="en-US" sz="2000" dirty="0"/>
                        <a:t>.</a:t>
                      </a:r>
                    </a:p>
                    <a:p>
                      <a:pPr>
                        <a:buFont typeface="Arial" pitchFamily="34" charset="0"/>
                        <a:buChar char="•"/>
                      </a:pPr>
                      <a:r>
                        <a:rPr lang="en-US" sz="2000" dirty="0"/>
                        <a:t>Descending thoracic </a:t>
                      </a:r>
                      <a:r>
                        <a:rPr lang="en-US" sz="2000" b="1" dirty="0"/>
                        <a:t>aorta</a:t>
                      </a:r>
                      <a:r>
                        <a:rPr lang="en-US" sz="2000" dirty="0"/>
                        <a:t>.</a:t>
                      </a:r>
                    </a:p>
                    <a:p>
                      <a:pPr>
                        <a:buFont typeface="Arial" pitchFamily="34" charset="0"/>
                        <a:buChar char="•"/>
                      </a:pPr>
                      <a:r>
                        <a:rPr lang="en-US" sz="2000" b="1" dirty="0"/>
                        <a:t>Esophagus</a:t>
                      </a:r>
                      <a:r>
                        <a:rPr lang="en-US" sz="2000" dirty="0"/>
                        <a:t> (right border).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a:t>The arch of </a:t>
                      </a:r>
                      <a:r>
                        <a:rPr lang="en-US" sz="2000" dirty="0" err="1"/>
                        <a:t>azygos</a:t>
                      </a:r>
                      <a:r>
                        <a:rPr lang="en-US" sz="2000" dirty="0"/>
                        <a:t> vein is related below to the root of right lung.</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295400" y="247990"/>
            <a:ext cx="6553200" cy="636202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99197" y="483394"/>
            <a:ext cx="8745606" cy="589121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85800" y="219501"/>
            <a:ext cx="7772400" cy="641899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Tributaries</a:t>
            </a:r>
          </a:p>
        </p:txBody>
      </p:sp>
      <p:sp>
        <p:nvSpPr>
          <p:cNvPr id="3" name="Content Placeholder 2"/>
          <p:cNvSpPr>
            <a:spLocks noGrp="1"/>
          </p:cNvSpPr>
          <p:nvPr>
            <p:ph idx="1"/>
          </p:nvPr>
        </p:nvSpPr>
        <p:spPr/>
        <p:txBody>
          <a:bodyPr>
            <a:normAutofit lnSpcReduction="10000"/>
          </a:bodyPr>
          <a:lstStyle/>
          <a:p>
            <a:pPr marL="0" indent="0">
              <a:buNone/>
            </a:pPr>
            <a:r>
              <a:rPr lang="en-US" dirty="0"/>
              <a:t>The tributaries of the </a:t>
            </a:r>
            <a:r>
              <a:rPr lang="en-US" dirty="0" err="1"/>
              <a:t>azygos</a:t>
            </a:r>
            <a:r>
              <a:rPr lang="en-US" dirty="0"/>
              <a:t> vein are as follows:</a:t>
            </a:r>
          </a:p>
          <a:p>
            <a:pPr lvl="1"/>
            <a:r>
              <a:rPr lang="en-US" sz="1800" dirty="0"/>
              <a:t>Right ascending lumbar vein.</a:t>
            </a:r>
          </a:p>
          <a:p>
            <a:pPr lvl="1"/>
            <a:r>
              <a:rPr lang="en-US" sz="1800" dirty="0"/>
              <a:t>Right </a:t>
            </a:r>
            <a:r>
              <a:rPr lang="en-US" sz="1800" dirty="0" err="1"/>
              <a:t>subcostal</a:t>
            </a:r>
            <a:r>
              <a:rPr lang="en-US" sz="1800" dirty="0"/>
              <a:t> vein.</a:t>
            </a:r>
          </a:p>
          <a:p>
            <a:pPr lvl="1"/>
            <a:r>
              <a:rPr lang="en-US" sz="1800" dirty="0"/>
              <a:t>Right posterior intercostal veins (from 5th to 11th)</a:t>
            </a:r>
          </a:p>
          <a:p>
            <a:pPr lvl="1"/>
            <a:r>
              <a:rPr lang="en-US" sz="1800" dirty="0"/>
              <a:t>Right superior intercostal vein (created by union of 2nd, 3rd, and 4th right posterior intercostal veins).</a:t>
            </a:r>
          </a:p>
          <a:p>
            <a:pPr lvl="1"/>
            <a:r>
              <a:rPr lang="en-US" sz="1800" dirty="0"/>
              <a:t>Hemiazygos vein (at the level of T7 or T8 vertebra).</a:t>
            </a:r>
          </a:p>
          <a:p>
            <a:pPr lvl="1"/>
            <a:r>
              <a:rPr lang="en-US" sz="1800" dirty="0"/>
              <a:t>Accessory hemiazygos vein (at the level of T8 or T9 vertebra).</a:t>
            </a:r>
          </a:p>
          <a:p>
            <a:pPr lvl="1"/>
            <a:r>
              <a:rPr lang="en-US" sz="1800" dirty="0"/>
              <a:t>Right bronchial vein.</a:t>
            </a:r>
          </a:p>
          <a:p>
            <a:pPr lvl="1"/>
            <a:r>
              <a:rPr lang="en-US" sz="1800" dirty="0"/>
              <a:t>Esophageal veins with the exception of those at its lower end.</a:t>
            </a:r>
          </a:p>
          <a:p>
            <a:pPr lvl="1"/>
            <a:r>
              <a:rPr lang="en-US" sz="1800" dirty="0"/>
              <a:t>Mediastinal veins.</a:t>
            </a:r>
          </a:p>
          <a:p>
            <a:pPr lvl="1"/>
            <a:r>
              <a:rPr lang="en-US" sz="1800" dirty="0"/>
              <a:t>Pericardial veins.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Hemiazygos Vein </a:t>
            </a:r>
            <a:br>
              <a:rPr lang="en-US" dirty="0"/>
            </a:br>
            <a:r>
              <a:rPr lang="en-US" dirty="0"/>
              <a:t>(or Inferior Hemiazygos Vein )</a:t>
            </a:r>
          </a:p>
        </p:txBody>
      </p:sp>
      <p:sp>
        <p:nvSpPr>
          <p:cNvPr id="3" name="Content Placeholder 2"/>
          <p:cNvSpPr>
            <a:spLocks noGrp="1"/>
          </p:cNvSpPr>
          <p:nvPr>
            <p:ph idx="1"/>
          </p:nvPr>
        </p:nvSpPr>
        <p:spPr/>
        <p:txBody>
          <a:bodyPr>
            <a:normAutofit/>
          </a:bodyPr>
          <a:lstStyle/>
          <a:p>
            <a:r>
              <a:rPr lang="en-US" dirty="0"/>
              <a:t>The </a:t>
            </a:r>
            <a:r>
              <a:rPr lang="en-US" dirty="0" err="1"/>
              <a:t>hemiazygos</a:t>
            </a:r>
            <a:r>
              <a:rPr lang="en-US" dirty="0"/>
              <a:t> vein (syn. inferior hemiazygos vein) is located on the left side only and corresponds to the lower part of the azygos vein (i.e., mirror image of the lower part of the azygos vein).</a:t>
            </a:r>
          </a:p>
          <a:p>
            <a:endParaRPr lang="en-US" dirty="0"/>
          </a:p>
          <a:p>
            <a:pPr marL="0" indent="0">
              <a:buNone/>
            </a:pPr>
            <a:r>
              <a:rPr lang="en-US" b="1" dirty="0"/>
              <a:t>FORMATION</a:t>
            </a:r>
          </a:p>
          <a:p>
            <a:r>
              <a:rPr lang="en-US" dirty="0"/>
              <a:t>The </a:t>
            </a:r>
            <a:r>
              <a:rPr lang="en-US" dirty="0" err="1"/>
              <a:t>hemiazygos</a:t>
            </a:r>
            <a:r>
              <a:rPr lang="en-US" dirty="0"/>
              <a:t> vein created on the left, quite similar to the </a:t>
            </a:r>
            <a:r>
              <a:rPr lang="en-US" dirty="0" err="1"/>
              <a:t>azygos</a:t>
            </a:r>
            <a:r>
              <a:rPr lang="en-US" dirty="0"/>
              <a:t> vein, by the union of left ascending lumbar vein and left </a:t>
            </a:r>
            <a:r>
              <a:rPr lang="en-US" dirty="0" err="1"/>
              <a:t>subcostal</a:t>
            </a:r>
            <a:r>
              <a:rPr lang="en-US" dirty="0"/>
              <a:t> vein. It might originate from the posterior surface of the left renal vein.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Hemiazygos Vein</a:t>
            </a:r>
          </a:p>
        </p:txBody>
      </p:sp>
      <p:sp>
        <p:nvSpPr>
          <p:cNvPr id="3" name="Content Placeholder 2"/>
          <p:cNvSpPr>
            <a:spLocks noGrp="1"/>
          </p:cNvSpPr>
          <p:nvPr>
            <p:ph idx="1"/>
          </p:nvPr>
        </p:nvSpPr>
        <p:spPr/>
        <p:txBody>
          <a:bodyPr>
            <a:normAutofit/>
          </a:bodyPr>
          <a:lstStyle/>
          <a:p>
            <a:pPr marL="0" indent="0">
              <a:buNone/>
            </a:pPr>
            <a:r>
              <a:rPr lang="en-US" b="1" dirty="0"/>
              <a:t>COURSE AND TERMINATION</a:t>
            </a:r>
          </a:p>
          <a:p>
            <a:r>
              <a:rPr lang="en-US" sz="2000" dirty="0"/>
              <a:t>It pierces the left </a:t>
            </a:r>
            <a:r>
              <a:rPr lang="en-US" sz="2000" dirty="0" err="1"/>
              <a:t>crus</a:t>
            </a:r>
            <a:r>
              <a:rPr lang="en-US" sz="2000" dirty="0"/>
              <a:t> of the diaphragm and ascends vertically in front of the left side of the vertebral column up to the level of T8 vertebra. </a:t>
            </a:r>
          </a:p>
          <a:p>
            <a:r>
              <a:rPr lang="en-US" sz="2000" dirty="0"/>
              <a:t>At T8 vertebra it turns to the right and crosses in front of the vertebral column posterior to the aorta, esophagus and thoracic duct to terminate in the azygos vein.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Azygos Venous System</a:t>
            </a:r>
            <a:endParaRPr lang="en-US" dirty="0"/>
          </a:p>
        </p:txBody>
      </p:sp>
      <p:sp>
        <p:nvSpPr>
          <p:cNvPr id="5123" name="Rectangle 3"/>
          <p:cNvSpPr>
            <a:spLocks noGrp="1" noChangeArrowheads="1"/>
          </p:cNvSpPr>
          <p:nvPr>
            <p:ph idx="1"/>
          </p:nvPr>
        </p:nvSpPr>
        <p:spPr/>
        <p:txBody>
          <a:bodyPr/>
          <a:lstStyle/>
          <a:p>
            <a:pPr marL="0" indent="0">
              <a:buNone/>
            </a:pPr>
            <a:r>
              <a:rPr lang="en-GB" dirty="0"/>
              <a:t>Right side 		 Left side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Azygos vein		1. Hemiazygos (inferior hemiazygos)</a:t>
            </a:r>
          </a:p>
          <a:p>
            <a:pPr marL="0" indent="0">
              <a:buNone/>
            </a:pPr>
            <a:r>
              <a:rPr lang="en-GB" dirty="0"/>
              <a:t> 			2. Accessory hemiazygos (superior hemiazygos)</a:t>
            </a:r>
            <a:endParaRPr lang="en-US" dirty="0"/>
          </a:p>
        </p:txBody>
      </p:sp>
      <p:sp>
        <p:nvSpPr>
          <p:cNvPr id="5124" name="Line 4"/>
          <p:cNvSpPr>
            <a:spLocks noChangeShapeType="1"/>
          </p:cNvSpPr>
          <p:nvPr/>
        </p:nvSpPr>
        <p:spPr bwMode="auto">
          <a:xfrm flipH="1">
            <a:off x="1371599" y="2667000"/>
            <a:ext cx="1" cy="1295400"/>
          </a:xfrm>
          <a:prstGeom prst="line">
            <a:avLst/>
          </a:prstGeom>
          <a:noFill/>
          <a:ln w="9525">
            <a:solidFill>
              <a:schemeClr val="tx1"/>
            </a:solidFill>
            <a:round/>
            <a:headEnd/>
            <a:tailEnd type="triangle" w="med" len="med"/>
          </a:ln>
          <a:effectLst/>
        </p:spPr>
        <p:txBody>
          <a:bodyPr/>
          <a:lstStyle/>
          <a:p>
            <a:endParaRPr lang="en-US"/>
          </a:p>
        </p:txBody>
      </p:sp>
      <p:sp>
        <p:nvSpPr>
          <p:cNvPr id="5125" name="Line 5"/>
          <p:cNvSpPr>
            <a:spLocks noChangeShapeType="1"/>
          </p:cNvSpPr>
          <p:nvPr/>
        </p:nvSpPr>
        <p:spPr bwMode="auto">
          <a:xfrm>
            <a:off x="5486400" y="2667000"/>
            <a:ext cx="0" cy="1219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Hemiazygos Vein</a:t>
            </a:r>
          </a:p>
        </p:txBody>
      </p:sp>
      <p:sp>
        <p:nvSpPr>
          <p:cNvPr id="3" name="Content Placeholder 2"/>
          <p:cNvSpPr>
            <a:spLocks noGrp="1"/>
          </p:cNvSpPr>
          <p:nvPr>
            <p:ph idx="1"/>
          </p:nvPr>
        </p:nvSpPr>
        <p:spPr/>
        <p:txBody>
          <a:bodyPr>
            <a:normAutofit/>
          </a:bodyPr>
          <a:lstStyle/>
          <a:p>
            <a:pPr marL="0" indent="0">
              <a:buNone/>
            </a:pPr>
            <a:r>
              <a:rPr lang="en-US" b="1" dirty="0"/>
              <a:t>TRIBUTARIES</a:t>
            </a:r>
          </a:p>
          <a:p>
            <a:pPr lvl="1"/>
            <a:r>
              <a:rPr lang="en-US" sz="1800" dirty="0"/>
              <a:t>The tributaries of the </a:t>
            </a:r>
            <a:r>
              <a:rPr lang="en-US" sz="1800" dirty="0" err="1"/>
              <a:t>hemiazygos</a:t>
            </a:r>
            <a:r>
              <a:rPr lang="en-US" sz="1800" dirty="0"/>
              <a:t> veins are as follows:</a:t>
            </a:r>
          </a:p>
          <a:p>
            <a:pPr lvl="1"/>
            <a:r>
              <a:rPr lang="en-US" sz="1800" dirty="0"/>
              <a:t>Lower 3 (9th-11th) left posterior </a:t>
            </a:r>
            <a:r>
              <a:rPr lang="en-US" sz="1800" dirty="0" err="1"/>
              <a:t>intercostal</a:t>
            </a:r>
            <a:r>
              <a:rPr lang="en-US" sz="1800" dirty="0"/>
              <a:t> veins.</a:t>
            </a:r>
          </a:p>
          <a:p>
            <a:pPr lvl="1"/>
            <a:r>
              <a:rPr lang="en-US" sz="1800" dirty="0"/>
              <a:t>Left </a:t>
            </a:r>
            <a:r>
              <a:rPr lang="en-US" sz="1800" dirty="0" err="1"/>
              <a:t>subcostal</a:t>
            </a:r>
            <a:r>
              <a:rPr lang="en-US" sz="1800" dirty="0"/>
              <a:t> vein.</a:t>
            </a:r>
          </a:p>
          <a:p>
            <a:pPr lvl="1"/>
            <a:r>
              <a:rPr lang="en-US" sz="1800" dirty="0"/>
              <a:t>Left ascending lumbar vein.</a:t>
            </a:r>
          </a:p>
          <a:p>
            <a:pPr lvl="1"/>
            <a:r>
              <a:rPr lang="en-US" sz="1800" dirty="0"/>
              <a:t>Small esophageal and </a:t>
            </a:r>
            <a:r>
              <a:rPr lang="en-US" sz="1800" dirty="0" err="1"/>
              <a:t>mediastinal</a:t>
            </a:r>
            <a:r>
              <a:rPr lang="en-US" sz="1800" dirty="0"/>
              <a:t> veins.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Accessory Hemiazygos Vein</a:t>
            </a:r>
            <a:br>
              <a:rPr lang="en-US" dirty="0"/>
            </a:br>
            <a:r>
              <a:rPr lang="en-US" dirty="0"/>
              <a:t>(or Superior Hemiazygos Vein)</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r>
              <a:rPr lang="en-US" dirty="0"/>
              <a:t>The accessory </a:t>
            </a:r>
            <a:r>
              <a:rPr lang="en-US" dirty="0" err="1"/>
              <a:t>hemiazygos</a:t>
            </a:r>
            <a:r>
              <a:rPr lang="en-US" dirty="0"/>
              <a:t> vein (syn. superior hemiazygos vein) is located on the left side only and corresponds to the upper part of the azygos vein (i.e., mirror image of the upper part of the azygos vein).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Accessory Hemiazygos Vein</a:t>
            </a:r>
          </a:p>
        </p:txBody>
      </p:sp>
      <p:sp>
        <p:nvSpPr>
          <p:cNvPr id="3" name="Content Placeholder 2"/>
          <p:cNvSpPr>
            <a:spLocks noGrp="1"/>
          </p:cNvSpPr>
          <p:nvPr>
            <p:ph idx="1"/>
          </p:nvPr>
        </p:nvSpPr>
        <p:spPr/>
        <p:txBody>
          <a:bodyPr>
            <a:normAutofit/>
          </a:bodyPr>
          <a:lstStyle/>
          <a:p>
            <a:pPr marL="0" indent="0">
              <a:buNone/>
            </a:pPr>
            <a:r>
              <a:rPr lang="en-US" b="1" dirty="0"/>
              <a:t>COURSE AND TERMINATION</a:t>
            </a:r>
          </a:p>
          <a:p>
            <a:r>
              <a:rPr lang="en-US" dirty="0"/>
              <a:t>The accessory hemiazygos vein begins at the medial end of left 4th or 5th intercostal space and descends to the left side of the vertebral column. </a:t>
            </a:r>
          </a:p>
          <a:p>
            <a:r>
              <a:rPr lang="en-US" dirty="0"/>
              <a:t>At the level of T8 vertebra, it turns to the right enters in front of the vertebral column posterior to the aorta, esophagus and thoracic duct to terminate in the azygos vein.</a:t>
            </a:r>
          </a:p>
          <a:p>
            <a:r>
              <a:rPr lang="en-US" dirty="0"/>
              <a:t>Sometimes the terminal parts of hemiazygos and accessory hemiazygos veins join together to create a common trunk which crosses across the vertebral column to open into the azygos vein.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Accessory Hemiazygos Vein</a:t>
            </a:r>
          </a:p>
        </p:txBody>
      </p:sp>
      <p:sp>
        <p:nvSpPr>
          <p:cNvPr id="3" name="Content Placeholder 2"/>
          <p:cNvSpPr>
            <a:spLocks noGrp="1"/>
          </p:cNvSpPr>
          <p:nvPr>
            <p:ph idx="1"/>
          </p:nvPr>
        </p:nvSpPr>
        <p:spPr/>
        <p:txBody>
          <a:bodyPr>
            <a:normAutofit/>
          </a:bodyPr>
          <a:lstStyle/>
          <a:p>
            <a:pPr marL="0" indent="0">
              <a:buNone/>
            </a:pPr>
            <a:r>
              <a:rPr lang="en-US" b="1" dirty="0"/>
              <a:t>TRIBUTARIES</a:t>
            </a:r>
          </a:p>
          <a:p>
            <a:pPr marL="0" indent="0">
              <a:buNone/>
            </a:pPr>
            <a:endParaRPr lang="en-US" dirty="0"/>
          </a:p>
          <a:p>
            <a:pPr marL="0" indent="0">
              <a:buNone/>
            </a:pPr>
            <a:r>
              <a:rPr lang="en-US" sz="2200" dirty="0"/>
              <a:t>The following are the tributaries of accessory hemiazygos vein:</a:t>
            </a:r>
          </a:p>
          <a:p>
            <a:pPr marL="0" indent="0">
              <a:buNone/>
            </a:pPr>
            <a:endParaRPr lang="en-US" sz="2200" dirty="0"/>
          </a:p>
          <a:p>
            <a:pPr lvl="1"/>
            <a:r>
              <a:rPr lang="en-US" sz="2200" dirty="0"/>
              <a:t>Fifth to eighth (5th-8th) left posterior intercostal veins.</a:t>
            </a:r>
          </a:p>
          <a:p>
            <a:pPr lvl="1"/>
            <a:r>
              <a:rPr lang="en-US" sz="2200" dirty="0"/>
              <a:t>Left bronchial veins (sometimes).</a:t>
            </a:r>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posterior Intercostal Veins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072494"/>
              </p:ext>
            </p:extLst>
          </p:nvPr>
        </p:nvGraphicFramePr>
        <p:xfrm>
          <a:off x="731838" y="2103436"/>
          <a:ext cx="7680642" cy="3687762"/>
        </p:xfrm>
        <a:graphic>
          <a:graphicData uri="http://schemas.openxmlformats.org/drawingml/2006/table">
            <a:tbl>
              <a:tblPr firstRow="1" bandRow="1">
                <a:tableStyleId>{5C22544A-7EE6-4342-B048-85BDC9FD1C3A}</a:tableStyleId>
              </a:tblPr>
              <a:tblGrid>
                <a:gridCol w="3840321">
                  <a:extLst>
                    <a:ext uri="{9D8B030D-6E8A-4147-A177-3AD203B41FA5}">
                      <a16:colId xmlns:a16="http://schemas.microsoft.com/office/drawing/2014/main" val="20000"/>
                    </a:ext>
                  </a:extLst>
                </a:gridCol>
                <a:gridCol w="3840321">
                  <a:extLst>
                    <a:ext uri="{9D8B030D-6E8A-4147-A177-3AD203B41FA5}">
                      <a16:colId xmlns:a16="http://schemas.microsoft.com/office/drawing/2014/main" val="20001"/>
                    </a:ext>
                  </a:extLst>
                </a:gridCol>
              </a:tblGrid>
              <a:tr h="584646">
                <a:tc>
                  <a:txBody>
                    <a:bodyPr/>
                    <a:lstStyle/>
                    <a:p>
                      <a:pPr algn="ctr"/>
                      <a:r>
                        <a:rPr lang="en-US" sz="2000" dirty="0"/>
                        <a:t>On the right side</a:t>
                      </a:r>
                    </a:p>
                  </a:txBody>
                  <a:tcPr/>
                </a:tc>
                <a:tc>
                  <a:txBody>
                    <a:bodyPr/>
                    <a:lstStyle/>
                    <a:p>
                      <a:pPr algn="ctr"/>
                      <a:r>
                        <a:rPr lang="en-US" sz="2000" dirty="0"/>
                        <a:t>On the left side</a:t>
                      </a:r>
                    </a:p>
                  </a:txBody>
                  <a:tcPr/>
                </a:tc>
                <a:extLst>
                  <a:ext uri="{0D108BD9-81ED-4DB2-BD59-A6C34878D82A}">
                    <a16:rowId xmlns:a16="http://schemas.microsoft.com/office/drawing/2014/main" val="10000"/>
                  </a:ext>
                </a:extLst>
              </a:tr>
              <a:tr h="1034372">
                <a:tc>
                  <a:txBody>
                    <a:bodyPr/>
                    <a:lstStyle/>
                    <a:p>
                      <a:r>
                        <a:rPr lang="en-US" sz="2000" dirty="0"/>
                        <a:t>The 1</a:t>
                      </a:r>
                      <a:r>
                        <a:rPr lang="en-US" sz="2000" baseline="30000" dirty="0"/>
                        <a:t>st</a:t>
                      </a:r>
                      <a:r>
                        <a:rPr lang="en-US" sz="2000" dirty="0"/>
                        <a:t> vein ends in right brachiocephalic vein</a:t>
                      </a:r>
                    </a:p>
                  </a:txBody>
                  <a:tcPr/>
                </a:tc>
                <a:tc>
                  <a:txBody>
                    <a:bodyPr/>
                    <a:lstStyle/>
                    <a:p>
                      <a:r>
                        <a:rPr lang="en-US" sz="2000" baseline="0" dirty="0"/>
                        <a:t>The upper 4 e</a:t>
                      </a:r>
                      <a:r>
                        <a:rPr lang="en-US" sz="2000" dirty="0"/>
                        <a:t>nd in the left brachiocephalic vein</a:t>
                      </a:r>
                    </a:p>
                  </a:txBody>
                  <a:tcPr/>
                </a:tc>
                <a:extLst>
                  <a:ext uri="{0D108BD9-81ED-4DB2-BD59-A6C34878D82A}">
                    <a16:rowId xmlns:a16="http://schemas.microsoft.com/office/drawing/2014/main" val="10001"/>
                  </a:ext>
                </a:extLst>
              </a:tr>
              <a:tr h="1034372">
                <a:tc>
                  <a:txBody>
                    <a:bodyPr/>
                    <a:lstStyle/>
                    <a:p>
                      <a:r>
                        <a:rPr lang="en-US" sz="2000" dirty="0"/>
                        <a:t>All the remaining veins end in the azygos vein </a:t>
                      </a:r>
                    </a:p>
                  </a:txBody>
                  <a:tcPr/>
                </a:tc>
                <a:tc>
                  <a:txBody>
                    <a:bodyPr/>
                    <a:lstStyle/>
                    <a:p>
                      <a:r>
                        <a:rPr lang="en-US" sz="2000" dirty="0"/>
                        <a:t>The middle 4 veins unite to form the superior (accessory) hemiazygos vein.</a:t>
                      </a:r>
                    </a:p>
                  </a:txBody>
                  <a:tcPr/>
                </a:tc>
                <a:extLst>
                  <a:ext uri="{0D108BD9-81ED-4DB2-BD59-A6C34878D82A}">
                    <a16:rowId xmlns:a16="http://schemas.microsoft.com/office/drawing/2014/main" val="10002"/>
                  </a:ext>
                </a:extLst>
              </a:tr>
              <a:tr h="1034372">
                <a:tc>
                  <a:txBody>
                    <a:bodyPr/>
                    <a:lstStyle/>
                    <a:p>
                      <a:endParaRPr lang="en-US" sz="2000" dirty="0"/>
                    </a:p>
                  </a:txBody>
                  <a:tcPr/>
                </a:tc>
                <a:tc>
                  <a:txBody>
                    <a:bodyPr/>
                    <a:lstStyle/>
                    <a:p>
                      <a:r>
                        <a:rPr lang="en-US" sz="2000" dirty="0"/>
                        <a:t>The lower 4 veins end in the (Inferior) hemiazygos vein</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Significance</a:t>
            </a:r>
          </a:p>
        </p:txBody>
      </p:sp>
      <p:sp>
        <p:nvSpPr>
          <p:cNvPr id="3" name="Content Placeholder 2"/>
          <p:cNvSpPr>
            <a:spLocks noGrp="1"/>
          </p:cNvSpPr>
          <p:nvPr>
            <p:ph idx="1"/>
          </p:nvPr>
        </p:nvSpPr>
        <p:spPr/>
        <p:txBody>
          <a:bodyPr>
            <a:normAutofit/>
          </a:bodyPr>
          <a:lstStyle/>
          <a:p>
            <a:r>
              <a:rPr lang="en-US" dirty="0"/>
              <a:t>In case of obstruction of SVC, it acts as the main collateral channel to shunt the blood from the upper half of the body to IVC.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B4830-E8CB-2A76-48D3-E3A54AFB600F}"/>
              </a:ext>
            </a:extLst>
          </p:cNvPr>
          <p:cNvSpPr txBox="1"/>
          <p:nvPr/>
        </p:nvSpPr>
        <p:spPr>
          <a:xfrm>
            <a:off x="2095500" y="2921168"/>
            <a:ext cx="4953000" cy="1015663"/>
          </a:xfrm>
          <a:prstGeom prst="rect">
            <a:avLst/>
          </a:prstGeom>
          <a:noFill/>
        </p:spPr>
        <p:txBody>
          <a:bodyPr wrap="square" rtlCol="0">
            <a:spAutoFit/>
          </a:bodyPr>
          <a:lstStyle/>
          <a:p>
            <a:pPr algn="ctr"/>
            <a:r>
              <a:rPr lang="en-US" sz="6000" dirty="0"/>
              <a:t>Thank You!</a:t>
            </a:r>
            <a:endParaRPr lang="en-IN" sz="6000" dirty="0"/>
          </a:p>
        </p:txBody>
      </p:sp>
    </p:spTree>
    <p:extLst>
      <p:ext uri="{BB962C8B-B14F-4D97-AF65-F5344CB8AC3E}">
        <p14:creationId xmlns:p14="http://schemas.microsoft.com/office/powerpoint/2010/main" val="329435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Azygos Venous System</a:t>
            </a:r>
          </a:p>
        </p:txBody>
      </p:sp>
      <p:sp>
        <p:nvSpPr>
          <p:cNvPr id="3" name="Content Placeholder 2"/>
          <p:cNvSpPr>
            <a:spLocks noGrp="1"/>
          </p:cNvSpPr>
          <p:nvPr>
            <p:ph idx="1"/>
          </p:nvPr>
        </p:nvSpPr>
        <p:spPr/>
        <p:txBody>
          <a:bodyPr>
            <a:normAutofit/>
          </a:bodyPr>
          <a:lstStyle/>
          <a:p>
            <a:r>
              <a:rPr lang="en-US" dirty="0" err="1"/>
              <a:t>Azygos</a:t>
            </a:r>
            <a:r>
              <a:rPr lang="en-US" dirty="0"/>
              <a:t> vein – Formed by the union of the right lumbar vein and the right </a:t>
            </a:r>
            <a:r>
              <a:rPr lang="en-US" dirty="0" err="1"/>
              <a:t>subcostal</a:t>
            </a:r>
            <a:r>
              <a:rPr lang="en-US" dirty="0"/>
              <a:t> vein. </a:t>
            </a:r>
          </a:p>
          <a:p>
            <a:pPr lvl="1"/>
            <a:r>
              <a:rPr lang="en-US" dirty="0"/>
              <a:t>It enters the </a:t>
            </a:r>
            <a:r>
              <a:rPr lang="en-US" dirty="0" err="1"/>
              <a:t>mediastinum</a:t>
            </a:r>
            <a:r>
              <a:rPr lang="en-US" dirty="0"/>
              <a:t> via the aortic hiatus and drains into the superior vena cava.</a:t>
            </a:r>
          </a:p>
          <a:p>
            <a:r>
              <a:rPr lang="en-US" dirty="0" err="1"/>
              <a:t>Hemiazygos</a:t>
            </a:r>
            <a:r>
              <a:rPr lang="en-US" dirty="0"/>
              <a:t> vein – Formed by the union of the left lumbar vein and left </a:t>
            </a:r>
            <a:r>
              <a:rPr lang="en-US" dirty="0" err="1"/>
              <a:t>subcostal</a:t>
            </a:r>
            <a:r>
              <a:rPr lang="en-US" dirty="0"/>
              <a:t> vein. </a:t>
            </a:r>
          </a:p>
          <a:p>
            <a:pPr lvl="1"/>
            <a:r>
              <a:rPr lang="en-US" dirty="0"/>
              <a:t>It enters the </a:t>
            </a:r>
            <a:r>
              <a:rPr lang="en-US" dirty="0" err="1"/>
              <a:t>mediastinum</a:t>
            </a:r>
            <a:r>
              <a:rPr lang="en-US" dirty="0"/>
              <a:t> through the left </a:t>
            </a:r>
            <a:r>
              <a:rPr lang="en-US" dirty="0" err="1"/>
              <a:t>crus</a:t>
            </a:r>
            <a:r>
              <a:rPr lang="en-US" dirty="0"/>
              <a:t> of the diaphragm, ascending on the left side. At the level of T8, it turns to the right and combines with the </a:t>
            </a:r>
            <a:r>
              <a:rPr lang="en-US" dirty="0" err="1"/>
              <a:t>azygos</a:t>
            </a:r>
            <a:r>
              <a:rPr lang="en-US" dirty="0"/>
              <a:t> vein.</a:t>
            </a:r>
          </a:p>
          <a:p>
            <a:r>
              <a:rPr lang="en-US" dirty="0"/>
              <a:t>Accessory </a:t>
            </a:r>
            <a:r>
              <a:rPr lang="en-US" dirty="0" err="1"/>
              <a:t>hemiazygos</a:t>
            </a:r>
            <a:r>
              <a:rPr lang="en-US" dirty="0"/>
              <a:t> vein – Formed by the union of the fourth to eighth </a:t>
            </a:r>
            <a:r>
              <a:rPr lang="en-US" dirty="0" err="1"/>
              <a:t>intercostal</a:t>
            </a:r>
            <a:r>
              <a:rPr lang="en-US" dirty="0"/>
              <a:t> veins. It drains into the azygos vein at T7.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tretch>
            <a:fillRect/>
          </a:stretch>
        </p:blipFill>
        <p:spPr bwMode="auto">
          <a:xfrm>
            <a:off x="1028700" y="321084"/>
            <a:ext cx="7086600" cy="6215831"/>
          </a:xfr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25801" y="438383"/>
            <a:ext cx="7692398" cy="598123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371600"/>
          </a:xfrm>
        </p:spPr>
        <p:txBody>
          <a:bodyPr>
            <a:normAutofit/>
          </a:bodyPr>
          <a:lstStyle/>
          <a:p>
            <a:r>
              <a:rPr lang="en-US" dirty="0"/>
              <a:t>Azygos Vein</a:t>
            </a:r>
          </a:p>
        </p:txBody>
      </p:sp>
      <p:sp>
        <p:nvSpPr>
          <p:cNvPr id="3" name="Content Placeholder 2"/>
          <p:cNvSpPr>
            <a:spLocks noGrp="1"/>
          </p:cNvSpPr>
          <p:nvPr>
            <p:ph idx="1"/>
          </p:nvPr>
        </p:nvSpPr>
        <p:spPr>
          <a:xfrm>
            <a:off x="731520" y="2103120"/>
            <a:ext cx="7680960" cy="3931920"/>
          </a:xfrm>
        </p:spPr>
        <p:txBody>
          <a:bodyPr>
            <a:noAutofit/>
          </a:bodyPr>
          <a:lstStyle/>
          <a:p>
            <a:r>
              <a:rPr lang="en-US" dirty="0"/>
              <a:t>The azygos vein is present only on the right side in the upper part of the posterior abdominal wall and the posterior mediastinum. </a:t>
            </a:r>
          </a:p>
          <a:p>
            <a:r>
              <a:rPr lang="en-US" dirty="0"/>
              <a:t>It comprises of valves and might appear tortuous.</a:t>
            </a:r>
          </a:p>
          <a:p>
            <a:r>
              <a:rPr lang="en-US" dirty="0"/>
              <a:t>The functions of azygos vein are as follows:</a:t>
            </a:r>
          </a:p>
          <a:p>
            <a:pPr lvl="2"/>
            <a:r>
              <a:rPr lang="en-US" dirty="0"/>
              <a:t>It drains venous blood from the thoracic wall and upper lumbar region.</a:t>
            </a:r>
          </a:p>
          <a:p>
            <a:pPr lvl="2"/>
            <a:r>
              <a:rPr lang="en-US" dirty="0"/>
              <a:t>It creates an essential collateral channel attaching the superior vena cava and inferior vena cava.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576910" y="614519"/>
            <a:ext cx="4295495" cy="563388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152400" y="614519"/>
            <a:ext cx="4295495" cy="572452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573</TotalTime>
  <Words>1213</Words>
  <Application>Microsoft Office PowerPoint</Application>
  <PresentationFormat>On-screen Show (4:3)</PresentationFormat>
  <Paragraphs>115</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Garamond</vt:lpstr>
      <vt:lpstr>Savon</vt:lpstr>
      <vt:lpstr>Azygos Venous System</vt:lpstr>
      <vt:lpstr>Azygos Venous System</vt:lpstr>
      <vt:lpstr>Azygos Venous System</vt:lpstr>
      <vt:lpstr>PowerPoint Presentation</vt:lpstr>
      <vt:lpstr>Azygos Venous System</vt:lpstr>
      <vt:lpstr>PowerPoint Presentation</vt:lpstr>
      <vt:lpstr>PowerPoint Presentation</vt:lpstr>
      <vt:lpstr>Azygos Vein</vt:lpstr>
      <vt:lpstr>PowerPoint Presentation</vt:lpstr>
      <vt:lpstr>Azygos Vein</vt:lpstr>
      <vt:lpstr>PowerPoint Presentation</vt:lpstr>
      <vt:lpstr>Course in Posterior Mediastinum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in Superior Mediastinum</vt:lpstr>
      <vt:lpstr>PowerPoint Presentation</vt:lpstr>
      <vt:lpstr>PowerPoint Presentation</vt:lpstr>
      <vt:lpstr>Azygos Vein</vt:lpstr>
      <vt:lpstr>PowerPoint Presentation</vt:lpstr>
      <vt:lpstr>PowerPoint Presentation</vt:lpstr>
      <vt:lpstr>PowerPoint Presentation</vt:lpstr>
      <vt:lpstr>Tributaries</vt:lpstr>
      <vt:lpstr>Hemiazygos Vein  (or Inferior Hemiazygos Vein )</vt:lpstr>
      <vt:lpstr>Hemiazygos Vein</vt:lpstr>
      <vt:lpstr>Hemiazygos Vein</vt:lpstr>
      <vt:lpstr> Accessory Hemiazygos Vein (or Superior Hemiazygos Vein) </vt:lpstr>
      <vt:lpstr> Accessory Hemiazygos Vein</vt:lpstr>
      <vt:lpstr>Accessory Hemiazygos Vein</vt:lpstr>
      <vt:lpstr>The posterior Intercostal Veins</vt:lpstr>
      <vt:lpstr>Clinical Significance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Azygos System of Veins</dc:title>
  <dc:creator>Zone</dc:creator>
  <cp:lastModifiedBy>Rajesh Patel</cp:lastModifiedBy>
  <cp:revision>32</cp:revision>
  <dcterms:created xsi:type="dcterms:W3CDTF">2018-06-10T10:07:27Z</dcterms:created>
  <dcterms:modified xsi:type="dcterms:W3CDTF">2024-07-19T07:47:08Z</dcterms:modified>
</cp:coreProperties>
</file>