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1" r:id="rId1"/>
  </p:sldMasterIdLst>
  <p:notesMasterIdLst>
    <p:notesMasterId r:id="rId44"/>
  </p:notesMasterIdLst>
  <p:sldIdLst>
    <p:sldId id="257" r:id="rId2"/>
    <p:sldId id="303" r:id="rId3"/>
    <p:sldId id="258" r:id="rId4"/>
    <p:sldId id="278" r:id="rId5"/>
    <p:sldId id="260" r:id="rId6"/>
    <p:sldId id="306" r:id="rId7"/>
    <p:sldId id="272" r:id="rId8"/>
    <p:sldId id="271" r:id="rId9"/>
    <p:sldId id="304" r:id="rId10"/>
    <p:sldId id="273" r:id="rId11"/>
    <p:sldId id="274" r:id="rId12"/>
    <p:sldId id="305" r:id="rId13"/>
    <p:sldId id="275" r:id="rId14"/>
    <p:sldId id="276" r:id="rId15"/>
    <p:sldId id="277" r:id="rId16"/>
    <p:sldId id="293" r:id="rId17"/>
    <p:sldId id="294" r:id="rId18"/>
    <p:sldId id="261" r:id="rId19"/>
    <p:sldId id="279" r:id="rId20"/>
    <p:sldId id="290" r:id="rId21"/>
    <p:sldId id="280" r:id="rId22"/>
    <p:sldId id="281" r:id="rId23"/>
    <p:sldId id="291" r:id="rId24"/>
    <p:sldId id="282" r:id="rId25"/>
    <p:sldId id="283" r:id="rId26"/>
    <p:sldId id="292" r:id="rId27"/>
    <p:sldId id="284" r:id="rId28"/>
    <p:sldId id="262" r:id="rId29"/>
    <p:sldId id="270" r:id="rId30"/>
    <p:sldId id="263" r:id="rId31"/>
    <p:sldId id="264" r:id="rId32"/>
    <p:sldId id="289" r:id="rId33"/>
    <p:sldId id="301" r:id="rId34"/>
    <p:sldId id="302" r:id="rId35"/>
    <p:sldId id="265" r:id="rId36"/>
    <p:sldId id="266" r:id="rId37"/>
    <p:sldId id="296" r:id="rId38"/>
    <p:sldId id="267" r:id="rId39"/>
    <p:sldId id="268" r:id="rId40"/>
    <p:sldId id="297" r:id="rId41"/>
    <p:sldId id="298" r:id="rId42"/>
    <p:sldId id="300" r:id="rId4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5737" autoAdjust="0"/>
  </p:normalViewPr>
  <p:slideViewPr>
    <p:cSldViewPr>
      <p:cViewPr varScale="1">
        <p:scale>
          <a:sx n="106" d="100"/>
          <a:sy n="106" d="100"/>
        </p:scale>
        <p:origin x="176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14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9DB402D-E006-6480-A050-1B481A1B039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IN"/>
          </a:p>
        </p:txBody>
      </p:sp>
      <p:sp>
        <p:nvSpPr>
          <p:cNvPr id="3" name="Date Placeholder 2">
            <a:extLst>
              <a:ext uri="{FF2B5EF4-FFF2-40B4-BE49-F238E27FC236}">
                <a16:creationId xmlns:a16="http://schemas.microsoft.com/office/drawing/2014/main" id="{9AAB3023-C1F2-A761-0C17-12C517BEE20B}"/>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636A1A3-CCA6-45BC-A499-18CF39EB314A}" type="datetimeFigureOut">
              <a:rPr lang="en-US"/>
              <a:pPr>
                <a:defRPr/>
              </a:pPr>
              <a:t>4/23/2024</a:t>
            </a:fld>
            <a:endParaRPr lang="en-IN"/>
          </a:p>
        </p:txBody>
      </p:sp>
      <p:sp>
        <p:nvSpPr>
          <p:cNvPr id="4" name="Slide Image Placeholder 3">
            <a:extLst>
              <a:ext uri="{FF2B5EF4-FFF2-40B4-BE49-F238E27FC236}">
                <a16:creationId xmlns:a16="http://schemas.microsoft.com/office/drawing/2014/main" id="{95A2E4F6-69F4-A937-F413-F79BC81CC634}"/>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IN" noProof="0"/>
          </a:p>
        </p:txBody>
      </p:sp>
      <p:sp>
        <p:nvSpPr>
          <p:cNvPr id="5" name="Notes Placeholder 4">
            <a:extLst>
              <a:ext uri="{FF2B5EF4-FFF2-40B4-BE49-F238E27FC236}">
                <a16:creationId xmlns:a16="http://schemas.microsoft.com/office/drawing/2014/main" id="{BA04B422-05A0-9172-C441-A0C49119FB8B}"/>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IN" noProof="0"/>
          </a:p>
        </p:txBody>
      </p:sp>
      <p:sp>
        <p:nvSpPr>
          <p:cNvPr id="6" name="Footer Placeholder 5">
            <a:extLst>
              <a:ext uri="{FF2B5EF4-FFF2-40B4-BE49-F238E27FC236}">
                <a16:creationId xmlns:a16="http://schemas.microsoft.com/office/drawing/2014/main" id="{64B01BAD-B596-5971-ECCA-8ED4A553B7BD}"/>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IN"/>
          </a:p>
        </p:txBody>
      </p:sp>
      <p:sp>
        <p:nvSpPr>
          <p:cNvPr id="7" name="Slide Number Placeholder 6">
            <a:extLst>
              <a:ext uri="{FF2B5EF4-FFF2-40B4-BE49-F238E27FC236}">
                <a16:creationId xmlns:a16="http://schemas.microsoft.com/office/drawing/2014/main" id="{98B24B2F-2203-5866-E6BC-89AE9EB10AB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57BB1E8-FE37-4318-9BE8-42D6E08BD44C}" type="slidenum">
              <a:rPr lang="en-IN" altLang="en-US"/>
              <a:pPr/>
              <a:t>‹#›</a:t>
            </a:fld>
            <a:endParaRPr lang="en-I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BCE3923-57DE-F6A2-9266-AAF71E425D3D}"/>
              </a:ext>
            </a:extLst>
          </p:cNvPr>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 name="Rectangle 2">
            <a:extLst>
              <a:ext uri="{FF2B5EF4-FFF2-40B4-BE49-F238E27FC236}">
                <a16:creationId xmlns:a16="http://schemas.microsoft.com/office/drawing/2014/main" id="{2D918C23-A68A-336D-FAA0-87CD9C0AF585}"/>
              </a:ext>
            </a:extLst>
          </p:cNvPr>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4" name="Rectangle 3">
            <a:extLst>
              <a:ext uri="{FF2B5EF4-FFF2-40B4-BE49-F238E27FC236}">
                <a16:creationId xmlns:a16="http://schemas.microsoft.com/office/drawing/2014/main" id="{760918F1-15B2-6D88-D539-B393DC45827D}"/>
              </a:ext>
            </a:extLst>
          </p:cNvPr>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27">
            <a:extLst>
              <a:ext uri="{FF2B5EF4-FFF2-40B4-BE49-F238E27FC236}">
                <a16:creationId xmlns:a16="http://schemas.microsoft.com/office/drawing/2014/main" id="{7C04E2ED-E1C2-1992-D704-96658BD4ABA8}"/>
              </a:ext>
            </a:extLst>
          </p:cNvPr>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endParaRPr lang="en-US"/>
          </a:p>
        </p:txBody>
      </p:sp>
      <p:sp>
        <p:nvSpPr>
          <p:cNvPr id="6" name="Footer Placeholder 16">
            <a:extLst>
              <a:ext uri="{FF2B5EF4-FFF2-40B4-BE49-F238E27FC236}">
                <a16:creationId xmlns:a16="http://schemas.microsoft.com/office/drawing/2014/main" id="{417276C5-A90A-7821-F595-9E5EC83B1998}"/>
              </a:ext>
            </a:extLst>
          </p:cNvPr>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n-US"/>
          </a:p>
        </p:txBody>
      </p:sp>
      <p:sp>
        <p:nvSpPr>
          <p:cNvPr id="7" name="Slide Number Placeholder 28">
            <a:extLst>
              <a:ext uri="{FF2B5EF4-FFF2-40B4-BE49-F238E27FC236}">
                <a16:creationId xmlns:a16="http://schemas.microsoft.com/office/drawing/2014/main" id="{CEBBEC1E-AD3F-8877-F84E-364B6D3494FC}"/>
              </a:ext>
            </a:extLst>
          </p:cNvPr>
          <p:cNvSpPr>
            <a:spLocks noGrp="1"/>
          </p:cNvSpPr>
          <p:nvPr>
            <p:ph type="sldNum" sz="quarter" idx="12"/>
          </p:nvPr>
        </p:nvSpPr>
        <p:spPr>
          <a:xfrm>
            <a:off x="8001000" y="228600"/>
            <a:ext cx="838200" cy="381000"/>
          </a:xfrm>
        </p:spPr>
        <p:txBody>
          <a:bodyPr/>
          <a:lstStyle>
            <a:lvl1pPr>
              <a:defRPr>
                <a:solidFill>
                  <a:schemeClr val="tx2"/>
                </a:solidFill>
              </a:defRPr>
            </a:lvl1pPr>
          </a:lstStyle>
          <a:p>
            <a:fld id="{B0D495ED-6E14-43A2-9064-6DD723C85DE7}" type="slidenum">
              <a:rPr lang="en-US" altLang="en-US"/>
              <a:pPr/>
              <a:t>‹#›</a:t>
            </a:fld>
            <a:endParaRPr lang="en-US" altLang="en-US"/>
          </a:p>
        </p:txBody>
      </p:sp>
    </p:spTree>
    <p:extLst>
      <p:ext uri="{BB962C8B-B14F-4D97-AF65-F5344CB8AC3E}">
        <p14:creationId xmlns:p14="http://schemas.microsoft.com/office/powerpoint/2010/main" val="2424974388"/>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D9625AC6-AE33-D5FE-C7AA-8658C9575FD0}"/>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F3691EE2-715C-A0DE-B638-BEB64092183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BAEE5161-30DE-95C4-9E77-44D774B078B5}"/>
              </a:ext>
            </a:extLst>
          </p:cNvPr>
          <p:cNvSpPr>
            <a:spLocks noGrp="1"/>
          </p:cNvSpPr>
          <p:nvPr>
            <p:ph type="sldNum" sz="quarter" idx="12"/>
          </p:nvPr>
        </p:nvSpPr>
        <p:spPr/>
        <p:txBody>
          <a:bodyPr/>
          <a:lstStyle>
            <a:lvl1pPr>
              <a:defRPr/>
            </a:lvl1pPr>
          </a:lstStyle>
          <a:p>
            <a:fld id="{0B17B553-6B1E-4632-A29C-D59B16ACAA07}" type="slidenum">
              <a:rPr lang="en-US" altLang="en-US"/>
              <a:pPr/>
              <a:t>‹#›</a:t>
            </a:fld>
            <a:endParaRPr lang="en-US" altLang="en-US"/>
          </a:p>
        </p:txBody>
      </p:sp>
    </p:spTree>
    <p:extLst>
      <p:ext uri="{BB962C8B-B14F-4D97-AF65-F5344CB8AC3E}">
        <p14:creationId xmlns:p14="http://schemas.microsoft.com/office/powerpoint/2010/main" val="588048113"/>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DF5F70E-E5AF-8739-8E87-AA7FF7B5B12F}"/>
              </a:ext>
            </a:extLst>
          </p:cNvPr>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 name="Rectangle 4">
            <a:extLst>
              <a:ext uri="{FF2B5EF4-FFF2-40B4-BE49-F238E27FC236}">
                <a16:creationId xmlns:a16="http://schemas.microsoft.com/office/drawing/2014/main" id="{93338984-BC14-8945-EDD0-4DAC5131B92F}"/>
              </a:ext>
            </a:extLst>
          </p:cNvPr>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Rectangle 5">
            <a:extLst>
              <a:ext uri="{FF2B5EF4-FFF2-40B4-BE49-F238E27FC236}">
                <a16:creationId xmlns:a16="http://schemas.microsoft.com/office/drawing/2014/main" id="{AE58BC62-77A6-B9BE-5800-0EDEB9724D6A}"/>
              </a:ext>
            </a:extLst>
          </p:cNvPr>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7C28A319-00D1-E58E-0E72-2E4415E2588B}"/>
              </a:ext>
            </a:extLst>
          </p:cNvPr>
          <p:cNvSpPr>
            <a:spLocks noGrp="1"/>
          </p:cNvSpPr>
          <p:nvPr>
            <p:ph type="dt" sz="half" idx="10"/>
          </p:nvPr>
        </p:nvSpPr>
        <p:spPr>
          <a:xfrm>
            <a:off x="6553200" y="6248400"/>
            <a:ext cx="2209800" cy="365125"/>
          </a:xfrm>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64AA8986-AF07-D9FC-D13D-FA53FC1A22C5}"/>
              </a:ext>
            </a:extLst>
          </p:cNvPr>
          <p:cNvSpPr>
            <a:spLocks noGrp="1"/>
          </p:cNvSpPr>
          <p:nvPr>
            <p:ph type="ftr" sz="quarter" idx="11"/>
          </p:nvPr>
        </p:nvSpPr>
        <p:spPr>
          <a:xfrm>
            <a:off x="457200" y="6248400"/>
            <a:ext cx="5573713" cy="365125"/>
          </a:xfrm>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E038718D-8FAD-0A54-166B-328ACFC1BC5E}"/>
              </a:ext>
            </a:extLst>
          </p:cNvPr>
          <p:cNvSpPr>
            <a:spLocks noGrp="1"/>
          </p:cNvSpPr>
          <p:nvPr>
            <p:ph type="sldNum" sz="quarter" idx="12"/>
          </p:nvPr>
        </p:nvSpPr>
        <p:spPr>
          <a:xfrm rot="5400000">
            <a:off x="5989638" y="144462"/>
            <a:ext cx="533400" cy="244475"/>
          </a:xfrm>
        </p:spPr>
        <p:txBody>
          <a:bodyPr/>
          <a:lstStyle>
            <a:lvl1pPr>
              <a:defRPr/>
            </a:lvl1pPr>
          </a:lstStyle>
          <a:p>
            <a:fld id="{19C5E7DF-80E2-427A-AFD3-BCB503C26131}" type="slidenum">
              <a:rPr lang="en-US" altLang="en-US"/>
              <a:pPr/>
              <a:t>‹#›</a:t>
            </a:fld>
            <a:endParaRPr lang="en-US" altLang="en-US"/>
          </a:p>
        </p:txBody>
      </p:sp>
    </p:spTree>
    <p:extLst>
      <p:ext uri="{BB962C8B-B14F-4D97-AF65-F5344CB8AC3E}">
        <p14:creationId xmlns:p14="http://schemas.microsoft.com/office/powerpoint/2010/main" val="2525783219"/>
      </p:ext>
    </p:extLst>
  </p:cSld>
  <p:clrMapOvr>
    <a:overrideClrMapping bg1="lt1" tx1="dk1" bg2="lt2" tx2="dk2" accent1="accent1" accent2="accent2" accent3="accent3" accent4="accent4" accent5="accent5" accent6="accent6" hlink="hlink" folHlink="folHlink"/>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a:t>Click to edit Master title style</a:t>
            </a:r>
          </a:p>
        </p:txBody>
      </p:sp>
      <p:sp>
        <p:nvSpPr>
          <p:cNvPr id="8" name="Content Placeholder 7"/>
          <p:cNvSpPr>
            <a:spLocks noGrp="1"/>
          </p:cNvSpPr>
          <p:nvPr>
            <p:ph sz="quarter" idx="1"/>
          </p:nvPr>
        </p:nvSpPr>
        <p:spPr>
          <a:xfrm>
            <a:off x="612648" y="1600200"/>
            <a:ext cx="81534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13">
            <a:extLst>
              <a:ext uri="{FF2B5EF4-FFF2-40B4-BE49-F238E27FC236}">
                <a16:creationId xmlns:a16="http://schemas.microsoft.com/office/drawing/2014/main" id="{D08FE711-9BF2-96F5-1053-65A285FCE929}"/>
              </a:ext>
            </a:extLst>
          </p:cNvPr>
          <p:cNvSpPr>
            <a:spLocks noGrp="1"/>
          </p:cNvSpPr>
          <p:nvPr>
            <p:ph type="dt" sz="half" idx="10"/>
          </p:nvPr>
        </p:nvSpPr>
        <p:spPr/>
        <p:txBody>
          <a:bodyPr/>
          <a:lstStyle>
            <a:lvl1pPr>
              <a:defRPr/>
            </a:lvl1pPr>
          </a:lstStyle>
          <a:p>
            <a:pPr>
              <a:defRPr/>
            </a:pPr>
            <a:endParaRPr lang="en-US"/>
          </a:p>
        </p:txBody>
      </p:sp>
      <p:sp>
        <p:nvSpPr>
          <p:cNvPr id="4" name="Footer Placeholder 2">
            <a:extLst>
              <a:ext uri="{FF2B5EF4-FFF2-40B4-BE49-F238E27FC236}">
                <a16:creationId xmlns:a16="http://schemas.microsoft.com/office/drawing/2014/main" id="{547C92B3-29B0-7FDE-40B3-0EA076092724}"/>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22">
            <a:extLst>
              <a:ext uri="{FF2B5EF4-FFF2-40B4-BE49-F238E27FC236}">
                <a16:creationId xmlns:a16="http://schemas.microsoft.com/office/drawing/2014/main" id="{F56856B6-A484-114E-AD9F-B91F4A4BE226}"/>
              </a:ext>
            </a:extLst>
          </p:cNvPr>
          <p:cNvSpPr>
            <a:spLocks noGrp="1"/>
          </p:cNvSpPr>
          <p:nvPr>
            <p:ph type="sldNum" sz="quarter" idx="12"/>
          </p:nvPr>
        </p:nvSpPr>
        <p:spPr/>
        <p:txBody>
          <a:bodyPr/>
          <a:lstStyle>
            <a:lvl1pPr>
              <a:defRPr/>
            </a:lvl1pPr>
          </a:lstStyle>
          <a:p>
            <a:fld id="{9FC55659-A9DD-4FAE-9FEC-B695D674E27F}" type="slidenum">
              <a:rPr lang="en-US" altLang="en-US"/>
              <a:pPr/>
              <a:t>‹#›</a:t>
            </a:fld>
            <a:endParaRPr lang="en-US" altLang="en-US"/>
          </a:p>
        </p:txBody>
      </p:sp>
    </p:spTree>
    <p:extLst>
      <p:ext uri="{BB962C8B-B14F-4D97-AF65-F5344CB8AC3E}">
        <p14:creationId xmlns:p14="http://schemas.microsoft.com/office/powerpoint/2010/main" val="3340878692"/>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BC1FC9F-196E-5B6B-AF1D-A860CE0C1E87}"/>
              </a:ext>
            </a:extLst>
          </p:cNvPr>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a:extLst>
              <a:ext uri="{FF2B5EF4-FFF2-40B4-BE49-F238E27FC236}">
                <a16:creationId xmlns:a16="http://schemas.microsoft.com/office/drawing/2014/main" id="{EB840224-2B51-C2FA-8B17-95FC74245ECC}"/>
              </a:ext>
            </a:extLst>
          </p:cNvPr>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a:extLst>
              <a:ext uri="{FF2B5EF4-FFF2-40B4-BE49-F238E27FC236}">
                <a16:creationId xmlns:a16="http://schemas.microsoft.com/office/drawing/2014/main" id="{77BEA916-59F5-3883-DE65-7E5C85AC8528}"/>
              </a:ext>
            </a:extLst>
          </p:cNvPr>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a:t>Click to edit Master title style</a:t>
            </a:r>
          </a:p>
        </p:txBody>
      </p:sp>
      <p:sp>
        <p:nvSpPr>
          <p:cNvPr id="7" name="Date Placeholder 11">
            <a:extLst>
              <a:ext uri="{FF2B5EF4-FFF2-40B4-BE49-F238E27FC236}">
                <a16:creationId xmlns:a16="http://schemas.microsoft.com/office/drawing/2014/main" id="{3507F850-0C86-205B-0E38-4EFB0C34330F}"/>
              </a:ext>
            </a:extLst>
          </p:cNvPr>
          <p:cNvSpPr>
            <a:spLocks noGrp="1"/>
          </p:cNvSpPr>
          <p:nvPr>
            <p:ph type="dt" sz="half" idx="10"/>
          </p:nvPr>
        </p:nvSpPr>
        <p:spPr/>
        <p:txBody>
          <a:bodyPr/>
          <a:lstStyle>
            <a:lvl1pPr>
              <a:defRPr/>
            </a:lvl1pPr>
          </a:lstStyle>
          <a:p>
            <a:pPr>
              <a:defRPr/>
            </a:pPr>
            <a:endParaRPr lang="en-US"/>
          </a:p>
        </p:txBody>
      </p:sp>
      <p:sp>
        <p:nvSpPr>
          <p:cNvPr id="8" name="Slide Number Placeholder 12">
            <a:extLst>
              <a:ext uri="{FF2B5EF4-FFF2-40B4-BE49-F238E27FC236}">
                <a16:creationId xmlns:a16="http://schemas.microsoft.com/office/drawing/2014/main" id="{DB00FB10-B599-53CC-9A10-96394AE40ED9}"/>
              </a:ext>
            </a:extLst>
          </p:cNvPr>
          <p:cNvSpPr>
            <a:spLocks noGrp="1"/>
          </p:cNvSpPr>
          <p:nvPr>
            <p:ph type="sldNum" sz="quarter" idx="11"/>
          </p:nvPr>
        </p:nvSpPr>
        <p:spPr>
          <a:xfrm>
            <a:off x="0" y="1752600"/>
            <a:ext cx="1295400" cy="701675"/>
          </a:xfrm>
        </p:spPr>
        <p:txBody>
          <a:bodyPr>
            <a:noAutofit/>
          </a:bodyPr>
          <a:lstStyle>
            <a:lvl1pPr>
              <a:defRPr sz="2400"/>
            </a:lvl1pPr>
          </a:lstStyle>
          <a:p>
            <a:fld id="{C9CB99B9-83A0-4350-A557-425C6951BDEA}" type="slidenum">
              <a:rPr lang="en-US" altLang="en-US"/>
              <a:pPr/>
              <a:t>‹#›</a:t>
            </a:fld>
            <a:endParaRPr lang="en-US" altLang="en-US"/>
          </a:p>
        </p:txBody>
      </p:sp>
      <p:sp>
        <p:nvSpPr>
          <p:cNvPr id="9" name="Footer Placeholder 13">
            <a:extLst>
              <a:ext uri="{FF2B5EF4-FFF2-40B4-BE49-F238E27FC236}">
                <a16:creationId xmlns:a16="http://schemas.microsoft.com/office/drawing/2014/main" id="{DC6E42EC-F8FD-C08E-1FCE-9BEF0EE0AF71}"/>
              </a:ext>
            </a:extLst>
          </p:cNvPr>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169965561"/>
      </p:ext>
    </p:extLst>
  </p:cSld>
  <p:clrMapOvr>
    <a:overrideClrMapping bg1="lt1" tx1="dk1" bg2="lt2" tx2="dk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844901"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7">
            <a:extLst>
              <a:ext uri="{FF2B5EF4-FFF2-40B4-BE49-F238E27FC236}">
                <a16:creationId xmlns:a16="http://schemas.microsoft.com/office/drawing/2014/main" id="{B79767B1-A20D-47C2-8303-B8D62855E9F2}"/>
              </a:ext>
            </a:extLst>
          </p:cNvPr>
          <p:cNvSpPr>
            <a:spLocks noGrp="1"/>
          </p:cNvSpPr>
          <p:nvPr>
            <p:ph type="dt" sz="half" idx="10"/>
          </p:nvPr>
        </p:nvSpPr>
        <p:spPr/>
        <p:txBody>
          <a:bodyPr rtlCol="0"/>
          <a:lstStyle>
            <a:lvl1pPr>
              <a:defRPr/>
            </a:lvl1pPr>
          </a:lstStyle>
          <a:p>
            <a:pPr>
              <a:defRPr/>
            </a:pPr>
            <a:endParaRPr lang="en-US"/>
          </a:p>
        </p:txBody>
      </p:sp>
      <p:sp>
        <p:nvSpPr>
          <p:cNvPr id="4" name="Slide Number Placeholder 9">
            <a:extLst>
              <a:ext uri="{FF2B5EF4-FFF2-40B4-BE49-F238E27FC236}">
                <a16:creationId xmlns:a16="http://schemas.microsoft.com/office/drawing/2014/main" id="{266808E6-2CBB-3F44-2A7B-B38CA604E85D}"/>
              </a:ext>
            </a:extLst>
          </p:cNvPr>
          <p:cNvSpPr>
            <a:spLocks noGrp="1"/>
          </p:cNvSpPr>
          <p:nvPr>
            <p:ph type="sldNum" sz="quarter" idx="11"/>
          </p:nvPr>
        </p:nvSpPr>
        <p:spPr/>
        <p:txBody>
          <a:bodyPr/>
          <a:lstStyle>
            <a:lvl1pPr>
              <a:defRPr/>
            </a:lvl1pPr>
          </a:lstStyle>
          <a:p>
            <a:fld id="{7862FF4C-B8AE-433F-BD81-80928B68F641}" type="slidenum">
              <a:rPr lang="en-US" altLang="en-US"/>
              <a:pPr/>
              <a:t>‹#›</a:t>
            </a:fld>
            <a:endParaRPr lang="en-US" altLang="en-US"/>
          </a:p>
        </p:txBody>
      </p:sp>
      <p:sp>
        <p:nvSpPr>
          <p:cNvPr id="5" name="Footer Placeholder 11">
            <a:extLst>
              <a:ext uri="{FF2B5EF4-FFF2-40B4-BE49-F238E27FC236}">
                <a16:creationId xmlns:a16="http://schemas.microsoft.com/office/drawing/2014/main" id="{7F0530CE-388F-AA7E-4B5D-FF827D283B1B}"/>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2138091207"/>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defRPr/>
            </a:lvl1pPr>
          </a:lstStyle>
          <a:p>
            <a:r>
              <a:rPr lang="en-US" dirty="0"/>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800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3" name="Date Placeholder 9">
            <a:extLst>
              <a:ext uri="{FF2B5EF4-FFF2-40B4-BE49-F238E27FC236}">
                <a16:creationId xmlns:a16="http://schemas.microsoft.com/office/drawing/2014/main" id="{3BD8F7C4-1E85-9455-7793-A6847B233623}"/>
              </a:ext>
            </a:extLst>
          </p:cNvPr>
          <p:cNvSpPr>
            <a:spLocks noGrp="1"/>
          </p:cNvSpPr>
          <p:nvPr>
            <p:ph type="dt" sz="half" idx="10"/>
          </p:nvPr>
        </p:nvSpPr>
        <p:spPr/>
        <p:txBody>
          <a:bodyPr rtlCol="0"/>
          <a:lstStyle>
            <a:lvl1pPr>
              <a:defRPr/>
            </a:lvl1pPr>
          </a:lstStyle>
          <a:p>
            <a:pPr>
              <a:defRPr/>
            </a:pPr>
            <a:endParaRPr lang="en-US"/>
          </a:p>
        </p:txBody>
      </p:sp>
      <p:sp>
        <p:nvSpPr>
          <p:cNvPr id="4" name="Slide Number Placeholder 11">
            <a:extLst>
              <a:ext uri="{FF2B5EF4-FFF2-40B4-BE49-F238E27FC236}">
                <a16:creationId xmlns:a16="http://schemas.microsoft.com/office/drawing/2014/main" id="{21C15C87-42AE-A9CC-1DA4-A3BDE115C7EF}"/>
              </a:ext>
            </a:extLst>
          </p:cNvPr>
          <p:cNvSpPr>
            <a:spLocks noGrp="1"/>
          </p:cNvSpPr>
          <p:nvPr>
            <p:ph type="sldNum" sz="quarter" idx="11"/>
          </p:nvPr>
        </p:nvSpPr>
        <p:spPr/>
        <p:txBody>
          <a:bodyPr/>
          <a:lstStyle>
            <a:lvl1pPr>
              <a:defRPr/>
            </a:lvl1pPr>
          </a:lstStyle>
          <a:p>
            <a:fld id="{E42A8FFE-35D3-4A9B-B83D-F8DD8A31763C}" type="slidenum">
              <a:rPr lang="en-US" altLang="en-US"/>
              <a:pPr/>
              <a:t>‹#›</a:t>
            </a:fld>
            <a:endParaRPr lang="en-US" altLang="en-US"/>
          </a:p>
        </p:txBody>
      </p:sp>
      <p:sp>
        <p:nvSpPr>
          <p:cNvPr id="5" name="Footer Placeholder 13">
            <a:extLst>
              <a:ext uri="{FF2B5EF4-FFF2-40B4-BE49-F238E27FC236}">
                <a16:creationId xmlns:a16="http://schemas.microsoft.com/office/drawing/2014/main" id="{589A4EC3-14AB-3CF5-9CFA-10D5D848988C}"/>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525880359"/>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a:extLst>
              <a:ext uri="{FF2B5EF4-FFF2-40B4-BE49-F238E27FC236}">
                <a16:creationId xmlns:a16="http://schemas.microsoft.com/office/drawing/2014/main" id="{4D0BF8CF-D40C-9977-69BB-C7301A31F185}"/>
              </a:ext>
            </a:extLst>
          </p:cNvPr>
          <p:cNvSpPr>
            <a:spLocks noGrp="1"/>
          </p:cNvSpPr>
          <p:nvPr>
            <p:ph type="dt" sz="half" idx="10"/>
          </p:nvPr>
        </p:nvSpPr>
        <p:spPr/>
        <p:txBody>
          <a:bodyPr/>
          <a:lstStyle>
            <a:lvl1pPr>
              <a:defRPr/>
            </a:lvl1pPr>
          </a:lstStyle>
          <a:p>
            <a:pPr>
              <a:defRPr/>
            </a:pPr>
            <a:endParaRPr lang="en-US"/>
          </a:p>
        </p:txBody>
      </p:sp>
      <p:sp>
        <p:nvSpPr>
          <p:cNvPr id="4" name="Footer Placeholder 2">
            <a:extLst>
              <a:ext uri="{FF2B5EF4-FFF2-40B4-BE49-F238E27FC236}">
                <a16:creationId xmlns:a16="http://schemas.microsoft.com/office/drawing/2014/main" id="{87368E87-BE98-710A-61CB-D9931503C840}"/>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22">
            <a:extLst>
              <a:ext uri="{FF2B5EF4-FFF2-40B4-BE49-F238E27FC236}">
                <a16:creationId xmlns:a16="http://schemas.microsoft.com/office/drawing/2014/main" id="{18EDE104-55A6-3488-D7ED-E2C3E0C8DDA5}"/>
              </a:ext>
            </a:extLst>
          </p:cNvPr>
          <p:cNvSpPr>
            <a:spLocks noGrp="1"/>
          </p:cNvSpPr>
          <p:nvPr>
            <p:ph type="sldNum" sz="quarter" idx="12"/>
          </p:nvPr>
        </p:nvSpPr>
        <p:spPr/>
        <p:txBody>
          <a:bodyPr/>
          <a:lstStyle>
            <a:lvl1pPr>
              <a:defRPr/>
            </a:lvl1pPr>
          </a:lstStyle>
          <a:p>
            <a:fld id="{20E23AD7-7B5F-470D-AEF5-2357ED136728}" type="slidenum">
              <a:rPr lang="en-US" altLang="en-US"/>
              <a:pPr/>
              <a:t>‹#›</a:t>
            </a:fld>
            <a:endParaRPr lang="en-US" altLang="en-US"/>
          </a:p>
        </p:txBody>
      </p:sp>
    </p:spTree>
    <p:extLst>
      <p:ext uri="{BB962C8B-B14F-4D97-AF65-F5344CB8AC3E}">
        <p14:creationId xmlns:p14="http://schemas.microsoft.com/office/powerpoint/2010/main" val="1677810309"/>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A77B24-C8E5-E821-3105-9B8893A2ED5C}"/>
              </a:ext>
            </a:extLst>
          </p:cNvPr>
          <p:cNvSpPr>
            <a:spLocks noGrp="1"/>
          </p:cNvSpPr>
          <p:nvPr>
            <p:ph type="dt" sz="half" idx="10"/>
          </p:nvPr>
        </p:nvSpPr>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BC363118-6C16-D4E8-100C-94DFFA1E79A4}"/>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3">
            <a:extLst>
              <a:ext uri="{FF2B5EF4-FFF2-40B4-BE49-F238E27FC236}">
                <a16:creationId xmlns:a16="http://schemas.microsoft.com/office/drawing/2014/main" id="{CA4DBA42-73F0-2172-1AD7-6B1577246D67}"/>
              </a:ext>
            </a:extLst>
          </p:cNvPr>
          <p:cNvSpPr>
            <a:spLocks noGrp="1"/>
          </p:cNvSpPr>
          <p:nvPr>
            <p:ph type="sldNum" sz="quarter" idx="12"/>
          </p:nvPr>
        </p:nvSpPr>
        <p:spPr>
          <a:xfrm>
            <a:off x="0" y="6248400"/>
            <a:ext cx="533400" cy="381000"/>
          </a:xfrm>
        </p:spPr>
        <p:txBody>
          <a:bodyPr/>
          <a:lstStyle>
            <a:lvl1pPr>
              <a:defRPr>
                <a:solidFill>
                  <a:schemeClr val="tx2"/>
                </a:solidFill>
              </a:defRPr>
            </a:lvl1pPr>
          </a:lstStyle>
          <a:p>
            <a:fld id="{D2A9EE65-D5E8-4F51-B98C-4818D80440B5}" type="slidenum">
              <a:rPr lang="en-US" altLang="en-US"/>
              <a:pPr/>
              <a:t>‹#›</a:t>
            </a:fld>
            <a:endParaRPr lang="en-US" altLang="en-US"/>
          </a:p>
        </p:txBody>
      </p:sp>
    </p:spTree>
    <p:extLst>
      <p:ext uri="{BB962C8B-B14F-4D97-AF65-F5344CB8AC3E}">
        <p14:creationId xmlns:p14="http://schemas.microsoft.com/office/powerpoint/2010/main" val="4154842157"/>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a:t>Click to edit Master title style</a:t>
            </a: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BB9BBC73-A5F5-6F1D-D04B-AB14D5334F0A}"/>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0CB6A778-2571-D53B-BF26-CFEAE603241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0553D73A-D8F1-FC49-A9D1-4F91E74D99E3}"/>
              </a:ext>
            </a:extLst>
          </p:cNvPr>
          <p:cNvSpPr>
            <a:spLocks noGrp="1"/>
          </p:cNvSpPr>
          <p:nvPr>
            <p:ph type="sldNum" sz="quarter" idx="12"/>
          </p:nvPr>
        </p:nvSpPr>
        <p:spPr/>
        <p:txBody>
          <a:bodyPr/>
          <a:lstStyle>
            <a:lvl1pPr>
              <a:defRPr/>
            </a:lvl1pPr>
          </a:lstStyle>
          <a:p>
            <a:fld id="{351F4134-2B4C-441F-A48B-750D3BD7723B}" type="slidenum">
              <a:rPr lang="en-US" altLang="en-US"/>
              <a:pPr/>
              <a:t>‹#›</a:t>
            </a:fld>
            <a:endParaRPr lang="en-US" altLang="en-US"/>
          </a:p>
        </p:txBody>
      </p:sp>
    </p:spTree>
    <p:extLst>
      <p:ext uri="{BB962C8B-B14F-4D97-AF65-F5344CB8AC3E}">
        <p14:creationId xmlns:p14="http://schemas.microsoft.com/office/powerpoint/2010/main" val="2110374472"/>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78AF58A-51E1-7749-F3A2-198D4CDDDFAD}"/>
              </a:ext>
            </a:extLst>
          </p:cNvPr>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a:extLst>
              <a:ext uri="{FF2B5EF4-FFF2-40B4-BE49-F238E27FC236}">
                <a16:creationId xmlns:a16="http://schemas.microsoft.com/office/drawing/2014/main" id="{C1EC9D03-C8C6-0E1B-BA69-3A9C5B3256F2}"/>
              </a:ext>
            </a:extLst>
          </p:cNvPr>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a:extLst>
              <a:ext uri="{FF2B5EF4-FFF2-40B4-BE49-F238E27FC236}">
                <a16:creationId xmlns:a16="http://schemas.microsoft.com/office/drawing/2014/main" id="{E30E626E-C8D1-6AC4-2761-010AB9A2E6DC}"/>
              </a:ext>
            </a:extLst>
          </p:cNvPr>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a:extLst>
              <a:ext uri="{FF2B5EF4-FFF2-40B4-BE49-F238E27FC236}">
                <a16:creationId xmlns:a16="http://schemas.microsoft.com/office/drawing/2014/main" id="{6D239FA1-02ED-951D-5A9C-C618BD976821}"/>
              </a:ext>
            </a:extLst>
          </p:cNvPr>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a:t>Click to edit Master title style</a:t>
            </a: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11">
            <a:extLst>
              <a:ext uri="{FF2B5EF4-FFF2-40B4-BE49-F238E27FC236}">
                <a16:creationId xmlns:a16="http://schemas.microsoft.com/office/drawing/2014/main" id="{99A00D63-E901-BFF0-F5E0-80DB5EAC455F}"/>
              </a:ext>
            </a:extLst>
          </p:cNvPr>
          <p:cNvSpPr>
            <a:spLocks noGrp="1"/>
          </p:cNvSpPr>
          <p:nvPr>
            <p:ph type="dt" sz="half" idx="10"/>
          </p:nvPr>
        </p:nvSpPr>
        <p:spPr>
          <a:xfrm>
            <a:off x="6248400" y="6248400"/>
            <a:ext cx="2667000" cy="365125"/>
          </a:xfrm>
        </p:spPr>
        <p:txBody>
          <a:bodyPr rtlCol="0"/>
          <a:lstStyle>
            <a:lvl1pPr>
              <a:defRPr/>
            </a:lvl1pPr>
          </a:lstStyle>
          <a:p>
            <a:pPr>
              <a:defRPr/>
            </a:pPr>
            <a:endParaRPr lang="en-US"/>
          </a:p>
        </p:txBody>
      </p:sp>
      <p:sp>
        <p:nvSpPr>
          <p:cNvPr id="10" name="Slide Number Placeholder 12">
            <a:extLst>
              <a:ext uri="{FF2B5EF4-FFF2-40B4-BE49-F238E27FC236}">
                <a16:creationId xmlns:a16="http://schemas.microsoft.com/office/drawing/2014/main" id="{1733BE8D-2626-E887-9125-8CE49B6E2712}"/>
              </a:ext>
            </a:extLst>
          </p:cNvPr>
          <p:cNvSpPr>
            <a:spLocks noGrp="1"/>
          </p:cNvSpPr>
          <p:nvPr>
            <p:ph type="sldNum" sz="quarter" idx="11"/>
          </p:nvPr>
        </p:nvSpPr>
        <p:spPr>
          <a:xfrm>
            <a:off x="0" y="4667250"/>
            <a:ext cx="1447800" cy="663575"/>
          </a:xfrm>
        </p:spPr>
        <p:txBody>
          <a:bodyPr/>
          <a:lstStyle>
            <a:lvl1pPr>
              <a:defRPr sz="2800"/>
            </a:lvl1pPr>
          </a:lstStyle>
          <a:p>
            <a:fld id="{B113AE89-3592-435A-A0F4-5A562A2F496C}" type="slidenum">
              <a:rPr lang="en-US" altLang="en-US"/>
              <a:pPr/>
              <a:t>‹#›</a:t>
            </a:fld>
            <a:endParaRPr lang="en-US" altLang="en-US"/>
          </a:p>
        </p:txBody>
      </p:sp>
      <p:sp>
        <p:nvSpPr>
          <p:cNvPr id="11" name="Footer Placeholder 13">
            <a:extLst>
              <a:ext uri="{FF2B5EF4-FFF2-40B4-BE49-F238E27FC236}">
                <a16:creationId xmlns:a16="http://schemas.microsoft.com/office/drawing/2014/main" id="{143DF301-809E-9BDC-82D9-36F368CB5385}"/>
              </a:ext>
            </a:extLst>
          </p:cNvPr>
          <p:cNvSpPr>
            <a:spLocks noGrp="1"/>
          </p:cNvSpPr>
          <p:nvPr>
            <p:ph type="ftr" sz="quarter" idx="12"/>
          </p:nvPr>
        </p:nvSpPr>
        <p:spPr>
          <a:xfrm>
            <a:off x="1600200" y="6248400"/>
            <a:ext cx="4572000" cy="365125"/>
          </a:xfrm>
        </p:spPr>
        <p:txBody>
          <a:bodyPr rtlCol="0"/>
          <a:lstStyle>
            <a:lvl1pPr>
              <a:defRPr/>
            </a:lvl1pPr>
          </a:lstStyle>
          <a:p>
            <a:pPr>
              <a:defRPr/>
            </a:pPr>
            <a:endParaRPr lang="en-US"/>
          </a:p>
        </p:txBody>
      </p:sp>
    </p:spTree>
    <p:extLst>
      <p:ext uri="{BB962C8B-B14F-4D97-AF65-F5344CB8AC3E}">
        <p14:creationId xmlns:p14="http://schemas.microsoft.com/office/powerpoint/2010/main" val="1197027329"/>
      </p:ext>
    </p:extLst>
  </p:cSld>
  <p:clrMapOvr>
    <a:overrideClrMapping bg1="lt1" tx1="dk1" bg2="lt2" tx2="dk2" accent1="accent1" accent2="accent2" accent3="accent3" accent4="accent4" accent5="accent5" accent6="accent6" hlink="hlink" folHlink="folHlink"/>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21">
            <a:extLst>
              <a:ext uri="{FF2B5EF4-FFF2-40B4-BE49-F238E27FC236}">
                <a16:creationId xmlns:a16="http://schemas.microsoft.com/office/drawing/2014/main" id="{77965568-236B-76D8-69D5-5EDC130813D8}"/>
              </a:ext>
            </a:extLst>
          </p:cNvPr>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12">
            <a:extLst>
              <a:ext uri="{FF2B5EF4-FFF2-40B4-BE49-F238E27FC236}">
                <a16:creationId xmlns:a16="http://schemas.microsoft.com/office/drawing/2014/main" id="{3070B749-EB4C-B7DA-BB07-360DCD97A73A}"/>
              </a:ext>
            </a:extLst>
          </p:cNvPr>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a:extLst>
              <a:ext uri="{FF2B5EF4-FFF2-40B4-BE49-F238E27FC236}">
                <a16:creationId xmlns:a16="http://schemas.microsoft.com/office/drawing/2014/main" id="{1DC55276-239F-AC20-B61F-19386408D88C}"/>
              </a:ext>
            </a:extLst>
          </p:cNvPr>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endParaRPr lang="en-US"/>
          </a:p>
        </p:txBody>
      </p:sp>
      <p:sp>
        <p:nvSpPr>
          <p:cNvPr id="3" name="Footer Placeholder 2">
            <a:extLst>
              <a:ext uri="{FF2B5EF4-FFF2-40B4-BE49-F238E27FC236}">
                <a16:creationId xmlns:a16="http://schemas.microsoft.com/office/drawing/2014/main" id="{DB774C93-2A36-97E9-3182-46818A48E918}"/>
              </a:ext>
            </a:extLst>
          </p:cNvPr>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n-US"/>
          </a:p>
        </p:txBody>
      </p:sp>
      <p:sp>
        <p:nvSpPr>
          <p:cNvPr id="7" name="Rectangle 6">
            <a:extLst>
              <a:ext uri="{FF2B5EF4-FFF2-40B4-BE49-F238E27FC236}">
                <a16:creationId xmlns:a16="http://schemas.microsoft.com/office/drawing/2014/main" id="{F11CC9D4-291D-50E0-2661-26C1D86ABE92}"/>
              </a:ext>
            </a:extLst>
          </p:cNvPr>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a:extLst>
              <a:ext uri="{FF2B5EF4-FFF2-40B4-BE49-F238E27FC236}">
                <a16:creationId xmlns:a16="http://schemas.microsoft.com/office/drawing/2014/main" id="{EC2C2DF1-80ED-C228-82D0-8927AAA8E66C}"/>
              </a:ext>
            </a:extLst>
          </p:cNvPr>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Rectangle 8">
            <a:extLst>
              <a:ext uri="{FF2B5EF4-FFF2-40B4-BE49-F238E27FC236}">
                <a16:creationId xmlns:a16="http://schemas.microsoft.com/office/drawing/2014/main" id="{0BC5532A-331A-6F6B-9E8F-ADC251196E1E}"/>
              </a:ext>
            </a:extLst>
          </p:cNvPr>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3" name="Slide Number Placeholder 22">
            <a:extLst>
              <a:ext uri="{FF2B5EF4-FFF2-40B4-BE49-F238E27FC236}">
                <a16:creationId xmlns:a16="http://schemas.microsoft.com/office/drawing/2014/main" id="{05692C7C-5F37-96AE-AAC8-F7CAA591DDD6}"/>
              </a:ext>
            </a:extLst>
          </p:cNvPr>
          <p:cNvSpPr>
            <a:spLocks noGrp="1"/>
          </p:cNvSpPr>
          <p:nvPr>
            <p:ph type="sldNum" sz="quarter" idx="4"/>
          </p:nvPr>
        </p:nvSpPr>
        <p:spPr>
          <a:xfrm>
            <a:off x="0" y="1271588"/>
            <a:ext cx="533400" cy="244475"/>
          </a:xfrm>
          <a:prstGeom prst="rect">
            <a:avLst/>
          </a:prstGeom>
        </p:spPr>
        <p:txBody>
          <a:bodyPr vert="horz" wrap="square" lIns="91440" tIns="45720" rIns="91440" bIns="45720" numCol="1" anchor="ctr" anchorCtr="0" compatLnSpc="1">
            <a:prstTxWarp prst="textNoShape">
              <a:avLst/>
            </a:prstTxWarp>
            <a:normAutofit/>
          </a:bodyPr>
          <a:lstStyle>
            <a:lvl1pPr algn="ctr" eaLnBrk="1" hangingPunct="1">
              <a:defRPr sz="1400" b="1">
                <a:solidFill>
                  <a:srgbClr val="FFFFFF"/>
                </a:solidFill>
              </a:defRPr>
            </a:lvl1pPr>
          </a:lstStyle>
          <a:p>
            <a:fld id="{74FA76F4-614D-44A7-8CCF-B7BE32B52F8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984" r:id="rId1"/>
    <p:sldLayoutId id="2147483980" r:id="rId2"/>
    <p:sldLayoutId id="2147483985" r:id="rId3"/>
    <p:sldLayoutId id="2147483986" r:id="rId4"/>
    <p:sldLayoutId id="2147483987" r:id="rId5"/>
    <p:sldLayoutId id="2147483981" r:id="rId6"/>
    <p:sldLayoutId id="2147483988" r:id="rId7"/>
    <p:sldLayoutId id="2147483982" r:id="rId8"/>
    <p:sldLayoutId id="2147483989" r:id="rId9"/>
    <p:sldLayoutId id="2147483983" r:id="rId10"/>
    <p:sldLayoutId id="2147483990" r:id="rId11"/>
  </p:sldLayoutIdLst>
  <p:transition>
    <p:dissolve/>
  </p:transition>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Tw Cen MT" panose="020B0602020104020603" pitchFamily="34" charset="0"/>
        </a:defRPr>
      </a:lvl2pPr>
      <a:lvl3pPr algn="l" rtl="0" fontAlgn="base">
        <a:spcBef>
          <a:spcPct val="0"/>
        </a:spcBef>
        <a:spcAft>
          <a:spcPct val="0"/>
        </a:spcAft>
        <a:defRPr sz="4400">
          <a:solidFill>
            <a:schemeClr val="tx2"/>
          </a:solidFill>
          <a:latin typeface="Tw Cen MT" panose="020B0602020104020603" pitchFamily="34" charset="0"/>
        </a:defRPr>
      </a:lvl3pPr>
      <a:lvl4pPr algn="l" rtl="0" fontAlgn="base">
        <a:spcBef>
          <a:spcPct val="0"/>
        </a:spcBef>
        <a:spcAft>
          <a:spcPct val="0"/>
        </a:spcAft>
        <a:defRPr sz="4400">
          <a:solidFill>
            <a:schemeClr val="tx2"/>
          </a:solidFill>
          <a:latin typeface="Tw Cen MT" panose="020B0602020104020603" pitchFamily="34" charset="0"/>
        </a:defRPr>
      </a:lvl4pPr>
      <a:lvl5pPr algn="l" rtl="0" fontAlgn="base">
        <a:spcBef>
          <a:spcPct val="0"/>
        </a:spcBef>
        <a:spcAft>
          <a:spcPct val="0"/>
        </a:spcAft>
        <a:defRPr sz="4400">
          <a:solidFill>
            <a:schemeClr val="tx2"/>
          </a:solidFill>
          <a:latin typeface="Tw Cen MT" panose="020B0602020104020603" pitchFamily="34" charset="0"/>
        </a:defRPr>
      </a:lvl5pPr>
      <a:lvl6pPr marL="457200" algn="l" rtl="0" fontAlgn="base">
        <a:spcBef>
          <a:spcPct val="0"/>
        </a:spcBef>
        <a:spcAft>
          <a:spcPct val="0"/>
        </a:spcAft>
        <a:defRPr sz="4400">
          <a:solidFill>
            <a:schemeClr val="tx2"/>
          </a:solidFill>
          <a:latin typeface="Tw Cen MT" panose="020B0602020104020603" pitchFamily="34" charset="0"/>
        </a:defRPr>
      </a:lvl6pPr>
      <a:lvl7pPr marL="914400" algn="l" rtl="0" fontAlgn="base">
        <a:spcBef>
          <a:spcPct val="0"/>
        </a:spcBef>
        <a:spcAft>
          <a:spcPct val="0"/>
        </a:spcAft>
        <a:defRPr sz="4400">
          <a:solidFill>
            <a:schemeClr val="tx2"/>
          </a:solidFill>
          <a:latin typeface="Tw Cen MT" panose="020B0602020104020603" pitchFamily="34" charset="0"/>
        </a:defRPr>
      </a:lvl7pPr>
      <a:lvl8pPr marL="1371600" algn="l" rtl="0" fontAlgn="base">
        <a:spcBef>
          <a:spcPct val="0"/>
        </a:spcBef>
        <a:spcAft>
          <a:spcPct val="0"/>
        </a:spcAft>
        <a:defRPr sz="4400">
          <a:solidFill>
            <a:schemeClr val="tx2"/>
          </a:solidFill>
          <a:latin typeface="Tw Cen MT" panose="020B0602020104020603" pitchFamily="34" charset="0"/>
        </a:defRPr>
      </a:lvl8pPr>
      <a:lvl9pPr marL="1828800" algn="l" rtl="0" fontAlgn="base">
        <a:spcBef>
          <a:spcPct val="0"/>
        </a:spcBef>
        <a:spcAft>
          <a:spcPct val="0"/>
        </a:spcAft>
        <a:defRPr sz="4400">
          <a:solidFill>
            <a:schemeClr val="tx2"/>
          </a:solidFill>
          <a:latin typeface="Tw Cen MT" panose="020B0602020104020603" pitchFamily="34" charset="0"/>
        </a:defRPr>
      </a:lvl9pPr>
    </p:titleStyle>
    <p:bodyStyle>
      <a:lvl1pPr marL="319088" indent="-319088" algn="l" rtl="0" fontAlgn="base">
        <a:spcBef>
          <a:spcPts val="700"/>
        </a:spcBef>
        <a:spcAft>
          <a:spcPct val="0"/>
        </a:spcAft>
        <a:buClr>
          <a:schemeClr val="accent2"/>
        </a:buClr>
        <a:buSzPct val="60000"/>
        <a:buFont typeface="Wingdings" panose="05000000000000000000" pitchFamily="2" charset="2"/>
        <a:buChar char=""/>
        <a:defRPr sz="2900" kern="1200">
          <a:solidFill>
            <a:schemeClr val="tx1"/>
          </a:solidFill>
          <a:latin typeface="+mn-lt"/>
          <a:ea typeface="+mn-ea"/>
          <a:cs typeface="+mn-cs"/>
        </a:defRPr>
      </a:lvl1pPr>
      <a:lvl2pPr marL="639763" indent="-273050" algn="l" rtl="0" fontAlgn="base">
        <a:spcBef>
          <a:spcPts val="550"/>
        </a:spcBef>
        <a:spcAft>
          <a:spcPct val="0"/>
        </a:spcAft>
        <a:buClr>
          <a:schemeClr val="accent1"/>
        </a:buClr>
        <a:buSzPct val="70000"/>
        <a:buFont typeface="Wingdings 2" panose="05020102010507070707" pitchFamily="18" charset="2"/>
        <a:buChar char=""/>
        <a:defRPr sz="2600" kern="1200">
          <a:solidFill>
            <a:schemeClr val="tx1"/>
          </a:solidFill>
          <a:latin typeface="+mn-lt"/>
          <a:ea typeface="+mn-ea"/>
          <a:cs typeface="+mn-cs"/>
        </a:defRPr>
      </a:lvl2pPr>
      <a:lvl3pPr marL="914400" indent="-228600" algn="l" rtl="0" fontAlgn="base">
        <a:spcBef>
          <a:spcPts val="500"/>
        </a:spcBef>
        <a:spcAft>
          <a:spcPct val="0"/>
        </a:spcAft>
        <a:buClr>
          <a:schemeClr val="accent2"/>
        </a:buClr>
        <a:buSzPct val="75000"/>
        <a:buFont typeface="Wingdings" panose="05000000000000000000" pitchFamily="2" charset="2"/>
        <a:buChar char=""/>
        <a:defRPr sz="2300" kern="1200">
          <a:solidFill>
            <a:schemeClr val="tx1"/>
          </a:solidFill>
          <a:latin typeface="+mn-lt"/>
          <a:ea typeface="+mn-ea"/>
          <a:cs typeface="+mn-cs"/>
        </a:defRPr>
      </a:lvl3pPr>
      <a:lvl4pPr marL="1371600" indent="-228600" algn="l" rtl="0" fontAlgn="base">
        <a:spcBef>
          <a:spcPts val="400"/>
        </a:spcBef>
        <a:spcAft>
          <a:spcPct val="0"/>
        </a:spcAft>
        <a:buClr>
          <a:srgbClr val="A5AB81"/>
        </a:buClr>
        <a:buSzPct val="75000"/>
        <a:buFont typeface="Wingdings" panose="05000000000000000000" pitchFamily="2" charset="2"/>
        <a:buChar char=""/>
        <a:defRPr sz="2000" kern="1200">
          <a:solidFill>
            <a:schemeClr val="tx1"/>
          </a:solidFill>
          <a:latin typeface="+mn-lt"/>
          <a:ea typeface="+mn-ea"/>
          <a:cs typeface="+mn-cs"/>
        </a:defRPr>
      </a:lvl4pPr>
      <a:lvl5pPr marL="1828800" indent="-228600" algn="l" rtl="0" fontAlgn="base">
        <a:spcBef>
          <a:spcPts val="400"/>
        </a:spcBef>
        <a:spcAft>
          <a:spcPct val="0"/>
        </a:spcAft>
        <a:buClr>
          <a:srgbClr val="D8B25C"/>
        </a:buClr>
        <a:buSzPct val="65000"/>
        <a:buFont typeface="Wingdings" panose="05000000000000000000"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javascript:refimgshow(1)"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javascript:refimgshow(3)"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B20F3-8034-B8B5-ADE0-BE5B491F1313}"/>
              </a:ext>
            </a:extLst>
          </p:cNvPr>
          <p:cNvSpPr>
            <a:spLocks noGrp="1"/>
          </p:cNvSpPr>
          <p:nvPr>
            <p:ph type="title"/>
          </p:nvPr>
        </p:nvSpPr>
        <p:spPr>
          <a:xfrm>
            <a:off x="609600" y="258024"/>
            <a:ext cx="8001000" cy="961176"/>
          </a:xfrm>
        </p:spPr>
        <p:txBody>
          <a:bodyPr>
            <a:normAutofit/>
          </a:bodyPr>
          <a:lstStyle/>
          <a:p>
            <a:pPr algn="ctr" fontAlgn="auto">
              <a:spcAft>
                <a:spcPts val="0"/>
              </a:spcAft>
              <a:defRPr/>
            </a:pPr>
            <a:r>
              <a:rPr lang="en-US" sz="5400" dirty="0">
                <a:solidFill>
                  <a:schemeClr val="tx2">
                    <a:lumMod val="75000"/>
                  </a:schemeClr>
                </a:solidFill>
              </a:rPr>
              <a:t>BLADDER TRAUMA</a:t>
            </a:r>
          </a:p>
        </p:txBody>
      </p:sp>
      <p:pic>
        <p:nvPicPr>
          <p:cNvPr id="9219" name="Picture 3" descr="727952-fig5.jpg">
            <a:extLst>
              <a:ext uri="{FF2B5EF4-FFF2-40B4-BE49-F238E27FC236}">
                <a16:creationId xmlns:a16="http://schemas.microsoft.com/office/drawing/2014/main" id="{0E28FF82-0293-831B-BC5A-21622688A68D}"/>
              </a:ext>
            </a:extLst>
          </p:cNvPr>
          <p:cNvPicPr>
            <a:picLocks noChangeAspect="1"/>
          </p:cNvPicPr>
          <p:nvPr/>
        </p:nvPicPr>
        <p:blipFill rotWithShape="1">
          <a:blip r:embed="rId2">
            <a:extLst>
              <a:ext uri="{28A0092B-C50C-407E-A947-70E740481C1C}">
                <a14:useLocalDpi xmlns:a14="http://schemas.microsoft.com/office/drawing/2010/main" val="0"/>
              </a:ext>
            </a:extLst>
          </a:blip>
          <a:srcRect t="1" b="5770"/>
          <a:stretch/>
        </p:blipFill>
        <p:spPr bwMode="auto">
          <a:xfrm>
            <a:off x="1943100" y="2286000"/>
            <a:ext cx="52578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FD080-D85A-D15D-46A4-38919DC0B74D}"/>
              </a:ext>
            </a:extLst>
          </p:cNvPr>
          <p:cNvSpPr>
            <a:spLocks noGrp="1"/>
          </p:cNvSpPr>
          <p:nvPr>
            <p:ph type="title"/>
          </p:nvPr>
        </p:nvSpPr>
        <p:spPr>
          <a:xfrm>
            <a:off x="609600" y="307975"/>
            <a:ext cx="8229600" cy="685800"/>
          </a:xfrm>
        </p:spPr>
        <p:txBody>
          <a:bodyPr>
            <a:normAutofit fontScale="90000"/>
          </a:bodyPr>
          <a:lstStyle/>
          <a:p>
            <a:pPr fontAlgn="auto">
              <a:spcAft>
                <a:spcPts val="0"/>
              </a:spcAft>
              <a:defRPr/>
            </a:pPr>
            <a:r>
              <a:rPr lang="en-US" sz="4800" dirty="0">
                <a:solidFill>
                  <a:srgbClr val="002060"/>
                </a:solidFill>
              </a:rPr>
              <a:t>Penetrating trauma</a:t>
            </a:r>
          </a:p>
        </p:txBody>
      </p:sp>
      <p:sp>
        <p:nvSpPr>
          <p:cNvPr id="18434" name="Content Placeholder 2">
            <a:extLst>
              <a:ext uri="{FF2B5EF4-FFF2-40B4-BE49-F238E27FC236}">
                <a16:creationId xmlns:a16="http://schemas.microsoft.com/office/drawing/2014/main" id="{3157A9D7-7FDF-A7E3-E7FC-7A7C51B0E4F2}"/>
              </a:ext>
            </a:extLst>
          </p:cNvPr>
          <p:cNvSpPr>
            <a:spLocks noGrp="1"/>
          </p:cNvSpPr>
          <p:nvPr>
            <p:ph sz="quarter" idx="1"/>
          </p:nvPr>
        </p:nvSpPr>
        <p:spPr>
          <a:xfrm>
            <a:off x="609600" y="1676400"/>
            <a:ext cx="7772400" cy="4530725"/>
          </a:xfrm>
        </p:spPr>
        <p:txBody>
          <a:bodyPr>
            <a:normAutofit lnSpcReduction="10000"/>
          </a:bodyPr>
          <a:lstStyle/>
          <a:p>
            <a:pPr marL="342900" lvl="1" indent="-342900" algn="just" fontAlgn="auto">
              <a:spcAft>
                <a:spcPts val="0"/>
              </a:spcAft>
              <a:buClr>
                <a:schemeClr val="hlink"/>
              </a:buClr>
              <a:buFont typeface="Wingdings 2"/>
              <a:buChar char=""/>
              <a:defRPr/>
            </a:pPr>
            <a:r>
              <a:rPr lang="en-US" sz="2800" dirty="0">
                <a:latin typeface="Times New Roman" pitchFamily="18" charset="0"/>
                <a:cs typeface="Times New Roman" pitchFamily="18" charset="0"/>
              </a:rPr>
              <a:t>The most common cause of penetrating trauma is gunshot wounds (85%), followed by stabbings (15%).</a:t>
            </a:r>
          </a:p>
          <a:p>
            <a:pPr marL="320040" indent="-320040" algn="just" fontAlgn="auto">
              <a:spcAft>
                <a:spcPts val="0"/>
              </a:spcAft>
              <a:buFont typeface="Wingdings"/>
              <a:buChar char=""/>
              <a:defRPr/>
            </a:pPr>
            <a:r>
              <a:rPr lang="en-US" sz="2800" dirty="0">
                <a:latin typeface="Times New Roman" pitchFamily="18" charset="0"/>
                <a:cs typeface="Times New Roman" pitchFamily="18" charset="0"/>
              </a:rPr>
              <a:t>It is also associated with abdominal and/or pelvic organ injuries.</a:t>
            </a:r>
          </a:p>
          <a:p>
            <a:pPr marL="342900" lvl="1" indent="-342900" algn="just" fontAlgn="auto">
              <a:spcAft>
                <a:spcPts val="0"/>
              </a:spcAft>
              <a:buClr>
                <a:schemeClr val="hlink"/>
              </a:buClr>
              <a:buFont typeface="Wingdings 2"/>
              <a:buChar char=""/>
              <a:defRPr/>
            </a:pPr>
            <a:r>
              <a:rPr lang="en-US" sz="2800" dirty="0">
                <a:latin typeface="Times New Roman" pitchFamily="18" charset="0"/>
                <a:cs typeface="Times New Roman" pitchFamily="18" charset="0"/>
              </a:rPr>
              <a:t>Combined penetrating trauma of the rectum and urinary bladder is rare.</a:t>
            </a:r>
          </a:p>
          <a:p>
            <a:pPr marL="342900" lvl="1" indent="-342900" algn="just" fontAlgn="auto">
              <a:spcAft>
                <a:spcPts val="0"/>
              </a:spcAft>
              <a:buClr>
                <a:schemeClr val="hlink"/>
              </a:buClr>
              <a:buFont typeface="Wingdings 2"/>
              <a:buChar char=""/>
              <a:defRPr/>
            </a:pPr>
            <a:r>
              <a:rPr lang="en-US" sz="2800" dirty="0">
                <a:latin typeface="Times New Roman" pitchFamily="18" charset="0"/>
                <a:cs typeface="Times New Roman" pitchFamily="18" charset="0"/>
              </a:rPr>
              <a:t>The combination of penetrating trauma to both rectum and the urinary system is associated with high morbidity and mortality. </a:t>
            </a:r>
          </a:p>
          <a:p>
            <a:pPr marL="320040" indent="-320040" algn="just" fontAlgn="auto">
              <a:spcAft>
                <a:spcPts val="0"/>
              </a:spcAft>
              <a:buFont typeface="Wingdings"/>
              <a:buChar char=""/>
              <a:defRPr/>
            </a:pPr>
            <a:endParaRPr lang="en-US" sz="2800" dirty="0">
              <a:latin typeface="Times New Roman" pitchFamily="18" charset="0"/>
              <a:cs typeface="Times New Roman" pitchFamily="18" charset="0"/>
            </a:endParaRPr>
          </a:p>
          <a:p>
            <a:pPr marL="320040" indent="-320040" algn="just" fontAlgn="auto">
              <a:spcAft>
                <a:spcPts val="0"/>
              </a:spcAft>
              <a:buFont typeface="Wingdings"/>
              <a:buChar char=""/>
              <a:defRPr/>
            </a:pPr>
            <a:endParaRPr lang="en-US" sz="2800" dirty="0">
              <a:latin typeface="Times New Roman" pitchFamily="18" charset="0"/>
              <a:cs typeface="Times New Roman" pitchFamily="18" charset="0"/>
            </a:endParaRP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89A96-0A5B-AC1E-3601-C14D5CE9CF5E}"/>
              </a:ext>
            </a:extLst>
          </p:cNvPr>
          <p:cNvSpPr>
            <a:spLocks noGrp="1"/>
          </p:cNvSpPr>
          <p:nvPr>
            <p:ph type="title"/>
          </p:nvPr>
        </p:nvSpPr>
        <p:spPr>
          <a:xfrm>
            <a:off x="609600" y="76200"/>
            <a:ext cx="8229600" cy="1143000"/>
          </a:xfrm>
        </p:spPr>
        <p:txBody>
          <a:bodyPr>
            <a:normAutofit/>
          </a:bodyPr>
          <a:lstStyle/>
          <a:p>
            <a:pPr fontAlgn="auto">
              <a:spcAft>
                <a:spcPts val="0"/>
              </a:spcAft>
              <a:defRPr/>
            </a:pPr>
            <a:r>
              <a:rPr lang="en-US" sz="4800" dirty="0">
                <a:solidFill>
                  <a:srgbClr val="002060"/>
                </a:solidFill>
              </a:rPr>
              <a:t>Obstetric trauma</a:t>
            </a:r>
          </a:p>
        </p:txBody>
      </p:sp>
      <p:sp>
        <p:nvSpPr>
          <p:cNvPr id="19459" name="Content Placeholder 2">
            <a:extLst>
              <a:ext uri="{FF2B5EF4-FFF2-40B4-BE49-F238E27FC236}">
                <a16:creationId xmlns:a16="http://schemas.microsoft.com/office/drawing/2014/main" id="{FBB41633-C6CB-4485-A113-D3DB34CFEAD4}"/>
              </a:ext>
            </a:extLst>
          </p:cNvPr>
          <p:cNvSpPr>
            <a:spLocks noGrp="1"/>
          </p:cNvSpPr>
          <p:nvPr>
            <p:ph sz="quarter" idx="1"/>
          </p:nvPr>
        </p:nvSpPr>
        <p:spPr>
          <a:xfrm>
            <a:off x="609600" y="1676400"/>
            <a:ext cx="8001000" cy="4800600"/>
          </a:xfrm>
        </p:spPr>
        <p:txBody>
          <a:bodyPr/>
          <a:lstStyle/>
          <a:p>
            <a:pPr algn="just"/>
            <a:r>
              <a:rPr lang="en-US" altLang="en-US" sz="3000" dirty="0">
                <a:latin typeface="Times New Roman" panose="02020603050405020304" pitchFamily="18" charset="0"/>
                <a:cs typeface="Times New Roman" panose="02020603050405020304" pitchFamily="18" charset="0"/>
              </a:rPr>
              <a:t>During prolonged labor or a difficult forceps delivery, persistent pressure from the fetal head against the mother's pubis can lead to bladder necrosis. </a:t>
            </a:r>
          </a:p>
          <a:p>
            <a:pPr marL="342900" lvl="1" indent="-342900" algn="just">
              <a:buClr>
                <a:schemeClr val="hlink"/>
              </a:buClr>
            </a:pPr>
            <a:r>
              <a:rPr lang="en-US" altLang="en-US" sz="3000" dirty="0">
                <a:latin typeface="Times New Roman" panose="02020603050405020304" pitchFamily="18" charset="0"/>
                <a:cs typeface="Times New Roman" panose="02020603050405020304" pitchFamily="18" charset="0"/>
              </a:rPr>
              <a:t>Direct laceration of the urinary bladder is reported in 0.3% of women undergoing a Caesarean delivery.</a:t>
            </a:r>
          </a:p>
          <a:p>
            <a:pPr marL="342900" lvl="1" indent="-342900" algn="just">
              <a:buClr>
                <a:schemeClr val="hlink"/>
              </a:buClr>
            </a:pPr>
            <a:r>
              <a:rPr lang="en-US" altLang="en-US" sz="3000" dirty="0">
                <a:latin typeface="Times New Roman" panose="02020603050405020304" pitchFamily="18" charset="0"/>
                <a:cs typeface="Times New Roman" panose="02020603050405020304" pitchFamily="18" charset="0"/>
              </a:rPr>
              <a:t>Previous Caesarean deliveries, and the adhesions that can remain subsequently, are a risk factor.</a:t>
            </a:r>
          </a:p>
          <a:p>
            <a:pPr algn="just">
              <a:buFont typeface="Wingdings" panose="05000000000000000000" pitchFamily="2" charset="2"/>
              <a:buNone/>
            </a:pPr>
            <a:endParaRPr lang="en-US" altLang="en-US" sz="3000" dirty="0">
              <a:latin typeface="Times New Roman" panose="02020603050405020304" pitchFamily="18" charset="0"/>
              <a:cs typeface="Times New Roman" panose="02020603050405020304" pitchFamily="18" charset="0"/>
            </a:endParaRPr>
          </a:p>
          <a:p>
            <a:pPr algn="just"/>
            <a:endParaRPr lang="en-US" altLang="en-US" sz="3000" dirty="0">
              <a:latin typeface="Times New Roman" panose="02020603050405020304" pitchFamily="18" charset="0"/>
              <a:cs typeface="Times New Roman" panose="02020603050405020304" pitchFamily="18" charset="0"/>
            </a:endParaRP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83821721-9B1E-92AF-7998-031360DF61BC}"/>
              </a:ext>
            </a:extLst>
          </p:cNvPr>
          <p:cNvSpPr>
            <a:spLocks noGrp="1"/>
          </p:cNvSpPr>
          <p:nvPr>
            <p:ph type="title"/>
          </p:nvPr>
        </p:nvSpPr>
        <p:spPr>
          <a:xfrm>
            <a:off x="612775" y="228600"/>
            <a:ext cx="8153400" cy="990600"/>
          </a:xfrm>
        </p:spPr>
        <p:txBody>
          <a:bodyPr/>
          <a:lstStyle/>
          <a:p>
            <a:r>
              <a:rPr lang="en-US" altLang="en-US" dirty="0">
                <a:solidFill>
                  <a:srgbClr val="002060"/>
                </a:solidFill>
              </a:rPr>
              <a:t>Gynecological trauma</a:t>
            </a:r>
          </a:p>
        </p:txBody>
      </p:sp>
      <p:sp>
        <p:nvSpPr>
          <p:cNvPr id="20483" name="Content Placeholder 2">
            <a:extLst>
              <a:ext uri="{FF2B5EF4-FFF2-40B4-BE49-F238E27FC236}">
                <a16:creationId xmlns:a16="http://schemas.microsoft.com/office/drawing/2014/main" id="{B4A4E536-228B-D5F6-BF34-2FDF8BE85DA3}"/>
              </a:ext>
            </a:extLst>
          </p:cNvPr>
          <p:cNvSpPr>
            <a:spLocks noGrp="1"/>
          </p:cNvSpPr>
          <p:nvPr>
            <p:ph sz="quarter" idx="1"/>
          </p:nvPr>
        </p:nvSpPr>
        <p:spPr>
          <a:xfrm>
            <a:off x="612774" y="1600200"/>
            <a:ext cx="7997825" cy="4530725"/>
          </a:xfrm>
        </p:spPr>
        <p:txBody>
          <a:bodyPr/>
          <a:lstStyle/>
          <a:p>
            <a:endParaRPr lang="en-US" altLang="en-US" sz="3200" dirty="0">
              <a:latin typeface="Times New Roman" panose="02020603050405020304" pitchFamily="18" charset="0"/>
              <a:cs typeface="Times New Roman" panose="02020603050405020304" pitchFamily="18" charset="0"/>
            </a:endParaRPr>
          </a:p>
          <a:p>
            <a:pPr marL="342900" lvl="1" indent="-342900" algn="just">
              <a:buClr>
                <a:schemeClr val="hlink"/>
              </a:buClr>
            </a:pPr>
            <a:r>
              <a:rPr lang="en-US" altLang="en-US" sz="3200" dirty="0">
                <a:latin typeface="Times New Roman" panose="02020603050405020304" pitchFamily="18" charset="0"/>
                <a:cs typeface="Times New Roman" panose="02020603050405020304" pitchFamily="18" charset="0"/>
              </a:rPr>
              <a:t>Bladder injury may occur during a vaginal or abdominal hysterectomy.</a:t>
            </a:r>
          </a:p>
          <a:p>
            <a:pPr marL="342900" lvl="1" indent="-342900" algn="just">
              <a:buClr>
                <a:schemeClr val="hlink"/>
              </a:buClr>
            </a:pPr>
            <a:r>
              <a:rPr lang="en-US" altLang="en-US" sz="3200" dirty="0">
                <a:latin typeface="Times New Roman" panose="02020603050405020304" pitchFamily="18" charset="0"/>
                <a:cs typeface="Times New Roman" panose="02020603050405020304" pitchFamily="18" charset="0"/>
              </a:rPr>
              <a:t>Blind dissection in the incorrect tissue plane between the base of the bladder and the cervical fascia results in bladder injury.</a:t>
            </a:r>
          </a:p>
          <a:p>
            <a:endParaRPr lang="en-US" altLang="en-US" sz="3200" dirty="0">
              <a:latin typeface="Times New Roman" panose="02020603050405020304" pitchFamily="18" charset="0"/>
              <a:cs typeface="Times New Roman" panose="02020603050405020304" pitchFamily="18" charset="0"/>
            </a:endParaRP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7A650-D306-CC70-34EB-77F84AD633FE}"/>
              </a:ext>
            </a:extLst>
          </p:cNvPr>
          <p:cNvSpPr>
            <a:spLocks noGrp="1"/>
          </p:cNvSpPr>
          <p:nvPr>
            <p:ph type="title"/>
          </p:nvPr>
        </p:nvSpPr>
        <p:spPr>
          <a:xfrm>
            <a:off x="612775" y="190500"/>
            <a:ext cx="8229600" cy="1143000"/>
          </a:xfrm>
        </p:spPr>
        <p:txBody>
          <a:bodyPr>
            <a:normAutofit/>
          </a:bodyPr>
          <a:lstStyle/>
          <a:p>
            <a:pPr fontAlgn="auto">
              <a:spcAft>
                <a:spcPts val="0"/>
              </a:spcAft>
              <a:defRPr/>
            </a:pPr>
            <a:r>
              <a:rPr lang="en-US" sz="4800" dirty="0">
                <a:solidFill>
                  <a:srgbClr val="002060"/>
                </a:solidFill>
              </a:rPr>
              <a:t>Urologic trauma</a:t>
            </a:r>
          </a:p>
        </p:txBody>
      </p:sp>
      <p:sp>
        <p:nvSpPr>
          <p:cNvPr id="21507" name="Content Placeholder 2">
            <a:extLst>
              <a:ext uri="{FF2B5EF4-FFF2-40B4-BE49-F238E27FC236}">
                <a16:creationId xmlns:a16="http://schemas.microsoft.com/office/drawing/2014/main" id="{D2A6511C-5820-EEE2-C207-02E4F3E04B7B}"/>
              </a:ext>
            </a:extLst>
          </p:cNvPr>
          <p:cNvSpPr>
            <a:spLocks noGrp="1"/>
          </p:cNvSpPr>
          <p:nvPr>
            <p:ph sz="quarter" idx="1"/>
          </p:nvPr>
        </p:nvSpPr>
        <p:spPr>
          <a:xfrm>
            <a:off x="612775" y="1600200"/>
            <a:ext cx="8153400" cy="4495800"/>
          </a:xfrm>
        </p:spPr>
        <p:txBody>
          <a:bodyPr/>
          <a:lstStyle/>
          <a:p>
            <a:pPr algn="just"/>
            <a:r>
              <a:rPr lang="en-US" altLang="en-US" sz="3200" dirty="0">
                <a:latin typeface="Times New Roman" panose="02020603050405020304" pitchFamily="18" charset="0"/>
                <a:cs typeface="Times New Roman" panose="02020603050405020304" pitchFamily="18" charset="0"/>
              </a:rPr>
              <a:t>Perforation of the bladder during a bladder biopsy, </a:t>
            </a:r>
            <a:r>
              <a:rPr lang="en-US" altLang="en-US" sz="3200" dirty="0" err="1">
                <a:latin typeface="Times New Roman" panose="02020603050405020304" pitchFamily="18" charset="0"/>
                <a:cs typeface="Times New Roman" panose="02020603050405020304" pitchFamily="18" charset="0"/>
              </a:rPr>
              <a:t>cystolitholapaxy</a:t>
            </a:r>
            <a:r>
              <a:rPr lang="en-US" altLang="en-US" sz="3200" dirty="0">
                <a:latin typeface="Times New Roman" panose="02020603050405020304" pitchFamily="18" charset="0"/>
                <a:cs typeface="Times New Roman" panose="02020603050405020304" pitchFamily="18" charset="0"/>
              </a:rPr>
              <a:t>, transurethral resection of the prostate (TURP), or transurethral resection of a bladder tumor (TURBT) is common. </a:t>
            </a:r>
          </a:p>
          <a:p>
            <a:pPr algn="just"/>
            <a:r>
              <a:rPr lang="en-US" altLang="en-US" sz="3200" dirty="0">
                <a:latin typeface="Times New Roman" panose="02020603050405020304" pitchFamily="18" charset="0"/>
                <a:cs typeface="Times New Roman" panose="02020603050405020304" pitchFamily="18" charset="0"/>
              </a:rPr>
              <a:t>Incidence of bladder perforation is reportedly as high as 36% following bladder biopsy.</a:t>
            </a:r>
          </a:p>
          <a:p>
            <a:pPr algn="just"/>
            <a:endParaRPr lang="en-US" altLang="en-US" sz="3200" dirty="0">
              <a:latin typeface="Times New Roman" panose="02020603050405020304" pitchFamily="18" charset="0"/>
              <a:cs typeface="Times New Roman" panose="02020603050405020304" pitchFamily="18" charset="0"/>
            </a:endParaRP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E5F5A-E878-43A1-0CBE-4EB9D44C744E}"/>
              </a:ext>
            </a:extLst>
          </p:cNvPr>
          <p:cNvSpPr>
            <a:spLocks noGrp="1"/>
          </p:cNvSpPr>
          <p:nvPr>
            <p:ph type="title"/>
          </p:nvPr>
        </p:nvSpPr>
        <p:spPr>
          <a:xfrm>
            <a:off x="609600" y="155575"/>
            <a:ext cx="8229600" cy="1143000"/>
          </a:xfrm>
        </p:spPr>
        <p:txBody>
          <a:bodyPr>
            <a:normAutofit/>
          </a:bodyPr>
          <a:lstStyle/>
          <a:p>
            <a:pPr fontAlgn="auto">
              <a:spcAft>
                <a:spcPts val="0"/>
              </a:spcAft>
              <a:defRPr/>
            </a:pPr>
            <a:r>
              <a:rPr lang="en-US" sz="4800" dirty="0">
                <a:solidFill>
                  <a:srgbClr val="002060"/>
                </a:solidFill>
              </a:rPr>
              <a:t>Orthopedic trauma</a:t>
            </a:r>
          </a:p>
        </p:txBody>
      </p:sp>
      <p:sp>
        <p:nvSpPr>
          <p:cNvPr id="22531" name="Content Placeholder 2">
            <a:extLst>
              <a:ext uri="{FF2B5EF4-FFF2-40B4-BE49-F238E27FC236}">
                <a16:creationId xmlns:a16="http://schemas.microsoft.com/office/drawing/2014/main" id="{5EF81311-0769-0ED6-5BF0-2CECD5E93DED}"/>
              </a:ext>
            </a:extLst>
          </p:cNvPr>
          <p:cNvSpPr>
            <a:spLocks noGrp="1"/>
          </p:cNvSpPr>
          <p:nvPr>
            <p:ph sz="quarter" idx="1"/>
          </p:nvPr>
        </p:nvSpPr>
        <p:spPr>
          <a:xfrm>
            <a:off x="609600" y="1600200"/>
            <a:ext cx="5929313" cy="4530725"/>
          </a:xfrm>
        </p:spPr>
        <p:txBody>
          <a:bodyPr/>
          <a:lstStyle/>
          <a:p>
            <a:pPr algn="just"/>
            <a:r>
              <a:rPr lang="en-US" altLang="en-US" sz="2800" dirty="0">
                <a:latin typeface="Times New Roman" panose="02020603050405020304" pitchFamily="18" charset="0"/>
                <a:cs typeface="Times New Roman" panose="02020603050405020304" pitchFamily="18" charset="0"/>
              </a:rPr>
              <a:t>Orthopedic pins and screws can commonly perforate the urinary bladder, particularly during internal fixation of pelvic fractures. </a:t>
            </a:r>
          </a:p>
          <a:p>
            <a:pPr algn="just">
              <a:buFont typeface="Wingdings" panose="05000000000000000000" pitchFamily="2" charset="2"/>
              <a:buNone/>
            </a:pPr>
            <a:endParaRPr lang="en-US" altLang="en-US" sz="2800" dirty="0">
              <a:latin typeface="Times New Roman" panose="02020603050405020304" pitchFamily="18" charset="0"/>
              <a:cs typeface="Times New Roman" panose="02020603050405020304" pitchFamily="18" charset="0"/>
            </a:endParaRPr>
          </a:p>
          <a:p>
            <a:pPr algn="just"/>
            <a:r>
              <a:rPr lang="en-US" altLang="en-US" sz="2800" dirty="0">
                <a:latin typeface="Times New Roman" panose="02020603050405020304" pitchFamily="18" charset="0"/>
                <a:cs typeface="Times New Roman" panose="02020603050405020304" pitchFamily="18" charset="0"/>
              </a:rPr>
              <a:t>Thermal injuries to the bladder wall may occur during the setting of cement substances used to seat arthroplasty prosthetics.</a:t>
            </a:r>
          </a:p>
          <a:p>
            <a:pPr algn="just"/>
            <a:endParaRPr lang="en-US" altLang="en-US" sz="2800" dirty="0">
              <a:latin typeface="Times New Roman" panose="02020603050405020304" pitchFamily="18" charset="0"/>
              <a:cs typeface="Times New Roman" panose="02020603050405020304" pitchFamily="18" charset="0"/>
            </a:endParaRPr>
          </a:p>
        </p:txBody>
      </p:sp>
      <p:pic>
        <p:nvPicPr>
          <p:cNvPr id="22532" name="Picture 2" descr="I:\sandeep\8yuu.gif">
            <a:extLst>
              <a:ext uri="{FF2B5EF4-FFF2-40B4-BE49-F238E27FC236}">
                <a16:creationId xmlns:a16="http://schemas.microsoft.com/office/drawing/2014/main" id="{4E077543-121A-E1B4-CB31-BA25DB56A17D}"/>
              </a:ext>
            </a:extLst>
          </p:cNvPr>
          <p:cNvPicPr>
            <a:picLocks noChangeAspect="1" noChangeArrowheads="1"/>
          </p:cNvPicPr>
          <p:nvPr/>
        </p:nvPicPr>
        <p:blipFill>
          <a:blip r:embed="rId2"/>
          <a:srcRect/>
          <a:stretch>
            <a:fillRect/>
          </a:stretch>
        </p:blipFill>
        <p:spPr bwMode="auto">
          <a:xfrm>
            <a:off x="6919913" y="1676400"/>
            <a:ext cx="2224087" cy="32004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5A32C-1357-9E2D-1E5B-66212DF7E345}"/>
              </a:ext>
            </a:extLst>
          </p:cNvPr>
          <p:cNvSpPr>
            <a:spLocks noGrp="1"/>
          </p:cNvSpPr>
          <p:nvPr>
            <p:ph type="title"/>
          </p:nvPr>
        </p:nvSpPr>
        <p:spPr>
          <a:xfrm>
            <a:off x="609600" y="155575"/>
            <a:ext cx="8077200" cy="1143000"/>
          </a:xfrm>
        </p:spPr>
        <p:txBody>
          <a:bodyPr>
            <a:normAutofit/>
          </a:bodyPr>
          <a:lstStyle/>
          <a:p>
            <a:pPr fontAlgn="auto">
              <a:spcAft>
                <a:spcPts val="0"/>
              </a:spcAft>
              <a:defRPr/>
            </a:pPr>
            <a:r>
              <a:rPr lang="en-US" sz="4800" dirty="0">
                <a:solidFill>
                  <a:srgbClr val="002060"/>
                </a:solidFill>
              </a:rPr>
              <a:t>Idiopathic bladder trauma</a:t>
            </a:r>
          </a:p>
        </p:txBody>
      </p:sp>
      <p:sp>
        <p:nvSpPr>
          <p:cNvPr id="23555" name="Content Placeholder 2">
            <a:extLst>
              <a:ext uri="{FF2B5EF4-FFF2-40B4-BE49-F238E27FC236}">
                <a16:creationId xmlns:a16="http://schemas.microsoft.com/office/drawing/2014/main" id="{C1935C66-5715-055F-E1F5-25195CA6D666}"/>
              </a:ext>
            </a:extLst>
          </p:cNvPr>
          <p:cNvSpPr>
            <a:spLocks noGrp="1"/>
          </p:cNvSpPr>
          <p:nvPr>
            <p:ph sz="quarter" idx="1"/>
          </p:nvPr>
        </p:nvSpPr>
        <p:spPr>
          <a:xfrm>
            <a:off x="609600" y="1295400"/>
            <a:ext cx="6019800" cy="4835525"/>
          </a:xfrm>
        </p:spPr>
        <p:txBody>
          <a:bodyPr/>
          <a:lstStyle/>
          <a:p>
            <a:pPr marL="0" indent="0">
              <a:buNone/>
            </a:pPr>
            <a:endParaRPr lang="en-US" altLang="en-US" sz="3200" dirty="0">
              <a:latin typeface="Times New Roman" panose="02020603050405020304" pitchFamily="18" charset="0"/>
              <a:cs typeface="Times New Roman" panose="02020603050405020304" pitchFamily="18" charset="0"/>
            </a:endParaRPr>
          </a:p>
          <a:p>
            <a:pPr marL="342900" lvl="1" indent="-342900" algn="just">
              <a:buClr>
                <a:schemeClr val="hlink"/>
              </a:buClr>
            </a:pPr>
            <a:r>
              <a:rPr lang="en-US" altLang="en-US" sz="3200" dirty="0">
                <a:latin typeface="Times New Roman" panose="02020603050405020304" pitchFamily="18" charset="0"/>
                <a:cs typeface="Times New Roman" panose="02020603050405020304" pitchFamily="18" charset="0"/>
              </a:rPr>
              <a:t>Alcoholics and those individuals who chronically drink large quantities of fluids are susceptible to this type of injury (bladder over distension )</a:t>
            </a:r>
          </a:p>
          <a:p>
            <a:pPr algn="just"/>
            <a:endParaRPr lang="en-US" altLang="en-US" sz="3200" dirty="0">
              <a:latin typeface="Times New Roman" panose="02020603050405020304" pitchFamily="18" charset="0"/>
              <a:cs typeface="Times New Roman" panose="02020603050405020304" pitchFamily="18" charset="0"/>
            </a:endParaRPr>
          </a:p>
          <a:p>
            <a:pPr algn="just"/>
            <a:r>
              <a:rPr lang="en-US" altLang="en-US" sz="3200" dirty="0">
                <a:latin typeface="Times New Roman" panose="02020603050405020304" pitchFamily="18" charset="0"/>
                <a:cs typeface="Times New Roman" panose="02020603050405020304" pitchFamily="18" charset="0"/>
              </a:rPr>
              <a:t>Person who holds urine for long time during over distension.</a:t>
            </a:r>
          </a:p>
          <a:p>
            <a:pPr algn="just"/>
            <a:endParaRPr lang="en-US" altLang="en-US" sz="3200" dirty="0">
              <a:latin typeface="Times New Roman" panose="02020603050405020304" pitchFamily="18" charset="0"/>
              <a:cs typeface="Times New Roman" panose="02020603050405020304" pitchFamily="18" charset="0"/>
            </a:endParaRPr>
          </a:p>
          <a:p>
            <a:pPr algn="just"/>
            <a:endParaRPr lang="en-US" altLang="en-US" sz="3200" dirty="0">
              <a:latin typeface="Times New Roman" panose="02020603050405020304" pitchFamily="18" charset="0"/>
              <a:cs typeface="Times New Roman" panose="02020603050405020304" pitchFamily="18" charset="0"/>
            </a:endParaRPr>
          </a:p>
          <a:p>
            <a:pPr algn="just">
              <a:buFont typeface="Wingdings" panose="05000000000000000000" pitchFamily="2" charset="2"/>
              <a:buNone/>
            </a:pPr>
            <a:endParaRPr lang="en-US" altLang="en-US" sz="3200" dirty="0">
              <a:latin typeface="Times New Roman" panose="02020603050405020304" pitchFamily="18" charset="0"/>
              <a:cs typeface="Times New Roman" panose="02020603050405020304" pitchFamily="18" charset="0"/>
            </a:endParaRPr>
          </a:p>
          <a:p>
            <a:pPr algn="just"/>
            <a:endParaRPr lang="en-US" altLang="en-US" sz="3200" dirty="0">
              <a:latin typeface="Times New Roman" panose="02020603050405020304" pitchFamily="18" charset="0"/>
              <a:cs typeface="Times New Roman" panose="02020603050405020304" pitchFamily="18" charset="0"/>
            </a:endParaRPr>
          </a:p>
        </p:txBody>
      </p:sp>
      <p:pic>
        <p:nvPicPr>
          <p:cNvPr id="23556" name="Picture 3" descr="alcoholism.jpg">
            <a:extLst>
              <a:ext uri="{FF2B5EF4-FFF2-40B4-BE49-F238E27FC236}">
                <a16:creationId xmlns:a16="http://schemas.microsoft.com/office/drawing/2014/main" id="{0D953016-1738-1394-84E6-3FA030C44FB9}"/>
              </a:ext>
            </a:extLst>
          </p:cNvPr>
          <p:cNvPicPr>
            <a:picLocks noChangeAspect="1"/>
          </p:cNvPicPr>
          <p:nvPr/>
        </p:nvPicPr>
        <p:blipFill>
          <a:blip r:embed="rId2"/>
          <a:srcRect/>
          <a:stretch>
            <a:fillRect/>
          </a:stretch>
        </p:blipFill>
        <p:spPr bwMode="auto">
          <a:xfrm>
            <a:off x="6934200" y="2362200"/>
            <a:ext cx="2063750" cy="27432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8951F721-0DEC-3839-1E6F-3ACC2F20A61D}"/>
              </a:ext>
            </a:extLst>
          </p:cNvPr>
          <p:cNvSpPr>
            <a:spLocks noGrp="1"/>
          </p:cNvSpPr>
          <p:nvPr>
            <p:ph type="title"/>
          </p:nvPr>
        </p:nvSpPr>
        <p:spPr>
          <a:xfrm>
            <a:off x="612775" y="228600"/>
            <a:ext cx="8153400" cy="990600"/>
          </a:xfrm>
        </p:spPr>
        <p:txBody>
          <a:bodyPr/>
          <a:lstStyle/>
          <a:p>
            <a:r>
              <a:rPr lang="en-US" altLang="en-US">
                <a:solidFill>
                  <a:srgbClr val="002060"/>
                </a:solidFill>
              </a:rPr>
              <a:t>Classification</a:t>
            </a:r>
          </a:p>
        </p:txBody>
      </p:sp>
      <p:sp>
        <p:nvSpPr>
          <p:cNvPr id="24579" name="Content Placeholder 2">
            <a:extLst>
              <a:ext uri="{FF2B5EF4-FFF2-40B4-BE49-F238E27FC236}">
                <a16:creationId xmlns:a16="http://schemas.microsoft.com/office/drawing/2014/main" id="{D68C14FE-C1D1-F4C9-DD26-4E09D3A0B756}"/>
              </a:ext>
            </a:extLst>
          </p:cNvPr>
          <p:cNvSpPr>
            <a:spLocks noGrp="1"/>
          </p:cNvSpPr>
          <p:nvPr>
            <p:ph sz="quarter" idx="1"/>
          </p:nvPr>
        </p:nvSpPr>
        <p:spPr>
          <a:xfrm>
            <a:off x="612775" y="1600200"/>
            <a:ext cx="8153400" cy="4495800"/>
          </a:xfrm>
        </p:spPr>
        <p:txBody>
          <a:bodyPr/>
          <a:lstStyle/>
          <a:p>
            <a:pPr algn="just"/>
            <a:r>
              <a:rPr lang="en-US" altLang="en-US" sz="3200" b="1" dirty="0">
                <a:solidFill>
                  <a:srgbClr val="FF0000"/>
                </a:solidFill>
                <a:latin typeface="Times New Roman" panose="02020603050405020304" pitchFamily="18" charset="0"/>
                <a:cs typeface="Times New Roman" panose="02020603050405020304" pitchFamily="18" charset="0"/>
              </a:rPr>
              <a:t>Type I</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a:latin typeface="Times New Roman" panose="02020603050405020304" pitchFamily="18" charset="0"/>
                <a:cs typeface="Times New Roman" panose="02020603050405020304" pitchFamily="18" charset="0"/>
              </a:rPr>
              <a:t>injuries are partial tears of the mucosa. This is the most common injury pattern of multisystem trauma patients and is associated with blunt trauma. </a:t>
            </a:r>
          </a:p>
          <a:p>
            <a:pPr algn="just">
              <a:buFont typeface="Wingdings" panose="05000000000000000000" pitchFamily="2" charset="2"/>
              <a:buNone/>
            </a:pPr>
            <a:endParaRPr lang="en-US" altLang="en-US" sz="3200" dirty="0">
              <a:latin typeface="Times New Roman" panose="02020603050405020304" pitchFamily="18" charset="0"/>
              <a:cs typeface="Times New Roman" panose="02020603050405020304" pitchFamily="18" charset="0"/>
            </a:endParaRPr>
          </a:p>
          <a:p>
            <a:pPr algn="just"/>
            <a:r>
              <a:rPr lang="en-US" altLang="en-US" sz="3200" b="1" dirty="0">
                <a:solidFill>
                  <a:srgbClr val="FF0000"/>
                </a:solidFill>
                <a:latin typeface="Times New Roman" panose="02020603050405020304" pitchFamily="18" charset="0"/>
                <a:cs typeface="Times New Roman" panose="02020603050405020304" pitchFamily="18" charset="0"/>
              </a:rPr>
              <a:t>Type II</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a:latin typeface="Times New Roman" panose="02020603050405020304" pitchFamily="18" charset="0"/>
                <a:cs typeface="Times New Roman" panose="02020603050405020304" pitchFamily="18" charset="0"/>
              </a:rPr>
              <a:t>or intraperitoneal bladder ruptures. This is usually the result of a direct blow to the distended organ.</a:t>
            </a:r>
          </a:p>
          <a:p>
            <a:pPr algn="just"/>
            <a:endParaRPr lang="en-US" altLang="en-US" sz="3200" dirty="0">
              <a:latin typeface="Times New Roman" panose="02020603050405020304" pitchFamily="18" charset="0"/>
              <a:cs typeface="Times New Roman" panose="02020603050405020304" pitchFamily="18" charset="0"/>
            </a:endParaRP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AFDEE-DD08-1C6D-FC1D-ED048BE9F2A5}"/>
              </a:ext>
            </a:extLst>
          </p:cNvPr>
          <p:cNvSpPr>
            <a:spLocks noGrp="1"/>
          </p:cNvSpPr>
          <p:nvPr>
            <p:ph type="title"/>
          </p:nvPr>
        </p:nvSpPr>
        <p:spPr>
          <a:xfrm>
            <a:off x="457200" y="277813"/>
            <a:ext cx="8229600" cy="484187"/>
          </a:xfrm>
        </p:spPr>
        <p:txBody>
          <a:bodyPr>
            <a:normAutofit fontScale="90000"/>
          </a:bodyPr>
          <a:lstStyle/>
          <a:p>
            <a:pPr algn="r" fontAlgn="auto">
              <a:spcAft>
                <a:spcPts val="0"/>
              </a:spcAft>
              <a:defRPr/>
            </a:pPr>
            <a:r>
              <a:rPr lang="en-US" dirty="0"/>
              <a:t>Contd…</a:t>
            </a:r>
          </a:p>
        </p:txBody>
      </p:sp>
      <p:sp>
        <p:nvSpPr>
          <p:cNvPr id="25603" name="Content Placeholder 2">
            <a:extLst>
              <a:ext uri="{FF2B5EF4-FFF2-40B4-BE49-F238E27FC236}">
                <a16:creationId xmlns:a16="http://schemas.microsoft.com/office/drawing/2014/main" id="{E746B8AB-F064-42AE-460D-CB8B6E63EAED}"/>
              </a:ext>
            </a:extLst>
          </p:cNvPr>
          <p:cNvSpPr>
            <a:spLocks noGrp="1"/>
          </p:cNvSpPr>
          <p:nvPr>
            <p:ph sz="quarter" idx="1"/>
          </p:nvPr>
        </p:nvSpPr>
        <p:spPr>
          <a:xfrm>
            <a:off x="609600" y="1600200"/>
            <a:ext cx="7924800" cy="4530725"/>
          </a:xfrm>
        </p:spPr>
        <p:txBody>
          <a:bodyPr/>
          <a:lstStyle/>
          <a:p>
            <a:pPr algn="just"/>
            <a:r>
              <a:rPr lang="en-US" altLang="en-US" sz="2800" b="1" dirty="0">
                <a:solidFill>
                  <a:srgbClr val="FF0000"/>
                </a:solidFill>
                <a:latin typeface="Times New Roman" panose="02020603050405020304" pitchFamily="18" charset="0"/>
                <a:cs typeface="Times New Roman" panose="02020603050405020304" pitchFamily="18" charset="0"/>
              </a:rPr>
              <a:t>Type III</a:t>
            </a:r>
            <a:r>
              <a:rPr lang="en-US" altLang="en-US" sz="2800" dirty="0">
                <a:solidFill>
                  <a:srgbClr val="FF0000"/>
                </a:solidFill>
                <a:latin typeface="Times New Roman" panose="02020603050405020304" pitchFamily="18" charset="0"/>
                <a:cs typeface="Times New Roman" panose="02020603050405020304" pitchFamily="18" charset="0"/>
              </a:rPr>
              <a:t> </a:t>
            </a:r>
            <a:r>
              <a:rPr lang="en-US" altLang="en-US" sz="2800" dirty="0">
                <a:latin typeface="Times New Roman" panose="02020603050405020304" pitchFamily="18" charset="0"/>
                <a:cs typeface="Times New Roman" panose="02020603050405020304" pitchFamily="18" charset="0"/>
              </a:rPr>
              <a:t>or interstitial pattern. This is an intramural or partial-thickness laceration of the intact serosa. CT cystography is used to diagnose this. Intramural contrast is shown within the bladder wall. This condition is usually the result of blunt trauma.</a:t>
            </a:r>
          </a:p>
          <a:p>
            <a:pPr algn="just">
              <a:buFont typeface="Wingdings" panose="05000000000000000000" pitchFamily="2" charset="2"/>
              <a:buNone/>
            </a:pPr>
            <a:endParaRPr lang="en-US" altLang="en-US" sz="2800" dirty="0">
              <a:latin typeface="Times New Roman" panose="02020603050405020304" pitchFamily="18" charset="0"/>
              <a:cs typeface="Times New Roman" panose="02020603050405020304" pitchFamily="18" charset="0"/>
            </a:endParaRPr>
          </a:p>
          <a:p>
            <a:pPr algn="just"/>
            <a:r>
              <a:rPr lang="en-US" altLang="en-US" sz="2800" b="1" dirty="0">
                <a:solidFill>
                  <a:srgbClr val="FF0000"/>
                </a:solidFill>
                <a:latin typeface="Times New Roman" panose="02020603050405020304" pitchFamily="18" charset="0"/>
                <a:cs typeface="Times New Roman" panose="02020603050405020304" pitchFamily="18" charset="0"/>
              </a:rPr>
              <a:t>Type IV</a:t>
            </a:r>
            <a:r>
              <a:rPr lang="en-US" altLang="en-US" sz="2800" dirty="0">
                <a:solidFill>
                  <a:srgbClr val="FF0000"/>
                </a:solidFill>
                <a:latin typeface="Times New Roman" panose="02020603050405020304" pitchFamily="18" charset="0"/>
                <a:cs typeface="Times New Roman" panose="02020603050405020304" pitchFamily="18" charset="0"/>
              </a:rPr>
              <a:t> </a:t>
            </a:r>
            <a:r>
              <a:rPr lang="en-US" altLang="en-US" sz="2800" dirty="0">
                <a:latin typeface="Times New Roman" panose="02020603050405020304" pitchFamily="18" charset="0"/>
                <a:cs typeface="Times New Roman" panose="02020603050405020304" pitchFamily="18" charset="0"/>
              </a:rPr>
              <a:t>bladder injury is extraperitoneal. It is the most common bladder rupture. It is subdivided into simple and complex injuries.</a:t>
            </a:r>
          </a:p>
          <a:p>
            <a:pPr algn="just"/>
            <a:endParaRPr lang="en-US" altLang="en-US" sz="2800" dirty="0">
              <a:latin typeface="Times New Roman" panose="02020603050405020304" pitchFamily="18" charset="0"/>
              <a:cs typeface="Times New Roman" panose="02020603050405020304" pitchFamily="18" charset="0"/>
            </a:endParaRP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11AAAB7F-01FB-1E00-36B9-0F580C6C39AB}"/>
              </a:ext>
            </a:extLst>
          </p:cNvPr>
          <p:cNvSpPr>
            <a:spLocks noGrp="1"/>
          </p:cNvSpPr>
          <p:nvPr>
            <p:ph type="title"/>
          </p:nvPr>
        </p:nvSpPr>
        <p:spPr>
          <a:xfrm>
            <a:off x="457200" y="0"/>
            <a:ext cx="8229600" cy="1143000"/>
          </a:xfrm>
        </p:spPr>
        <p:txBody>
          <a:bodyPr/>
          <a:lstStyle/>
          <a:p>
            <a:r>
              <a:rPr lang="en-US" altLang="en-US">
                <a:solidFill>
                  <a:srgbClr val="002060"/>
                </a:solidFill>
              </a:rPr>
              <a:t>PATHOPHYSIOLOGY</a:t>
            </a:r>
          </a:p>
        </p:txBody>
      </p:sp>
      <p:sp>
        <p:nvSpPr>
          <p:cNvPr id="2" name="Content Placeholder 2">
            <a:extLst>
              <a:ext uri="{FF2B5EF4-FFF2-40B4-BE49-F238E27FC236}">
                <a16:creationId xmlns:a16="http://schemas.microsoft.com/office/drawing/2014/main" id="{B75DFB6E-CC55-7D51-8326-922AD778EFBD}"/>
              </a:ext>
            </a:extLst>
          </p:cNvPr>
          <p:cNvSpPr>
            <a:spLocks noGrp="1"/>
          </p:cNvSpPr>
          <p:nvPr>
            <p:ph sz="quarter" idx="1"/>
          </p:nvPr>
        </p:nvSpPr>
        <p:spPr>
          <a:xfrm>
            <a:off x="609600" y="1676400"/>
            <a:ext cx="7848600" cy="4530725"/>
          </a:xfrm>
        </p:spPr>
        <p:txBody>
          <a:bodyPr>
            <a:normAutofit lnSpcReduction="10000"/>
          </a:bodyPr>
          <a:lstStyle/>
          <a:p>
            <a:pPr marL="320040" indent="-320040" algn="just" fontAlgn="auto">
              <a:spcAft>
                <a:spcPts val="0"/>
              </a:spcAft>
              <a:buFont typeface="Wingdings" panose="05000000000000000000" pitchFamily="2" charset="2"/>
              <a:buNone/>
              <a:defRPr/>
            </a:pPr>
            <a:r>
              <a:rPr lang="en-US" sz="2800" b="1" dirty="0">
                <a:solidFill>
                  <a:srgbClr val="C00000"/>
                </a:solidFill>
                <a:latin typeface="Times New Roman" pitchFamily="18" charset="0"/>
                <a:cs typeface="Times New Roman" pitchFamily="18" charset="0"/>
              </a:rPr>
              <a:t>Extraperitoneal bladder ruptures</a:t>
            </a:r>
          </a:p>
          <a:p>
            <a:pPr marL="514350" indent="-514350" fontAlgn="auto">
              <a:spcAft>
                <a:spcPts val="0"/>
              </a:spcAft>
              <a:buSzPct val="117000"/>
              <a:buFont typeface="+mj-lt"/>
              <a:buAutoNum type="arabicPeriod"/>
              <a:defRPr/>
            </a:pPr>
            <a:r>
              <a:rPr lang="en-US" sz="2800" dirty="0">
                <a:latin typeface="Times New Roman" pitchFamily="18" charset="0"/>
                <a:cs typeface="Times New Roman" pitchFamily="18" charset="0"/>
              </a:rPr>
              <a:t>Traumatic extraperitoneal ruptures are usually associated with pelvic fractures (89%-100%). The bladder rupture is most often due to a direct burst injury or the shearing force of the deforming pelvic ring.</a:t>
            </a:r>
          </a:p>
          <a:p>
            <a:pPr marL="514350" indent="-514350" fontAlgn="auto">
              <a:spcAft>
                <a:spcPts val="0"/>
              </a:spcAft>
              <a:buSzPct val="117000"/>
              <a:buFont typeface="+mj-lt"/>
              <a:buAutoNum type="arabicPeriod"/>
              <a:defRPr/>
            </a:pPr>
            <a:r>
              <a:rPr lang="en-US" sz="2800" dirty="0">
                <a:latin typeface="Times New Roman" pitchFamily="18" charset="0"/>
                <a:cs typeface="Times New Roman" pitchFamily="18" charset="0"/>
              </a:rPr>
              <a:t>These ruptures are usually associated with fractures of the anterior pubic arch, and they may occur from a direct laceration of the bladder by the bony fragments of the osseous pelvis.</a:t>
            </a:r>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9BB38B95-C9DA-8E14-F004-12D1F4C0B54D}"/>
              </a:ext>
            </a:extLst>
          </p:cNvPr>
          <p:cNvSpPr>
            <a:spLocks noGrp="1"/>
          </p:cNvSpPr>
          <p:nvPr>
            <p:ph type="title"/>
          </p:nvPr>
        </p:nvSpPr>
        <p:spPr>
          <a:xfrm>
            <a:off x="457200" y="277813"/>
            <a:ext cx="8229600" cy="788987"/>
          </a:xfrm>
        </p:spPr>
        <p:txBody>
          <a:bodyPr/>
          <a:lstStyle/>
          <a:p>
            <a:pPr algn="r"/>
            <a:r>
              <a:rPr lang="en-US" altLang="en-US"/>
              <a:t>Contd… </a:t>
            </a:r>
          </a:p>
        </p:txBody>
      </p:sp>
      <p:sp>
        <p:nvSpPr>
          <p:cNvPr id="2" name="Content Placeholder 2">
            <a:extLst>
              <a:ext uri="{FF2B5EF4-FFF2-40B4-BE49-F238E27FC236}">
                <a16:creationId xmlns:a16="http://schemas.microsoft.com/office/drawing/2014/main" id="{9CB01039-CA18-E8BC-A00C-8DC18DFF2721}"/>
              </a:ext>
            </a:extLst>
          </p:cNvPr>
          <p:cNvSpPr>
            <a:spLocks noGrp="1"/>
          </p:cNvSpPr>
          <p:nvPr>
            <p:ph sz="quarter" idx="1"/>
          </p:nvPr>
        </p:nvSpPr>
        <p:spPr>
          <a:xfrm>
            <a:off x="609600" y="1600200"/>
            <a:ext cx="7924800" cy="4530725"/>
          </a:xfrm>
        </p:spPr>
        <p:txBody>
          <a:bodyPr>
            <a:normAutofit lnSpcReduction="10000"/>
          </a:bodyPr>
          <a:lstStyle/>
          <a:p>
            <a:pPr marL="320040" indent="-320040" algn="just" fontAlgn="auto">
              <a:spcAft>
                <a:spcPts val="0"/>
              </a:spcAft>
              <a:buClr>
                <a:srgbClr val="92D050"/>
              </a:buClr>
              <a:buSzPct val="111000"/>
              <a:buFont typeface="Arial" charset="0"/>
              <a:buChar char="•"/>
              <a:defRPr/>
            </a:pPr>
            <a:r>
              <a:rPr lang="en-US" sz="3200" dirty="0">
                <a:latin typeface="Times New Roman" pitchFamily="18" charset="0"/>
                <a:cs typeface="Times New Roman" pitchFamily="18" charset="0"/>
              </a:rPr>
              <a:t>The anterolateral aspect of the bladder is typically perforated by bony spicules. Forceful disruption of the bony pelvis tear the wall of the bladder. </a:t>
            </a:r>
          </a:p>
          <a:p>
            <a:pPr marL="320040" indent="-320040" algn="just" fontAlgn="auto">
              <a:spcAft>
                <a:spcPts val="0"/>
              </a:spcAft>
              <a:buClr>
                <a:srgbClr val="92D050"/>
              </a:buClr>
              <a:buSzPct val="111000"/>
              <a:buFont typeface="Arial" charset="0"/>
              <a:buChar char="•"/>
              <a:defRPr/>
            </a:pPr>
            <a:r>
              <a:rPr lang="en-US" sz="3200" dirty="0">
                <a:latin typeface="Times New Roman" pitchFamily="18" charset="0"/>
                <a:cs typeface="Times New Roman" pitchFamily="18" charset="0"/>
              </a:rPr>
              <a:t>The degree of bladder injury is directly related to the severity of the fracture.</a:t>
            </a:r>
          </a:p>
          <a:p>
            <a:pPr marL="320040" indent="-320040" algn="just" fontAlgn="auto">
              <a:spcAft>
                <a:spcPts val="0"/>
              </a:spcAft>
              <a:buClr>
                <a:srgbClr val="92D050"/>
              </a:buClr>
              <a:buSzPct val="111000"/>
              <a:buFont typeface="Arial" charset="0"/>
              <a:buChar char="•"/>
              <a:defRPr/>
            </a:pPr>
            <a:r>
              <a:rPr lang="en-US" sz="3200" dirty="0">
                <a:latin typeface="Times New Roman" pitchFamily="18" charset="0"/>
                <a:cs typeface="Times New Roman" pitchFamily="18" charset="0"/>
              </a:rPr>
              <a:t>The classic </a:t>
            </a:r>
            <a:r>
              <a:rPr lang="en-US" sz="3200" dirty="0" err="1">
                <a:latin typeface="Times New Roman" pitchFamily="18" charset="0"/>
                <a:cs typeface="Times New Roman" pitchFamily="18" charset="0"/>
              </a:rPr>
              <a:t>cystographic</a:t>
            </a:r>
            <a:r>
              <a:rPr lang="en-US" sz="3200" dirty="0">
                <a:latin typeface="Times New Roman" pitchFamily="18" charset="0"/>
                <a:cs typeface="Times New Roman" pitchFamily="18" charset="0"/>
              </a:rPr>
              <a:t> finding is contrast extravasation around the base of the bladder confined to the </a:t>
            </a:r>
            <a:r>
              <a:rPr lang="en-US" sz="3200" dirty="0" err="1">
                <a:latin typeface="Times New Roman" pitchFamily="18" charset="0"/>
                <a:cs typeface="Times New Roman" pitchFamily="18" charset="0"/>
              </a:rPr>
              <a:t>perivesical</a:t>
            </a:r>
            <a:r>
              <a:rPr lang="en-US" sz="3200" dirty="0">
                <a:latin typeface="Times New Roman" pitchFamily="18" charset="0"/>
                <a:cs typeface="Times New Roman" pitchFamily="18" charset="0"/>
              </a:rPr>
              <a:t> space</a:t>
            </a: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E0C70C4D-6700-B289-2C1E-95090AAC3DEA}"/>
              </a:ext>
            </a:extLst>
          </p:cNvPr>
          <p:cNvSpPr>
            <a:spLocks noGrp="1"/>
          </p:cNvSpPr>
          <p:nvPr>
            <p:ph type="title"/>
          </p:nvPr>
        </p:nvSpPr>
        <p:spPr>
          <a:xfrm>
            <a:off x="612775" y="228600"/>
            <a:ext cx="8153400" cy="990600"/>
          </a:xfrm>
        </p:spPr>
        <p:txBody>
          <a:bodyPr/>
          <a:lstStyle/>
          <a:p>
            <a:r>
              <a:rPr lang="en-US" altLang="en-US" dirty="0">
                <a:solidFill>
                  <a:srgbClr val="002060"/>
                </a:solidFill>
              </a:rPr>
              <a:t>INTRODUCTION</a:t>
            </a:r>
          </a:p>
        </p:txBody>
      </p:sp>
      <p:sp>
        <p:nvSpPr>
          <p:cNvPr id="2" name="Content Placeholder 2">
            <a:extLst>
              <a:ext uri="{FF2B5EF4-FFF2-40B4-BE49-F238E27FC236}">
                <a16:creationId xmlns:a16="http://schemas.microsoft.com/office/drawing/2014/main" id="{7D812FB6-D2EA-45C9-42E6-4B1DBD931331}"/>
              </a:ext>
            </a:extLst>
          </p:cNvPr>
          <p:cNvSpPr>
            <a:spLocks noGrp="1"/>
          </p:cNvSpPr>
          <p:nvPr>
            <p:ph sz="quarter" idx="1"/>
          </p:nvPr>
        </p:nvSpPr>
        <p:spPr>
          <a:xfrm>
            <a:off x="612775" y="1600200"/>
            <a:ext cx="7845426" cy="4530725"/>
          </a:xfrm>
        </p:spPr>
        <p:txBody>
          <a:bodyPr>
            <a:normAutofit lnSpcReduction="10000"/>
          </a:bodyPr>
          <a:lstStyle/>
          <a:p>
            <a:pPr marL="320040" indent="-320040" fontAlgn="auto">
              <a:spcAft>
                <a:spcPts val="0"/>
              </a:spcAft>
              <a:buFont typeface="Wingdings"/>
              <a:buChar char=""/>
              <a:defRPr/>
            </a:pPr>
            <a:r>
              <a:rPr lang="en-US" sz="3200" dirty="0">
                <a:latin typeface="Times New Roman" pitchFamily="18" charset="0"/>
                <a:cs typeface="Times New Roman" pitchFamily="18" charset="0"/>
              </a:rPr>
              <a:t>The urinary bladder occupies the deep pelvic cavity and is well protected. </a:t>
            </a:r>
          </a:p>
          <a:p>
            <a:pPr marL="342900" lvl="1" indent="-342900" fontAlgn="auto">
              <a:spcAft>
                <a:spcPts val="0"/>
              </a:spcAft>
              <a:buClr>
                <a:schemeClr val="hlink"/>
              </a:buClr>
              <a:buFont typeface="Wingdings 2"/>
              <a:buChar char=""/>
              <a:defRPr/>
            </a:pPr>
            <a:r>
              <a:rPr lang="en-US" sz="3200" dirty="0">
                <a:latin typeface="Times New Roman" pitchFamily="18" charset="0"/>
                <a:cs typeface="Times New Roman" pitchFamily="18" charset="0"/>
              </a:rPr>
              <a:t>Because the bladder is located within the bony structures of the pelvis, it is protected from most external forces. This is the reason  it is rarely  traumatized. </a:t>
            </a:r>
          </a:p>
          <a:p>
            <a:pPr marL="320040" indent="-320040" fontAlgn="auto">
              <a:spcAft>
                <a:spcPts val="0"/>
              </a:spcAft>
              <a:buFont typeface="Wingdings"/>
              <a:buChar char=""/>
              <a:defRPr/>
            </a:pPr>
            <a:r>
              <a:rPr lang="en-US" sz="3200" dirty="0">
                <a:latin typeface="Times New Roman" pitchFamily="18" charset="0"/>
                <a:cs typeface="Times New Roman" pitchFamily="18" charset="0"/>
              </a:rPr>
              <a:t>However it can suffer traumas which can cause extraperitoneal and intraperitoneal ruptures</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8675" name="Content Placeholder 3" descr="CT scan of extraperitoneal bladder rupture. The co">
            <a:hlinkClick r:id="rId2"/>
            <a:extLst>
              <a:ext uri="{FF2B5EF4-FFF2-40B4-BE49-F238E27FC236}">
                <a16:creationId xmlns:a16="http://schemas.microsoft.com/office/drawing/2014/main" id="{459E275E-7C70-E750-3DFE-65362CCB7376}"/>
              </a:ext>
            </a:extLst>
          </p:cNvPr>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a:xfrm>
            <a:off x="1981200" y="1706118"/>
            <a:ext cx="5181600" cy="3445764"/>
          </a:xfrm>
        </p:spPr>
      </p:pic>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4D707730-62D2-6F5B-458E-8A75C520A1A1}"/>
              </a:ext>
            </a:extLst>
          </p:cNvPr>
          <p:cNvSpPr>
            <a:spLocks noGrp="1"/>
          </p:cNvSpPr>
          <p:nvPr>
            <p:ph type="title"/>
          </p:nvPr>
        </p:nvSpPr>
        <p:spPr>
          <a:xfrm>
            <a:off x="612775" y="228600"/>
            <a:ext cx="8153400" cy="990600"/>
          </a:xfrm>
        </p:spPr>
        <p:txBody>
          <a:bodyPr/>
          <a:lstStyle/>
          <a:p>
            <a:pPr algn="r"/>
            <a:r>
              <a:rPr lang="en-US" altLang="en-US"/>
              <a:t>Contd…</a:t>
            </a:r>
          </a:p>
        </p:txBody>
      </p:sp>
      <p:sp>
        <p:nvSpPr>
          <p:cNvPr id="29699" name="Content Placeholder 2">
            <a:extLst>
              <a:ext uri="{FF2B5EF4-FFF2-40B4-BE49-F238E27FC236}">
                <a16:creationId xmlns:a16="http://schemas.microsoft.com/office/drawing/2014/main" id="{9BBF1BD8-5183-7CAF-E2D4-26B8F509F13C}"/>
              </a:ext>
            </a:extLst>
          </p:cNvPr>
          <p:cNvSpPr>
            <a:spLocks noGrp="1"/>
          </p:cNvSpPr>
          <p:nvPr>
            <p:ph sz="quarter" idx="1"/>
          </p:nvPr>
        </p:nvSpPr>
        <p:spPr>
          <a:xfrm>
            <a:off x="609600" y="1600200"/>
            <a:ext cx="7924800" cy="4530725"/>
          </a:xfrm>
        </p:spPr>
        <p:txBody>
          <a:bodyPr/>
          <a:lstStyle/>
          <a:p>
            <a:pPr algn="just">
              <a:buSzPct val="107000"/>
              <a:buFont typeface="Arial" panose="020B0604020202020204" pitchFamily="34" charset="0"/>
              <a:buChar char="•"/>
            </a:pPr>
            <a:r>
              <a:rPr lang="en-US" altLang="en-US" sz="4000" dirty="0">
                <a:latin typeface="Times New Roman" panose="02020603050405020304" pitchFamily="18" charset="0"/>
                <a:cs typeface="Times New Roman" panose="02020603050405020304" pitchFamily="18" charset="0"/>
              </a:rPr>
              <a:t>With a more complex injury, the contrast material extends to the thigh, penis, perineum, or into the anterior abdominal wall.</a:t>
            </a:r>
          </a:p>
          <a:p>
            <a:pPr algn="just">
              <a:buSzPct val="107000"/>
              <a:buFont typeface="Arial" panose="020B0604020202020204" pitchFamily="34" charset="0"/>
              <a:buChar char="•"/>
            </a:pPr>
            <a:r>
              <a:rPr lang="en-US" altLang="en-US" sz="4000" dirty="0">
                <a:latin typeface="Times New Roman" panose="02020603050405020304" pitchFamily="18" charset="0"/>
                <a:cs typeface="Times New Roman" panose="02020603050405020304" pitchFamily="18" charset="0"/>
              </a:rPr>
              <a:t>The bladder may assume a teardrop shape from compression by a pelvic hematoma. </a:t>
            </a: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C99DAE0F-2202-896B-28D3-392B61FF19BE}"/>
              </a:ext>
            </a:extLst>
          </p:cNvPr>
          <p:cNvSpPr>
            <a:spLocks noGrp="1"/>
          </p:cNvSpPr>
          <p:nvPr>
            <p:ph type="title"/>
          </p:nvPr>
        </p:nvSpPr>
        <p:spPr>
          <a:xfrm>
            <a:off x="612775" y="228600"/>
            <a:ext cx="8153400" cy="990600"/>
          </a:xfrm>
        </p:spPr>
        <p:txBody>
          <a:bodyPr/>
          <a:lstStyle/>
          <a:p>
            <a:r>
              <a:rPr lang="en-US" altLang="en-US" sz="3600">
                <a:solidFill>
                  <a:srgbClr val="C00000"/>
                </a:solidFill>
              </a:rPr>
              <a:t>Intraperitoneal injury</a:t>
            </a:r>
          </a:p>
        </p:txBody>
      </p:sp>
      <p:sp>
        <p:nvSpPr>
          <p:cNvPr id="30723" name="Content Placeholder 2">
            <a:extLst>
              <a:ext uri="{FF2B5EF4-FFF2-40B4-BE49-F238E27FC236}">
                <a16:creationId xmlns:a16="http://schemas.microsoft.com/office/drawing/2014/main" id="{E9F42A96-2EDF-9E4F-C55D-94591EC4ED22}"/>
              </a:ext>
            </a:extLst>
          </p:cNvPr>
          <p:cNvSpPr>
            <a:spLocks noGrp="1"/>
          </p:cNvSpPr>
          <p:nvPr>
            <p:ph sz="quarter" idx="1"/>
          </p:nvPr>
        </p:nvSpPr>
        <p:spPr>
          <a:xfrm>
            <a:off x="612775" y="1600200"/>
            <a:ext cx="7921625" cy="4495800"/>
          </a:xfrm>
        </p:spPr>
        <p:txBody>
          <a:bodyPr/>
          <a:lstStyle/>
          <a:p>
            <a:pPr algn="just"/>
            <a:r>
              <a:rPr lang="en-US" altLang="en-US" sz="3200" dirty="0">
                <a:latin typeface="Times New Roman" panose="02020603050405020304" pitchFamily="18" charset="0"/>
                <a:cs typeface="Times New Roman" panose="02020603050405020304" pitchFamily="18" charset="0"/>
              </a:rPr>
              <a:t>Classic intraperitoneal bladder ruptures are described as large horizontal tears in the dome of the bladder. The dome is the least supported area and the only portion of the adult bladder covered by peritoneum. </a:t>
            </a:r>
          </a:p>
          <a:p>
            <a:pPr algn="just"/>
            <a:r>
              <a:rPr lang="en-US" altLang="en-US" sz="3200" dirty="0">
                <a:latin typeface="Times New Roman" panose="02020603050405020304" pitchFamily="18" charset="0"/>
                <a:cs typeface="Times New Roman" panose="02020603050405020304" pitchFamily="18" charset="0"/>
              </a:rPr>
              <a:t>The mechanism of injury is a sudden large increase in intravesical pressure in a full bladder. </a:t>
            </a: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A133C23F-0F86-A9EF-19AE-F67E461682FB}"/>
              </a:ext>
            </a:extLst>
          </p:cNvPr>
          <p:cNvSpPr>
            <a:spLocks noGrp="1"/>
          </p:cNvSpPr>
          <p:nvPr>
            <p:ph type="title"/>
          </p:nvPr>
        </p:nvSpPr>
        <p:spPr>
          <a:xfrm>
            <a:off x="457200" y="277813"/>
            <a:ext cx="8229600" cy="865187"/>
          </a:xfrm>
        </p:spPr>
        <p:txBody>
          <a:bodyPr/>
          <a:lstStyle/>
          <a:p>
            <a:pPr algn="r"/>
            <a:r>
              <a:rPr lang="en-US" altLang="en-US"/>
              <a:t>Contd…</a:t>
            </a:r>
          </a:p>
        </p:txBody>
      </p:sp>
      <p:sp>
        <p:nvSpPr>
          <p:cNvPr id="31747" name="Content Placeholder 2">
            <a:extLst>
              <a:ext uri="{FF2B5EF4-FFF2-40B4-BE49-F238E27FC236}">
                <a16:creationId xmlns:a16="http://schemas.microsoft.com/office/drawing/2014/main" id="{CFDB3D0C-1870-A251-FE1B-ED33A245CFA0}"/>
              </a:ext>
            </a:extLst>
          </p:cNvPr>
          <p:cNvSpPr>
            <a:spLocks noGrp="1"/>
          </p:cNvSpPr>
          <p:nvPr>
            <p:ph sz="quarter" idx="1"/>
          </p:nvPr>
        </p:nvSpPr>
        <p:spPr>
          <a:xfrm>
            <a:off x="609600" y="1676400"/>
            <a:ext cx="7772400" cy="4191000"/>
          </a:xfrm>
        </p:spPr>
        <p:txBody>
          <a:bodyPr/>
          <a:lstStyle/>
          <a:p>
            <a:pPr algn="just"/>
            <a:r>
              <a:rPr lang="en-US" altLang="en-US" sz="3200" dirty="0">
                <a:latin typeface="Times New Roman" panose="02020603050405020304" pitchFamily="18" charset="0"/>
                <a:cs typeface="Times New Roman" panose="02020603050405020304" pitchFamily="18" charset="0"/>
              </a:rPr>
              <a:t>When full, the bladder's muscle fibers are widely separated and the entire bladder wall is relatively thin, offering relatively little resistance to perforation from sudden large changes in intra vesical pressure.</a:t>
            </a:r>
          </a:p>
          <a:p>
            <a:pPr algn="just"/>
            <a:r>
              <a:rPr lang="en-US" altLang="en-US" sz="3200" dirty="0">
                <a:latin typeface="Times New Roman" panose="02020603050405020304" pitchFamily="18" charset="0"/>
                <a:cs typeface="Times New Roman" panose="02020603050405020304" pitchFamily="18" charset="0"/>
              </a:rPr>
              <a:t>Intraperitoneal bladder rupture occurs as the result of a direct blow to a distended urinary bladder.</a:t>
            </a:r>
          </a:p>
          <a:p>
            <a:pPr algn="just"/>
            <a:endParaRPr lang="en-US" altLang="en-US" sz="3200" dirty="0">
              <a:latin typeface="Times New Roman" panose="02020603050405020304" pitchFamily="18" charset="0"/>
              <a:cs typeface="Times New Roman" panose="02020603050405020304" pitchFamily="18" charset="0"/>
            </a:endParaRP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42265BB9-7992-286F-BAF0-E2F409552A6C}"/>
              </a:ext>
            </a:extLst>
          </p:cNvPr>
          <p:cNvSpPr>
            <a:spLocks noGrp="1"/>
          </p:cNvSpPr>
          <p:nvPr>
            <p:ph type="title"/>
          </p:nvPr>
        </p:nvSpPr>
        <p:spPr>
          <a:xfrm>
            <a:off x="612775" y="228600"/>
            <a:ext cx="8153400" cy="990600"/>
          </a:xfrm>
        </p:spPr>
        <p:txBody>
          <a:bodyPr/>
          <a:lstStyle/>
          <a:p>
            <a:pPr algn="r"/>
            <a:r>
              <a:rPr lang="en-US" altLang="en-US"/>
              <a:t>Contd…</a:t>
            </a:r>
          </a:p>
        </p:txBody>
      </p:sp>
      <p:sp>
        <p:nvSpPr>
          <p:cNvPr id="32771" name="Content Placeholder 2">
            <a:extLst>
              <a:ext uri="{FF2B5EF4-FFF2-40B4-BE49-F238E27FC236}">
                <a16:creationId xmlns:a16="http://schemas.microsoft.com/office/drawing/2014/main" id="{F8FBC444-53FC-ED83-18EE-2CB5783AA318}"/>
              </a:ext>
            </a:extLst>
          </p:cNvPr>
          <p:cNvSpPr>
            <a:spLocks noGrp="1"/>
          </p:cNvSpPr>
          <p:nvPr>
            <p:ph sz="quarter" idx="1"/>
          </p:nvPr>
        </p:nvSpPr>
        <p:spPr>
          <a:xfrm>
            <a:off x="612775" y="1600200"/>
            <a:ext cx="8153400" cy="4495800"/>
          </a:xfrm>
        </p:spPr>
        <p:txBody>
          <a:bodyPr/>
          <a:lstStyle/>
          <a:p>
            <a:pPr algn="just"/>
            <a:r>
              <a:rPr lang="en-US" altLang="en-US" sz="3600" dirty="0">
                <a:latin typeface="Times New Roman" panose="02020603050405020304" pitchFamily="18" charset="0"/>
                <a:cs typeface="Times New Roman" panose="02020603050405020304" pitchFamily="18" charset="0"/>
              </a:rPr>
              <a:t>This type of injury is common among patients diagnosed with alcoholism or those sustaining a seatbelt or steering wheel injury.</a:t>
            </a:r>
          </a:p>
          <a:p>
            <a:pPr algn="just"/>
            <a:r>
              <a:rPr lang="en-US" altLang="en-US" sz="3600" dirty="0">
                <a:latin typeface="Times New Roman" panose="02020603050405020304" pitchFamily="18" charset="0"/>
                <a:cs typeface="Times New Roman" panose="02020603050405020304" pitchFamily="18" charset="0"/>
              </a:rPr>
              <a:t>Since urine may continue to drain into the abdomen, intraperitoneal ruptures may go undiagnosed from days to weeks.</a:t>
            </a:r>
          </a:p>
          <a:p>
            <a:pPr algn="just"/>
            <a:endParaRPr lang="en-US" altLang="en-US" sz="3600" dirty="0">
              <a:latin typeface="Times New Roman" panose="02020603050405020304" pitchFamily="18" charset="0"/>
              <a:cs typeface="Times New Roman" panose="02020603050405020304" pitchFamily="18" charset="0"/>
            </a:endParaRP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85902A7E-4879-0144-2F2E-F24DD86A0D18}"/>
              </a:ext>
            </a:extLst>
          </p:cNvPr>
          <p:cNvSpPr>
            <a:spLocks noGrp="1"/>
          </p:cNvSpPr>
          <p:nvPr>
            <p:ph type="title"/>
          </p:nvPr>
        </p:nvSpPr>
        <p:spPr>
          <a:xfrm>
            <a:off x="612775" y="228600"/>
            <a:ext cx="8153400" cy="990600"/>
          </a:xfrm>
        </p:spPr>
        <p:txBody>
          <a:bodyPr/>
          <a:lstStyle/>
          <a:p>
            <a:pPr algn="r"/>
            <a:r>
              <a:rPr lang="en-US" altLang="en-US"/>
              <a:t>Contd…</a:t>
            </a:r>
          </a:p>
        </p:txBody>
      </p:sp>
      <p:sp>
        <p:nvSpPr>
          <p:cNvPr id="33795" name="Content Placeholder 2">
            <a:extLst>
              <a:ext uri="{FF2B5EF4-FFF2-40B4-BE49-F238E27FC236}">
                <a16:creationId xmlns:a16="http://schemas.microsoft.com/office/drawing/2014/main" id="{DFC77E8F-D817-6CDD-891F-800B09DA5FEC}"/>
              </a:ext>
            </a:extLst>
          </p:cNvPr>
          <p:cNvSpPr>
            <a:spLocks noGrp="1"/>
          </p:cNvSpPr>
          <p:nvPr>
            <p:ph sz="quarter" idx="1"/>
          </p:nvPr>
        </p:nvSpPr>
        <p:spPr>
          <a:xfrm>
            <a:off x="612775" y="1600200"/>
            <a:ext cx="7845426" cy="4530725"/>
          </a:xfrm>
        </p:spPr>
        <p:txBody>
          <a:bodyPr/>
          <a:lstStyle/>
          <a:p>
            <a:pPr algn="just"/>
            <a:r>
              <a:rPr lang="en-US" altLang="en-US" sz="3600" dirty="0">
                <a:latin typeface="Times New Roman" panose="02020603050405020304" pitchFamily="18" charset="0"/>
                <a:cs typeface="Times New Roman" panose="02020603050405020304" pitchFamily="18" charset="0"/>
              </a:rPr>
              <a:t>Electrolyte abnormalities (e.g., hyperkalemia , hypernatremia, uremia, acidosis) may occur as urine is reabsorbed from the peritoneal cavity. </a:t>
            </a:r>
          </a:p>
          <a:p>
            <a:pPr algn="just"/>
            <a:r>
              <a:rPr lang="en-US" altLang="en-US" sz="3600" dirty="0">
                <a:latin typeface="Times New Roman" panose="02020603050405020304" pitchFamily="18" charset="0"/>
                <a:cs typeface="Times New Roman" panose="02020603050405020304" pitchFamily="18" charset="0"/>
              </a:rPr>
              <a:t>Such patients may appear anuric, and the diagnosis is established when urinary ascites are recovered during paracentesis.</a:t>
            </a:r>
          </a:p>
          <a:p>
            <a:pPr algn="just">
              <a:buFont typeface="Wingdings" panose="05000000000000000000" pitchFamily="2" charset="2"/>
              <a:buNone/>
            </a:pPr>
            <a:endParaRPr lang="en-US" altLang="en-US" sz="3600" dirty="0">
              <a:latin typeface="Times New Roman" panose="02020603050405020304" pitchFamily="18" charset="0"/>
              <a:cs typeface="Times New Roman" panose="02020603050405020304" pitchFamily="18" charset="0"/>
            </a:endParaRPr>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DCC50EC4-9FF3-0EDC-8EF2-1C47AAACE8F8}"/>
              </a:ext>
            </a:extLst>
          </p:cNvPr>
          <p:cNvSpPr>
            <a:spLocks noGrp="1"/>
          </p:cNvSpPr>
          <p:nvPr>
            <p:ph type="title"/>
          </p:nvPr>
        </p:nvSpPr>
        <p:spPr>
          <a:xfrm>
            <a:off x="457200" y="277813"/>
            <a:ext cx="8229600" cy="788987"/>
          </a:xfrm>
        </p:spPr>
        <p:txBody>
          <a:bodyPr/>
          <a:lstStyle/>
          <a:p>
            <a:pPr algn="r"/>
            <a:r>
              <a:rPr lang="en-US" altLang="en-US"/>
              <a:t>Contd…</a:t>
            </a:r>
          </a:p>
        </p:txBody>
      </p:sp>
      <p:sp>
        <p:nvSpPr>
          <p:cNvPr id="2" name="Content Placeholder 2">
            <a:extLst>
              <a:ext uri="{FF2B5EF4-FFF2-40B4-BE49-F238E27FC236}">
                <a16:creationId xmlns:a16="http://schemas.microsoft.com/office/drawing/2014/main" id="{97FFFEF5-A4B0-F828-93BE-7A2D17B7E76E}"/>
              </a:ext>
            </a:extLst>
          </p:cNvPr>
          <p:cNvSpPr>
            <a:spLocks noGrp="1"/>
          </p:cNvSpPr>
          <p:nvPr>
            <p:ph sz="quarter" idx="1"/>
          </p:nvPr>
        </p:nvSpPr>
        <p:spPr>
          <a:xfrm>
            <a:off x="612775" y="1600200"/>
            <a:ext cx="7997825" cy="4495800"/>
          </a:xfrm>
        </p:spPr>
        <p:txBody>
          <a:bodyPr>
            <a:normAutofit lnSpcReduction="10000"/>
          </a:bodyPr>
          <a:lstStyle/>
          <a:p>
            <a:pPr marL="320040" indent="-320040" algn="just" fontAlgn="auto">
              <a:spcAft>
                <a:spcPts val="0"/>
              </a:spcAft>
              <a:buFont typeface="Wingdings"/>
              <a:buChar char=""/>
              <a:defRPr/>
            </a:pPr>
            <a:r>
              <a:rPr lang="en-US" sz="3200" dirty="0">
                <a:latin typeface="Times New Roman" pitchFamily="18" charset="0"/>
                <a:cs typeface="Times New Roman" pitchFamily="18" charset="0"/>
              </a:rPr>
              <a:t>Intraperitoneal ruptures demonstrate contrast extravasation into the peritoneal cavity, often outlining loops of bowel and pooling under the diaphragm. </a:t>
            </a:r>
          </a:p>
          <a:p>
            <a:pPr marL="320040" indent="-320040" algn="just" fontAlgn="auto">
              <a:spcAft>
                <a:spcPts val="0"/>
              </a:spcAft>
              <a:buFont typeface="Wingdings"/>
              <a:buChar char=""/>
              <a:defRPr/>
            </a:pPr>
            <a:r>
              <a:rPr lang="en-US" sz="3200" dirty="0">
                <a:latin typeface="Times New Roman" pitchFamily="18" charset="0"/>
                <a:cs typeface="Times New Roman" pitchFamily="18" charset="0"/>
              </a:rPr>
              <a:t>An intraperitoneal rupture is more common in children because of the relative intra-abdominal position of the bladder. The bladder usually descends into the pelvis by age 20 years.</a:t>
            </a:r>
          </a:p>
          <a:p>
            <a:pPr marL="320040" indent="-320040" algn="just" fontAlgn="auto">
              <a:spcAft>
                <a:spcPts val="0"/>
              </a:spcAft>
              <a:buFont typeface="Wingdings"/>
              <a:buChar char=""/>
              <a:defRPr/>
            </a:pPr>
            <a:endParaRPr lang="en-US" sz="3200" dirty="0">
              <a:latin typeface="Times New Roman" pitchFamily="18" charset="0"/>
              <a:cs typeface="Times New Roman" pitchFamily="18" charset="0"/>
            </a:endParaRP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3B01EA29-C7B7-BDFE-BB1D-B0A4D0E2AC3B}"/>
              </a:ext>
            </a:extLst>
          </p:cNvPr>
          <p:cNvSpPr>
            <a:spLocks noGrp="1"/>
          </p:cNvSpPr>
          <p:nvPr>
            <p:ph type="title"/>
          </p:nvPr>
        </p:nvSpPr>
        <p:spPr>
          <a:xfrm>
            <a:off x="612775" y="228600"/>
            <a:ext cx="8153400" cy="990600"/>
          </a:xfrm>
        </p:spPr>
        <p:txBody>
          <a:bodyPr/>
          <a:lstStyle/>
          <a:p>
            <a:endParaRPr lang="en-US" altLang="en-US"/>
          </a:p>
        </p:txBody>
      </p:sp>
      <p:pic>
        <p:nvPicPr>
          <p:cNvPr id="35843" name="Content Placeholder 3" descr="Cystogram of intraperitoneal bladder rupture. The ">
            <a:hlinkClick r:id="rId2"/>
            <a:extLst>
              <a:ext uri="{FF2B5EF4-FFF2-40B4-BE49-F238E27FC236}">
                <a16:creationId xmlns:a16="http://schemas.microsoft.com/office/drawing/2014/main" id="{214B7D03-0CA6-6942-F097-1B4E0A7D72C5}"/>
              </a:ext>
            </a:extLst>
          </p:cNvPr>
          <p:cNvPicPr>
            <a:picLocks noGrp="1"/>
          </p:cNvPicPr>
          <p:nvPr>
            <p:ph sz="quarter" idx="1"/>
          </p:nvPr>
        </p:nvPicPr>
        <p:blipFill>
          <a:blip r:embed="rId3">
            <a:extLst>
              <a:ext uri="{28A0092B-C50C-407E-A947-70E740481C1C}">
                <a14:useLocalDpi xmlns:a14="http://schemas.microsoft.com/office/drawing/2010/main" val="0"/>
              </a:ext>
            </a:extLst>
          </a:blip>
          <a:srcRect/>
          <a:stretch>
            <a:fillRect/>
          </a:stretch>
        </p:blipFill>
        <p:spPr>
          <a:xfrm>
            <a:off x="3419475" y="3003550"/>
            <a:ext cx="2540000" cy="1689100"/>
          </a:xfrm>
        </p:spPr>
      </p:pic>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4AC8341E-6C27-3C08-DD63-3D91ADA3D00B}"/>
              </a:ext>
            </a:extLst>
          </p:cNvPr>
          <p:cNvSpPr>
            <a:spLocks noGrp="1"/>
          </p:cNvSpPr>
          <p:nvPr>
            <p:ph type="title"/>
          </p:nvPr>
        </p:nvSpPr>
        <p:spPr>
          <a:xfrm>
            <a:off x="609600" y="277813"/>
            <a:ext cx="8305800" cy="960437"/>
          </a:xfrm>
        </p:spPr>
        <p:txBody>
          <a:bodyPr/>
          <a:lstStyle/>
          <a:p>
            <a:r>
              <a:rPr lang="en-US" altLang="en-US" dirty="0">
                <a:solidFill>
                  <a:srgbClr val="002060"/>
                </a:solidFill>
              </a:rPr>
              <a:t>CLINICAL  MANIFESTATIONS</a:t>
            </a:r>
          </a:p>
        </p:txBody>
      </p:sp>
      <p:sp>
        <p:nvSpPr>
          <p:cNvPr id="36867" name="Content Placeholder 2">
            <a:extLst>
              <a:ext uri="{FF2B5EF4-FFF2-40B4-BE49-F238E27FC236}">
                <a16:creationId xmlns:a16="http://schemas.microsoft.com/office/drawing/2014/main" id="{A8F36839-0507-1C0A-9248-FD2640B3260F}"/>
              </a:ext>
            </a:extLst>
          </p:cNvPr>
          <p:cNvSpPr>
            <a:spLocks noGrp="1"/>
          </p:cNvSpPr>
          <p:nvPr>
            <p:ph sz="quarter" idx="1"/>
          </p:nvPr>
        </p:nvSpPr>
        <p:spPr>
          <a:xfrm>
            <a:off x="609600" y="1624123"/>
            <a:ext cx="8229600" cy="4530725"/>
          </a:xfrm>
        </p:spPr>
        <p:txBody>
          <a:bodyPr/>
          <a:lstStyle/>
          <a:p>
            <a:r>
              <a:rPr lang="en-US" altLang="en-US" dirty="0">
                <a:latin typeface="Times New Roman" panose="02020603050405020304" pitchFamily="18" charset="0"/>
                <a:cs typeface="Times New Roman" panose="02020603050405020304" pitchFamily="18" charset="0"/>
              </a:rPr>
              <a:t>Clinical signs of bladder injury are relatively nonspecific; however, a triad of symptoms are often present:</a:t>
            </a:r>
          </a:p>
          <a:p>
            <a:pPr algn="just"/>
            <a:endParaRPr lang="en-US" altLang="en-US" dirty="0">
              <a:latin typeface="Times New Roman" panose="02020603050405020304" pitchFamily="18" charset="0"/>
              <a:cs typeface="Times New Roman" panose="02020603050405020304" pitchFamily="18" charset="0"/>
            </a:endParaRPr>
          </a:p>
        </p:txBody>
      </p:sp>
      <p:sp>
        <p:nvSpPr>
          <p:cNvPr id="36868" name="Isosceles Triangle 3">
            <a:extLst>
              <a:ext uri="{FF2B5EF4-FFF2-40B4-BE49-F238E27FC236}">
                <a16:creationId xmlns:a16="http://schemas.microsoft.com/office/drawing/2014/main" id="{62FCCD02-2993-80D4-ABAD-56B755648FC5}"/>
              </a:ext>
            </a:extLst>
          </p:cNvPr>
          <p:cNvSpPr>
            <a:spLocks noChangeArrowheads="1"/>
          </p:cNvSpPr>
          <p:nvPr/>
        </p:nvSpPr>
        <p:spPr bwMode="auto">
          <a:xfrm>
            <a:off x="3352800" y="3429000"/>
            <a:ext cx="2590800" cy="2743200"/>
          </a:xfrm>
          <a:prstGeom prst="triangle">
            <a:avLst>
              <a:gd name="adj" fmla="val 50000"/>
            </a:avLst>
          </a:prstGeom>
          <a:solidFill>
            <a:schemeClr val="accent1"/>
          </a:solidFill>
          <a:ln w="9525" algn="ctr">
            <a:solidFill>
              <a:schemeClr val="tx1"/>
            </a:solidFill>
            <a:round/>
            <a:headEnd/>
            <a:tailEnd/>
          </a:ln>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 name="TextBox 4">
            <a:extLst>
              <a:ext uri="{FF2B5EF4-FFF2-40B4-BE49-F238E27FC236}">
                <a16:creationId xmlns:a16="http://schemas.microsoft.com/office/drawing/2014/main" id="{28107519-E511-5BDB-ECA3-69E2D5BF55AE}"/>
              </a:ext>
            </a:extLst>
          </p:cNvPr>
          <p:cNvSpPr txBox="1"/>
          <p:nvPr/>
        </p:nvSpPr>
        <p:spPr>
          <a:xfrm>
            <a:off x="3352800" y="2971800"/>
            <a:ext cx="3200400" cy="400050"/>
          </a:xfrm>
          <a:prstGeom prst="rect">
            <a:avLst/>
          </a:prstGeom>
          <a:noFill/>
        </p:spPr>
        <p:txBody>
          <a:bodyPr>
            <a:spAutoFit/>
          </a:bodyPr>
          <a:lstStyle/>
          <a:p>
            <a:pPr algn="ctr">
              <a:defRPr/>
            </a:pPr>
            <a:r>
              <a:rPr lang="en-US" sz="2000" b="1" dirty="0">
                <a:solidFill>
                  <a:schemeClr val="accent4">
                    <a:lumMod val="10000"/>
                  </a:schemeClr>
                </a:solidFill>
              </a:rPr>
              <a:t>GROSS HEMATURIA</a:t>
            </a:r>
          </a:p>
        </p:txBody>
      </p:sp>
      <p:sp>
        <p:nvSpPr>
          <p:cNvPr id="6" name="TextBox 5">
            <a:extLst>
              <a:ext uri="{FF2B5EF4-FFF2-40B4-BE49-F238E27FC236}">
                <a16:creationId xmlns:a16="http://schemas.microsoft.com/office/drawing/2014/main" id="{42D9210B-C41A-37F8-4EA7-9CAEB9840A6E}"/>
              </a:ext>
            </a:extLst>
          </p:cNvPr>
          <p:cNvSpPr txBox="1"/>
          <p:nvPr/>
        </p:nvSpPr>
        <p:spPr>
          <a:xfrm>
            <a:off x="762000" y="5334000"/>
            <a:ext cx="2438400" cy="1016000"/>
          </a:xfrm>
          <a:prstGeom prst="rect">
            <a:avLst/>
          </a:prstGeom>
          <a:noFill/>
        </p:spPr>
        <p:txBody>
          <a:bodyPr>
            <a:spAutoFit/>
          </a:bodyPr>
          <a:lstStyle/>
          <a:p>
            <a:pPr algn="ctr">
              <a:defRPr/>
            </a:pPr>
            <a:r>
              <a:rPr lang="en-US" sz="2000" b="1" dirty="0">
                <a:solidFill>
                  <a:schemeClr val="accent4">
                    <a:lumMod val="10000"/>
                  </a:schemeClr>
                </a:solidFill>
              </a:rPr>
              <a:t>SUPRAPUBIC PAIN OR TENDERNESS</a:t>
            </a:r>
          </a:p>
        </p:txBody>
      </p:sp>
      <p:sp>
        <p:nvSpPr>
          <p:cNvPr id="7" name="TextBox 6">
            <a:extLst>
              <a:ext uri="{FF2B5EF4-FFF2-40B4-BE49-F238E27FC236}">
                <a16:creationId xmlns:a16="http://schemas.microsoft.com/office/drawing/2014/main" id="{08AD12F0-4679-D199-D519-F15EDBA59F3F}"/>
              </a:ext>
            </a:extLst>
          </p:cNvPr>
          <p:cNvSpPr txBox="1"/>
          <p:nvPr/>
        </p:nvSpPr>
        <p:spPr>
          <a:xfrm>
            <a:off x="6019800" y="5410200"/>
            <a:ext cx="2438400" cy="1016000"/>
          </a:xfrm>
          <a:prstGeom prst="rect">
            <a:avLst/>
          </a:prstGeom>
          <a:noFill/>
        </p:spPr>
        <p:txBody>
          <a:bodyPr>
            <a:spAutoFit/>
          </a:bodyPr>
          <a:lstStyle/>
          <a:p>
            <a:pPr algn="ctr">
              <a:defRPr/>
            </a:pPr>
            <a:r>
              <a:rPr lang="en-US" sz="2000" b="1" dirty="0">
                <a:solidFill>
                  <a:schemeClr val="accent4">
                    <a:lumMod val="10000"/>
                  </a:schemeClr>
                </a:solidFill>
              </a:rPr>
              <a:t>DIFFICULTY OR INABILITY TO VOID</a:t>
            </a:r>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F236D-77D3-DF3F-A187-7C7797C747CD}"/>
              </a:ext>
            </a:extLst>
          </p:cNvPr>
          <p:cNvSpPr>
            <a:spLocks noGrp="1"/>
          </p:cNvSpPr>
          <p:nvPr>
            <p:ph type="title"/>
          </p:nvPr>
        </p:nvSpPr>
        <p:spPr>
          <a:xfrm>
            <a:off x="457200" y="277813"/>
            <a:ext cx="8229600" cy="712787"/>
          </a:xfrm>
        </p:spPr>
        <p:txBody>
          <a:bodyPr>
            <a:normAutofit fontScale="90000"/>
          </a:bodyPr>
          <a:lstStyle/>
          <a:p>
            <a:pPr algn="r" fontAlgn="auto">
              <a:spcAft>
                <a:spcPts val="0"/>
              </a:spcAft>
              <a:defRPr/>
            </a:pPr>
            <a:r>
              <a:rPr lang="en-US" dirty="0">
                <a:solidFill>
                  <a:schemeClr val="tx2">
                    <a:lumMod val="50000"/>
                  </a:schemeClr>
                </a:solidFill>
              </a:rPr>
              <a:t>Contd…</a:t>
            </a:r>
          </a:p>
        </p:txBody>
      </p:sp>
      <p:sp>
        <p:nvSpPr>
          <p:cNvPr id="37891" name="Content Placeholder 2">
            <a:extLst>
              <a:ext uri="{FF2B5EF4-FFF2-40B4-BE49-F238E27FC236}">
                <a16:creationId xmlns:a16="http://schemas.microsoft.com/office/drawing/2014/main" id="{C96D1BB0-4C3A-9C73-F7BE-91A22E31839D}"/>
              </a:ext>
            </a:extLst>
          </p:cNvPr>
          <p:cNvSpPr>
            <a:spLocks noGrp="1"/>
          </p:cNvSpPr>
          <p:nvPr>
            <p:ph sz="quarter" idx="1"/>
          </p:nvPr>
        </p:nvSpPr>
        <p:spPr>
          <a:xfrm>
            <a:off x="609600" y="1600200"/>
            <a:ext cx="7848600" cy="4530725"/>
          </a:xfrm>
        </p:spPr>
        <p:txBody>
          <a:bodyPr/>
          <a:lstStyle/>
          <a:p>
            <a:r>
              <a:rPr lang="en-US" altLang="en-US" sz="3600" dirty="0">
                <a:latin typeface="Times New Roman" panose="02020603050405020304" pitchFamily="18" charset="0"/>
                <a:cs typeface="Times New Roman" panose="02020603050405020304" pitchFamily="18" charset="0"/>
              </a:rPr>
              <a:t>Hematuria invariably accompanies all bladder injuries. Gross hematuria is the hallmark of a bladder rupture. </a:t>
            </a:r>
          </a:p>
          <a:p>
            <a:r>
              <a:rPr lang="en-US" altLang="en-US" sz="3600" dirty="0">
                <a:latin typeface="Times New Roman" panose="02020603050405020304" pitchFamily="18" charset="0"/>
                <a:cs typeface="Times New Roman" panose="02020603050405020304" pitchFamily="18" charset="0"/>
              </a:rPr>
              <a:t>More than 98% of bladder ruptures are associated with gross hematuria, and 10% are associated with microscopic hematuria.</a:t>
            </a: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F26F071E-F675-837F-44B2-5279C0703CD3}"/>
              </a:ext>
            </a:extLst>
          </p:cNvPr>
          <p:cNvSpPr>
            <a:spLocks noGrp="1"/>
          </p:cNvSpPr>
          <p:nvPr>
            <p:ph type="title"/>
          </p:nvPr>
        </p:nvSpPr>
        <p:spPr>
          <a:xfrm>
            <a:off x="612775" y="228600"/>
            <a:ext cx="8153400" cy="990600"/>
          </a:xfrm>
        </p:spPr>
        <p:txBody>
          <a:bodyPr/>
          <a:lstStyle/>
          <a:p>
            <a:r>
              <a:rPr lang="en-US" altLang="en-US" dirty="0">
                <a:solidFill>
                  <a:srgbClr val="002060"/>
                </a:solidFill>
                <a:ea typeface="Verdana" panose="020B0604030504040204" pitchFamily="34" charset="0"/>
                <a:cs typeface="Verdana" panose="020B0604030504040204" pitchFamily="34" charset="0"/>
              </a:rPr>
              <a:t>DEFINITION</a:t>
            </a:r>
          </a:p>
        </p:txBody>
      </p:sp>
      <p:sp>
        <p:nvSpPr>
          <p:cNvPr id="11267" name="Content Placeholder 2">
            <a:extLst>
              <a:ext uri="{FF2B5EF4-FFF2-40B4-BE49-F238E27FC236}">
                <a16:creationId xmlns:a16="http://schemas.microsoft.com/office/drawing/2014/main" id="{94AADD8A-969F-E60E-65BC-E8C862B37EF4}"/>
              </a:ext>
            </a:extLst>
          </p:cNvPr>
          <p:cNvSpPr>
            <a:spLocks noGrp="1"/>
          </p:cNvSpPr>
          <p:nvPr>
            <p:ph sz="quarter" idx="1"/>
          </p:nvPr>
        </p:nvSpPr>
        <p:spPr>
          <a:xfrm>
            <a:off x="612775" y="1676400"/>
            <a:ext cx="7997825" cy="4530725"/>
          </a:xfrm>
        </p:spPr>
        <p:txBody>
          <a:bodyPr/>
          <a:lstStyle/>
          <a:p>
            <a:pPr marL="0" indent="0">
              <a:buNone/>
            </a:pPr>
            <a:r>
              <a:rPr lang="en-US" altLang="en-US" dirty="0">
                <a:latin typeface="Times New Roman" panose="02020603050405020304" pitchFamily="18" charset="0"/>
                <a:cs typeface="Times New Roman" panose="02020603050405020304" pitchFamily="18" charset="0"/>
              </a:rPr>
              <a:t>It is the injury to the urinary bladder caused by either blunt or penetrating accidents.</a:t>
            </a:r>
          </a:p>
          <a:p>
            <a:pPr marL="0" indent="0">
              <a:buNone/>
            </a:pPr>
            <a:r>
              <a:rPr lang="en-US" altLang="en-US" dirty="0">
                <a:latin typeface="Times New Roman" panose="02020603050405020304" pitchFamily="18" charset="0"/>
                <a:cs typeface="Times New Roman" panose="02020603050405020304" pitchFamily="18" charset="0"/>
              </a:rPr>
              <a:t>	</a:t>
            </a:r>
          </a:p>
          <a:p>
            <a:pPr marL="0" indent="0">
              <a:buNone/>
            </a:pPr>
            <a:r>
              <a:rPr lang="en-US" altLang="en-US" dirty="0">
                <a:latin typeface="Times New Roman" panose="02020603050405020304" pitchFamily="18" charset="0"/>
                <a:cs typeface="Times New Roman" panose="02020603050405020304" pitchFamily="18" charset="0"/>
              </a:rPr>
              <a:t>The probability of bladder injury varies according to the degree of bladder distention; therefore, a full bladder is more likely to become injured than an empty one.</a:t>
            </a:r>
          </a:p>
          <a:p>
            <a:pPr algn="just">
              <a:buFont typeface="Wingdings" panose="05000000000000000000" pitchFamily="2" charset="2"/>
              <a:buNone/>
            </a:pPr>
            <a:r>
              <a:rPr lang="en-US" altLang="en-US" dirty="0">
                <a:latin typeface="Times New Roman" panose="02020603050405020304" pitchFamily="18" charset="0"/>
                <a:cs typeface="Times New Roman" panose="02020603050405020304" pitchFamily="18" charset="0"/>
              </a:rPr>
              <a:t>	</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BB514-376E-D5C3-A80B-FFC9C0C52131}"/>
              </a:ext>
            </a:extLst>
          </p:cNvPr>
          <p:cNvSpPr>
            <a:spLocks noGrp="1"/>
          </p:cNvSpPr>
          <p:nvPr>
            <p:ph type="title"/>
          </p:nvPr>
        </p:nvSpPr>
        <p:spPr>
          <a:xfrm>
            <a:off x="457200" y="277813"/>
            <a:ext cx="8229600" cy="712787"/>
          </a:xfrm>
        </p:spPr>
        <p:txBody>
          <a:bodyPr>
            <a:normAutofit fontScale="90000"/>
          </a:bodyPr>
          <a:lstStyle/>
          <a:p>
            <a:pPr algn="r" fontAlgn="auto">
              <a:spcAft>
                <a:spcPts val="0"/>
              </a:spcAft>
              <a:defRPr/>
            </a:pPr>
            <a:r>
              <a:rPr lang="en-US" dirty="0">
                <a:solidFill>
                  <a:schemeClr val="tx2">
                    <a:lumMod val="50000"/>
                  </a:schemeClr>
                </a:solidFill>
              </a:rPr>
              <a:t>Contd</a:t>
            </a:r>
            <a:r>
              <a:rPr lang="en-US" dirty="0"/>
              <a:t>…</a:t>
            </a:r>
          </a:p>
        </p:txBody>
      </p:sp>
      <p:sp>
        <p:nvSpPr>
          <p:cNvPr id="38914" name="Content Placeholder 2">
            <a:extLst>
              <a:ext uri="{FF2B5EF4-FFF2-40B4-BE49-F238E27FC236}">
                <a16:creationId xmlns:a16="http://schemas.microsoft.com/office/drawing/2014/main" id="{99D0B815-C604-82E2-0708-2E2E5747ED7F}"/>
              </a:ext>
            </a:extLst>
          </p:cNvPr>
          <p:cNvSpPr>
            <a:spLocks noGrp="1"/>
          </p:cNvSpPr>
          <p:nvPr>
            <p:ph sz="quarter" idx="1"/>
          </p:nvPr>
        </p:nvSpPr>
        <p:spPr>
          <a:xfrm>
            <a:off x="609600" y="1600200"/>
            <a:ext cx="7924800" cy="4530725"/>
          </a:xfrm>
        </p:spPr>
        <p:txBody>
          <a:bodyPr>
            <a:normAutofit lnSpcReduction="10000"/>
          </a:bodyPr>
          <a:lstStyle/>
          <a:p>
            <a:pPr marL="320040" indent="-320040" fontAlgn="auto">
              <a:spcAft>
                <a:spcPts val="0"/>
              </a:spcAft>
              <a:buFont typeface="Wingdings"/>
              <a:buChar char=""/>
              <a:defRPr/>
            </a:pPr>
            <a:r>
              <a:rPr lang="en-US" sz="3600" dirty="0">
                <a:latin typeface="Times New Roman" pitchFamily="18" charset="0"/>
                <a:cs typeface="Times New Roman" pitchFamily="18" charset="0"/>
              </a:rPr>
              <a:t>An abdominal examination may reveal distention, guarding, or rebound tenderness.</a:t>
            </a:r>
          </a:p>
          <a:p>
            <a:pPr marL="320040" indent="-320040" fontAlgn="auto">
              <a:spcAft>
                <a:spcPts val="0"/>
              </a:spcAft>
              <a:buFont typeface="Wingdings"/>
              <a:buChar char=""/>
              <a:defRPr/>
            </a:pPr>
            <a:r>
              <a:rPr lang="en-US" sz="3600" dirty="0">
                <a:latin typeface="Times New Roman" pitchFamily="18" charset="0"/>
                <a:cs typeface="Times New Roman" pitchFamily="18" charset="0"/>
              </a:rPr>
              <a:t>Absent bowel sounds and signs of peritoneal irritation indicate a possible intraperitoneal bladder rupture. </a:t>
            </a:r>
          </a:p>
          <a:p>
            <a:pPr marL="320040" indent="-320040" fontAlgn="auto">
              <a:spcAft>
                <a:spcPts val="0"/>
              </a:spcAft>
              <a:buFont typeface="Wingdings"/>
              <a:buChar char=""/>
              <a:defRPr/>
            </a:pPr>
            <a:r>
              <a:rPr lang="en-US" sz="3600" dirty="0">
                <a:latin typeface="Times New Roman" pitchFamily="18" charset="0"/>
                <a:cs typeface="Times New Roman" pitchFamily="18" charset="0"/>
              </a:rPr>
              <a:t>A rectal examination should be performed to exclude rectal injury.</a:t>
            </a:r>
          </a:p>
          <a:p>
            <a:pPr marL="320040" indent="-320040" algn="just" fontAlgn="auto">
              <a:spcAft>
                <a:spcPts val="0"/>
              </a:spcAft>
              <a:buFont typeface="Wingdings"/>
              <a:buChar char=""/>
              <a:defRPr/>
            </a:pPr>
            <a:endParaRPr lang="en-US" sz="3600" dirty="0">
              <a:latin typeface="Times New Roman" pitchFamily="18" charset="0"/>
              <a:cs typeface="Times New Roman" pitchFamily="18" charset="0"/>
            </a:endParaRPr>
          </a:p>
          <a:p>
            <a:pPr marL="320040" indent="-320040" algn="just" fontAlgn="auto">
              <a:spcAft>
                <a:spcPts val="0"/>
              </a:spcAft>
              <a:buFont typeface="Wingdings"/>
              <a:buChar char=""/>
              <a:defRPr/>
            </a:pPr>
            <a:endParaRPr lang="en-US" sz="3600" dirty="0">
              <a:latin typeface="Times New Roman" pitchFamily="18" charset="0"/>
              <a:cs typeface="Times New Roman" pitchFamily="18" charset="0"/>
            </a:endParaRPr>
          </a:p>
          <a:p>
            <a:pPr marL="320040" indent="-320040" algn="just" fontAlgn="auto">
              <a:spcAft>
                <a:spcPts val="0"/>
              </a:spcAft>
              <a:buFont typeface="Wingdings"/>
              <a:buChar char=""/>
              <a:defRPr/>
            </a:pPr>
            <a:endParaRPr lang="en-US" sz="3600" dirty="0">
              <a:latin typeface="Times New Roman" pitchFamily="18" charset="0"/>
              <a:cs typeface="Times New Roman" pitchFamily="18" charset="0"/>
            </a:endParaRP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F7939-404C-B90E-F411-DB6E4654A931}"/>
              </a:ext>
            </a:extLst>
          </p:cNvPr>
          <p:cNvSpPr>
            <a:spLocks noGrp="1"/>
          </p:cNvSpPr>
          <p:nvPr>
            <p:ph type="title"/>
          </p:nvPr>
        </p:nvSpPr>
        <p:spPr>
          <a:xfrm>
            <a:off x="457200" y="277813"/>
            <a:ext cx="8229600" cy="712787"/>
          </a:xfrm>
        </p:spPr>
        <p:txBody>
          <a:bodyPr>
            <a:normAutofit fontScale="90000"/>
          </a:bodyPr>
          <a:lstStyle/>
          <a:p>
            <a:pPr algn="r" fontAlgn="auto">
              <a:spcAft>
                <a:spcPts val="0"/>
              </a:spcAft>
              <a:defRPr/>
            </a:pPr>
            <a:r>
              <a:rPr lang="en-US" dirty="0"/>
              <a:t>Contd…</a:t>
            </a:r>
          </a:p>
        </p:txBody>
      </p:sp>
      <p:sp>
        <p:nvSpPr>
          <p:cNvPr id="3" name="Content Placeholder 2">
            <a:extLst>
              <a:ext uri="{FF2B5EF4-FFF2-40B4-BE49-F238E27FC236}">
                <a16:creationId xmlns:a16="http://schemas.microsoft.com/office/drawing/2014/main" id="{84DDBB31-FBC2-8BBD-315A-ECBF548CFAF5}"/>
              </a:ext>
            </a:extLst>
          </p:cNvPr>
          <p:cNvSpPr>
            <a:spLocks noGrp="1"/>
          </p:cNvSpPr>
          <p:nvPr>
            <p:ph sz="quarter" idx="1"/>
          </p:nvPr>
        </p:nvSpPr>
        <p:spPr>
          <a:xfrm>
            <a:off x="609600" y="1676400"/>
            <a:ext cx="7924800" cy="4530725"/>
          </a:xfrm>
        </p:spPr>
        <p:txBody>
          <a:bodyPr>
            <a:normAutofit lnSpcReduction="10000"/>
          </a:bodyPr>
          <a:lstStyle/>
          <a:p>
            <a:pPr marL="365760" indent="-256032" fontAlgn="auto">
              <a:spcAft>
                <a:spcPts val="0"/>
              </a:spcAft>
              <a:buFont typeface="Wingdings 3"/>
              <a:buChar char=""/>
              <a:defRPr/>
            </a:pPr>
            <a:r>
              <a:rPr lang="en-US" dirty="0">
                <a:latin typeface="Times New Roman" pitchFamily="18" charset="0"/>
                <a:cs typeface="Times New Roman" pitchFamily="18" charset="0"/>
              </a:rPr>
              <a:t>   Shock or hemorrhage (the symptoms include)</a:t>
            </a:r>
          </a:p>
          <a:p>
            <a:pPr lvl="3" fontAlgn="auto">
              <a:spcAft>
                <a:spcPts val="0"/>
              </a:spcAft>
              <a:buClr>
                <a:schemeClr val="accent3"/>
              </a:buClr>
              <a:buFont typeface="Wingdings" panose="05000000000000000000" pitchFamily="2" charset="2"/>
              <a:buChar char="Ø"/>
              <a:defRPr/>
            </a:pPr>
            <a:r>
              <a:rPr lang="en-US" sz="3200" dirty="0">
                <a:latin typeface="Times New Roman" pitchFamily="18" charset="0"/>
                <a:cs typeface="Times New Roman" pitchFamily="18" charset="0"/>
              </a:rPr>
              <a:t>Increased heart rate</a:t>
            </a:r>
          </a:p>
          <a:p>
            <a:pPr lvl="3" fontAlgn="auto">
              <a:spcAft>
                <a:spcPts val="0"/>
              </a:spcAft>
              <a:buClr>
                <a:schemeClr val="accent3"/>
              </a:buClr>
              <a:buFont typeface="Wingdings" panose="05000000000000000000" pitchFamily="2" charset="2"/>
              <a:buChar char="Ø"/>
              <a:defRPr/>
            </a:pPr>
            <a:r>
              <a:rPr lang="en-US" sz="3200" dirty="0">
                <a:latin typeface="Times New Roman" pitchFamily="18" charset="0"/>
                <a:cs typeface="Times New Roman" pitchFamily="18" charset="0"/>
              </a:rPr>
              <a:t>Pale skin</a:t>
            </a:r>
          </a:p>
          <a:p>
            <a:pPr lvl="3" fontAlgn="auto">
              <a:spcAft>
                <a:spcPts val="0"/>
              </a:spcAft>
              <a:buClr>
                <a:schemeClr val="accent3"/>
              </a:buClr>
              <a:buFont typeface="Wingdings" panose="05000000000000000000" pitchFamily="2" charset="2"/>
              <a:buChar char="Ø"/>
              <a:defRPr/>
            </a:pPr>
            <a:r>
              <a:rPr lang="en-US" sz="3200" dirty="0">
                <a:latin typeface="Times New Roman" pitchFamily="18" charset="0"/>
                <a:cs typeface="Times New Roman" pitchFamily="18" charset="0"/>
              </a:rPr>
              <a:t>Sweating</a:t>
            </a:r>
          </a:p>
          <a:p>
            <a:pPr lvl="3" fontAlgn="auto">
              <a:spcAft>
                <a:spcPts val="0"/>
              </a:spcAft>
              <a:buClr>
                <a:schemeClr val="accent3"/>
              </a:buClr>
              <a:buFont typeface="Wingdings" panose="05000000000000000000" pitchFamily="2" charset="2"/>
              <a:buChar char="Ø"/>
              <a:defRPr/>
            </a:pPr>
            <a:r>
              <a:rPr lang="en-US" sz="3200" dirty="0">
                <a:latin typeface="Times New Roman" pitchFamily="18" charset="0"/>
                <a:cs typeface="Times New Roman" pitchFamily="18" charset="0"/>
              </a:rPr>
              <a:t>Skin cool to touch</a:t>
            </a:r>
          </a:p>
          <a:p>
            <a:pPr lvl="3" fontAlgn="auto">
              <a:spcAft>
                <a:spcPts val="0"/>
              </a:spcAft>
              <a:buClr>
                <a:schemeClr val="accent3"/>
              </a:buClr>
              <a:buFont typeface="Wingdings" panose="05000000000000000000" pitchFamily="2" charset="2"/>
              <a:buChar char="Ø"/>
              <a:defRPr/>
            </a:pPr>
            <a:r>
              <a:rPr lang="en-US" sz="3200" dirty="0">
                <a:latin typeface="Times New Roman" pitchFamily="18" charset="0"/>
                <a:cs typeface="Times New Roman" pitchFamily="18" charset="0"/>
              </a:rPr>
              <a:t>Drowsiness</a:t>
            </a:r>
          </a:p>
          <a:p>
            <a:pPr lvl="3" fontAlgn="auto">
              <a:spcAft>
                <a:spcPts val="0"/>
              </a:spcAft>
              <a:buClr>
                <a:schemeClr val="accent3"/>
              </a:buClr>
              <a:buFont typeface="Wingdings" panose="05000000000000000000" pitchFamily="2" charset="2"/>
              <a:buChar char="Ø"/>
              <a:defRPr/>
            </a:pPr>
            <a:r>
              <a:rPr lang="en-US" sz="3200" dirty="0">
                <a:latin typeface="Times New Roman" pitchFamily="18" charset="0"/>
                <a:cs typeface="Times New Roman" pitchFamily="18" charset="0"/>
              </a:rPr>
              <a:t>Lethargy</a:t>
            </a:r>
          </a:p>
          <a:p>
            <a:pPr lvl="3" fontAlgn="auto">
              <a:spcAft>
                <a:spcPts val="0"/>
              </a:spcAft>
              <a:buClr>
                <a:schemeClr val="accent3"/>
              </a:buClr>
              <a:buFont typeface="Wingdings" panose="05000000000000000000" pitchFamily="2" charset="2"/>
              <a:buChar char="Ø"/>
              <a:defRPr/>
            </a:pPr>
            <a:r>
              <a:rPr lang="en-US" sz="3200" dirty="0">
                <a:latin typeface="Times New Roman" pitchFamily="18" charset="0"/>
                <a:cs typeface="Times New Roman" pitchFamily="18" charset="0"/>
              </a:rPr>
              <a:t>Decreased alertness</a:t>
            </a:r>
          </a:p>
          <a:p>
            <a:pPr lvl="3" fontAlgn="auto">
              <a:spcAft>
                <a:spcPts val="0"/>
              </a:spcAft>
              <a:buClr>
                <a:schemeClr val="accent3"/>
              </a:buClr>
              <a:buFont typeface="Wingdings" panose="05000000000000000000" pitchFamily="2" charset="2"/>
              <a:buChar char="Ø"/>
              <a:defRPr/>
            </a:pPr>
            <a:r>
              <a:rPr lang="en-US" sz="3200" dirty="0">
                <a:latin typeface="Times New Roman" pitchFamily="18" charset="0"/>
                <a:cs typeface="Times New Roman" pitchFamily="18" charset="0"/>
              </a:rPr>
              <a:t>Coma</a:t>
            </a:r>
          </a:p>
          <a:p>
            <a:pPr marL="365760" indent="-256032" fontAlgn="auto">
              <a:spcAft>
                <a:spcPts val="0"/>
              </a:spcAft>
              <a:buFont typeface="Wingdings" panose="05000000000000000000" pitchFamily="2" charset="2"/>
              <a:buChar char="Ø"/>
              <a:defRPr/>
            </a:pPr>
            <a:endParaRPr lang="en-US" dirty="0">
              <a:latin typeface="Times New Roman" pitchFamily="18" charset="0"/>
              <a:cs typeface="Times New Roman" pitchFamily="18" charset="0"/>
            </a:endParaRPr>
          </a:p>
          <a:p>
            <a:pPr marL="365760" indent="-256032" fontAlgn="auto">
              <a:spcAft>
                <a:spcPts val="0"/>
              </a:spcAft>
              <a:buFont typeface="Wingdings 3"/>
              <a:buChar char=""/>
              <a:defRPr/>
            </a:pPr>
            <a:endParaRPr lang="en-US" dirty="0">
              <a:latin typeface="Times New Roman" pitchFamily="18" charset="0"/>
              <a:cs typeface="Times New Roman" pitchFamily="18" charset="0"/>
            </a:endParaRP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470D7D43-2FBD-3EEC-D8AE-3EBCFFAA5223}"/>
              </a:ext>
            </a:extLst>
          </p:cNvPr>
          <p:cNvSpPr>
            <a:spLocks noGrp="1"/>
          </p:cNvSpPr>
          <p:nvPr>
            <p:ph type="title"/>
          </p:nvPr>
        </p:nvSpPr>
        <p:spPr>
          <a:xfrm>
            <a:off x="612775" y="228600"/>
            <a:ext cx="8153400" cy="990600"/>
          </a:xfrm>
        </p:spPr>
        <p:txBody>
          <a:bodyPr/>
          <a:lstStyle/>
          <a:p>
            <a:r>
              <a:rPr lang="en-US" altLang="en-US" dirty="0"/>
              <a:t>Diagnostic tests</a:t>
            </a:r>
          </a:p>
        </p:txBody>
      </p:sp>
      <p:sp>
        <p:nvSpPr>
          <p:cNvPr id="3" name="Content Placeholder 2">
            <a:extLst>
              <a:ext uri="{FF2B5EF4-FFF2-40B4-BE49-F238E27FC236}">
                <a16:creationId xmlns:a16="http://schemas.microsoft.com/office/drawing/2014/main" id="{7553B444-DF28-5E84-4BAE-1BA509FA0728}"/>
              </a:ext>
            </a:extLst>
          </p:cNvPr>
          <p:cNvSpPr>
            <a:spLocks noGrp="1"/>
          </p:cNvSpPr>
          <p:nvPr>
            <p:ph sz="quarter" idx="1"/>
          </p:nvPr>
        </p:nvSpPr>
        <p:spPr>
          <a:xfrm>
            <a:off x="612775" y="1600200"/>
            <a:ext cx="7997825" cy="4530725"/>
          </a:xfrm>
        </p:spPr>
        <p:txBody>
          <a:bodyPr>
            <a:normAutofit/>
          </a:bodyPr>
          <a:lstStyle/>
          <a:p>
            <a:pPr marL="457200" indent="-457200" fontAlgn="auto">
              <a:lnSpc>
                <a:spcPct val="90000"/>
              </a:lnSpc>
              <a:spcAft>
                <a:spcPts val="0"/>
              </a:spcAft>
              <a:buFont typeface="Wingdings"/>
              <a:buChar char=""/>
              <a:defRPr/>
            </a:pPr>
            <a:r>
              <a:rPr lang="en-US" dirty="0">
                <a:latin typeface="Times New Roman" pitchFamily="18" charset="0"/>
                <a:cs typeface="Times New Roman" pitchFamily="18" charset="0"/>
              </a:rPr>
              <a:t>History of trauma</a:t>
            </a:r>
          </a:p>
          <a:p>
            <a:pPr marL="457200" indent="-457200" fontAlgn="auto">
              <a:lnSpc>
                <a:spcPct val="90000"/>
              </a:lnSpc>
              <a:spcAft>
                <a:spcPts val="0"/>
              </a:spcAft>
              <a:buFont typeface="Wingdings"/>
              <a:buChar char=""/>
              <a:defRPr/>
            </a:pPr>
            <a:r>
              <a:rPr lang="en-US" dirty="0">
                <a:latin typeface="Times New Roman" pitchFamily="18" charset="0"/>
                <a:cs typeface="Times New Roman" pitchFamily="18" charset="0"/>
              </a:rPr>
              <a:t>Gross hematuria</a:t>
            </a:r>
          </a:p>
          <a:p>
            <a:pPr marL="457200" indent="-457200" fontAlgn="auto">
              <a:lnSpc>
                <a:spcPct val="90000"/>
              </a:lnSpc>
              <a:spcAft>
                <a:spcPts val="0"/>
              </a:spcAft>
              <a:buFont typeface="Wingdings"/>
              <a:buChar char=""/>
              <a:defRPr/>
            </a:pPr>
            <a:r>
              <a:rPr lang="en-US" dirty="0">
                <a:latin typeface="Times New Roman" pitchFamily="18" charset="0"/>
                <a:cs typeface="Times New Roman" pitchFamily="18" charset="0"/>
              </a:rPr>
              <a:t>Suprapubic pain</a:t>
            </a:r>
          </a:p>
          <a:p>
            <a:pPr marL="457200" indent="-457200" fontAlgn="auto">
              <a:lnSpc>
                <a:spcPct val="90000"/>
              </a:lnSpc>
              <a:spcAft>
                <a:spcPts val="0"/>
              </a:spcAft>
              <a:buFont typeface="Wingdings"/>
              <a:buChar char=""/>
              <a:defRPr/>
            </a:pPr>
            <a:r>
              <a:rPr lang="en-US" dirty="0">
                <a:latin typeface="Times New Roman" pitchFamily="18" charset="0"/>
                <a:cs typeface="Times New Roman" pitchFamily="18" charset="0"/>
              </a:rPr>
              <a:t>Difficulty to void</a:t>
            </a:r>
          </a:p>
          <a:p>
            <a:pPr marL="457200" indent="-457200" fontAlgn="auto">
              <a:lnSpc>
                <a:spcPct val="90000"/>
              </a:lnSpc>
              <a:spcAft>
                <a:spcPts val="0"/>
              </a:spcAft>
              <a:buFont typeface="Wingdings"/>
              <a:buChar char=""/>
              <a:defRPr/>
            </a:pPr>
            <a:r>
              <a:rPr lang="en-US" dirty="0">
                <a:latin typeface="Times New Roman" pitchFamily="18" charset="0"/>
                <a:cs typeface="Times New Roman" pitchFamily="18" charset="0"/>
              </a:rPr>
              <a:t>Abdominal tenderness </a:t>
            </a:r>
          </a:p>
          <a:p>
            <a:pPr marL="566928" indent="-457200" fontAlgn="auto">
              <a:spcAft>
                <a:spcPts val="0"/>
              </a:spcAft>
              <a:buFont typeface="Wingdings"/>
              <a:buChar char=""/>
              <a:defRPr/>
            </a:pPr>
            <a:r>
              <a:rPr lang="en-US" dirty="0">
                <a:latin typeface="Times New Roman" pitchFamily="18" charset="0"/>
                <a:cs typeface="Times New Roman" pitchFamily="18" charset="0"/>
              </a:rPr>
              <a:t>   Foley’s catheter</a:t>
            </a:r>
          </a:p>
          <a:p>
            <a:pPr marL="566928" indent="-457200" fontAlgn="auto">
              <a:spcAft>
                <a:spcPts val="0"/>
              </a:spcAft>
              <a:buFont typeface="Wingdings"/>
              <a:buChar char=""/>
              <a:defRPr/>
            </a:pPr>
            <a:r>
              <a:rPr lang="en-US" dirty="0">
                <a:latin typeface="Times New Roman" pitchFamily="18" charset="0"/>
                <a:cs typeface="Times New Roman" pitchFamily="18" charset="0"/>
              </a:rPr>
              <a:t>   CT scanning</a:t>
            </a:r>
          </a:p>
          <a:p>
            <a:pPr marL="566928" indent="-457200" fontAlgn="auto">
              <a:spcAft>
                <a:spcPts val="0"/>
              </a:spcAft>
              <a:buFont typeface="Wingdings"/>
              <a:buChar char=""/>
              <a:defRPr/>
            </a:pPr>
            <a:r>
              <a:rPr lang="en-US" dirty="0">
                <a:latin typeface="Times New Roman" pitchFamily="18" charset="0"/>
                <a:cs typeface="Times New Roman" pitchFamily="18" charset="0"/>
              </a:rPr>
              <a:t>   Cystography</a:t>
            </a:r>
          </a:p>
          <a:p>
            <a:pPr marL="566928" indent="-457200" fontAlgn="auto">
              <a:spcAft>
                <a:spcPts val="0"/>
              </a:spcAft>
              <a:buFont typeface="Wingdings"/>
              <a:buChar char=""/>
              <a:defRPr/>
            </a:pPr>
            <a:endParaRPr lang="en-US" dirty="0">
              <a:latin typeface="Times New Roman" pitchFamily="18" charset="0"/>
              <a:cs typeface="Times New Roman" pitchFamily="18" charset="0"/>
            </a:endParaRPr>
          </a:p>
          <a:p>
            <a:pPr marL="566928" indent="-457200" fontAlgn="auto">
              <a:spcAft>
                <a:spcPts val="0"/>
              </a:spcAft>
              <a:buFont typeface="Wingdings"/>
              <a:buChar char=""/>
              <a:defRPr/>
            </a:pPr>
            <a:endParaRPr lang="en-US" dirty="0">
              <a:latin typeface="Times New Roman" pitchFamily="18" charset="0"/>
              <a:cs typeface="Times New Roman" pitchFamily="18" charset="0"/>
            </a:endParaRPr>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1D7A713D-B0B6-A3CA-3CD5-D57036CCBB43}"/>
              </a:ext>
            </a:extLst>
          </p:cNvPr>
          <p:cNvSpPr>
            <a:spLocks noGrp="1"/>
          </p:cNvSpPr>
          <p:nvPr>
            <p:ph type="title"/>
          </p:nvPr>
        </p:nvSpPr>
        <p:spPr>
          <a:xfrm>
            <a:off x="612775" y="228600"/>
            <a:ext cx="8153400" cy="990600"/>
          </a:xfrm>
        </p:spPr>
        <p:txBody>
          <a:bodyPr/>
          <a:lstStyle/>
          <a:p>
            <a:r>
              <a:rPr lang="en-US" altLang="en-US"/>
              <a:t>CT Scan</a:t>
            </a:r>
            <a:endParaRPr lang="en-US" altLang="en-US" dirty="0"/>
          </a:p>
        </p:txBody>
      </p:sp>
      <p:sp>
        <p:nvSpPr>
          <p:cNvPr id="41987" name="Content Placeholder 2">
            <a:extLst>
              <a:ext uri="{FF2B5EF4-FFF2-40B4-BE49-F238E27FC236}">
                <a16:creationId xmlns:a16="http://schemas.microsoft.com/office/drawing/2014/main" id="{5C870A88-3F9C-42B3-AD08-39D8B2BD579A}"/>
              </a:ext>
            </a:extLst>
          </p:cNvPr>
          <p:cNvSpPr>
            <a:spLocks noGrp="1"/>
          </p:cNvSpPr>
          <p:nvPr>
            <p:ph sz="quarter" idx="1"/>
          </p:nvPr>
        </p:nvSpPr>
        <p:spPr>
          <a:xfrm>
            <a:off x="612775" y="1600200"/>
            <a:ext cx="8153400" cy="4495800"/>
          </a:xfrm>
        </p:spPr>
        <p:txBody>
          <a:bodyPr/>
          <a:lstStyle/>
          <a:p>
            <a:r>
              <a:rPr lang="en-US" altLang="en-US" sz="3200" dirty="0">
                <a:latin typeface="Times New Roman" panose="02020603050405020304" pitchFamily="18" charset="0"/>
                <a:cs typeface="Times New Roman" panose="02020603050405020304" pitchFamily="18" charset="0"/>
              </a:rPr>
              <a:t>It is often the first test performed in patients with blunt abdominal trauma. </a:t>
            </a:r>
          </a:p>
          <a:p>
            <a:endParaRPr lang="en-US" altLang="en-US" sz="3200" dirty="0">
              <a:latin typeface="Times New Roman" panose="02020603050405020304" pitchFamily="18" charset="0"/>
              <a:cs typeface="Times New Roman" panose="02020603050405020304" pitchFamily="18" charset="0"/>
            </a:endParaRPr>
          </a:p>
          <a:p>
            <a:r>
              <a:rPr lang="en-US" altLang="en-US" sz="3200" dirty="0">
                <a:latin typeface="Times New Roman" panose="02020603050405020304" pitchFamily="18" charset="0"/>
                <a:cs typeface="Times New Roman" panose="02020603050405020304" pitchFamily="18" charset="0"/>
              </a:rPr>
              <a:t>The CT scan of the pelvis provides information on the status of the pelvic organs and bony pelvis . </a:t>
            </a:r>
          </a:p>
          <a:p>
            <a:endParaRPr lang="en-US" altLang="en-US" sz="3200" dirty="0">
              <a:latin typeface="Times New Roman" panose="02020603050405020304" pitchFamily="18" charset="0"/>
              <a:cs typeface="Times New Roman" panose="02020603050405020304" pitchFamily="18" charset="0"/>
            </a:endParaRPr>
          </a:p>
          <a:p>
            <a:r>
              <a:rPr lang="en-US" altLang="en-US" sz="3200" dirty="0">
                <a:latin typeface="Times New Roman" panose="02020603050405020304" pitchFamily="18" charset="0"/>
                <a:cs typeface="Times New Roman" panose="02020603050405020304" pitchFamily="18" charset="0"/>
              </a:rPr>
              <a:t>It most sensitive test for bladder perforation</a:t>
            </a:r>
          </a:p>
          <a:p>
            <a:pPr algn="just"/>
            <a:endParaRPr lang="en-US" altLang="en-US" sz="3200" dirty="0">
              <a:latin typeface="Times New Roman" panose="02020603050405020304" pitchFamily="18" charset="0"/>
              <a:cs typeface="Times New Roman" panose="02020603050405020304" pitchFamily="18" charset="0"/>
            </a:endParaRPr>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D700EB13-A77E-F3E3-8261-C2C62F111A70}"/>
              </a:ext>
            </a:extLst>
          </p:cNvPr>
          <p:cNvSpPr>
            <a:spLocks noGrp="1"/>
          </p:cNvSpPr>
          <p:nvPr>
            <p:ph type="title"/>
          </p:nvPr>
        </p:nvSpPr>
        <p:spPr>
          <a:xfrm>
            <a:off x="612775" y="228600"/>
            <a:ext cx="8153400" cy="990600"/>
          </a:xfrm>
        </p:spPr>
        <p:txBody>
          <a:bodyPr/>
          <a:lstStyle/>
          <a:p>
            <a:r>
              <a:rPr lang="en-US" altLang="en-US" dirty="0">
                <a:solidFill>
                  <a:srgbClr val="002060"/>
                </a:solidFill>
              </a:rPr>
              <a:t>MANAGEMENT</a:t>
            </a:r>
          </a:p>
        </p:txBody>
      </p:sp>
      <p:sp>
        <p:nvSpPr>
          <p:cNvPr id="43011" name="Content Placeholder 2">
            <a:extLst>
              <a:ext uri="{FF2B5EF4-FFF2-40B4-BE49-F238E27FC236}">
                <a16:creationId xmlns:a16="http://schemas.microsoft.com/office/drawing/2014/main" id="{A5AE6F4A-D208-E823-F4C4-F1F913ACA43B}"/>
              </a:ext>
            </a:extLst>
          </p:cNvPr>
          <p:cNvSpPr>
            <a:spLocks noGrp="1"/>
          </p:cNvSpPr>
          <p:nvPr>
            <p:ph sz="quarter" idx="1"/>
          </p:nvPr>
        </p:nvSpPr>
        <p:spPr>
          <a:xfrm>
            <a:off x="612774" y="1600200"/>
            <a:ext cx="7845425" cy="4530725"/>
          </a:xfrm>
        </p:spPr>
        <p:txBody>
          <a:bodyPr/>
          <a:lstStyle/>
          <a:p>
            <a:r>
              <a:rPr lang="en-US" altLang="en-US" sz="3200" dirty="0">
                <a:latin typeface="Times New Roman" panose="02020603050405020304" pitchFamily="18" charset="0"/>
                <a:cs typeface="Times New Roman" panose="02020603050405020304" pitchFamily="18" charset="0"/>
              </a:rPr>
              <a:t>The European Association of Urology (EAU) developed guidelines for the appropriate management of </a:t>
            </a:r>
            <a:r>
              <a:rPr lang="en-US" altLang="en-US" sz="3200" dirty="0" err="1">
                <a:latin typeface="Times New Roman" panose="02020603050405020304" pitchFamily="18" charset="0"/>
                <a:cs typeface="Times New Roman" panose="02020603050405020304" pitchFamily="18" charset="0"/>
              </a:rPr>
              <a:t>genito</a:t>
            </a:r>
            <a:r>
              <a:rPr lang="en-US" altLang="en-US" sz="3200" dirty="0">
                <a:latin typeface="Times New Roman" panose="02020603050405020304" pitchFamily="18" charset="0"/>
                <a:cs typeface="Times New Roman" panose="02020603050405020304" pitchFamily="18" charset="0"/>
              </a:rPr>
              <a:t>-urinary trauma.</a:t>
            </a:r>
          </a:p>
          <a:p>
            <a:endParaRPr lang="en-US" altLang="en-US" sz="3200" baseline="30000" dirty="0">
              <a:latin typeface="Times New Roman" panose="02020603050405020304" pitchFamily="18" charset="0"/>
              <a:cs typeface="Times New Roman" panose="02020603050405020304" pitchFamily="18" charset="0"/>
            </a:endParaRPr>
          </a:p>
          <a:p>
            <a:r>
              <a:rPr lang="en-US" altLang="en-US" sz="3200" dirty="0">
                <a:latin typeface="Times New Roman" panose="02020603050405020304" pitchFamily="18" charset="0"/>
                <a:cs typeface="Times New Roman" panose="02020603050405020304" pitchFamily="18" charset="0"/>
              </a:rPr>
              <a:t>In suspected renal injuries the hemodynamic situation of the patient is the benchmark for the diagnostic and therapeutic algorithm.</a:t>
            </a:r>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5C7EC846-1300-4627-D0FD-0B50EB36BA02}"/>
              </a:ext>
            </a:extLst>
          </p:cNvPr>
          <p:cNvSpPr>
            <a:spLocks noGrp="1"/>
          </p:cNvSpPr>
          <p:nvPr>
            <p:ph type="title"/>
          </p:nvPr>
        </p:nvSpPr>
        <p:spPr>
          <a:xfrm>
            <a:off x="612775" y="228600"/>
            <a:ext cx="8153400" cy="990600"/>
          </a:xfrm>
        </p:spPr>
        <p:txBody>
          <a:bodyPr/>
          <a:lstStyle/>
          <a:p>
            <a:pPr algn="r"/>
            <a:r>
              <a:rPr lang="en-US" altLang="en-US" sz="4800"/>
              <a:t>Contd…</a:t>
            </a:r>
          </a:p>
        </p:txBody>
      </p:sp>
      <p:sp>
        <p:nvSpPr>
          <p:cNvPr id="44035" name="Content Placeholder 2">
            <a:extLst>
              <a:ext uri="{FF2B5EF4-FFF2-40B4-BE49-F238E27FC236}">
                <a16:creationId xmlns:a16="http://schemas.microsoft.com/office/drawing/2014/main" id="{BE1C9736-4BDB-C1FD-7B80-F04587473CB3}"/>
              </a:ext>
            </a:extLst>
          </p:cNvPr>
          <p:cNvSpPr>
            <a:spLocks noGrp="1"/>
          </p:cNvSpPr>
          <p:nvPr>
            <p:ph sz="quarter" idx="1"/>
          </p:nvPr>
        </p:nvSpPr>
        <p:spPr>
          <a:xfrm>
            <a:off x="612775" y="1600200"/>
            <a:ext cx="8153400" cy="4495800"/>
          </a:xfrm>
        </p:spPr>
        <p:txBody>
          <a:bodyPr/>
          <a:lstStyle/>
          <a:p>
            <a:pPr algn="just"/>
            <a:r>
              <a:rPr lang="en-US" altLang="en-US" sz="3600" dirty="0">
                <a:latin typeface="Times New Roman" panose="02020603050405020304" pitchFamily="18" charset="0"/>
                <a:cs typeface="Times New Roman" panose="02020603050405020304" pitchFamily="18" charset="0"/>
              </a:rPr>
              <a:t>Most extraperitoneal ruptures can be managed safely with simple catheter drainage (</a:t>
            </a:r>
            <a:r>
              <a:rPr lang="en-US" altLang="en-US" sz="3600" dirty="0" err="1">
                <a:latin typeface="Times New Roman" panose="02020603050405020304" pitchFamily="18" charset="0"/>
                <a:cs typeface="Times New Roman" panose="02020603050405020304" pitchFamily="18" charset="0"/>
              </a:rPr>
              <a:t>ie</a:t>
            </a:r>
            <a:r>
              <a:rPr lang="en-US" altLang="en-US" sz="3600" dirty="0">
                <a:latin typeface="Times New Roman" panose="02020603050405020304" pitchFamily="18" charset="0"/>
                <a:cs typeface="Times New Roman" panose="02020603050405020304" pitchFamily="18" charset="0"/>
              </a:rPr>
              <a:t>, urethral or Suprapubic).</a:t>
            </a:r>
            <a:r>
              <a:rPr lang="en-US" altLang="en-US" sz="3600" baseline="30000" dirty="0">
                <a:latin typeface="Times New Roman" panose="02020603050405020304" pitchFamily="18" charset="0"/>
                <a:cs typeface="Times New Roman" panose="02020603050405020304" pitchFamily="18" charset="0"/>
              </a:rPr>
              <a:t> </a:t>
            </a:r>
            <a:r>
              <a:rPr lang="en-US" altLang="en-US" sz="3600" dirty="0">
                <a:latin typeface="Times New Roman" panose="02020603050405020304" pitchFamily="18" charset="0"/>
                <a:cs typeface="Times New Roman" panose="02020603050405020304" pitchFamily="18" charset="0"/>
              </a:rPr>
              <a:t>Leave the catheter in for 7-10 days and then obtain a cystogram.</a:t>
            </a:r>
          </a:p>
          <a:p>
            <a:pPr algn="just"/>
            <a:r>
              <a:rPr lang="en-US" altLang="en-US" sz="3600" dirty="0">
                <a:latin typeface="Times New Roman" panose="02020603050405020304" pitchFamily="18" charset="0"/>
                <a:cs typeface="Times New Roman" panose="02020603050405020304" pitchFamily="18" charset="0"/>
              </a:rPr>
              <a:t>All extraperitoneal bladder injuries heal within 3 weeks</a:t>
            </a:r>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1D72F399-A59F-F1DB-E187-252B87910B90}"/>
              </a:ext>
            </a:extLst>
          </p:cNvPr>
          <p:cNvSpPr>
            <a:spLocks noGrp="1"/>
          </p:cNvSpPr>
          <p:nvPr>
            <p:ph type="title"/>
          </p:nvPr>
        </p:nvSpPr>
        <p:spPr>
          <a:xfrm>
            <a:off x="612775" y="228600"/>
            <a:ext cx="8153400" cy="990600"/>
          </a:xfrm>
        </p:spPr>
        <p:txBody>
          <a:bodyPr/>
          <a:lstStyle/>
          <a:p>
            <a:r>
              <a:rPr lang="en-US" altLang="en-US">
                <a:solidFill>
                  <a:srgbClr val="002060"/>
                </a:solidFill>
              </a:rPr>
              <a:t>Surgical Management</a:t>
            </a:r>
          </a:p>
        </p:txBody>
      </p:sp>
      <p:sp>
        <p:nvSpPr>
          <p:cNvPr id="45059" name="Content Placeholder 2">
            <a:extLst>
              <a:ext uri="{FF2B5EF4-FFF2-40B4-BE49-F238E27FC236}">
                <a16:creationId xmlns:a16="http://schemas.microsoft.com/office/drawing/2014/main" id="{BF52ACE7-FD22-698C-B353-FCA2EA2F82D0}"/>
              </a:ext>
            </a:extLst>
          </p:cNvPr>
          <p:cNvSpPr>
            <a:spLocks noGrp="1"/>
          </p:cNvSpPr>
          <p:nvPr>
            <p:ph sz="quarter" idx="1"/>
          </p:nvPr>
        </p:nvSpPr>
        <p:spPr>
          <a:xfrm>
            <a:off x="612775" y="1600200"/>
            <a:ext cx="8153400" cy="4495800"/>
          </a:xfrm>
        </p:spPr>
        <p:txBody>
          <a:bodyPr/>
          <a:lstStyle/>
          <a:p>
            <a:pPr algn="just">
              <a:buFont typeface="Wingdings" panose="05000000000000000000" pitchFamily="2" charset="2"/>
              <a:buNone/>
            </a:pPr>
            <a:r>
              <a:rPr lang="en-US" altLang="en-US" sz="3200" b="1">
                <a:solidFill>
                  <a:srgbClr val="FF0000"/>
                </a:solidFill>
                <a:latin typeface="Times New Roman" panose="02020603050405020304" pitchFamily="18" charset="0"/>
                <a:cs typeface="Times New Roman" panose="02020603050405020304" pitchFamily="18" charset="0"/>
              </a:rPr>
              <a:t>Intraperitoneal bladder rupture</a:t>
            </a:r>
            <a:endParaRPr lang="en-US" altLang="en-US" sz="3200">
              <a:solidFill>
                <a:srgbClr val="FF0000"/>
              </a:solidFill>
              <a:latin typeface="Times New Roman" panose="02020603050405020304" pitchFamily="18" charset="0"/>
              <a:cs typeface="Times New Roman" panose="02020603050405020304" pitchFamily="18" charset="0"/>
            </a:endParaRPr>
          </a:p>
          <a:p>
            <a:pPr algn="just"/>
            <a:r>
              <a:rPr lang="en-US" altLang="en-US" sz="3200">
                <a:latin typeface="Times New Roman" panose="02020603050405020304" pitchFamily="18" charset="0"/>
                <a:cs typeface="Times New Roman" panose="02020603050405020304" pitchFamily="18" charset="0"/>
              </a:rPr>
              <a:t>Most require surgical exploration, as they do not heal with catheterization alone. Urine continues to leak into the abdominal cavity, resulting in urinary ascites, abdominal distention, and electrolyte disturbances.</a:t>
            </a:r>
          </a:p>
          <a:p>
            <a:pPr algn="just"/>
            <a:r>
              <a:rPr lang="en-US" altLang="en-US" sz="3200">
                <a:latin typeface="Times New Roman" panose="02020603050405020304" pitchFamily="18" charset="0"/>
                <a:cs typeface="Times New Roman" panose="02020603050405020304" pitchFamily="18" charset="0"/>
              </a:rPr>
              <a:t>All wounds should be explored and should be surgically repaired.</a:t>
            </a:r>
          </a:p>
          <a:p>
            <a:pPr algn="just"/>
            <a:endParaRPr lang="en-US" altLang="en-US" sz="3200">
              <a:latin typeface="Times New Roman" panose="02020603050405020304" pitchFamily="18" charset="0"/>
              <a:cs typeface="Times New Roman" panose="02020603050405020304" pitchFamily="18" charset="0"/>
            </a:endParaRPr>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84CCA-805E-639E-47D3-9ECFCFAA4A58}"/>
              </a:ext>
            </a:extLst>
          </p:cNvPr>
          <p:cNvSpPr>
            <a:spLocks noGrp="1"/>
          </p:cNvSpPr>
          <p:nvPr>
            <p:ph type="title"/>
          </p:nvPr>
        </p:nvSpPr>
        <p:spPr>
          <a:xfrm>
            <a:off x="457200" y="277813"/>
            <a:ext cx="8229600" cy="636587"/>
          </a:xfrm>
        </p:spPr>
        <p:txBody>
          <a:bodyPr>
            <a:normAutofit fontScale="90000"/>
          </a:bodyPr>
          <a:lstStyle/>
          <a:p>
            <a:pPr algn="r" fontAlgn="auto">
              <a:spcAft>
                <a:spcPts val="0"/>
              </a:spcAft>
              <a:defRPr/>
            </a:pPr>
            <a:r>
              <a:rPr lang="en-US" dirty="0"/>
              <a:t>Contd…</a:t>
            </a:r>
          </a:p>
        </p:txBody>
      </p:sp>
      <p:sp>
        <p:nvSpPr>
          <p:cNvPr id="46083" name="Content Placeholder 2">
            <a:extLst>
              <a:ext uri="{FF2B5EF4-FFF2-40B4-BE49-F238E27FC236}">
                <a16:creationId xmlns:a16="http://schemas.microsoft.com/office/drawing/2014/main" id="{4C823B1E-05FE-8341-1883-2E643EDA947E}"/>
              </a:ext>
            </a:extLst>
          </p:cNvPr>
          <p:cNvSpPr>
            <a:spLocks noGrp="1"/>
          </p:cNvSpPr>
          <p:nvPr>
            <p:ph sz="quarter" idx="1"/>
          </p:nvPr>
        </p:nvSpPr>
        <p:spPr>
          <a:xfrm>
            <a:off x="609600" y="1600200"/>
            <a:ext cx="8001000" cy="4724400"/>
          </a:xfrm>
        </p:spPr>
        <p:txBody>
          <a:bodyPr/>
          <a:lstStyle/>
          <a:p>
            <a:pPr algn="just">
              <a:buFont typeface="Wingdings" panose="05000000000000000000" pitchFamily="2" charset="2"/>
              <a:buNone/>
            </a:pPr>
            <a:r>
              <a:rPr lang="en-US" altLang="en-US" sz="3600" b="1" dirty="0">
                <a:solidFill>
                  <a:srgbClr val="FF0000"/>
                </a:solidFill>
                <a:latin typeface="Times New Roman" panose="02020603050405020304" pitchFamily="18" charset="0"/>
                <a:cs typeface="Times New Roman" panose="02020603050405020304" pitchFamily="18" charset="0"/>
              </a:rPr>
              <a:t>Extraperitoneal extravasation</a:t>
            </a:r>
            <a:r>
              <a:rPr lang="en-US" altLang="en-US" sz="3600" dirty="0">
                <a:solidFill>
                  <a:srgbClr val="FF0000"/>
                </a:solidFill>
                <a:latin typeface="Times New Roman" panose="02020603050405020304" pitchFamily="18" charset="0"/>
                <a:cs typeface="Times New Roman" panose="02020603050405020304" pitchFamily="18" charset="0"/>
              </a:rPr>
              <a:t> </a:t>
            </a:r>
          </a:p>
          <a:p>
            <a:r>
              <a:rPr lang="en-US" altLang="en-US" sz="3600" dirty="0">
                <a:latin typeface="Times New Roman" panose="02020603050405020304" pitchFamily="18" charset="0"/>
                <a:cs typeface="Times New Roman" panose="02020603050405020304" pitchFamily="18" charset="0"/>
              </a:rPr>
              <a:t>Bladders with extensive extraperitoneal extravasation are often repaired surgically.</a:t>
            </a:r>
          </a:p>
          <a:p>
            <a:r>
              <a:rPr lang="en-US" altLang="en-US" sz="3600" dirty="0">
                <a:latin typeface="Times New Roman" panose="02020603050405020304" pitchFamily="18" charset="0"/>
                <a:cs typeface="Times New Roman" panose="02020603050405020304" pitchFamily="18" charset="0"/>
              </a:rPr>
              <a:t>Early surgical intervention in these cases decreases the length of hospitalization and potential complications. It also promotes early recovery.</a:t>
            </a:r>
          </a:p>
          <a:p>
            <a:pPr algn="just"/>
            <a:endParaRPr lang="en-US" altLang="en-US" sz="3600" dirty="0">
              <a:latin typeface="Times New Roman" panose="02020603050405020304" pitchFamily="18" charset="0"/>
              <a:cs typeface="Times New Roman" panose="02020603050405020304" pitchFamily="18" charset="0"/>
            </a:endParaRPr>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A8BCED51-F8CB-62D6-8D8F-A2EB03E58061}"/>
              </a:ext>
            </a:extLst>
          </p:cNvPr>
          <p:cNvSpPr>
            <a:spLocks noGrp="1"/>
          </p:cNvSpPr>
          <p:nvPr>
            <p:ph type="title"/>
          </p:nvPr>
        </p:nvSpPr>
        <p:spPr>
          <a:xfrm>
            <a:off x="612775" y="228600"/>
            <a:ext cx="8153400" cy="990600"/>
          </a:xfrm>
        </p:spPr>
        <p:txBody>
          <a:bodyPr/>
          <a:lstStyle/>
          <a:p>
            <a:r>
              <a:rPr lang="en-US" altLang="en-US" dirty="0">
                <a:solidFill>
                  <a:srgbClr val="002060"/>
                </a:solidFill>
              </a:rPr>
              <a:t>Complications </a:t>
            </a:r>
          </a:p>
        </p:txBody>
      </p:sp>
      <p:sp>
        <p:nvSpPr>
          <p:cNvPr id="3" name="Content Placeholder 2">
            <a:extLst>
              <a:ext uri="{FF2B5EF4-FFF2-40B4-BE49-F238E27FC236}">
                <a16:creationId xmlns:a16="http://schemas.microsoft.com/office/drawing/2014/main" id="{1C07B5AD-6AD2-004C-7743-81FBF829B067}"/>
              </a:ext>
            </a:extLst>
          </p:cNvPr>
          <p:cNvSpPr>
            <a:spLocks noGrp="1"/>
          </p:cNvSpPr>
          <p:nvPr>
            <p:ph sz="quarter" idx="1"/>
          </p:nvPr>
        </p:nvSpPr>
        <p:spPr>
          <a:xfrm>
            <a:off x="612775" y="1600200"/>
            <a:ext cx="8153400" cy="4495800"/>
          </a:xfrm>
        </p:spPr>
        <p:txBody>
          <a:bodyPr>
            <a:normAutofit/>
          </a:bodyPr>
          <a:lstStyle/>
          <a:p>
            <a:pPr marL="609600" indent="-609600" fontAlgn="auto">
              <a:spcAft>
                <a:spcPts val="0"/>
              </a:spcAft>
              <a:buSzPct val="107000"/>
              <a:buFont typeface="Wingdings" panose="05000000000000000000" pitchFamily="2" charset="2"/>
              <a:buChar char="§"/>
              <a:defRPr/>
            </a:pPr>
            <a:r>
              <a:rPr lang="en-US" sz="3200" dirty="0">
                <a:latin typeface="Times New Roman" pitchFamily="18" charset="0"/>
                <a:cs typeface="Times New Roman" pitchFamily="18" charset="0"/>
              </a:rPr>
              <a:t>Hemorrhage</a:t>
            </a:r>
          </a:p>
          <a:p>
            <a:pPr marL="609600" indent="-609600" fontAlgn="auto">
              <a:spcAft>
                <a:spcPts val="0"/>
              </a:spcAft>
              <a:buSzPct val="107000"/>
              <a:buFont typeface="Wingdings" panose="05000000000000000000" pitchFamily="2" charset="2"/>
              <a:buChar char="§"/>
              <a:defRPr/>
            </a:pPr>
            <a:r>
              <a:rPr lang="en-US" sz="3200" dirty="0">
                <a:latin typeface="Times New Roman" pitchFamily="18" charset="0"/>
                <a:cs typeface="Times New Roman" pitchFamily="18" charset="0"/>
              </a:rPr>
              <a:t>Pelvic infection</a:t>
            </a:r>
          </a:p>
          <a:p>
            <a:pPr marL="609600" indent="-609600" fontAlgn="auto">
              <a:spcAft>
                <a:spcPts val="0"/>
              </a:spcAft>
              <a:buSzPct val="107000"/>
              <a:buFont typeface="Wingdings" panose="05000000000000000000" pitchFamily="2" charset="2"/>
              <a:buChar char="§"/>
              <a:defRPr/>
            </a:pPr>
            <a:r>
              <a:rPr lang="en-US" sz="3200" dirty="0">
                <a:latin typeface="Times New Roman" pitchFamily="18" charset="0"/>
                <a:cs typeface="Times New Roman" pitchFamily="18" charset="0"/>
              </a:rPr>
              <a:t>Peritonitis</a:t>
            </a:r>
          </a:p>
          <a:p>
            <a:pPr marL="609600" indent="-609600" fontAlgn="auto">
              <a:spcAft>
                <a:spcPts val="0"/>
              </a:spcAft>
              <a:buSzPct val="107000"/>
              <a:buFont typeface="Wingdings" panose="05000000000000000000" pitchFamily="2" charset="2"/>
              <a:buChar char="§"/>
              <a:defRPr/>
            </a:pPr>
            <a:r>
              <a:rPr lang="en-US" sz="3200" dirty="0">
                <a:latin typeface="Times New Roman" pitchFamily="18" charset="0"/>
                <a:cs typeface="Times New Roman" pitchFamily="18" charset="0"/>
              </a:rPr>
              <a:t>Urge incontinence</a:t>
            </a:r>
          </a:p>
          <a:p>
            <a:pPr marL="365760" indent="-256032" fontAlgn="auto">
              <a:spcAft>
                <a:spcPts val="0"/>
              </a:spcAft>
              <a:buFont typeface="Wingdings 3"/>
              <a:buChar char=""/>
              <a:defRPr/>
            </a:pPr>
            <a:r>
              <a:rPr lang="en-US" sz="3200" dirty="0">
                <a:latin typeface="Times New Roman" pitchFamily="18" charset="0"/>
                <a:cs typeface="Times New Roman" pitchFamily="18" charset="0"/>
              </a:rPr>
              <a:t>   Urinary extravasation</a:t>
            </a:r>
          </a:p>
          <a:p>
            <a:pPr marL="365760" indent="-256032" fontAlgn="auto">
              <a:spcAft>
                <a:spcPts val="0"/>
              </a:spcAft>
              <a:buFont typeface="Wingdings 3"/>
              <a:buChar char=""/>
              <a:defRPr/>
            </a:pPr>
            <a:r>
              <a:rPr lang="en-US" sz="3200" dirty="0">
                <a:latin typeface="Times New Roman" pitchFamily="18" charset="0"/>
                <a:cs typeface="Times New Roman" pitchFamily="18" charset="0"/>
              </a:rPr>
              <a:t>   Wound dehiscence</a:t>
            </a:r>
          </a:p>
          <a:p>
            <a:pPr marL="365760" indent="-256032" fontAlgn="auto">
              <a:spcAft>
                <a:spcPts val="0"/>
              </a:spcAft>
              <a:buFont typeface="Wingdings 3"/>
              <a:buChar char=""/>
              <a:defRPr/>
            </a:pPr>
            <a:r>
              <a:rPr lang="en-US" sz="3200" dirty="0">
                <a:latin typeface="Times New Roman" pitchFamily="18" charset="0"/>
                <a:cs typeface="Times New Roman" pitchFamily="18" charset="0"/>
              </a:rPr>
              <a:t>    Obstructive uropathy</a:t>
            </a:r>
          </a:p>
          <a:p>
            <a:pPr marL="609600" indent="-609600" fontAlgn="auto">
              <a:spcAft>
                <a:spcPts val="0"/>
              </a:spcAft>
              <a:buSzPct val="107000"/>
              <a:buFont typeface="Wingdings" panose="05000000000000000000" pitchFamily="2" charset="2"/>
              <a:buChar char="§"/>
              <a:defRPr/>
            </a:pPr>
            <a:endParaRPr lang="en-US" sz="3200" dirty="0">
              <a:latin typeface="Times New Roman" pitchFamily="18" charset="0"/>
              <a:cs typeface="Times New Roman" pitchFamily="18" charset="0"/>
            </a:endParaRPr>
          </a:p>
          <a:p>
            <a:pPr marL="365760" indent="-256032" fontAlgn="auto">
              <a:spcAft>
                <a:spcPts val="0"/>
              </a:spcAft>
              <a:buFont typeface="Wingdings" panose="05000000000000000000" pitchFamily="2" charset="2"/>
              <a:buNone/>
              <a:defRPr/>
            </a:pPr>
            <a:endParaRPr lang="en-US" sz="3200" dirty="0">
              <a:latin typeface="Times New Roman" pitchFamily="18" charset="0"/>
              <a:cs typeface="Times New Roman" pitchFamily="18" charset="0"/>
            </a:endParaRPr>
          </a:p>
        </p:txBody>
      </p:sp>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8082C8DF-0C9E-C119-1693-B70492C10967}"/>
              </a:ext>
            </a:extLst>
          </p:cNvPr>
          <p:cNvSpPr>
            <a:spLocks noGrp="1"/>
          </p:cNvSpPr>
          <p:nvPr>
            <p:ph type="title"/>
          </p:nvPr>
        </p:nvSpPr>
        <p:spPr>
          <a:xfrm>
            <a:off x="612775" y="228600"/>
            <a:ext cx="8153400" cy="990600"/>
          </a:xfrm>
        </p:spPr>
        <p:txBody>
          <a:bodyPr/>
          <a:lstStyle/>
          <a:p>
            <a:r>
              <a:rPr lang="en-US" altLang="en-US">
                <a:solidFill>
                  <a:srgbClr val="002060"/>
                </a:solidFill>
              </a:rPr>
              <a:t>Follow-up</a:t>
            </a:r>
          </a:p>
        </p:txBody>
      </p:sp>
      <p:sp>
        <p:nvSpPr>
          <p:cNvPr id="48131" name="Content Placeholder 2">
            <a:extLst>
              <a:ext uri="{FF2B5EF4-FFF2-40B4-BE49-F238E27FC236}">
                <a16:creationId xmlns:a16="http://schemas.microsoft.com/office/drawing/2014/main" id="{12939C52-1775-D117-F5A7-C2724EFD7288}"/>
              </a:ext>
            </a:extLst>
          </p:cNvPr>
          <p:cNvSpPr>
            <a:spLocks noGrp="1"/>
          </p:cNvSpPr>
          <p:nvPr>
            <p:ph sz="quarter" idx="1"/>
          </p:nvPr>
        </p:nvSpPr>
        <p:spPr>
          <a:xfrm>
            <a:off x="612775" y="1600200"/>
            <a:ext cx="8153400" cy="4495800"/>
          </a:xfrm>
        </p:spPr>
        <p:txBody>
          <a:bodyPr/>
          <a:lstStyle/>
          <a:p>
            <a:pPr algn="just"/>
            <a:r>
              <a:rPr lang="en-US" altLang="en-US" sz="3200" dirty="0">
                <a:latin typeface="Times New Roman" panose="02020603050405020304" pitchFamily="18" charset="0"/>
                <a:cs typeface="Times New Roman" panose="02020603050405020304" pitchFamily="18" charset="0"/>
              </a:rPr>
              <a:t>The patient should return in 7-10 days for staple removal and wound check.</a:t>
            </a:r>
          </a:p>
          <a:p>
            <a:pPr algn="just"/>
            <a:r>
              <a:rPr lang="en-US" altLang="en-US" sz="3200" dirty="0">
                <a:latin typeface="Times New Roman" panose="02020603050405020304" pitchFamily="18" charset="0"/>
                <a:cs typeface="Times New Roman" panose="02020603050405020304" pitchFamily="18" charset="0"/>
              </a:rPr>
              <a:t>The X-ray cystogram should be done 10-14 days after surgery.</a:t>
            </a:r>
          </a:p>
          <a:p>
            <a:pPr algn="just"/>
            <a:r>
              <a:rPr lang="en-US" altLang="en-US" sz="3200" dirty="0">
                <a:latin typeface="Times New Roman" panose="02020603050405020304" pitchFamily="18" charset="0"/>
                <a:cs typeface="Times New Roman" panose="02020603050405020304" pitchFamily="18" charset="0"/>
              </a:rPr>
              <a:t>If the cystogram finding is normal, the urethral catheter can be removed.</a:t>
            </a:r>
          </a:p>
          <a:p>
            <a:pPr algn="just"/>
            <a:r>
              <a:rPr lang="en-US" altLang="en-US" sz="3200" dirty="0">
                <a:latin typeface="Times New Roman" panose="02020603050405020304" pitchFamily="18" charset="0"/>
                <a:cs typeface="Times New Roman" panose="02020603050405020304" pitchFamily="18" charset="0"/>
              </a:rPr>
              <a:t>Advise the patient that they may return to normal activity 4-6 weeks after surgery.</a:t>
            </a:r>
          </a:p>
          <a:p>
            <a:pPr algn="just"/>
            <a:endParaRPr lang="en-US" altLang="en-US" sz="3200" dirty="0">
              <a:latin typeface="Times New Roman" panose="02020603050405020304" pitchFamily="18" charset="0"/>
              <a:cs typeface="Times New Roman" panose="02020603050405020304" pitchFamily="18" charset="0"/>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6A23FF4B-A880-34DE-A2FE-35274A040FF2}"/>
              </a:ext>
            </a:extLst>
          </p:cNvPr>
          <p:cNvSpPr>
            <a:spLocks noGrp="1"/>
          </p:cNvSpPr>
          <p:nvPr>
            <p:ph type="title"/>
          </p:nvPr>
        </p:nvSpPr>
        <p:spPr>
          <a:xfrm>
            <a:off x="609600" y="304800"/>
            <a:ext cx="7620000" cy="914400"/>
          </a:xfrm>
        </p:spPr>
        <p:txBody>
          <a:bodyPr/>
          <a:lstStyle/>
          <a:p>
            <a:r>
              <a:rPr lang="en-US" altLang="en-US" dirty="0">
                <a:solidFill>
                  <a:srgbClr val="002060"/>
                </a:solidFill>
                <a:cs typeface="Times New Roman" panose="02020603050405020304" pitchFamily="18" charset="0"/>
              </a:rPr>
              <a:t>INCIDENCE</a:t>
            </a:r>
          </a:p>
        </p:txBody>
      </p:sp>
      <p:sp>
        <p:nvSpPr>
          <p:cNvPr id="12291" name="Content Placeholder 2">
            <a:extLst>
              <a:ext uri="{FF2B5EF4-FFF2-40B4-BE49-F238E27FC236}">
                <a16:creationId xmlns:a16="http://schemas.microsoft.com/office/drawing/2014/main" id="{5DF2CB05-57A6-9502-E396-5BA8A6F3A059}"/>
              </a:ext>
            </a:extLst>
          </p:cNvPr>
          <p:cNvSpPr>
            <a:spLocks noGrp="1"/>
          </p:cNvSpPr>
          <p:nvPr>
            <p:ph sz="quarter" idx="1"/>
          </p:nvPr>
        </p:nvSpPr>
        <p:spPr>
          <a:xfrm>
            <a:off x="609600" y="1676400"/>
            <a:ext cx="7848600" cy="4530725"/>
          </a:xfrm>
        </p:spPr>
        <p:txBody>
          <a:bodyPr/>
          <a:lstStyle/>
          <a:p>
            <a:pPr>
              <a:spcBef>
                <a:spcPct val="0"/>
              </a:spcBef>
            </a:pPr>
            <a:r>
              <a:rPr lang="en-US" altLang="en-US" dirty="0">
                <a:latin typeface="Times New Roman" panose="02020603050405020304" pitchFamily="18" charset="0"/>
                <a:cs typeface="Times New Roman" panose="02020603050405020304" pitchFamily="18" charset="0"/>
              </a:rPr>
              <a:t>60 - 85% - Blunt injuries</a:t>
            </a:r>
          </a:p>
          <a:p>
            <a:pPr>
              <a:spcBef>
                <a:spcPct val="0"/>
              </a:spcBef>
            </a:pPr>
            <a:endParaRPr lang="en-US" altLang="en-US" dirty="0">
              <a:latin typeface="Times New Roman" panose="02020603050405020304" pitchFamily="18" charset="0"/>
              <a:cs typeface="Times New Roman" panose="02020603050405020304" pitchFamily="18" charset="0"/>
            </a:endParaRPr>
          </a:p>
          <a:p>
            <a:pPr>
              <a:spcBef>
                <a:spcPct val="0"/>
              </a:spcBef>
            </a:pPr>
            <a:r>
              <a:rPr lang="en-US" altLang="en-US" dirty="0">
                <a:latin typeface="Times New Roman" panose="02020603050405020304" pitchFamily="18" charset="0"/>
                <a:cs typeface="Times New Roman" panose="02020603050405020304" pitchFamily="18" charset="0"/>
              </a:rPr>
              <a:t>15 - 40% - Penetrating injury</a:t>
            </a:r>
          </a:p>
          <a:p>
            <a:pPr>
              <a:spcBef>
                <a:spcPct val="0"/>
              </a:spcBef>
            </a:pPr>
            <a:endParaRPr lang="en-US" altLang="en-US" dirty="0">
              <a:latin typeface="Times New Roman" panose="02020603050405020304" pitchFamily="18" charset="0"/>
              <a:cs typeface="Times New Roman" panose="02020603050405020304" pitchFamily="18" charset="0"/>
            </a:endParaRPr>
          </a:p>
          <a:p>
            <a:pPr>
              <a:spcBef>
                <a:spcPct val="0"/>
              </a:spcBef>
            </a:pPr>
            <a:r>
              <a:rPr lang="en-US" altLang="en-US" dirty="0">
                <a:latin typeface="Times New Roman" panose="02020603050405020304" pitchFamily="18" charset="0"/>
                <a:cs typeface="Times New Roman" panose="02020603050405020304" pitchFamily="18" charset="0"/>
              </a:rPr>
              <a:t>10 - 29% - Pelvic fractures  </a:t>
            </a:r>
          </a:p>
          <a:p>
            <a:pPr>
              <a:spcBef>
                <a:spcPct val="0"/>
              </a:spcBef>
            </a:pPr>
            <a:endParaRPr lang="en-US" altLang="en-US" dirty="0">
              <a:latin typeface="Times New Roman" panose="02020603050405020304" pitchFamily="18" charset="0"/>
              <a:cs typeface="Times New Roman" panose="02020603050405020304" pitchFamily="18" charset="0"/>
            </a:endParaRPr>
          </a:p>
          <a:p>
            <a:pPr>
              <a:spcBef>
                <a:spcPct val="0"/>
              </a:spcBef>
            </a:pPr>
            <a:r>
              <a:rPr lang="en-US" altLang="en-US" dirty="0">
                <a:latin typeface="Times New Roman" panose="02020603050405020304" pitchFamily="18" charset="0"/>
                <a:cs typeface="Times New Roman" panose="02020603050405020304" pitchFamily="18" charset="0"/>
              </a:rPr>
              <a:t>0.3% - Caesarean section </a:t>
            </a:r>
          </a:p>
          <a:p>
            <a:pPr>
              <a:spcBef>
                <a:spcPct val="0"/>
              </a:spcBef>
            </a:pPr>
            <a:endParaRPr lang="en-US" altLang="en-US" dirty="0">
              <a:latin typeface="Times New Roman" panose="02020603050405020304" pitchFamily="18" charset="0"/>
              <a:cs typeface="Times New Roman" panose="02020603050405020304" pitchFamily="18" charset="0"/>
            </a:endParaRPr>
          </a:p>
          <a:p>
            <a:pPr>
              <a:spcBef>
                <a:spcPct val="0"/>
              </a:spcBef>
            </a:pPr>
            <a:r>
              <a:rPr lang="en-US" altLang="en-US" dirty="0">
                <a:latin typeface="Times New Roman" panose="02020603050405020304" pitchFamily="18" charset="0"/>
                <a:cs typeface="Times New Roman" panose="02020603050405020304" pitchFamily="18" charset="0"/>
              </a:rPr>
              <a:t>30% - Bladder biopsy </a:t>
            </a:r>
          </a:p>
          <a:p>
            <a:endParaRPr lang="en-US" altLang="en-US" dirty="0"/>
          </a:p>
        </p:txBody>
      </p:sp>
      <p:pic>
        <p:nvPicPr>
          <p:cNvPr id="12292" name="Picture 3" descr="F15.large.jpg">
            <a:extLst>
              <a:ext uri="{FF2B5EF4-FFF2-40B4-BE49-F238E27FC236}">
                <a16:creationId xmlns:a16="http://schemas.microsoft.com/office/drawing/2014/main" id="{23CD984E-5AF5-F009-A047-B461FAFE72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02338" y="1905000"/>
            <a:ext cx="3141662" cy="2427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id="{DC67B009-D85D-498B-97D3-2670B27A40AF}"/>
              </a:ext>
            </a:extLst>
          </p:cNvPr>
          <p:cNvSpPr>
            <a:spLocks noGrp="1"/>
          </p:cNvSpPr>
          <p:nvPr>
            <p:ph type="title"/>
          </p:nvPr>
        </p:nvSpPr>
        <p:spPr>
          <a:xfrm>
            <a:off x="612775" y="228600"/>
            <a:ext cx="8153400" cy="990600"/>
          </a:xfrm>
        </p:spPr>
        <p:txBody>
          <a:bodyPr/>
          <a:lstStyle/>
          <a:p>
            <a:r>
              <a:rPr lang="en-US" altLang="en-US" dirty="0">
                <a:solidFill>
                  <a:srgbClr val="002060"/>
                </a:solidFill>
              </a:rPr>
              <a:t>Nursing Management</a:t>
            </a:r>
          </a:p>
        </p:txBody>
      </p:sp>
      <p:sp>
        <p:nvSpPr>
          <p:cNvPr id="49155" name="Content Placeholder 2">
            <a:extLst>
              <a:ext uri="{FF2B5EF4-FFF2-40B4-BE49-F238E27FC236}">
                <a16:creationId xmlns:a16="http://schemas.microsoft.com/office/drawing/2014/main" id="{A6CAFD93-DA27-F801-D4A0-900B180C6401}"/>
              </a:ext>
            </a:extLst>
          </p:cNvPr>
          <p:cNvSpPr>
            <a:spLocks noGrp="1"/>
          </p:cNvSpPr>
          <p:nvPr>
            <p:ph sz="quarter" idx="1"/>
          </p:nvPr>
        </p:nvSpPr>
        <p:spPr>
          <a:xfrm>
            <a:off x="612775" y="1600200"/>
            <a:ext cx="8153400" cy="4495800"/>
          </a:xfrm>
        </p:spPr>
        <p:txBody>
          <a:bodyPr/>
          <a:lstStyle/>
          <a:p>
            <a:r>
              <a:rPr lang="en-US" altLang="en-US" sz="4800" dirty="0">
                <a:latin typeface="Times New Roman" panose="02020603050405020304" pitchFamily="18" charset="0"/>
                <a:cs typeface="Times New Roman" panose="02020603050405020304" pitchFamily="18" charset="0"/>
              </a:rPr>
              <a:t>Nursing Assessment</a:t>
            </a:r>
          </a:p>
          <a:p>
            <a:r>
              <a:rPr lang="en-US" altLang="en-US" sz="4800" dirty="0">
                <a:latin typeface="Times New Roman" panose="02020603050405020304" pitchFamily="18" charset="0"/>
                <a:cs typeface="Times New Roman" panose="02020603050405020304" pitchFamily="18" charset="0"/>
              </a:rPr>
              <a:t>Nursing Diagnosis</a:t>
            </a:r>
          </a:p>
        </p:txBody>
      </p:sp>
    </p:spTree>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C919549B-8374-B48C-D670-4CBB798A506D}"/>
              </a:ext>
            </a:extLst>
          </p:cNvPr>
          <p:cNvSpPr>
            <a:spLocks noGrp="1"/>
          </p:cNvSpPr>
          <p:nvPr>
            <p:ph type="title"/>
          </p:nvPr>
        </p:nvSpPr>
        <p:spPr>
          <a:xfrm>
            <a:off x="612775" y="228600"/>
            <a:ext cx="8153400" cy="990600"/>
          </a:xfrm>
        </p:spPr>
        <p:txBody>
          <a:bodyPr/>
          <a:lstStyle/>
          <a:p>
            <a:r>
              <a:rPr lang="en-US" altLang="en-US" dirty="0">
                <a:solidFill>
                  <a:srgbClr val="002060"/>
                </a:solidFill>
              </a:rPr>
              <a:t>Nursing Diagnosis</a:t>
            </a:r>
          </a:p>
        </p:txBody>
      </p:sp>
      <p:sp>
        <p:nvSpPr>
          <p:cNvPr id="50179" name="Content Placeholder 2">
            <a:extLst>
              <a:ext uri="{FF2B5EF4-FFF2-40B4-BE49-F238E27FC236}">
                <a16:creationId xmlns:a16="http://schemas.microsoft.com/office/drawing/2014/main" id="{AEF5F896-85D8-22DE-6429-1B3D226338E3}"/>
              </a:ext>
            </a:extLst>
          </p:cNvPr>
          <p:cNvSpPr>
            <a:spLocks noGrp="1"/>
          </p:cNvSpPr>
          <p:nvPr>
            <p:ph sz="quarter" idx="1"/>
          </p:nvPr>
        </p:nvSpPr>
        <p:spPr>
          <a:xfrm>
            <a:off x="612775" y="1600200"/>
            <a:ext cx="8153400" cy="4495800"/>
          </a:xfrm>
        </p:spPr>
        <p:txBody>
          <a:bodyPr/>
          <a:lstStyle/>
          <a:p>
            <a:r>
              <a:rPr lang="en-US" altLang="en-US" sz="3200" dirty="0">
                <a:latin typeface="Times New Roman" panose="02020603050405020304" pitchFamily="18" charset="0"/>
                <a:cs typeface="Times New Roman" panose="02020603050405020304" pitchFamily="18" charset="0"/>
              </a:rPr>
              <a:t>Hypovolemia related to gross hemorrhage.</a:t>
            </a:r>
          </a:p>
          <a:p>
            <a:r>
              <a:rPr lang="en-US" altLang="en-US" sz="3200" dirty="0">
                <a:latin typeface="Times New Roman" panose="02020603050405020304" pitchFamily="18" charset="0"/>
                <a:cs typeface="Times New Roman" panose="02020603050405020304" pitchFamily="18" charset="0"/>
              </a:rPr>
              <a:t>High risk for infection related to extravasation of urine and open wounds.</a:t>
            </a:r>
          </a:p>
          <a:p>
            <a:r>
              <a:rPr lang="en-US" altLang="en-US" sz="3200" dirty="0">
                <a:latin typeface="Times New Roman" panose="02020603050405020304" pitchFamily="18" charset="0"/>
                <a:cs typeface="Times New Roman" panose="02020603050405020304" pitchFamily="18" charset="0"/>
              </a:rPr>
              <a:t>Acute pain related to injury of the bladder.</a:t>
            </a:r>
          </a:p>
          <a:p>
            <a:r>
              <a:rPr lang="en-US" altLang="en-US" sz="3200" dirty="0">
                <a:latin typeface="Times New Roman" panose="02020603050405020304" pitchFamily="18" charset="0"/>
                <a:cs typeface="Times New Roman" panose="02020603050405020304" pitchFamily="18" charset="0"/>
              </a:rPr>
              <a:t>Fluid and electrolyte imbalance related to hemorrhage.</a:t>
            </a:r>
          </a:p>
          <a:p>
            <a:r>
              <a:rPr lang="en-US" altLang="en-US" sz="3200" dirty="0">
                <a:latin typeface="Times New Roman" panose="02020603050405020304" pitchFamily="18" charset="0"/>
                <a:cs typeface="Times New Roman" panose="02020603050405020304" pitchFamily="18" charset="0"/>
              </a:rPr>
              <a:t>Anemia related to gross hematuria.  </a:t>
            </a:r>
          </a:p>
        </p:txBody>
      </p:sp>
    </p:spTree>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6E2106A-1782-C044-6A65-3E505D7B4ADA}"/>
              </a:ext>
            </a:extLst>
          </p:cNvPr>
          <p:cNvSpPr/>
          <p:nvPr/>
        </p:nvSpPr>
        <p:spPr>
          <a:xfrm>
            <a:off x="838200" y="1828800"/>
            <a:ext cx="7772399" cy="2646878"/>
          </a:xfrm>
          <a:prstGeom prst="rect">
            <a:avLst/>
          </a:prstGeom>
          <a:noFill/>
        </p:spPr>
        <p:txBody>
          <a:bodyPr>
            <a:spAutoFit/>
          </a:bodyPr>
          <a:lstStyle/>
          <a:p>
            <a:pPr algn="ctr">
              <a:defRPr/>
            </a:pPr>
            <a:r>
              <a:rPr lang="en-US" sz="16600" dirty="0">
                <a:ln w="18415" cmpd="sng">
                  <a:solidFill>
                    <a:srgbClr val="FFFFFF"/>
                  </a:solidFill>
                  <a:prstDash val="solid"/>
                </a:ln>
                <a:solidFill>
                  <a:srgbClr val="FFFFFF"/>
                </a:solidFill>
                <a:effectLst>
                  <a:outerShdw blurRad="63500" dir="3600000" algn="tl" rotWithShape="0">
                    <a:srgbClr val="000000">
                      <a:alpha val="70000"/>
                    </a:srgbClr>
                  </a:outerShdw>
                </a:effectLst>
              </a:rPr>
              <a:t>Thanks</a:t>
            </a: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DBCE4F1F-9489-BEDB-AD53-04BC203EBA03}"/>
              </a:ext>
            </a:extLst>
          </p:cNvPr>
          <p:cNvSpPr>
            <a:spLocks noGrp="1"/>
          </p:cNvSpPr>
          <p:nvPr>
            <p:ph type="title"/>
          </p:nvPr>
        </p:nvSpPr>
        <p:spPr>
          <a:xfrm>
            <a:off x="607714" y="114300"/>
            <a:ext cx="7848600" cy="1143000"/>
          </a:xfrm>
        </p:spPr>
        <p:txBody>
          <a:bodyPr/>
          <a:lstStyle/>
          <a:p>
            <a:r>
              <a:rPr lang="en-US" altLang="en-US" dirty="0">
                <a:solidFill>
                  <a:srgbClr val="002060"/>
                </a:solidFill>
                <a:cs typeface="Times New Roman" panose="02020603050405020304" pitchFamily="18" charset="0"/>
              </a:rPr>
              <a:t>ETIOLOGY</a:t>
            </a:r>
          </a:p>
        </p:txBody>
      </p:sp>
      <p:sp>
        <p:nvSpPr>
          <p:cNvPr id="13315" name="Content Placeholder 2">
            <a:extLst>
              <a:ext uri="{FF2B5EF4-FFF2-40B4-BE49-F238E27FC236}">
                <a16:creationId xmlns:a16="http://schemas.microsoft.com/office/drawing/2014/main" id="{A8A0707F-2CEB-B6B5-59C0-6B32EACB3C8C}"/>
              </a:ext>
            </a:extLst>
          </p:cNvPr>
          <p:cNvSpPr>
            <a:spLocks noGrp="1"/>
          </p:cNvSpPr>
          <p:nvPr>
            <p:ph sz="quarter" idx="1"/>
          </p:nvPr>
        </p:nvSpPr>
        <p:spPr>
          <a:xfrm>
            <a:off x="607714" y="1600200"/>
            <a:ext cx="8039100" cy="4268929"/>
          </a:xfrm>
        </p:spPr>
        <p:txBody>
          <a:bodyPr/>
          <a:lstStyle/>
          <a:p>
            <a:r>
              <a:rPr lang="en-US" altLang="en-US" dirty="0">
                <a:latin typeface="Times New Roman" panose="02020603050405020304" pitchFamily="18" charset="0"/>
                <a:cs typeface="Times New Roman" panose="02020603050405020304" pitchFamily="18" charset="0"/>
              </a:rPr>
              <a:t>Penetrating and blunt trauma (main causes of bladder injury) during accidents. </a:t>
            </a:r>
          </a:p>
          <a:p>
            <a:r>
              <a:rPr lang="en-US" altLang="en-US" dirty="0">
                <a:latin typeface="Times New Roman" panose="02020603050405020304" pitchFamily="18" charset="0"/>
                <a:cs typeface="Times New Roman" panose="02020603050405020304" pitchFamily="18" charset="0"/>
              </a:rPr>
              <a:t>Iatrogenic causes include surgical misadventures from gynecologic, urologic, and orthopedic operations near the urinary bladder.</a:t>
            </a:r>
          </a:p>
          <a:p>
            <a:r>
              <a:rPr lang="en-US" altLang="en-US" dirty="0">
                <a:latin typeface="Times New Roman" panose="02020603050405020304" pitchFamily="18" charset="0"/>
                <a:cs typeface="Times New Roman" panose="02020603050405020304" pitchFamily="18" charset="0"/>
              </a:rPr>
              <a:t> Spontaneous or idiopathic bladder injuries without an obvious underlying pathology constitute the remainder.</a:t>
            </a:r>
          </a:p>
          <a:p>
            <a:pPr algn="just">
              <a:buFont typeface="Wingdings" panose="05000000000000000000" pitchFamily="2" charset="2"/>
              <a:buNone/>
            </a:pPr>
            <a:endParaRPr lang="en-US" altLang="en-US" dirty="0"/>
          </a:p>
        </p:txBody>
      </p:sp>
      <p:pic>
        <p:nvPicPr>
          <p:cNvPr id="13316" name="Picture 3" descr="336139-376239-377735-377845tn.jpg">
            <a:extLst>
              <a:ext uri="{FF2B5EF4-FFF2-40B4-BE49-F238E27FC236}">
                <a16:creationId xmlns:a16="http://schemas.microsoft.com/office/drawing/2014/main" id="{4855C350-75FF-DB06-BC44-F38437A0322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0"/>
            <a:ext cx="19050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88DE2-7585-2CD6-18E9-72E2F142B4F6}"/>
              </a:ext>
            </a:extLst>
          </p:cNvPr>
          <p:cNvSpPr>
            <a:spLocks noGrp="1"/>
          </p:cNvSpPr>
          <p:nvPr>
            <p:ph type="title"/>
          </p:nvPr>
        </p:nvSpPr>
        <p:spPr>
          <a:xfrm>
            <a:off x="533400" y="0"/>
            <a:ext cx="8229600" cy="712788"/>
          </a:xfrm>
        </p:spPr>
        <p:txBody>
          <a:bodyPr>
            <a:normAutofit fontScale="90000"/>
          </a:bodyPr>
          <a:lstStyle/>
          <a:p>
            <a:pPr algn="r" fontAlgn="auto">
              <a:spcAft>
                <a:spcPts val="0"/>
              </a:spcAft>
              <a:defRPr/>
            </a:pPr>
            <a:r>
              <a:rPr lang="en-US" dirty="0"/>
              <a:t>Contd…</a:t>
            </a:r>
          </a:p>
        </p:txBody>
      </p:sp>
      <p:sp>
        <p:nvSpPr>
          <p:cNvPr id="14339" name="Content Placeholder 2">
            <a:extLst>
              <a:ext uri="{FF2B5EF4-FFF2-40B4-BE49-F238E27FC236}">
                <a16:creationId xmlns:a16="http://schemas.microsoft.com/office/drawing/2014/main" id="{32D71700-F580-3A17-FDA4-52FB5158742D}"/>
              </a:ext>
            </a:extLst>
          </p:cNvPr>
          <p:cNvSpPr>
            <a:spLocks noGrp="1"/>
          </p:cNvSpPr>
          <p:nvPr>
            <p:ph sz="quarter" idx="1"/>
          </p:nvPr>
        </p:nvSpPr>
        <p:spPr>
          <a:xfrm>
            <a:off x="609600" y="1600200"/>
            <a:ext cx="8077200" cy="4876800"/>
          </a:xfrm>
        </p:spPr>
        <p:txBody>
          <a:bodyPr/>
          <a:lstStyle/>
          <a:p>
            <a:pPr algn="just">
              <a:buFont typeface="Wingdings" panose="05000000000000000000" pitchFamily="2" charset="2"/>
              <a:buNone/>
            </a:pPr>
            <a:r>
              <a:rPr lang="en-US" altLang="en-US" b="1" dirty="0">
                <a:latin typeface="Times New Roman" panose="02020603050405020304" pitchFamily="18" charset="0"/>
                <a:cs typeface="Times New Roman" panose="02020603050405020304" pitchFamily="18" charset="0"/>
              </a:rPr>
              <a:t>Other causes include:</a:t>
            </a:r>
          </a:p>
          <a:p>
            <a:pPr algn="just"/>
            <a:r>
              <a:rPr lang="en-US" altLang="en-US" dirty="0">
                <a:latin typeface="Times New Roman" panose="02020603050405020304" pitchFamily="18" charset="0"/>
                <a:cs typeface="Times New Roman" panose="02020603050405020304" pitchFamily="18" charset="0"/>
              </a:rPr>
              <a:t>Surgeries of the pelvis or groin (including hernia repair and abdominal hysterectomy)</a:t>
            </a:r>
          </a:p>
          <a:p>
            <a:pPr algn="just"/>
            <a:r>
              <a:rPr lang="en-US" altLang="en-US" dirty="0">
                <a:latin typeface="Times New Roman" panose="02020603050405020304" pitchFamily="18" charset="0"/>
                <a:cs typeface="Times New Roman" panose="02020603050405020304" pitchFamily="18" charset="0"/>
              </a:rPr>
              <a:t>Tears, cuts, bruises, and other injuries to the urethra (most common in men)</a:t>
            </a:r>
          </a:p>
          <a:p>
            <a:pPr algn="just"/>
            <a:r>
              <a:rPr lang="en-US" altLang="en-US" dirty="0">
                <a:latin typeface="Times New Roman" panose="02020603050405020304" pitchFamily="18" charset="0"/>
                <a:cs typeface="Times New Roman" panose="02020603050405020304" pitchFamily="18" charset="0"/>
              </a:rPr>
              <a:t> Straddle injuries (direct force accidents that injure the scrotum area between a man's legs)</a:t>
            </a:r>
          </a:p>
          <a:p>
            <a:pPr algn="just"/>
            <a:r>
              <a:rPr lang="en-US" altLang="en-US" dirty="0">
                <a:latin typeface="Times New Roman" panose="02020603050405020304" pitchFamily="18" charset="0"/>
                <a:cs typeface="Times New Roman" panose="02020603050405020304" pitchFamily="18" charset="0"/>
              </a:rPr>
              <a:t>Deceleration injury (for example, a motor vehicle accident that occurs with a full bladder while wearing seatbelt)</a:t>
            </a:r>
          </a:p>
          <a:p>
            <a:pPr algn="just"/>
            <a:endParaRPr lang="en-US" altLang="en-US" dirty="0"/>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591BD-7889-C8BC-1930-DF3AD3E8B96A}"/>
              </a:ext>
            </a:extLst>
          </p:cNvPr>
          <p:cNvSpPr>
            <a:spLocks noGrp="1"/>
          </p:cNvSpPr>
          <p:nvPr>
            <p:ph type="title"/>
          </p:nvPr>
        </p:nvSpPr>
        <p:spPr>
          <a:xfrm>
            <a:off x="762000" y="2819400"/>
            <a:ext cx="7620000" cy="1219200"/>
          </a:xfrm>
        </p:spPr>
        <p:txBody>
          <a:bodyPr>
            <a:normAutofit fontScale="90000"/>
          </a:bodyPr>
          <a:lstStyle/>
          <a:p>
            <a:pPr fontAlgn="auto">
              <a:spcAft>
                <a:spcPts val="0"/>
              </a:spcAft>
              <a:defRPr/>
            </a:pPr>
            <a:r>
              <a:rPr lang="en-US" sz="5400" dirty="0">
                <a:solidFill>
                  <a:schemeClr val="tx2">
                    <a:lumMod val="50000"/>
                  </a:schemeClr>
                </a:solidFill>
                <a:cs typeface="Times New Roman" pitchFamily="18" charset="0"/>
              </a:rPr>
              <a:t>TYPES OF BLADDER TRAUMA</a:t>
            </a:r>
            <a:endParaRPr lang="en-US" sz="5400" dirty="0">
              <a:cs typeface="Times New Roman" pitchFamily="18" charset="0"/>
            </a:endParaRP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29C84-D29F-554C-0AC6-A7CBE8A922D7}"/>
              </a:ext>
            </a:extLst>
          </p:cNvPr>
          <p:cNvSpPr>
            <a:spLocks noGrp="1"/>
          </p:cNvSpPr>
          <p:nvPr>
            <p:ph type="title"/>
          </p:nvPr>
        </p:nvSpPr>
        <p:spPr>
          <a:xfrm>
            <a:off x="596397" y="152400"/>
            <a:ext cx="6324600" cy="1143000"/>
          </a:xfrm>
        </p:spPr>
        <p:txBody>
          <a:bodyPr>
            <a:normAutofit/>
          </a:bodyPr>
          <a:lstStyle/>
          <a:p>
            <a:pPr fontAlgn="auto">
              <a:spcAft>
                <a:spcPts val="0"/>
              </a:spcAft>
              <a:defRPr/>
            </a:pPr>
            <a:r>
              <a:rPr lang="en-US" sz="4800" dirty="0">
                <a:solidFill>
                  <a:srgbClr val="002060"/>
                </a:solidFill>
                <a:latin typeface="Times New Roman" pitchFamily="18" charset="0"/>
                <a:cs typeface="Times New Roman" pitchFamily="18" charset="0"/>
              </a:rPr>
              <a:t>Blunt Trauma</a:t>
            </a:r>
          </a:p>
        </p:txBody>
      </p:sp>
      <p:sp>
        <p:nvSpPr>
          <p:cNvPr id="3" name="Content Placeholder 2">
            <a:extLst>
              <a:ext uri="{FF2B5EF4-FFF2-40B4-BE49-F238E27FC236}">
                <a16:creationId xmlns:a16="http://schemas.microsoft.com/office/drawing/2014/main" id="{BF74A951-F10D-9B69-C4B8-560EFDEF2A9D}"/>
              </a:ext>
            </a:extLst>
          </p:cNvPr>
          <p:cNvSpPr>
            <a:spLocks noGrp="1"/>
          </p:cNvSpPr>
          <p:nvPr>
            <p:ph sz="quarter" idx="1"/>
          </p:nvPr>
        </p:nvSpPr>
        <p:spPr>
          <a:xfrm>
            <a:off x="571500" y="1676400"/>
            <a:ext cx="7772400" cy="4683125"/>
          </a:xfrm>
        </p:spPr>
        <p:txBody>
          <a:bodyPr>
            <a:normAutofit lnSpcReduction="10000"/>
          </a:bodyPr>
          <a:lstStyle/>
          <a:p>
            <a:pPr marL="342900" lvl="1" indent="-342900" algn="just" fontAlgn="auto">
              <a:spcBef>
                <a:spcPts val="324"/>
              </a:spcBef>
              <a:spcAft>
                <a:spcPts val="0"/>
              </a:spcAft>
              <a:buClr>
                <a:schemeClr val="hlink"/>
              </a:buClr>
              <a:buFont typeface="Verdana"/>
              <a:buChar char="◦"/>
              <a:defRPr/>
            </a:pPr>
            <a:r>
              <a:rPr lang="en-US" sz="3000" dirty="0">
                <a:latin typeface="Times New Roman" pitchFamily="18" charset="0"/>
                <a:cs typeface="Times New Roman" pitchFamily="18" charset="0"/>
              </a:rPr>
              <a:t>The most common mechanisms of blunt trauma are road traffic accidents (87%), falls (7%), and assaults (6%). </a:t>
            </a:r>
          </a:p>
          <a:p>
            <a:pPr marL="342900" lvl="1" indent="-342900" algn="just" fontAlgn="auto">
              <a:spcBef>
                <a:spcPts val="324"/>
              </a:spcBef>
              <a:spcAft>
                <a:spcPts val="0"/>
              </a:spcAft>
              <a:buClr>
                <a:schemeClr val="hlink"/>
              </a:buClr>
              <a:buFont typeface="Wingdings" pitchFamily="2" charset="2"/>
              <a:buNone/>
              <a:defRPr/>
            </a:pPr>
            <a:endParaRPr lang="en-US" sz="3000" dirty="0">
              <a:latin typeface="Times New Roman" pitchFamily="18" charset="0"/>
              <a:cs typeface="Times New Roman" pitchFamily="18" charset="0"/>
            </a:endParaRPr>
          </a:p>
          <a:p>
            <a:pPr marL="365760" indent="-256032" algn="just" fontAlgn="auto">
              <a:spcAft>
                <a:spcPts val="0"/>
              </a:spcAft>
              <a:buFont typeface="Wingdings 3"/>
              <a:buChar char=""/>
              <a:defRPr/>
            </a:pPr>
            <a:r>
              <a:rPr lang="en-US" sz="3000" dirty="0">
                <a:latin typeface="Times New Roman" pitchFamily="18" charset="0"/>
                <a:cs typeface="Times New Roman" pitchFamily="18" charset="0"/>
              </a:rPr>
              <a:t>Deceleration injuries usually produce both bladder trauma (perforation) and </a:t>
            </a:r>
            <a:r>
              <a:rPr lang="en-US" sz="3000" dirty="0">
                <a:solidFill>
                  <a:schemeClr val="tx2">
                    <a:lumMod val="50000"/>
                  </a:schemeClr>
                </a:solidFill>
                <a:latin typeface="Times New Roman" pitchFamily="18" charset="0"/>
                <a:cs typeface="Times New Roman" pitchFamily="18" charset="0"/>
              </a:rPr>
              <a:t>pelvic fractures</a:t>
            </a:r>
            <a:r>
              <a:rPr lang="en-US" sz="3000" dirty="0">
                <a:latin typeface="Times New Roman" pitchFamily="18" charset="0"/>
                <a:cs typeface="Times New Roman" pitchFamily="18" charset="0"/>
              </a:rPr>
              <a:t>. </a:t>
            </a:r>
          </a:p>
          <a:p>
            <a:pPr marL="365760" indent="-256032" algn="just" fontAlgn="auto">
              <a:spcAft>
                <a:spcPts val="0"/>
              </a:spcAft>
              <a:buFont typeface="Wingdings" panose="05000000000000000000" pitchFamily="2" charset="2"/>
              <a:buNone/>
              <a:defRPr/>
            </a:pPr>
            <a:endParaRPr lang="en-US" sz="3000" dirty="0">
              <a:latin typeface="Times New Roman" pitchFamily="18" charset="0"/>
              <a:cs typeface="Times New Roman" pitchFamily="18" charset="0"/>
            </a:endParaRPr>
          </a:p>
          <a:p>
            <a:pPr marL="342900" lvl="1" indent="-342900" algn="just" fontAlgn="auto">
              <a:spcBef>
                <a:spcPts val="324"/>
              </a:spcBef>
              <a:spcAft>
                <a:spcPts val="0"/>
              </a:spcAft>
              <a:buClr>
                <a:schemeClr val="hlink"/>
              </a:buClr>
              <a:buFont typeface="Verdana"/>
              <a:buChar char="◦"/>
              <a:defRPr/>
            </a:pPr>
            <a:r>
              <a:rPr lang="en-US" dirty="0">
                <a:latin typeface="Times New Roman" pitchFamily="18" charset="0"/>
                <a:cs typeface="Times New Roman" pitchFamily="18" charset="0"/>
              </a:rPr>
              <a:t>Approximately 10% of patients with pelvic fractures also have significant bladder injuries.</a:t>
            </a:r>
          </a:p>
          <a:p>
            <a:pPr marL="365760" indent="-256032" algn="just" fontAlgn="auto">
              <a:spcAft>
                <a:spcPts val="0"/>
              </a:spcAft>
              <a:buFont typeface="Wingdings 3"/>
              <a:buChar char=""/>
              <a:defRPr/>
            </a:pPr>
            <a:endParaRPr lang="en-US" sz="3000" dirty="0"/>
          </a:p>
          <a:p>
            <a:pPr marL="365760" indent="-256032" algn="just" fontAlgn="auto">
              <a:spcAft>
                <a:spcPts val="0"/>
              </a:spcAft>
              <a:buFont typeface="Wingdings 3"/>
              <a:buChar char=""/>
              <a:defRPr/>
            </a:pPr>
            <a:endParaRPr lang="en-US" sz="3000" dirty="0"/>
          </a:p>
          <a:p>
            <a:pPr marL="365760" indent="-256032" algn="just" fontAlgn="auto">
              <a:spcAft>
                <a:spcPts val="0"/>
              </a:spcAft>
              <a:buFont typeface="Wingdings 3"/>
              <a:buChar char=""/>
              <a:defRPr/>
            </a:pPr>
            <a:endParaRPr lang="en-US" dirty="0">
              <a:latin typeface="Comic Sans MS" pitchFamily="66" charset="0"/>
            </a:endParaRPr>
          </a:p>
        </p:txBody>
      </p:sp>
      <p:pic>
        <p:nvPicPr>
          <p:cNvPr id="16388" name="Picture 5" descr="mechanism-injury-indirect_~E402009">
            <a:extLst>
              <a:ext uri="{FF2B5EF4-FFF2-40B4-BE49-F238E27FC236}">
                <a16:creationId xmlns:a16="http://schemas.microsoft.com/office/drawing/2014/main" id="{6CC9F77B-CC06-81BB-6D6C-D4F72F96903F}"/>
              </a:ext>
            </a:extLst>
          </p:cNvPr>
          <p:cNvPicPr>
            <a:picLocks noChangeAspect="1" noChangeArrowheads="1"/>
          </p:cNvPicPr>
          <p:nvPr/>
        </p:nvPicPr>
        <p:blipFill>
          <a:blip r:embed="rId2"/>
          <a:srcRect/>
          <a:stretch>
            <a:fillRect/>
          </a:stretch>
        </p:blipFill>
        <p:spPr bwMode="auto">
          <a:xfrm>
            <a:off x="5943600" y="0"/>
            <a:ext cx="3200400" cy="17526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C5041-3D8B-53D1-9FF0-EEAFC837C03B}"/>
              </a:ext>
            </a:extLst>
          </p:cNvPr>
          <p:cNvSpPr>
            <a:spLocks noGrp="1"/>
          </p:cNvSpPr>
          <p:nvPr>
            <p:ph type="title"/>
          </p:nvPr>
        </p:nvSpPr>
        <p:spPr>
          <a:xfrm>
            <a:off x="457200" y="277813"/>
            <a:ext cx="8229600" cy="636587"/>
          </a:xfrm>
        </p:spPr>
        <p:txBody>
          <a:bodyPr>
            <a:normAutofit fontScale="90000"/>
          </a:bodyPr>
          <a:lstStyle/>
          <a:p>
            <a:pPr algn="r" fontAlgn="auto">
              <a:spcAft>
                <a:spcPts val="0"/>
              </a:spcAft>
              <a:defRPr/>
            </a:pPr>
            <a:r>
              <a:rPr lang="en-US" dirty="0"/>
              <a:t>Contd…</a:t>
            </a:r>
          </a:p>
        </p:txBody>
      </p:sp>
      <p:sp>
        <p:nvSpPr>
          <p:cNvPr id="3" name="Content Placeholder 2">
            <a:extLst>
              <a:ext uri="{FF2B5EF4-FFF2-40B4-BE49-F238E27FC236}">
                <a16:creationId xmlns:a16="http://schemas.microsoft.com/office/drawing/2014/main" id="{7D4BA8B6-6AF3-866C-F440-3D8D70D6BA32}"/>
              </a:ext>
            </a:extLst>
          </p:cNvPr>
          <p:cNvSpPr>
            <a:spLocks noGrp="1"/>
          </p:cNvSpPr>
          <p:nvPr>
            <p:ph sz="quarter" idx="1"/>
          </p:nvPr>
        </p:nvSpPr>
        <p:spPr>
          <a:xfrm>
            <a:off x="647700" y="1658073"/>
            <a:ext cx="7848600" cy="4818927"/>
          </a:xfrm>
        </p:spPr>
        <p:txBody>
          <a:bodyPr>
            <a:normAutofit/>
          </a:bodyPr>
          <a:lstStyle/>
          <a:p>
            <a:pPr marL="861822" lvl="1" indent="-514350" fontAlgn="auto">
              <a:spcBef>
                <a:spcPts val="324"/>
              </a:spcBef>
              <a:spcAft>
                <a:spcPts val="0"/>
              </a:spcAft>
              <a:buClr>
                <a:schemeClr val="tx2">
                  <a:lumMod val="50000"/>
                </a:schemeClr>
              </a:buClr>
              <a:buFont typeface="+mj-lt"/>
              <a:buAutoNum type="arabicPeriod"/>
              <a:defRPr/>
            </a:pPr>
            <a:r>
              <a:rPr lang="en-US" sz="3000" dirty="0">
                <a:latin typeface="Times New Roman" pitchFamily="18" charset="0"/>
                <a:cs typeface="Times New Roman" pitchFamily="18" charset="0"/>
              </a:rPr>
              <a:t>The likelihood of the bladder to sustain injury is related to its degree of distention at the time of trauma.</a:t>
            </a:r>
          </a:p>
          <a:p>
            <a:pPr marL="861822" lvl="1" indent="-514350" fontAlgn="auto">
              <a:spcBef>
                <a:spcPts val="324"/>
              </a:spcBef>
              <a:spcAft>
                <a:spcPts val="0"/>
              </a:spcAft>
              <a:buClr>
                <a:schemeClr val="tx2">
                  <a:lumMod val="50000"/>
                </a:schemeClr>
              </a:buClr>
              <a:buFont typeface="+mj-lt"/>
              <a:buAutoNum type="arabicPeriod"/>
              <a:defRPr/>
            </a:pPr>
            <a:r>
              <a:rPr lang="en-US" sz="3000" dirty="0">
                <a:latin typeface="Times New Roman" pitchFamily="18" charset="0"/>
                <a:cs typeface="Times New Roman" pitchFamily="18" charset="0"/>
              </a:rPr>
              <a:t>Injury may occur if there is a blow to the pelvis that is severe enough to break the bones and cause bone fragments to penetrate the bladder wall.</a:t>
            </a:r>
          </a:p>
          <a:p>
            <a:pPr marL="861822" lvl="1" indent="-514350" fontAlgn="auto">
              <a:spcBef>
                <a:spcPts val="324"/>
              </a:spcBef>
              <a:spcAft>
                <a:spcPts val="0"/>
              </a:spcAft>
              <a:buClr>
                <a:schemeClr val="tx2">
                  <a:lumMod val="50000"/>
                </a:schemeClr>
              </a:buClr>
              <a:buFont typeface="+mj-lt"/>
              <a:buAutoNum type="arabicPeriod"/>
              <a:defRPr/>
            </a:pPr>
            <a:r>
              <a:rPr lang="en-US" sz="3000" dirty="0">
                <a:latin typeface="Times New Roman" pitchFamily="18" charset="0"/>
                <a:cs typeface="Times New Roman" pitchFamily="18" charset="0"/>
              </a:rPr>
              <a:t>Generally the bladder injury in these cases is associated with other injuries as well, the commonest being to the spleen and rectum.</a:t>
            </a:r>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1431</TotalTime>
  <Words>1724</Words>
  <Application>Microsoft Office PowerPoint</Application>
  <PresentationFormat>On-screen Show (4:3)</PresentationFormat>
  <Paragraphs>179</Paragraphs>
  <Slides>42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42</vt:i4>
      </vt:variant>
    </vt:vector>
  </HeadingPairs>
  <TitlesOfParts>
    <vt:vector size="52" baseType="lpstr">
      <vt:lpstr>Arial</vt:lpstr>
      <vt:lpstr>Calibri</vt:lpstr>
      <vt:lpstr>Comic Sans MS</vt:lpstr>
      <vt:lpstr>Times New Roman</vt:lpstr>
      <vt:lpstr>Tw Cen MT</vt:lpstr>
      <vt:lpstr>Verdana</vt:lpstr>
      <vt:lpstr>Wingdings</vt:lpstr>
      <vt:lpstr>Wingdings 2</vt:lpstr>
      <vt:lpstr>Wingdings 3</vt:lpstr>
      <vt:lpstr>Median</vt:lpstr>
      <vt:lpstr>BLADDER TRAUMA</vt:lpstr>
      <vt:lpstr>INTRODUCTION</vt:lpstr>
      <vt:lpstr>DEFINITION</vt:lpstr>
      <vt:lpstr>INCIDENCE</vt:lpstr>
      <vt:lpstr>ETIOLOGY</vt:lpstr>
      <vt:lpstr>Contd…</vt:lpstr>
      <vt:lpstr>TYPES OF BLADDER TRAUMA</vt:lpstr>
      <vt:lpstr>Blunt Trauma</vt:lpstr>
      <vt:lpstr>Contd…</vt:lpstr>
      <vt:lpstr>Penetrating trauma</vt:lpstr>
      <vt:lpstr>Obstetric trauma</vt:lpstr>
      <vt:lpstr>Gynecological trauma</vt:lpstr>
      <vt:lpstr>Urologic trauma</vt:lpstr>
      <vt:lpstr>Orthopedic trauma</vt:lpstr>
      <vt:lpstr>Idiopathic bladder trauma</vt:lpstr>
      <vt:lpstr>Classification</vt:lpstr>
      <vt:lpstr>Contd…</vt:lpstr>
      <vt:lpstr>PATHOPHYSIOLOGY</vt:lpstr>
      <vt:lpstr>Contd… </vt:lpstr>
      <vt:lpstr>PowerPoint Presentation</vt:lpstr>
      <vt:lpstr>Contd…</vt:lpstr>
      <vt:lpstr>Intraperitoneal injury</vt:lpstr>
      <vt:lpstr>Contd…</vt:lpstr>
      <vt:lpstr>Contd…</vt:lpstr>
      <vt:lpstr>Contd…</vt:lpstr>
      <vt:lpstr>Contd…</vt:lpstr>
      <vt:lpstr>PowerPoint Presentation</vt:lpstr>
      <vt:lpstr>CLINICAL  MANIFESTATIONS</vt:lpstr>
      <vt:lpstr>Contd…</vt:lpstr>
      <vt:lpstr>Contd…</vt:lpstr>
      <vt:lpstr>Contd…</vt:lpstr>
      <vt:lpstr>Diagnostic tests</vt:lpstr>
      <vt:lpstr>CT Scan</vt:lpstr>
      <vt:lpstr>MANAGEMENT</vt:lpstr>
      <vt:lpstr>Contd…</vt:lpstr>
      <vt:lpstr>Surgical Management</vt:lpstr>
      <vt:lpstr>Contd…</vt:lpstr>
      <vt:lpstr>Complications </vt:lpstr>
      <vt:lpstr>Follow-up</vt:lpstr>
      <vt:lpstr>Nursing Management</vt:lpstr>
      <vt:lpstr>Nursing Diagnosis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BRARZAILDAZ</dc:creator>
  <cp:lastModifiedBy>Rajesh Patel</cp:lastModifiedBy>
  <cp:revision>118</cp:revision>
  <cp:lastPrinted>1601-01-01T00:00:00Z</cp:lastPrinted>
  <dcterms:created xsi:type="dcterms:W3CDTF">1601-01-01T00:00:00Z</dcterms:created>
  <dcterms:modified xsi:type="dcterms:W3CDTF">2024-04-23T17:10:24Z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