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4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94" r:id="rId24"/>
    <p:sldId id="295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5" r:id="rId34"/>
    <p:sldId id="287" r:id="rId35"/>
    <p:sldId id="288" r:id="rId36"/>
    <p:sldId id="290" r:id="rId37"/>
    <p:sldId id="289" r:id="rId38"/>
    <p:sldId id="291" r:id="rId39"/>
    <p:sldId id="292" r:id="rId40"/>
    <p:sldId id="293" r:id="rId41"/>
    <p:sldId id="296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5104-9969-4C4B-89BA-E9C8A664F445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BB250-C76F-421E-B66D-2018A150E4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89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C7A06EA-8E31-4590-AB2A-1865BDA5BDCA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50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059FE-DB2A-407A-8F74-4F9D080F8266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1A40-D09F-4062-9292-779F3F5CD6CD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2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99DD-B3D3-46ED-AB61-EC7D531C9A4E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1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50FA-AD5B-4C26-8969-9EAFB9A784AF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1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328A-DA59-4E48-9A97-BC0F17A48569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57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416D-8653-4B9B-AC8A-F23B3C90EE1C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54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C422-573D-4ADF-A891-7BE5FFC11DBF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7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EA73B-DD2D-44A7-9CE3-76352CDD70F2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4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2E18-8532-4E7D-B5EB-ECE44E8B0F3D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9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85D37-DD25-43A6-9DE9-CD6B708437B8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F66C-1826-4748-9F44-0C0F20D66953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D642-6717-4571-A858-9D0D46256DBA}" type="datetime1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4885-9722-4BC4-82FC-BB155441CD4E}" type="datetime1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84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47BA-BFF5-4AAE-ACCB-C8F8153E08DD}" type="datetime1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727E7-CE05-4347-94B8-3A74BB0AF0C1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5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BCBD-71FC-499B-9806-90FBA8754CF9}" type="datetime1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6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5E67F-7E56-4B62-A059-B70FBE3C43C7}" type="datetime1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Blood, Blood Products &amp; Blood Transfusion</a:t>
            </a:r>
            <a:endParaRPr lang="en-IN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BY MBBSPPT.COM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0233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Peri OP Blood Transfusion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2665105"/>
            <a:ext cx="6799262" cy="309624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0ABD1-BEA0-8449-9B9A-DF1FA4C8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9373A-1400-520A-027E-A7F93E4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6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Platelets:</a:t>
            </a:r>
          </a:p>
          <a:p>
            <a:pPr marL="0" indent="0">
              <a:buNone/>
            </a:pPr>
            <a:r>
              <a:rPr lang="en-US" sz="2200" dirty="0"/>
              <a:t>1) </a:t>
            </a:r>
            <a:r>
              <a:rPr lang="en-GB" sz="2200" dirty="0">
                <a:cs typeface="EucrosiaUPC" pitchFamily="18" charset="-34"/>
              </a:rPr>
              <a:t>Random donor units – 55 x 10 9  platelets / unit</a:t>
            </a:r>
          </a:p>
          <a:p>
            <a:pPr marL="0" indent="0">
              <a:buNone/>
            </a:pPr>
            <a:r>
              <a:rPr lang="en-GB" sz="2200" dirty="0">
                <a:cs typeface="EucrosiaUPC" pitchFamily="18" charset="-34"/>
              </a:rPr>
              <a:t>2) Apheresis units – 250 x 10 9   platelets / unit</a:t>
            </a:r>
          </a:p>
          <a:p>
            <a:pPr marL="0" indent="0">
              <a:buNone/>
            </a:pPr>
            <a:endParaRPr lang="en-GB" sz="2200" dirty="0">
              <a:cs typeface="EucrosiaUPC" pitchFamily="18" charset="-34"/>
            </a:endParaRPr>
          </a:p>
          <a:p>
            <a:r>
              <a:rPr lang="en-GB" sz="2200" dirty="0">
                <a:cs typeface="EucrosiaUPC" pitchFamily="18" charset="-34"/>
              </a:rPr>
              <a:t>20- 24◦C, 5 days </a:t>
            </a:r>
          </a:p>
          <a:p>
            <a:r>
              <a:rPr lang="en-GB" sz="2200" dirty="0">
                <a:cs typeface="EucrosiaUPC" pitchFamily="18" charset="-34"/>
              </a:rPr>
              <a:t>Should be infused 30 Min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IN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11A63-D13B-0592-D629-BBC50A46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61F0E-D6D4-9348-8087-03564475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Indications:</a:t>
            </a:r>
          </a:p>
          <a:p>
            <a:r>
              <a:rPr lang="en-GB" sz="2200" dirty="0"/>
              <a:t>BLEEDING due to thrombocytopenia</a:t>
            </a:r>
          </a:p>
          <a:p>
            <a:r>
              <a:rPr lang="en-GB" sz="2200" dirty="0"/>
              <a:t>Due to platelet dysfunction</a:t>
            </a:r>
          </a:p>
          <a:p>
            <a:r>
              <a:rPr lang="en-GB" sz="2200" dirty="0"/>
              <a:t>Pts on clopidogrel who are actively bleeding</a:t>
            </a:r>
          </a:p>
          <a:p>
            <a:r>
              <a:rPr lang="en-GB" sz="2200" dirty="0"/>
              <a:t>Prevention of spontaneous bleeding with counts &lt; 20,000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71A41-EA43-5111-21EC-88319B26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7E29D-52F1-3D0D-BD44-BB04E1BB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Fresh Frozen Plasma:</a:t>
            </a:r>
          </a:p>
          <a:p>
            <a:r>
              <a:rPr lang="en-GB" dirty="0"/>
              <a:t>Plasma collected from single donor units or by apheresis </a:t>
            </a:r>
          </a:p>
          <a:p>
            <a:r>
              <a:rPr lang="en-GB" dirty="0"/>
              <a:t>Frozen within 8 hours of collection</a:t>
            </a:r>
          </a:p>
          <a:p>
            <a:r>
              <a:rPr lang="en-US" dirty="0"/>
              <a:t>Contains labile &amp; nonlabile clotting factors, albumin and immunoglobulin. Factor VIII  ( 8 ) level at least 70 % of normal fresh plasma level</a:t>
            </a:r>
            <a:endParaRPr lang="en-GB" dirty="0"/>
          </a:p>
          <a:p>
            <a:endParaRPr lang="en-GB" dirty="0"/>
          </a:p>
          <a:p>
            <a:r>
              <a:rPr lang="en-GB" dirty="0"/>
              <a:t>-40o C to -50 C, 2yrs </a:t>
            </a:r>
          </a:p>
          <a:p>
            <a:r>
              <a:rPr lang="en-GB" dirty="0"/>
              <a:t>10 – 15ml/hr, must be ABO compatible</a:t>
            </a:r>
          </a:p>
          <a:p>
            <a:endParaRPr lang="en-GB" dirty="0"/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26C17-643A-290F-207D-6DD3D5DE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CC913-79F9-FF8C-6E99-0BED75D0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Fresh Frozen Plasma: </a:t>
            </a:r>
          </a:p>
          <a:p>
            <a:pPr marL="0" indent="0">
              <a:buNone/>
            </a:pPr>
            <a:r>
              <a:rPr lang="en-US" b="1" dirty="0"/>
              <a:t>Indications:</a:t>
            </a:r>
          </a:p>
          <a:p>
            <a:r>
              <a:rPr lang="en-US" dirty="0"/>
              <a:t>Single clotting factor deficiency</a:t>
            </a:r>
          </a:p>
          <a:p>
            <a:r>
              <a:rPr lang="en-US" dirty="0"/>
              <a:t>Multiple coagulation factor deficiencies:</a:t>
            </a:r>
          </a:p>
          <a:p>
            <a:pPr lvl="1"/>
            <a:r>
              <a:rPr lang="en-US" sz="2200" dirty="0"/>
              <a:t>DIC</a:t>
            </a:r>
          </a:p>
          <a:p>
            <a:pPr lvl="1"/>
            <a:r>
              <a:rPr lang="en-US" sz="2200" dirty="0"/>
              <a:t>Liver Disease </a:t>
            </a:r>
          </a:p>
          <a:p>
            <a:pPr lvl="1"/>
            <a:r>
              <a:rPr lang="en-US" sz="2200" dirty="0"/>
              <a:t>Warfarin Overdose</a:t>
            </a:r>
          </a:p>
          <a:p>
            <a:pPr lvl="1"/>
            <a:r>
              <a:rPr lang="en-US" sz="2200" dirty="0"/>
              <a:t>TTP</a:t>
            </a:r>
            <a:endParaRPr lang="en-IN" sz="2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190CB-AB5A-7688-0BA6-C478E32A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64B1B-E0EC-D658-E365-709D1D52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Cryoprecipitate:</a:t>
            </a:r>
          </a:p>
          <a:p>
            <a:r>
              <a:rPr lang="en-IN" dirty="0"/>
              <a:t>Supernatant precipitate of FFP </a:t>
            </a:r>
          </a:p>
          <a:p>
            <a:r>
              <a:rPr lang="en-IN" dirty="0"/>
              <a:t>Rich in factor VIII and fibrinogen </a:t>
            </a:r>
          </a:p>
          <a:p>
            <a:r>
              <a:rPr lang="en-IN" dirty="0"/>
              <a:t>Stored at −30°C ,  2yrs</a:t>
            </a:r>
          </a:p>
          <a:p>
            <a:r>
              <a:rPr lang="en-US" dirty="0"/>
              <a:t>Indications:</a:t>
            </a:r>
          </a:p>
          <a:p>
            <a:r>
              <a:rPr lang="en-US" dirty="0"/>
              <a:t>1st choice for DIC</a:t>
            </a:r>
            <a:endParaRPr lang="en-IN" dirty="0"/>
          </a:p>
          <a:p>
            <a:r>
              <a:rPr lang="en-IN" dirty="0"/>
              <a:t>Given in </a:t>
            </a:r>
            <a:r>
              <a:rPr lang="en-IN" dirty="0" err="1"/>
              <a:t>hypofibrinoginemia</a:t>
            </a:r>
            <a:r>
              <a:rPr lang="en-IN" dirty="0"/>
              <a:t>  or factor VIII </a:t>
            </a:r>
            <a:r>
              <a:rPr lang="en-IN" dirty="0" err="1"/>
              <a:t>def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D89DB-FD54-A4F9-1B46-4BC85ED8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B654A-4D70-897E-D1A5-BAC35972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0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u="sng" dirty="0"/>
              <a:t>Prothrombin complex Concentrates:</a:t>
            </a:r>
          </a:p>
          <a:p>
            <a:pPr marL="0" indent="0">
              <a:buNone/>
            </a:pPr>
            <a:r>
              <a:rPr lang="en-IN" dirty="0"/>
              <a:t>Highly purified concentrates prepared from pooled plasma.</a:t>
            </a:r>
          </a:p>
          <a:p>
            <a:pPr marL="0" indent="0">
              <a:buNone/>
            </a:pPr>
            <a:r>
              <a:rPr lang="en-IN" dirty="0"/>
              <a:t>Contain factors II, IX and X. Factor VII may be included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US" b="1" dirty="0"/>
              <a:t>Indications:</a:t>
            </a:r>
          </a:p>
          <a:p>
            <a:pPr marL="0" indent="0">
              <a:buNone/>
            </a:pPr>
            <a:r>
              <a:rPr lang="en-IN" dirty="0"/>
              <a:t>Indicated for the emergency reversal of anticoagulant (warfarin)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1F895-4DAB-415A-91E9-5B2C8B58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40D81-AE4F-9C2D-C730-95C996B3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b="1" u="sng" dirty="0"/>
              <a:t>Autologous Transfusion:</a:t>
            </a:r>
          </a:p>
          <a:p>
            <a:r>
              <a:rPr lang="en-US" dirty="0"/>
              <a:t>2 Types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840" y="3200210"/>
            <a:ext cx="3344319" cy="275450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A0E1D5-208E-294F-10EE-C25AEFA9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C9F02-836C-F6AC-7572-8708F9A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Groups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12" y="2490135"/>
            <a:ext cx="4303776" cy="330621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825510-1CD7-6D4D-16B6-1E487C9D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C44025-0E7D-B421-54A5-D11982E6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6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Rh System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IN" dirty="0"/>
              <a:t>Rh(D) antigen is strongly antigenic and is present in approximately 85 per cent of the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4724400" cy="270196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5BE030-C68A-42CB-B795-6F6F0F5C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Blood is the connective tissue consisting of plasma and cellular component.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AB0292-77E2-C105-D5C3-C775CD2F6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3290320" cy="221008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77E66B-909D-7192-E3C7-BE90ADB63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464A66B-CC1B-C6C0-F583-9CD2B809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Cross Matching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81" y="2590800"/>
            <a:ext cx="6057900" cy="341947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355263-3A5C-36FD-531C-3F77FDA3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3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Matching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cross matching 45 min</a:t>
            </a:r>
          </a:p>
          <a:p>
            <a:r>
              <a:rPr lang="en-US" dirty="0"/>
              <a:t>Emergency cross matching takes 15min checks only ABO/rh compatibility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EED11-7A17-99AF-0C80-9B544411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6906C-A50A-07D2-5154-36DDC36B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categories:</a:t>
            </a:r>
          </a:p>
          <a:p>
            <a:pPr lvl="1"/>
            <a:r>
              <a:rPr lang="en-US" dirty="0"/>
              <a:t>Infectious Complications</a:t>
            </a:r>
          </a:p>
          <a:p>
            <a:pPr lvl="1"/>
            <a:r>
              <a:rPr lang="en-US" dirty="0"/>
              <a:t>Non-infectious Complications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C0EAB-83CF-2822-8A83-073DE4A8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58644-4E4D-C02B-A475-D01D7989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1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lvl="1" algn="ctr"/>
            <a:r>
              <a:rPr lang="en-US" sz="4000" dirty="0">
                <a:latin typeface="Garamond (Headings)"/>
              </a:rPr>
              <a:t>Infectious Complications</a:t>
            </a:r>
            <a:endParaRPr lang="en-IN" sz="4000" dirty="0">
              <a:latin typeface="Garamond (Headings)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Bacterial Contamination:</a:t>
            </a:r>
          </a:p>
          <a:p>
            <a:pPr marL="0" indent="0">
              <a:buNone/>
            </a:pPr>
            <a:r>
              <a:rPr lang="en-US" dirty="0"/>
              <a:t>Mostly occurs with platelet components</a:t>
            </a:r>
          </a:p>
          <a:p>
            <a:r>
              <a:rPr lang="en-US" dirty="0"/>
              <a:t>At time of collection either from the donor or the venipuncture site, during component preparation</a:t>
            </a:r>
          </a:p>
          <a:p>
            <a:r>
              <a:rPr lang="en-US" dirty="0"/>
              <a:t>Usually by staph, pseudomonas, </a:t>
            </a:r>
            <a:r>
              <a:rPr lang="en-US" dirty="0" err="1"/>
              <a:t>E.Coli</a:t>
            </a:r>
            <a:r>
              <a:rPr lang="en-US" dirty="0"/>
              <a:t>, </a:t>
            </a:r>
            <a:r>
              <a:rPr lang="en-US" dirty="0" err="1"/>
              <a:t>yersinia</a:t>
            </a:r>
            <a:endParaRPr lang="en-US" dirty="0"/>
          </a:p>
          <a:p>
            <a:r>
              <a:rPr lang="en-US" b="1" dirty="0"/>
              <a:t>Symptoms</a:t>
            </a:r>
            <a:r>
              <a:rPr lang="en-US" dirty="0"/>
              <a:t>: Rapid onset</a:t>
            </a:r>
          </a:p>
          <a:p>
            <a:pPr lvl="1"/>
            <a:r>
              <a:rPr lang="en-US" dirty="0"/>
              <a:t>Fever, hypotension, chills, muscle pain</a:t>
            </a:r>
          </a:p>
          <a:p>
            <a:pPr lvl="1"/>
            <a:r>
              <a:rPr lang="en-US" dirty="0"/>
              <a:t>Vomiting, abdominal cramps, bloody diarrhea, </a:t>
            </a:r>
            <a:r>
              <a:rPr lang="en-US" dirty="0" err="1"/>
              <a:t>hemoglobinuria</a:t>
            </a:r>
            <a:r>
              <a:rPr lang="en-US" dirty="0"/>
              <a:t>, shock, renal failure, &amp; DIC.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44653-6CF5-D3D5-45BB-673B35C1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1D9ED-FF27-1731-6C5A-02E4C14F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Infectious Complications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Bacterial Contamination:</a:t>
            </a:r>
          </a:p>
          <a:p>
            <a:r>
              <a:rPr lang="en-US" dirty="0"/>
              <a:t>Transfusion must be stopped immediately</a:t>
            </a:r>
          </a:p>
          <a:p>
            <a:r>
              <a:rPr lang="en-US" dirty="0"/>
              <a:t>Gram stain &amp; blood cultures should be done on the unit, patient and all infusion sets .</a:t>
            </a:r>
          </a:p>
          <a:p>
            <a:r>
              <a:rPr lang="en-US" dirty="0"/>
              <a:t>Broad-spectrum antibiotics should be given immediately intravenously</a:t>
            </a:r>
          </a:p>
          <a:p>
            <a:r>
              <a:rPr lang="en-US" dirty="0"/>
              <a:t>Viral:</a:t>
            </a:r>
          </a:p>
          <a:p>
            <a:pPr lvl="1"/>
            <a:r>
              <a:rPr lang="en-US" dirty="0"/>
              <a:t>HIV and HCV </a:t>
            </a:r>
            <a:r>
              <a:rPr lang="en-US" dirty="0">
                <a:sym typeface="Wingdings" pitchFamily="2" charset="2"/>
              </a:rPr>
              <a:t> 1 transmission/2 million transfusion</a:t>
            </a:r>
            <a:endParaRPr lang="en-US" dirty="0"/>
          </a:p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4B936-0C17-7F76-8293-321AD068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81A4BC-9757-4A1E-F7A5-42607F11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Complications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Noninfectious Complications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12" y="2971800"/>
            <a:ext cx="4045575" cy="315933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59A03-7EAB-698A-EB07-40D28D77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F49AA-33F9-FFBC-76A6-FD29895A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Complications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IMMEDAITE IMMUNOLOGIC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Acute Hemolytic Transfusion Reactions (AHTR):</a:t>
            </a:r>
          </a:p>
          <a:p>
            <a:r>
              <a:rPr lang="en-US" dirty="0"/>
              <a:t>Occurs when incompatible RBC’s are transfused into a recipient who has pre-formed antibodies (usually ABO or Rh)</a:t>
            </a:r>
          </a:p>
          <a:p>
            <a:r>
              <a:rPr lang="en-US" dirty="0"/>
              <a:t>Causes intravascular hemolysis</a:t>
            </a:r>
          </a:p>
          <a:p>
            <a:r>
              <a:rPr lang="en-US" dirty="0"/>
              <a:t>Symptoms occur within minutes</a:t>
            </a:r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DBB10-A862-726C-7CAE-BFC9E537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77CBD-1649-89E6-3B9E-DF64FEAF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Immediate Immunologic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Acute Hemolytic Transfusion Reactions (AHTR):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Signs &amp; symptoms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High fever/chills</a:t>
            </a:r>
          </a:p>
          <a:p>
            <a:pPr lvl="1"/>
            <a:r>
              <a:rPr lang="en-US" dirty="0"/>
              <a:t>Hypotension</a:t>
            </a:r>
          </a:p>
          <a:p>
            <a:pPr lvl="1"/>
            <a:r>
              <a:rPr lang="en-US" dirty="0"/>
              <a:t>Abdominal pain</a:t>
            </a:r>
          </a:p>
          <a:p>
            <a:pPr lvl="1"/>
            <a:r>
              <a:rPr lang="en-US" dirty="0"/>
              <a:t>Oliguria</a:t>
            </a:r>
          </a:p>
          <a:p>
            <a:pPr lvl="1"/>
            <a:r>
              <a:rPr lang="en-US" dirty="0"/>
              <a:t>Dyspnea</a:t>
            </a:r>
          </a:p>
          <a:p>
            <a:pPr lvl="1"/>
            <a:r>
              <a:rPr lang="en-US" dirty="0"/>
              <a:t>Dark urine</a:t>
            </a:r>
          </a:p>
          <a:p>
            <a:pPr lvl="1"/>
            <a:r>
              <a:rPr lang="en-US" dirty="0"/>
              <a:t>Pallor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94A18-BFFA-5F28-51D6-D95B8ED8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781DB-10D1-2201-0B41-7FCB3BE7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40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Immediate Immunologic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Acute Hemolytic Transfusion Reactions (AHTR):</a:t>
            </a:r>
          </a:p>
          <a:p>
            <a:pPr marL="0" indent="0">
              <a:buNone/>
            </a:pPr>
            <a:r>
              <a:rPr lang="en-US" dirty="0"/>
              <a:t>Treatment/Prevention</a:t>
            </a:r>
          </a:p>
          <a:p>
            <a:pPr lvl="1"/>
            <a:r>
              <a:rPr lang="en-US" dirty="0"/>
              <a:t>Stop transfusion</a:t>
            </a:r>
          </a:p>
          <a:p>
            <a:pPr lvl="1"/>
            <a:r>
              <a:rPr lang="en-US" dirty="0"/>
              <a:t>Supportive care to maintain renal function</a:t>
            </a:r>
          </a:p>
          <a:p>
            <a:pPr lvl="2"/>
            <a:r>
              <a:rPr lang="en-US" dirty="0"/>
              <a:t>Goal of urine output 100 mL/hr. in adults for at least 18-24 hours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282D6-3C12-DA18-8700-2E4D6782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05BA5-49F1-052D-1864-DAEB3D76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Immediate Immunologic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Nonhemolytic Febrile Transfusion Reactions (NFHTR):</a:t>
            </a:r>
          </a:p>
          <a:p>
            <a:pPr marL="0" indent="0">
              <a:buNone/>
            </a:pPr>
            <a:r>
              <a:rPr lang="en-US" dirty="0"/>
              <a:t>Definition: Rise in patient temperature &gt;1°C (associated with transfusion without other fever precipitating factors)</a:t>
            </a:r>
          </a:p>
          <a:p>
            <a:pPr marL="0" indent="0">
              <a:buNone/>
            </a:pPr>
            <a:r>
              <a:rPr lang="en-US" dirty="0"/>
              <a:t>1% of PRBC transfusions , 20% of </a:t>
            </a:r>
            <a:r>
              <a:rPr lang="en-US" dirty="0" err="1"/>
              <a:t>Plt</a:t>
            </a:r>
            <a:r>
              <a:rPr lang="en-US" dirty="0"/>
              <a:t> transfusions</a:t>
            </a:r>
          </a:p>
          <a:p>
            <a:pPr marL="0" indent="0">
              <a:buNone/>
            </a:pPr>
            <a:r>
              <a:rPr lang="en-US" dirty="0"/>
              <a:t>Stop transfusion</a:t>
            </a:r>
          </a:p>
          <a:p>
            <a:r>
              <a:rPr lang="en-US" dirty="0"/>
              <a:t>Use of Antipyretics</a:t>
            </a:r>
          </a:p>
          <a:p>
            <a:pPr lvl="1"/>
            <a:r>
              <a:rPr lang="en-US" dirty="0" err="1"/>
              <a:t>Leukoreduced</a:t>
            </a:r>
            <a:r>
              <a:rPr lang="en-US" dirty="0"/>
              <a:t> blood component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E8231-5E78-5EC5-50C7-D69DA800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CF961-C334-D18B-8A89-37960A95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Components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17" y="2497137"/>
            <a:ext cx="4593166" cy="3444875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23C61-06E1-4DD9-BD9E-342B220E0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92E11-90FA-7A2F-556F-9E58F9644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98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Immediate Immunologic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Allergic Nonhemolytic Transfusion Reactions:</a:t>
            </a:r>
          </a:p>
          <a:p>
            <a:pPr lvl="1"/>
            <a:r>
              <a:rPr lang="en-US" dirty="0"/>
              <a:t>May be due to plasma proteins or blood preservative/anticoagulant</a:t>
            </a:r>
          </a:p>
          <a:p>
            <a:pPr marL="0" indent="0">
              <a:buNone/>
            </a:pPr>
            <a:r>
              <a:rPr lang="en-US" dirty="0"/>
              <a:t>Presents with urticaria and wheezing</a:t>
            </a:r>
          </a:p>
          <a:p>
            <a:pPr marL="0" indent="0">
              <a:buNone/>
            </a:pPr>
            <a:r>
              <a:rPr lang="en-US" b="1" dirty="0"/>
              <a:t>Treatment:</a:t>
            </a:r>
          </a:p>
          <a:p>
            <a:pPr lvl="1"/>
            <a:r>
              <a:rPr lang="en-US" dirty="0"/>
              <a:t>Mild reactions—Can be continued</a:t>
            </a:r>
          </a:p>
          <a:p>
            <a:pPr lvl="1"/>
            <a:r>
              <a:rPr lang="en-US" dirty="0"/>
              <a:t>Severe reactions—Must STOP transfusion and may require steroids or epinephrine</a:t>
            </a:r>
          </a:p>
          <a:p>
            <a:pPr marL="0" indent="0">
              <a:buNone/>
            </a:pPr>
            <a:r>
              <a:rPr lang="en-US" b="1" dirty="0"/>
              <a:t>Prevention</a:t>
            </a:r>
            <a:r>
              <a:rPr lang="en-US" dirty="0"/>
              <a:t>: Premedication (Antihistamines)</a:t>
            </a:r>
          </a:p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8B028-F7D2-A2E3-AECE-63691B6F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5DF83-7D95-FCF5-9932-6A9D17CE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49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Immediate 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TRALI</a:t>
            </a:r>
            <a:r>
              <a:rPr lang="en-US" dirty="0"/>
              <a:t>  (Transfusion Related Acute Lung Injury)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Leukocyte Antibody                             Bioactive Lipids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      </a:t>
            </a:r>
          </a:p>
          <a:p>
            <a:pPr marL="0" indent="0" algn="ctr">
              <a:buNone/>
            </a:pPr>
            <a:r>
              <a:rPr lang="en-US" b="1" dirty="0">
                <a:sym typeface="Symbol" pitchFamily="18" charset="2"/>
              </a:rPr>
              <a:t> Pulmonary Microvascular Permeability</a:t>
            </a:r>
            <a:r>
              <a:rPr lang="en-US" b="1" dirty="0"/>
              <a:t>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Pulmonary Edema</a:t>
            </a:r>
          </a:p>
          <a:p>
            <a:endParaRPr lang="en-IN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152900" y="3505200"/>
            <a:ext cx="11811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543300" y="3839981"/>
            <a:ext cx="609600" cy="5931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121275" y="3839981"/>
            <a:ext cx="628650" cy="6178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8200" y="4876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346A181-C1D5-DF9F-BE47-2BE76CA8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4697A3-6E56-8C5E-F4C4-DF1F8D77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Immediate 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r>
              <a:rPr lang="en-US" dirty="0"/>
              <a:t>TRALI (Transfusion Related Acute Lung Injury)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29" y="2993475"/>
            <a:ext cx="6590142" cy="318507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581C4D-23E6-6DE2-5BD8-611C843C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2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Immediate 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Clinical syndrome similar to ARDS</a:t>
            </a:r>
          </a:p>
          <a:p>
            <a:pPr marL="0" indent="0">
              <a:buNone/>
            </a:pPr>
            <a:r>
              <a:rPr lang="en-US" dirty="0"/>
              <a:t>Occurs 1-6 hours after receiving plasma-containing blood products</a:t>
            </a:r>
          </a:p>
          <a:p>
            <a:pPr marL="0" indent="0">
              <a:buNone/>
            </a:pPr>
            <a:r>
              <a:rPr lang="en-US" b="1" dirty="0"/>
              <a:t>Treatment</a:t>
            </a:r>
          </a:p>
          <a:p>
            <a:pPr lvl="1"/>
            <a:r>
              <a:rPr lang="en-US" dirty="0"/>
              <a:t>Respiratory support</a:t>
            </a:r>
          </a:p>
          <a:p>
            <a:pPr lvl="1"/>
            <a:r>
              <a:rPr lang="en-US" dirty="0"/>
              <a:t>No role for treatment with steroids or diuretics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19464-D2F8-7AE4-D051-2C4FB524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75734-49EB-A5A6-8752-F75AEDC6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0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Immediate Nonimmunologic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Air Embolus:</a:t>
            </a:r>
          </a:p>
          <a:p>
            <a:pPr marL="0" indent="0">
              <a:buNone/>
            </a:pPr>
            <a:r>
              <a:rPr lang="en-US" sz="2200" dirty="0"/>
              <a:t>Air infusion via line</a:t>
            </a:r>
          </a:p>
          <a:p>
            <a:pPr marL="0" indent="0">
              <a:buNone/>
            </a:pPr>
            <a:r>
              <a:rPr lang="en-US" sz="2200" dirty="0"/>
              <a:t>Cough, dyspnea, chest pain, shock</a:t>
            </a:r>
          </a:p>
          <a:p>
            <a:pPr marL="0" indent="0">
              <a:buNone/>
            </a:pPr>
            <a:r>
              <a:rPr lang="en-US" sz="2200" dirty="0"/>
              <a:t>If suspected:</a:t>
            </a:r>
          </a:p>
          <a:p>
            <a:pPr lvl="1"/>
            <a:r>
              <a:rPr lang="en-US" sz="2200" dirty="0"/>
              <a:t>Pt. placed on left side with head down</a:t>
            </a:r>
          </a:p>
          <a:p>
            <a:pPr lvl="1"/>
            <a:r>
              <a:rPr lang="en-US" sz="2200" dirty="0"/>
              <a:t>Displace air bubble from pulmonary valve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4D0BB-E399-38F5-8E3A-DC7C8B36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71511-A3D0-DDB1-EB74-EF2DDBE7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3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</a:t>
            </a:r>
            <a:r>
              <a:rPr lang="en-US" dirty="0" err="1"/>
              <a:t>Nonimmunologic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Circulatory overload:</a:t>
            </a:r>
          </a:p>
          <a:p>
            <a:pPr marL="0" indent="0">
              <a:buNone/>
            </a:pPr>
            <a:r>
              <a:rPr lang="en-US" sz="2200" dirty="0"/>
              <a:t>Acute pulmonary edema due to volume overload</a:t>
            </a:r>
          </a:p>
          <a:p>
            <a:pPr marL="0" indent="0">
              <a:buNone/>
            </a:pPr>
            <a:r>
              <a:rPr lang="en-US" sz="2200" b="1" dirty="0"/>
              <a:t>Signs/Symptoms</a:t>
            </a:r>
          </a:p>
          <a:p>
            <a:pPr lvl="1"/>
            <a:r>
              <a:rPr lang="en-US" sz="2200" dirty="0"/>
              <a:t>Dyspnea, cyanosis, orthopnea, severe Headache, HTN, CHF</a:t>
            </a:r>
          </a:p>
          <a:p>
            <a:pPr marL="0" indent="-45720">
              <a:buNone/>
            </a:pPr>
            <a:r>
              <a:rPr lang="en-US" sz="2200" b="1" dirty="0">
                <a:solidFill>
                  <a:schemeClr val="tx1"/>
                </a:solidFill>
              </a:rPr>
              <a:t>Prevention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r>
              <a:rPr lang="en-US" sz="2200" dirty="0"/>
              <a:t> Slow TX. </a:t>
            </a:r>
          </a:p>
          <a:p>
            <a:pPr marL="0" indent="-45720">
              <a:buNone/>
            </a:pPr>
            <a:r>
              <a:rPr lang="en-US" sz="2200" b="1" dirty="0">
                <a:solidFill>
                  <a:schemeClr val="tx1"/>
                </a:solidFill>
              </a:rPr>
              <a:t>Treatment</a:t>
            </a:r>
            <a:r>
              <a:rPr lang="en-US" sz="2200" dirty="0"/>
              <a:t>: Stop infusion</a:t>
            </a:r>
          </a:p>
          <a:p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28D01-E997-98CC-789D-B7E1AB4D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D4231-A550-CED4-5385-1EEAC6DF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</a:t>
            </a:r>
            <a:r>
              <a:rPr lang="en-US" dirty="0" err="1"/>
              <a:t>Nonimmunologic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Hypothermia</a:t>
            </a:r>
          </a:p>
          <a:p>
            <a:r>
              <a:rPr lang="en-US" sz="2200" dirty="0" err="1"/>
              <a:t>Hypocalcemia</a:t>
            </a:r>
            <a:endParaRPr lang="en-US" sz="2200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F6BFE-27E1-F93D-B849-49981638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72262-D2F3-B8E1-735C-84DFD062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2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4004735" cy="34449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/>
              <a:t>Delayed Hemolytic Transfusion reaction:</a:t>
            </a:r>
          </a:p>
          <a:p>
            <a:pPr marL="0" indent="0">
              <a:buNone/>
            </a:pPr>
            <a:r>
              <a:rPr lang="en-US" dirty="0"/>
              <a:t>Antibodies that usually do </a:t>
            </a:r>
            <a:r>
              <a:rPr lang="en-US" dirty="0">
                <a:solidFill>
                  <a:schemeClr val="tx1"/>
                </a:solidFill>
              </a:rPr>
              <a:t>NOT</a:t>
            </a:r>
            <a:r>
              <a:rPr lang="en-US" dirty="0"/>
              <a:t> activate Complements : </a:t>
            </a:r>
            <a:r>
              <a:rPr lang="en-US" dirty="0">
                <a:solidFill>
                  <a:schemeClr val="tx1"/>
                </a:solidFill>
              </a:rPr>
              <a:t>Rh, Kell, etc.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Associated with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b="1" dirty="0"/>
              <a:t>Extravascular Hemolysis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Fever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Anemia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Mild Jaundice, B</a:t>
            </a:r>
            <a:r>
              <a:rPr lang="en-US" dirty="0"/>
              <a:t>ilirubinuria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621958"/>
            <a:ext cx="27241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794CA-09E4-7AE2-DBD8-68B6FFAE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8F02E-593B-E6FD-D5A2-9E232E45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72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Delayed 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 dirty="0"/>
              <a:t>Graft </a:t>
            </a:r>
            <a:r>
              <a:rPr lang="en-US" sz="2200" b="1" u="sng" dirty="0" err="1"/>
              <a:t>vs</a:t>
            </a:r>
            <a:r>
              <a:rPr lang="en-US" sz="2200" b="1" u="sng" dirty="0"/>
              <a:t> Host Disease:</a:t>
            </a:r>
          </a:p>
          <a:p>
            <a:pPr marL="0" indent="0">
              <a:buNone/>
            </a:pPr>
            <a:r>
              <a:rPr lang="en-US" sz="2200" dirty="0"/>
              <a:t>Results from engraftment of donor lymphocytes of an </a:t>
            </a:r>
            <a:r>
              <a:rPr lang="en-US" sz="2200" dirty="0" err="1"/>
              <a:t>immuno</a:t>
            </a:r>
            <a:r>
              <a:rPr lang="en-US" sz="2200" dirty="0"/>
              <a:t> competent donor into an </a:t>
            </a:r>
            <a:r>
              <a:rPr lang="en-US" sz="2200" dirty="0" err="1"/>
              <a:t>immuno</a:t>
            </a:r>
            <a:r>
              <a:rPr lang="en-US" sz="2200" dirty="0"/>
              <a:t> compromised host 2-30 days after transfusion</a:t>
            </a:r>
          </a:p>
          <a:p>
            <a:pPr marL="0" indent="0">
              <a:buNone/>
            </a:pPr>
            <a:r>
              <a:rPr lang="en-US" sz="2200" b="1" dirty="0"/>
              <a:t>Symptoms:</a:t>
            </a:r>
            <a:r>
              <a:rPr lang="en-US" sz="2200" dirty="0"/>
              <a:t> Diarrhea, skin rash, pancytopenia</a:t>
            </a:r>
          </a:p>
          <a:p>
            <a:pPr marL="0" indent="0">
              <a:buNone/>
            </a:pPr>
            <a:r>
              <a:rPr lang="en-US" sz="2200" b="1" dirty="0"/>
              <a:t>Usually Fatal:</a:t>
            </a:r>
            <a:r>
              <a:rPr lang="en-US" sz="2200" dirty="0"/>
              <a:t> No Treatment</a:t>
            </a:r>
          </a:p>
          <a:p>
            <a:pPr marL="0" indent="0">
              <a:buNone/>
            </a:pPr>
            <a:r>
              <a:rPr lang="en-US" sz="2200" b="1" dirty="0"/>
              <a:t>Prevention</a:t>
            </a:r>
            <a:r>
              <a:rPr lang="en-US" sz="2200" dirty="0"/>
              <a:t>: Irradiation of donor cells (</a:t>
            </a:r>
            <a:r>
              <a:rPr lang="en-US" sz="2200" dirty="0">
                <a:sym typeface="Wingdings" pitchFamily="2" charset="2"/>
              </a:rPr>
              <a:t>Render T-cells incapable of replication</a:t>
            </a:r>
            <a:r>
              <a:rPr lang="en-US" sz="2200" dirty="0"/>
              <a:t>)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D7E08-847D-0EF5-BE05-FE551370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4438F-A677-809E-7E6F-B3779BBA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Post Transfusion </a:t>
            </a:r>
            <a:r>
              <a:rPr lang="en-US" b="1" u="sng" dirty="0" err="1"/>
              <a:t>Purpura</a:t>
            </a:r>
            <a:r>
              <a:rPr lang="en-US" b="1" u="sng" dirty="0"/>
              <a:t>:</a:t>
            </a:r>
          </a:p>
          <a:p>
            <a:pPr marL="0" indent="0">
              <a:buNone/>
            </a:pPr>
            <a:r>
              <a:rPr lang="en-US" dirty="0"/>
              <a:t>Antibodies to platelet antigens (</a:t>
            </a:r>
            <a:r>
              <a:rPr lang="en-CA" dirty="0"/>
              <a:t>HP1a )</a:t>
            </a:r>
            <a:r>
              <a:rPr lang="en-US" dirty="0"/>
              <a:t> causes abrupt onset of severe thrombocytopenia (platelet count &lt;10,000/</a:t>
            </a:r>
            <a:r>
              <a:rPr lang="en-US" dirty="0">
                <a:sym typeface="Symbol" pitchFamily="18" charset="2"/>
              </a:rPr>
              <a:t>l)</a:t>
            </a:r>
            <a:r>
              <a:rPr lang="en-US" dirty="0"/>
              <a:t> 5-10 days following transfusion.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Signs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Purpura, bleeding, fall in platelet count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-377190">
              <a:lnSpc>
                <a:spcPct val="8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Treatment</a:t>
            </a:r>
            <a:r>
              <a:rPr lang="en-US" b="1" dirty="0"/>
              <a:t>: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/>
              <a:t>Usually self-limited, recovery within 21 days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P</a:t>
            </a:r>
            <a:r>
              <a:rPr lang="en-CA" dirty="0" err="1"/>
              <a:t>lasmapheresis</a:t>
            </a:r>
            <a:r>
              <a:rPr lang="en-CA" dirty="0"/>
              <a:t> or corticosteroids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AFB85-4285-C8A4-F4D9-ABB132D5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6330C-2F9C-F7D9-083A-CFB6E58B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Blood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2667000"/>
            <a:ext cx="5229225" cy="309562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C0E8C8-9570-B2A1-C89F-6156E59A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8A90D-1972-D61A-67C3-75FD9AC4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0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Delayed </a:t>
            </a:r>
            <a:br>
              <a:rPr lang="en-US" dirty="0"/>
            </a:br>
            <a:r>
              <a:rPr lang="en-US" dirty="0"/>
              <a:t>Non-Immunologic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Iron Overload: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Etiology: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Each unit of PRBC </a:t>
            </a:r>
            <a:r>
              <a:rPr lang="en-US" dirty="0">
                <a:sym typeface="Wingdings" pitchFamily="2" charset="2"/>
              </a:rPr>
              <a:t> 200-225 mg of Fe</a:t>
            </a:r>
          </a:p>
          <a:p>
            <a:pPr marL="0" indent="0">
              <a:buNone/>
            </a:pPr>
            <a:r>
              <a:rPr lang="en-US" dirty="0"/>
              <a:t>Excess iron resulting from chronically transfused patients such as hemoglobinopathies, chronic renal 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Sign</a:t>
            </a:r>
            <a:r>
              <a:rPr lang="en-US" dirty="0">
                <a:solidFill>
                  <a:schemeClr val="tx1"/>
                </a:solidFill>
              </a:rPr>
              <a:t>s: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Muscle weakness, fatigue, weight loss, mild jaundice, anemia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Treatment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deferoxamine - an iron chelating agent </a:t>
            </a:r>
            <a:endParaRPr lang="en-US" dirty="0">
              <a:solidFill>
                <a:srgbClr val="0000FF"/>
              </a:solidFill>
            </a:endParaRP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9349D-D143-B971-CD2F-74666CC6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36AA0-1D24-D0D1-329F-E281590A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9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630772-2F76-D048-6687-8082CF867E43}"/>
              </a:ext>
            </a:extLst>
          </p:cNvPr>
          <p:cNvSpPr txBox="1"/>
          <p:nvPr/>
        </p:nvSpPr>
        <p:spPr>
          <a:xfrm>
            <a:off x="1562100" y="2828835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THANKS!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398732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58" y="2497788"/>
            <a:ext cx="6089884" cy="344487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EF6968-3E9F-91AD-567E-1E90B933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8C8C1-9C9E-7FBC-9061-119AB96C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Whole blood</a:t>
            </a:r>
          </a:p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963316"/>
            <a:ext cx="5172075" cy="324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11684-50D7-A3C7-10D0-61B37BF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Whole Blood</a:t>
            </a:r>
          </a:p>
          <a:p>
            <a:r>
              <a:rPr lang="en-IN" dirty="0"/>
              <a:t>Whole blood transfusion has significant advantages over packed cells as:</a:t>
            </a:r>
          </a:p>
          <a:p>
            <a:pPr lvl="1"/>
            <a:r>
              <a:rPr lang="en-IN" dirty="0"/>
              <a:t>It is coagulation factor rich</a:t>
            </a:r>
          </a:p>
          <a:p>
            <a:pPr lvl="1"/>
            <a:r>
              <a:rPr lang="en-IN" dirty="0"/>
              <a:t>If fresh, more metabolically active than stored blood.</a:t>
            </a:r>
            <a:endParaRPr lang="en-US" dirty="0"/>
          </a:p>
          <a:p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B0BB4-BC8B-9137-4B4E-24AF90AE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C3DA9-7273-88EC-3C42-5BF97FD4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Packed RBC:</a:t>
            </a:r>
          </a:p>
          <a:p>
            <a:r>
              <a:rPr lang="en-US" dirty="0"/>
              <a:t>Platelets and plasma are removed</a:t>
            </a:r>
          </a:p>
          <a:p>
            <a:r>
              <a:rPr lang="en-US" dirty="0"/>
              <a:t>I unit 330 ml contains 50 – 70 % hematocrit</a:t>
            </a:r>
          </a:p>
          <a:p>
            <a:r>
              <a:rPr lang="en-US" dirty="0"/>
              <a:t>Rate of transfusion 3ml/kg     </a:t>
            </a:r>
          </a:p>
          <a:p>
            <a:r>
              <a:rPr lang="en-US" dirty="0"/>
              <a:t>Stored in SAG-M (Saline, Adenosine, Glu, Mannitol)</a:t>
            </a:r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F643C-AED8-9982-6E7A-0CD2AA44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869DC-64CB-7422-3F65-1C1F35D8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8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Blood Products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Packed RBC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Indications</a:t>
            </a:r>
          </a:p>
          <a:p>
            <a:r>
              <a:rPr lang="en-US" dirty="0"/>
              <a:t>Trauma – acute blood loss &gt; 20% </a:t>
            </a:r>
          </a:p>
          <a:p>
            <a:r>
              <a:rPr lang="en-US" dirty="0"/>
              <a:t>Symptomatic anemia without clotting factor defects</a:t>
            </a:r>
          </a:p>
          <a:p>
            <a:endParaRPr lang="en-US" dirty="0"/>
          </a:p>
          <a:p>
            <a:r>
              <a:rPr lang="en-US" b="1" dirty="0" err="1"/>
              <a:t>Leucoreduced</a:t>
            </a:r>
            <a:r>
              <a:rPr lang="en-US" b="1" dirty="0"/>
              <a:t> RBC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888C8-F664-A474-1AF4-6A725D56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2D334-ECBD-3744-6F74-F6132D3E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0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lood&amp;#x0D;&amp;#x0A;Blood products &amp;#x0D;&amp;#x0A;&amp;amp;&amp;#x0D;&amp;#x0A; Blood transfusion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Blood components&amp;quot;&quot;/&gt;&lt;property id=&quot;20307&quot; value=&quot;257&quot;/&gt;&lt;/object&gt;&lt;object type=&quot;3&quot; unique_id=&quot;10026&quot;&gt;&lt;property id=&quot;20148&quot; value=&quot;5&quot;/&gt;&lt;property id=&quot;20300&quot; value=&quot;Slide 2 - &amp;quot;Blood &amp;quot;&quot;/&gt;&lt;property id=&quot;20307&quot; value=&quot;259&quot;/&gt;&lt;/object&gt;&lt;object type=&quot;3&quot; unique_id=&quot;10027&quot;&gt;&lt;property id=&quot;20148&quot; value=&quot;5&quot;/&gt;&lt;property id=&quot;20300&quot; value=&quot;Slide 4 - &amp;quot;Functions of Blood&amp;quot;&quot;/&gt;&lt;property id=&quot;20307&quot; value=&quot;258&quot;/&gt;&lt;/object&gt;&lt;object type=&quot;3&quot; unique_id=&quot;10058&quot;&gt;&lt;property id=&quot;20148&quot; value=&quot;5&quot;/&gt;&lt;property id=&quot;20300&quot; value=&quot;Slide 5 - &amp;quot;Blood products&amp;quot;&quot;/&gt;&lt;property id=&quot;20307&quot; value=&quot;260&quot;/&gt;&lt;/object&gt;&lt;object type=&quot;3&quot; unique_id=&quot;10103&quot;&gt;&lt;property id=&quot;20148&quot; value=&quot;5&quot;/&gt;&lt;property id=&quot;20300&quot; value=&quot;Slide 6 - &amp;quot;Blood products&amp;quot;&quot;/&gt;&lt;property id=&quot;20307&quot; value=&quot;261&quot;/&gt;&lt;/object&gt;&lt;object type=&quot;3&quot; unique_id=&quot;10128&quot;&gt;&lt;property id=&quot;20148&quot; value=&quot;5&quot;/&gt;&lt;property id=&quot;20300&quot; value=&quot;Slide 7 - &amp;quot;Blood products&amp;quot;&quot;/&gt;&lt;property id=&quot;20307&quot; value=&quot;262&quot;/&gt;&lt;/object&gt;&lt;object type=&quot;3&quot; unique_id=&quot;10138&quot;&gt;&lt;property id=&quot;20148&quot; value=&quot;5&quot;/&gt;&lt;property id=&quot;20300&quot; value=&quot;Slide 8 - &amp;quot;Blood products&amp;quot;&quot;/&gt;&lt;property id=&quot;20307&quot; value=&quot;263&quot;/&gt;&lt;/object&gt;&lt;object type=&quot;3&quot; unique_id=&quot;10189&quot;&gt;&lt;property id=&quot;20148&quot; value=&quot;5&quot;/&gt;&lt;property id=&quot;20300&quot; value=&quot;Slide 9 - &amp;quot;Blood products&amp;quot;&quot;/&gt;&lt;property id=&quot;20307&quot; value=&quot;264&quot;/&gt;&lt;/object&gt;&lt;object type=&quot;3&quot; unique_id=&quot;10190&quot;&gt;&lt;property id=&quot;20148&quot; value=&quot;5&quot;/&gt;&lt;property id=&quot;20300&quot; value=&quot;Slide 11 - &amp;quot;Blood products&amp;quot;&quot;/&gt;&lt;property id=&quot;20307&quot; value=&quot;265&quot;/&gt;&lt;/object&gt;&lt;object type=&quot;3&quot; unique_id=&quot;10239&quot;&gt;&lt;property id=&quot;20148&quot; value=&quot;5&quot;/&gt;&lt;property id=&quot;20300&quot; value=&quot;Slide 12 - &amp;quot;Blood products&amp;quot;&quot;/&gt;&lt;property id=&quot;20307&quot; value=&quot;266&quot;/&gt;&lt;/object&gt;&lt;object type=&quot;3&quot; unique_id=&quot;10279&quot;&gt;&lt;property id=&quot;20148&quot; value=&quot;5&quot;/&gt;&lt;property id=&quot;20300&quot; value=&quot;Slide 13 - &amp;quot;Blood products&amp;quot;&quot;/&gt;&lt;property id=&quot;20307&quot; value=&quot;267&quot;/&gt;&lt;/object&gt;&lt;object type=&quot;3&quot; unique_id=&quot;10336&quot;&gt;&lt;property id=&quot;20148&quot; value=&quot;5&quot;/&gt;&lt;property id=&quot;20300&quot; value=&quot;Slide 14 - &amp;quot;Blood products&amp;quot;&quot;/&gt;&lt;property id=&quot;20307&quot; value=&quot;268&quot;/&gt;&lt;/object&gt;&lt;object type=&quot;3&quot; unique_id=&quot;10382&quot;&gt;&lt;property id=&quot;20148&quot; value=&quot;5&quot;/&gt;&lt;property id=&quot;20300&quot; value=&quot;Slide 15 - &amp;quot;Blood products&amp;quot;&quot;/&gt;&lt;property id=&quot;20307&quot; value=&quot;269&quot;/&gt;&lt;/object&gt;&lt;object type=&quot;3&quot; unique_id=&quot;10431&quot;&gt;&lt;property id=&quot;20148&quot; value=&quot;5&quot;/&gt;&lt;property id=&quot;20300&quot; value=&quot;Slide 16 - &amp;quot;Blood products&amp;quot;&quot;/&gt;&lt;property id=&quot;20307&quot; value=&quot;270&quot;/&gt;&lt;/object&gt;&lt;object type=&quot;3&quot; unique_id=&quot;10483&quot;&gt;&lt;property id=&quot;20148&quot; value=&quot;5&quot;/&gt;&lt;property id=&quot;20300&quot; value=&quot;Slide 17 - &amp;quot;Blood products&amp;quot;&quot;/&gt;&lt;property id=&quot;20307&quot; value=&quot;271&quot;/&gt;&lt;/object&gt;&lt;object type=&quot;3&quot; unique_id=&quot;10574&quot;&gt;&lt;property id=&quot;20148&quot; value=&quot;5&quot;/&gt;&lt;property id=&quot;20300&quot; value=&quot;Slide 10 - &amp;quot;Peri op blood transfusion&amp;quot;&quot;/&gt;&lt;property id=&quot;20307&quot; value=&quot;272&quot;/&gt;&lt;/object&gt;&lt;object type=&quot;3&quot; unique_id=&quot;10651&quot;&gt;&lt;property id=&quot;20148&quot; value=&quot;5&quot;/&gt;&lt;property id=&quot;20300&quot; value=&quot;Slide 18 - &amp;quot;Blood groups&amp;quot;&quot;/&gt;&lt;property id=&quot;20307&quot; value=&quot;273&quot;/&gt;&lt;/object&gt;&lt;object type=&quot;3&quot; unique_id=&quot;10652&quot;&gt;&lt;property id=&quot;20148&quot; value=&quot;5&quot;/&gt;&lt;property id=&quot;20300&quot; value=&quot;Slide 19 - &amp;quot;Rh system&amp;quot;&quot;/&gt;&lt;property id=&quot;20307&quot; value=&quot;274&quot;/&gt;&lt;/object&gt;&lt;object type=&quot;3&quot; unique_id=&quot;10737&quot;&gt;&lt;property id=&quot;20148&quot; value=&quot;5&quot;/&gt;&lt;property id=&quot;20300&quot; value=&quot;Slide 20 - &amp;quot;Cross matching&amp;quot;&quot;/&gt;&lt;property id=&quot;20307&quot; value=&quot;275&quot;/&gt;&lt;/object&gt;&lt;object type=&quot;3&quot; unique_id=&quot;10738&quot;&gt;&lt;property id=&quot;20148&quot; value=&quot;5&quot;/&gt;&lt;property id=&quot;20300&quot; value=&quot;Slide 21 - &amp;quot;Cross matching&amp;quot;&quot;/&gt;&lt;property id=&quot;20307&quot; value=&quot;276&quot;/&gt;&lt;/object&gt;&lt;object type=&quot;3&quot; unique_id=&quot;10992&quot;&gt;&lt;property id=&quot;20148&quot; value=&quot;5&quot;/&gt;&lt;property id=&quot;20300&quot; value=&quot;Slide 22 - &amp;quot;Complications &amp;quot;&quot;/&gt;&lt;property id=&quot;20307&quot; value=&quot;277&quot;/&gt;&lt;/object&gt;&lt;object type=&quot;3&quot; unique_id=&quot;10993&quot;&gt;&lt;property id=&quot;20148&quot; value=&quot;5&quot;/&gt;&lt;property id=&quot;20300&quot; value=&quot;Slide 25 - &amp;quot;Complications &amp;quot;&quot;/&gt;&lt;property id=&quot;20307&quot; value=&quot;278&quot;/&gt;&lt;/object&gt;&lt;object type=&quot;3&quot; unique_id=&quot;11069&quot;&gt;&lt;property id=&quot;20148&quot; value=&quot;5&quot;/&gt;&lt;property id=&quot;20300&quot; value=&quot;Slide 26 - &amp;quot;Complications &amp;quot;&quot;/&gt;&lt;property id=&quot;20307&quot; value=&quot;279&quot;/&gt;&lt;/object&gt;&lt;object type=&quot;3&quot; unique_id=&quot;11200&quot;&gt;&lt;property id=&quot;20148&quot; value=&quot;5&quot;/&gt;&lt;property id=&quot;20300&quot; value=&quot;Slide 27 - &amp;quot;Immediate Immunologic &amp;#x0D;&amp;#x0A;&amp;quot;&quot;/&gt;&lt;property id=&quot;20307&quot; value=&quot;280&quot;/&gt;&lt;/object&gt;&lt;object type=&quot;3&quot; unique_id=&quot;11201&quot;&gt;&lt;property id=&quot;20148&quot; value=&quot;5&quot;/&gt;&lt;property id=&quot;20300&quot; value=&quot;Slide 28 - &amp;quot;Immediate Immunologic &amp;#x0D;&amp;#x0A;&amp;quot;&quot;/&gt;&lt;property id=&quot;20307&quot; value=&quot;281&quot;/&gt;&lt;/object&gt;&lt;object type=&quot;3&quot; unique_id=&quot;11426&quot;&gt;&lt;property id=&quot;20148&quot; value=&quot;5&quot;/&gt;&lt;property id=&quot;20300&quot; value=&quot;Slide 29 - &amp;quot;Immediate Immunologic &amp;#x0D;&amp;#x0A;&amp;quot;&quot;/&gt;&lt;property id=&quot;20307&quot; value=&quot;282&quot;/&gt;&lt;/object&gt;&lt;object type=&quot;3&quot; unique_id=&quot;11427&quot;&gt;&lt;property id=&quot;20148&quot; value=&quot;5&quot;/&gt;&lt;property id=&quot;20300&quot; value=&quot;Slide 30 - &amp;quot;Immediate Immunologic &amp;#x0D;&amp;#x0A;&amp;quot;&quot;/&gt;&lt;property id=&quot;20307&quot; value=&quot;283&quot;/&gt;&lt;/object&gt;&lt;object type=&quot;3&quot; unique_id=&quot;11518&quot;&gt;&lt;property id=&quot;20148&quot; value=&quot;5&quot;/&gt;&lt;property id=&quot;20300&quot; value=&quot;Slide 31 - &amp;quot;Immediate Immunologic&amp;quot;&quot;/&gt;&lt;property id=&quot;20307&quot; value=&quot;284&quot;/&gt;&lt;/object&gt;&lt;object type=&quot;3&quot; unique_id=&quot;11767&quot;&gt;&lt;property id=&quot;20148&quot; value=&quot;5&quot;/&gt;&lt;property id=&quot;20300&quot; value=&quot;Slide 32 - &amp;quot;Immediate Immunologic&amp;quot;&quot;/&gt;&lt;property id=&quot;20307&quot; value=&quot;286&quot;/&gt;&lt;/object&gt;&lt;object type=&quot;3&quot; unique_id=&quot;11768&quot;&gt;&lt;property id=&quot;20148&quot; value=&quot;5&quot;/&gt;&lt;property id=&quot;20300&quot; value=&quot;Slide 33 - &amp;quot;Immediate Immunologic&amp;quot;&quot;/&gt;&lt;property id=&quot;20307&quot; value=&quot;285&quot;/&gt;&lt;/object&gt;&lt;object type=&quot;3&quot; unique_id=&quot;11934&quot;&gt;&lt;property id=&quot;20148&quot; value=&quot;5&quot;/&gt;&lt;property id=&quot;20300&quot; value=&quot;Slide 34 - &amp;quot;Immediate Nonimmunologic&amp;quot;&quot;/&gt;&lt;property id=&quot;20307&quot; value=&quot;287&quot;/&gt;&lt;/object&gt;&lt;object type=&quot;3&quot; unique_id=&quot;12037&quot;&gt;&lt;property id=&quot;20148&quot; value=&quot;5&quot;/&gt;&lt;property id=&quot;20300&quot; value=&quot;Slide 35 - &amp;quot;Immediate Nonimmunologic&amp;quot;&quot;/&gt;&lt;property id=&quot;20307&quot; value=&quot;288&quot;/&gt;&lt;/object&gt;&lt;object type=&quot;3&quot; unique_id=&quot;12143&quot;&gt;&lt;property id=&quot;20148&quot; value=&quot;5&quot;/&gt;&lt;property id=&quot;20300&quot; value=&quot;Slide 37 - &amp;quot;Delayed Immunologic&amp;quot;&quot;/&gt;&lt;property id=&quot;20307&quot; value=&quot;289&quot;/&gt;&lt;/object&gt;&lt;object type=&quot;3&quot; unique_id=&quot;12252&quot;&gt;&lt;property id=&quot;20148&quot; value=&quot;5&quot;/&gt;&lt;property id=&quot;20300&quot; value=&quot;Slide 36 - &amp;quot;Immediate Nonimmunologic&amp;quot;&quot;/&gt;&lt;property id=&quot;20307&quot; value=&quot;290&quot;/&gt;&lt;/object&gt;&lt;object type=&quot;3&quot; unique_id=&quot;12512&quot;&gt;&lt;property id=&quot;20148&quot; value=&quot;5&quot;/&gt;&lt;property id=&quot;20300&quot; value=&quot;Slide 38 - &amp;quot;Delayed Immunologic&amp;quot;&quot;/&gt;&lt;property id=&quot;20307&quot; value=&quot;291&quot;/&gt;&lt;/object&gt;&lt;object type=&quot;3&quot; unique_id=&quot;12627&quot;&gt;&lt;property id=&quot;20148&quot; value=&quot;5&quot;/&gt;&lt;property id=&quot;20300&quot; value=&quot;Slide 39 - &amp;quot;Delayed Immunologic&amp;quot;&quot;/&gt;&lt;property id=&quot;20307&quot; value=&quot;292&quot;/&gt;&lt;/object&gt;&lt;object type=&quot;3&quot; unique_id=&quot;12823&quot;&gt;&lt;property id=&quot;20148&quot; value=&quot;5&quot;/&gt;&lt;property id=&quot;20300&quot; value=&quot;Slide 40 - &amp;quot;Delayed &amp;#x0D;&amp;#x0A;Non-immunologic&amp;quot;&quot;/&gt;&lt;property id=&quot;20307&quot; value=&quot;293&quot;/&gt;&lt;/object&gt;&lt;object type=&quot;3&quot; unique_id=&quot;13144&quot;&gt;&lt;property id=&quot;20148&quot; value=&quot;5&quot;/&gt;&lt;property id=&quot;20300&quot; value=&quot;Slide 23 - &amp;quot;Infectious Complications&amp;#x0D;&amp;#x0A;&amp;quot;&quot;/&gt;&lt;property id=&quot;20307&quot; value=&quot;294&quot;/&gt;&lt;/object&gt;&lt;object type=&quot;3&quot; unique_id=&quot;13145&quot;&gt;&lt;property id=&quot;20148&quot; value=&quot;5&quot;/&gt;&lt;property id=&quot;20300&quot; value=&quot;Slide 24 - &amp;quot;Infectious Complications&amp;#x0D;&amp;#x0A;&amp;quot;&quot;/&gt;&lt;property id=&quot;20307&quot; value=&quot;29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939</TotalTime>
  <Words>1201</Words>
  <Application>Microsoft Office PowerPoint</Application>
  <PresentationFormat>On-screen Show (4:3)</PresentationFormat>
  <Paragraphs>290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Garamond (Headings)</vt:lpstr>
      <vt:lpstr>Arial</vt:lpstr>
      <vt:lpstr>Calibri</vt:lpstr>
      <vt:lpstr>EucrosiaUPC</vt:lpstr>
      <vt:lpstr>Garamond</vt:lpstr>
      <vt:lpstr>Symbol</vt:lpstr>
      <vt:lpstr>Wingdings</vt:lpstr>
      <vt:lpstr>Organic</vt:lpstr>
      <vt:lpstr>Blood, Blood Products &amp; Blood Transfusion</vt:lpstr>
      <vt:lpstr>Blood </vt:lpstr>
      <vt:lpstr>Blood Components</vt:lpstr>
      <vt:lpstr>Functions of Blood</vt:lpstr>
      <vt:lpstr>Blood Products</vt:lpstr>
      <vt:lpstr>Blood Products</vt:lpstr>
      <vt:lpstr>Blood Products</vt:lpstr>
      <vt:lpstr>Blood Products</vt:lpstr>
      <vt:lpstr>Blood Products</vt:lpstr>
      <vt:lpstr>Peri OP Blood Transfusion</vt:lpstr>
      <vt:lpstr>Blood Products</vt:lpstr>
      <vt:lpstr>Blood Products</vt:lpstr>
      <vt:lpstr>Blood Products</vt:lpstr>
      <vt:lpstr>Blood Products</vt:lpstr>
      <vt:lpstr>Blood Products</vt:lpstr>
      <vt:lpstr>Blood Products</vt:lpstr>
      <vt:lpstr>Blood Products</vt:lpstr>
      <vt:lpstr>Blood Groups</vt:lpstr>
      <vt:lpstr>Rh System</vt:lpstr>
      <vt:lpstr>Cross Matching</vt:lpstr>
      <vt:lpstr>Cross Matching</vt:lpstr>
      <vt:lpstr>Complications </vt:lpstr>
      <vt:lpstr>Infectious Complications</vt:lpstr>
      <vt:lpstr>Infectious Complications</vt:lpstr>
      <vt:lpstr>Complications </vt:lpstr>
      <vt:lpstr>Complications </vt:lpstr>
      <vt:lpstr>Immediate Immunologic </vt:lpstr>
      <vt:lpstr>Immediate Immunologic </vt:lpstr>
      <vt:lpstr>Immediate Immunologic </vt:lpstr>
      <vt:lpstr>Immediate Immunologic </vt:lpstr>
      <vt:lpstr>Immediate Immunologic</vt:lpstr>
      <vt:lpstr>Immediate Immunologic</vt:lpstr>
      <vt:lpstr>Immediate Immunologic</vt:lpstr>
      <vt:lpstr>Immediate Nonimmunologic</vt:lpstr>
      <vt:lpstr>Immediate Nonimmunologic</vt:lpstr>
      <vt:lpstr>Immediate Nonimmunologic</vt:lpstr>
      <vt:lpstr>Delayed Immunologic</vt:lpstr>
      <vt:lpstr>Delayed Immunologic</vt:lpstr>
      <vt:lpstr>Delayed Immunologic</vt:lpstr>
      <vt:lpstr>Delayed  Non-Immunologic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Blood products  &amp;  Blood transfusion</dc:title>
  <dc:creator>GP</dc:creator>
  <cp:lastModifiedBy>Rajesh Patel</cp:lastModifiedBy>
  <cp:revision>87</cp:revision>
  <dcterms:created xsi:type="dcterms:W3CDTF">2006-08-16T00:00:00Z</dcterms:created>
  <dcterms:modified xsi:type="dcterms:W3CDTF">2024-06-15T12:21:24Z</dcterms:modified>
</cp:coreProperties>
</file>