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56" r:id="rId2"/>
    <p:sldId id="295" r:id="rId3"/>
    <p:sldId id="297" r:id="rId4"/>
    <p:sldId id="315" r:id="rId5"/>
    <p:sldId id="296" r:id="rId6"/>
    <p:sldId id="270" r:id="rId7"/>
    <p:sldId id="312" r:id="rId8"/>
    <p:sldId id="314" r:id="rId9"/>
    <p:sldId id="274" r:id="rId10"/>
    <p:sldId id="300" r:id="rId11"/>
    <p:sldId id="301" r:id="rId12"/>
    <p:sldId id="273" r:id="rId13"/>
    <p:sldId id="272" r:id="rId14"/>
    <p:sldId id="278" r:id="rId15"/>
    <p:sldId id="282" r:id="rId16"/>
    <p:sldId id="279" r:id="rId17"/>
    <p:sldId id="310" r:id="rId18"/>
    <p:sldId id="311" r:id="rId19"/>
    <p:sldId id="289" r:id="rId20"/>
    <p:sldId id="318" r:id="rId21"/>
    <p:sldId id="307" r:id="rId22"/>
    <p:sldId id="309" r:id="rId23"/>
    <p:sldId id="302" r:id="rId24"/>
    <p:sldId id="316" r:id="rId25"/>
    <p:sldId id="317" r:id="rId26"/>
    <p:sldId id="287" r:id="rId27"/>
    <p:sldId id="286" r:id="rId28"/>
    <p:sldId id="290" r:id="rId29"/>
    <p:sldId id="291" r:id="rId30"/>
    <p:sldId id="292" r:id="rId31"/>
    <p:sldId id="31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A28646-4692-4B85-BBBD-A66F25D6308A}">
          <p14:sldIdLst>
            <p14:sldId id="256"/>
            <p14:sldId id="295"/>
            <p14:sldId id="297"/>
            <p14:sldId id="315"/>
            <p14:sldId id="296"/>
            <p14:sldId id="270"/>
            <p14:sldId id="312"/>
            <p14:sldId id="314"/>
            <p14:sldId id="274"/>
            <p14:sldId id="300"/>
            <p14:sldId id="301"/>
            <p14:sldId id="273"/>
            <p14:sldId id="272"/>
            <p14:sldId id="278"/>
            <p14:sldId id="282"/>
            <p14:sldId id="279"/>
            <p14:sldId id="310"/>
            <p14:sldId id="311"/>
            <p14:sldId id="289"/>
            <p14:sldId id="318"/>
            <p14:sldId id="307"/>
            <p14:sldId id="309"/>
            <p14:sldId id="302"/>
            <p14:sldId id="316"/>
            <p14:sldId id="317"/>
            <p14:sldId id="287"/>
            <p14:sldId id="286"/>
            <p14:sldId id="290"/>
            <p14:sldId id="291"/>
            <p14:sldId id="292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6BFF5-A27C-40AE-9F7B-E2B88CBB9712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035E8-FC2C-40CA-A0B4-B0B9E3042B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022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988C-7C7F-486D-A01B-82E252741D7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4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EDBE-ADBD-4409-B20B-230FB5643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515A6-D55F-469C-BEF7-0B757BCBA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87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39A911-D527-416D-B8CB-29928B0706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1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1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D880-720C-4872-A4D8-C98848FECB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63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DA7-F3D3-4BDB-B028-C315D7263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4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4C9E-5402-458E-8F05-2D3A0C9D9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60A0-E9C0-48EC-A8A2-11907E7CB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A43C-7AD1-4B68-9199-3B74C21C4A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CB13AC-18A5-47E2-AF5B-C90C15BA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9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FBCB8-AE9F-4671-9AE8-5A58D2C8BD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96C668-B938-418B-B92B-CA25C65072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4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1004887"/>
            <a:ext cx="7543800" cy="1222375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BONES OF THORAX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54148-97AE-C3E1-E72B-4D9C4C96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988C-7C7F-486D-A01B-82E252741D7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4659B6-A6CA-E0CA-C824-25096930D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8" y="1887782"/>
            <a:ext cx="4572004" cy="45720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Anatomical Position of Sternum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anatomical position, the sternum as a whole is pointed downwards and inclined somewhat forward with it’s rough convex surface facing anteriorly. </a:t>
            </a:r>
          </a:p>
          <a:p>
            <a:r>
              <a:rPr lang="en-US" dirty="0">
                <a:solidFill>
                  <a:schemeClr val="tx1"/>
                </a:solidFill>
              </a:rPr>
              <a:t>It is broad end is directed upwards and lower pointed end is directed downwards.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2038E-7359-18E1-7395-0629A10B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Sternum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upper part of sternum is broad and thick, on the other hand its lower part is thin and pointed. </a:t>
            </a:r>
          </a:p>
          <a:p>
            <a:r>
              <a:rPr lang="en-US" dirty="0">
                <a:solidFill>
                  <a:schemeClr val="tx1"/>
                </a:solidFill>
              </a:rPr>
              <a:t>Its anterior surface is somewhat rough and convex, while its posterior surface is smooth and somewhat concave.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46812-D1DE-6928-009C-009153DB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tion of Stern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D3AF1-F8DE-888E-1495-23B705DD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A43C-7AD1-4B68-9199-3B74C21C4A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Manubrium </a:t>
            </a:r>
            <a:r>
              <a:rPr lang="en-US" dirty="0" err="1">
                <a:solidFill>
                  <a:schemeClr val="tx1"/>
                </a:solidFill>
              </a:rPr>
              <a:t>Sterni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 is located opposite to the 3rd and fourth thoracic vertebrae. </a:t>
            </a:r>
          </a:p>
          <a:p>
            <a:r>
              <a:rPr lang="en-US" dirty="0">
                <a:solidFill>
                  <a:schemeClr val="tx1"/>
                </a:solidFill>
              </a:rPr>
              <a:t>It is the thickest and most powerful part of the sternum.</a:t>
            </a:r>
          </a:p>
          <a:p>
            <a:r>
              <a:rPr lang="en-US" dirty="0">
                <a:solidFill>
                  <a:schemeClr val="tx1"/>
                </a:solidFill>
              </a:rPr>
              <a:t>The Manubrium of sternum is almost quadrilateral in shape.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B808-4C5B-EC0B-95EA-247958F4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rnum - Manubri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05BD28-A790-49F4-84AB-0FAEABFC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A43C-7AD1-4B68-9199-3B74C21C4A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Manubrium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Lower border articulates with all the upper end of the body of sternum to create secondary cartilaginous joint named manubriosternal joint.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The manubrium makes a little angle with all the body at this junction referred to as sternal angle or angle of Louis.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It is recognized by the presence of a transverse ridge on the anterior aspect of the sternum.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0E014-8D6F-9955-AC09-A02B54AC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Manubrium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 is the thickest and most powerful part of the sternum and presents </a:t>
            </a:r>
          </a:p>
          <a:p>
            <a:r>
              <a:rPr lang="en-US" dirty="0">
                <a:solidFill>
                  <a:schemeClr val="tx1"/>
                </a:solidFill>
              </a:rPr>
              <a:t>Two  surfaces: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Anterior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Posterior  </a:t>
            </a:r>
          </a:p>
          <a:p>
            <a:r>
              <a:rPr lang="en-US" dirty="0">
                <a:solidFill>
                  <a:schemeClr val="tx1"/>
                </a:solidFill>
              </a:rPr>
              <a:t>Four borders: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Superior (thick, forms suprasternal notch)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Inferior  (forms manubriosternal angle/joint)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Lateral  (left and right).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50A76-C7E4-C017-FD0C-2CD7EC64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Manubrium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Anterior surface on every side gives connection to the sternal head of sternocleidomastoid and pectoralis major muscles.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On every side, it gives connection to 2 muscles: Sternohyoid at the level of clavicular notch, and Sternothyroid at the level of facet for 1st costal cartilage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 Posterior surface is smooth and creates anterior boundary of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with arch of aorta.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Upper half is associated with three branches of the arch of aorta, viz. brachiocephalic artery, left common carotid artery, left subclavian artery, and left brachiocephalic vein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A9A2D-5435-E224-E61E-8B6C599C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Manubrium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Upper border is thick, rounded, and concave. It presents a notch termed suprasternal notch or jugular notch and gives connection to the interclavicular ligament. Clavicular notch on each side of suprasternal notch articulates with the clavicle to create sternoclavicular joint.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Lateral border presents 2 articular facets: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Upper facet articulates with the 1st costal cartilage to create primary cartilaginous joint.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</a:t>
            </a:r>
            <a:r>
              <a:rPr lang="en-US" dirty="0" err="1">
                <a:solidFill>
                  <a:schemeClr val="tx1"/>
                </a:solidFill>
              </a:rPr>
              <a:t>demifacet</a:t>
            </a:r>
            <a:r>
              <a:rPr lang="en-US" dirty="0">
                <a:solidFill>
                  <a:schemeClr val="tx1"/>
                </a:solidFill>
              </a:rPr>
              <a:t> together with other </a:t>
            </a:r>
            <a:r>
              <a:rPr lang="en-US" dirty="0" err="1">
                <a:solidFill>
                  <a:schemeClr val="tx1"/>
                </a:solidFill>
              </a:rPr>
              <a:t>demifacet</a:t>
            </a:r>
            <a:r>
              <a:rPr lang="en-US" dirty="0">
                <a:solidFill>
                  <a:schemeClr val="tx1"/>
                </a:solidFill>
              </a:rPr>
              <a:t> in the body of sternum articulates with the 2nd costal cartilage.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Lower border articulates with all the upper end of the body of sternum to create secondary cartilaginous joint named manubriosternal joint. The manubrium makes a little angle with  the body at this junction referred to as sternal angle or angle of Louis.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 is recognized by the presence of a transverse ridge on the anterior aspect of the sternum.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6ADF1-C9D8-063A-A34F-FC4A31E5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Sternal Angle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Can  be felt as a transverse ridge on the sternum about 5 cm below the suprasternal notch. </a:t>
            </a:r>
          </a:p>
          <a:p>
            <a:r>
              <a:rPr lang="en-US" dirty="0">
                <a:solidFill>
                  <a:schemeClr val="tx1"/>
                </a:solidFill>
              </a:rPr>
              <a:t>Anatomical  events at sternal angle: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Second costal cartilage articulates, on each side, with the sternum at this level, therefore this level is utilized for counting the ribs.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 is located at the level of intervertebral disc between T4 and T5 vertebrae.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Horizontal plane going through this level divides superior </a:t>
            </a:r>
            <a:r>
              <a:rPr lang="en-US" dirty="0" err="1">
                <a:solidFill>
                  <a:schemeClr val="tx1"/>
                </a:solidFill>
              </a:rPr>
              <a:t>mediastinu</a:t>
            </a:r>
            <a:r>
              <a:rPr lang="en-US" dirty="0">
                <a:solidFill>
                  <a:schemeClr val="tx1"/>
                </a:solidFill>
              </a:rPr>
              <a:t> from inferior mediastinum.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Ascending aorta finishes at this level.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Arch of aorta starts and finishes at this level.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Descending aorta starts at this level.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Trachea bifurcates into left and right main bronchi at this level.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Pulmonary trunk splits into left and right pulmonary arteries at this level.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Upper border of heart is located at this level.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Azygos vein arches over the root of right lung to finish in the superior vena cava.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9073-CF1F-5EB7-F41D-EFC7C7BE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04800"/>
            <a:ext cx="7543800" cy="14493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Thoracic Cage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863725"/>
            <a:ext cx="7543800" cy="40227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Thoracic Cage is a skeletal framework which supports the thorax.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Muscles of thorax, upper extremities, back and diaphragm are given connection by this cage. </a:t>
            </a:r>
          </a:p>
          <a:p>
            <a:r>
              <a:rPr lang="en-US" dirty="0">
                <a:solidFill>
                  <a:schemeClr val="tx1"/>
                </a:solidFill>
              </a:rPr>
              <a:t>It’s nature is osseocartilaginous and elastic.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 has a significant role play for raising or reducing the intrathoracic pressure to ensure  mechanism of respiration. </a:t>
            </a:r>
          </a:p>
          <a:p>
            <a:r>
              <a:rPr lang="en-US" dirty="0">
                <a:solidFill>
                  <a:schemeClr val="tx1"/>
                </a:solidFill>
              </a:rPr>
              <a:t>The thoracic vertebrae, ribs, costal cartilages, and sternum form the thoracic cage. </a:t>
            </a:r>
          </a:p>
          <a:p>
            <a:r>
              <a:rPr lang="en-US" dirty="0">
                <a:solidFill>
                  <a:schemeClr val="tx1"/>
                </a:solidFill>
              </a:rPr>
              <a:t>It gives protection for the internal organs of the thoracic cavity and supports the superior trunk, pectoral girdle, and upper limbs.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8C4FC-8061-4939-079D-DCCD7C7C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ernum bod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5368" y="2057400"/>
            <a:ext cx="4450864" cy="4022725"/>
          </a:xfr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3657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10200" y="1447800"/>
            <a:ext cx="1981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body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682EF-CDD8-2EFA-8444-E4C9CD18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Body of the sternum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 lies opposite T5,6,7,8 and part of T9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It is longer, narrower, and thinner compared to the </a:t>
            </a:r>
            <a:r>
              <a:rPr lang="en-US" dirty="0" err="1">
                <a:solidFill>
                  <a:schemeClr val="tx1"/>
                </a:solidFill>
              </a:rPr>
              <a:t>manubrium</a:t>
            </a:r>
            <a:r>
              <a:rPr lang="en-US" dirty="0">
                <a:solidFill>
                  <a:schemeClr val="tx1"/>
                </a:solidFill>
              </a:rPr>
              <a:t> and is widest at its lower end.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Its upper end articulates with the </a:t>
            </a:r>
            <a:r>
              <a:rPr lang="en-US" dirty="0" err="1">
                <a:solidFill>
                  <a:schemeClr val="tx1"/>
                </a:solidFill>
              </a:rPr>
              <a:t>manubrium</a:t>
            </a:r>
            <a:r>
              <a:rPr lang="en-US" dirty="0">
                <a:solidFill>
                  <a:schemeClr val="tx1"/>
                </a:solidFill>
              </a:rPr>
              <a:t> in the </a:t>
            </a:r>
            <a:r>
              <a:rPr lang="en-US" dirty="0" err="1">
                <a:solidFill>
                  <a:schemeClr val="tx1"/>
                </a:solidFill>
              </a:rPr>
              <a:t>sternal</a:t>
            </a:r>
            <a:r>
              <a:rPr lang="en-US" dirty="0">
                <a:solidFill>
                  <a:schemeClr val="tx1"/>
                </a:solidFill>
              </a:rPr>
              <a:t> angle to create </a:t>
            </a:r>
            <a:r>
              <a:rPr lang="en-US" dirty="0" err="1">
                <a:solidFill>
                  <a:schemeClr val="tx1"/>
                </a:solidFill>
              </a:rPr>
              <a:t>manubrio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sternal</a:t>
            </a:r>
            <a:r>
              <a:rPr lang="en-US" dirty="0">
                <a:solidFill>
                  <a:schemeClr val="tx1"/>
                </a:solidFill>
              </a:rPr>
              <a:t> joint and lower end articulates with the </a:t>
            </a:r>
            <a:r>
              <a:rPr lang="en-US" dirty="0" err="1">
                <a:solidFill>
                  <a:schemeClr val="tx1"/>
                </a:solidFill>
              </a:rPr>
              <a:t>xiphoid</a:t>
            </a:r>
            <a:r>
              <a:rPr lang="en-US" dirty="0">
                <a:solidFill>
                  <a:schemeClr val="tx1"/>
                </a:solidFill>
              </a:rPr>
              <a:t> process to create primary cartilaginous </a:t>
            </a:r>
            <a:r>
              <a:rPr lang="en-US" dirty="0" err="1">
                <a:solidFill>
                  <a:schemeClr val="tx1"/>
                </a:solidFill>
              </a:rPr>
              <a:t>xiphisternal</a:t>
            </a:r>
            <a:r>
              <a:rPr lang="en-US" dirty="0">
                <a:solidFill>
                  <a:schemeClr val="tx1"/>
                </a:solidFill>
              </a:rPr>
              <a:t> joint.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Its anterior surface presents 3 dim transverse ridges signaling the lines of fusion of 4 small </a:t>
            </a:r>
            <a:r>
              <a:rPr lang="en-US" dirty="0" err="1">
                <a:solidFill>
                  <a:schemeClr val="tx1"/>
                </a:solidFill>
              </a:rPr>
              <a:t>sternebrae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The anterior surface on every side gives origin to the pectoralis major muscle.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Its posterior surface is smooth and somewhat concave.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C41F9-607F-151F-505A-C5C3BCCC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Body of the sternum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Lower part of posterior surface gives origin to </a:t>
            </a:r>
            <a:r>
              <a:rPr lang="en-US" dirty="0" err="1">
                <a:solidFill>
                  <a:schemeClr val="tx1"/>
                </a:solidFill>
              </a:rPr>
              <a:t>sternocostalis</a:t>
            </a:r>
            <a:r>
              <a:rPr lang="en-US" dirty="0">
                <a:solidFill>
                  <a:schemeClr val="tx1"/>
                </a:solidFill>
              </a:rPr>
              <a:t> muscle.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On the right side of median plane, posterior surface is linked to pleura, which divides it from the lung.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On the left side of median plane, upper half of the body is linked to the pleura and lower half to the pericardium.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Its lateral border articulates with the 2nd-7th costal cartilages (to create synovial joints).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Strictly speaking, 2nd costal cartilage articulates at the side of </a:t>
            </a:r>
            <a:r>
              <a:rPr lang="en-US" dirty="0" err="1">
                <a:solidFill>
                  <a:schemeClr val="tx1"/>
                </a:solidFill>
              </a:rPr>
              <a:t>manubriosternal</a:t>
            </a:r>
            <a:r>
              <a:rPr lang="en-US" dirty="0">
                <a:solidFill>
                  <a:schemeClr val="tx1"/>
                </a:solidFill>
              </a:rPr>
              <a:t> junction and 7th costal cartilage articulates at the </a:t>
            </a:r>
            <a:r>
              <a:rPr lang="en-US" dirty="0" err="1">
                <a:solidFill>
                  <a:schemeClr val="tx1"/>
                </a:solidFill>
              </a:rPr>
              <a:t>xiphisternal</a:t>
            </a:r>
            <a:r>
              <a:rPr lang="en-US" dirty="0">
                <a:solidFill>
                  <a:schemeClr val="tx1"/>
                </a:solidFill>
              </a:rPr>
              <a:t> junction)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194F0-79F0-2015-DCB7-90B5289C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Muscles Connected on The Posterior and Anterior Surfaces Of Sternum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052701"/>
              </p:ext>
            </p:extLst>
          </p:nvPr>
        </p:nvGraphicFramePr>
        <p:xfrm>
          <a:off x="952500" y="2025748"/>
          <a:ext cx="7239000" cy="431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Titillium Web"/>
                          <a:ea typeface="Calibri"/>
                          <a:cs typeface="Arial"/>
                        </a:rPr>
                        <a:t>Muscle attached on the anterior surface of the sternum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16192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Titillium Web"/>
                          <a:ea typeface="Calibri"/>
                          <a:cs typeface="Arial"/>
                        </a:rPr>
                        <a:t>Muscles attached on the posterior surface of the sternum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16192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5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latin typeface="Calibri"/>
                          <a:ea typeface="Calibri"/>
                          <a:cs typeface="Arial"/>
                        </a:rPr>
                        <a:t>Sternal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Arial"/>
                        </a:rPr>
                        <a:t> head of </a:t>
                      </a:r>
                      <a:r>
                        <a:rPr lang="en-US" sz="2800" b="1" dirty="0" err="1">
                          <a:latin typeface="Calibri"/>
                          <a:ea typeface="Calibri"/>
                          <a:cs typeface="Arial"/>
                        </a:rPr>
                        <a:t>sternocleidomastoid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latin typeface="Calibri"/>
                          <a:ea typeface="Calibri"/>
                          <a:cs typeface="Arial"/>
                        </a:rPr>
                        <a:t>Sternohyoid</a:t>
                      </a: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latin typeface="Calibri"/>
                          <a:ea typeface="Calibri"/>
                          <a:cs typeface="Arial"/>
                        </a:rPr>
                        <a:t>Pectoralis</a:t>
                      </a:r>
                      <a:r>
                        <a:rPr lang="en-US" sz="2800" b="1" dirty="0">
                          <a:latin typeface="Calibri"/>
                          <a:ea typeface="Calibri"/>
                          <a:cs typeface="Arial"/>
                        </a:rPr>
                        <a:t> major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latin typeface="Calibri"/>
                          <a:ea typeface="Calibri"/>
                          <a:cs typeface="Arial"/>
                        </a:rPr>
                        <a:t>Sternocostalis</a:t>
                      </a: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5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Arial"/>
                        </a:rPr>
                        <a:t>Rectus </a:t>
                      </a:r>
                      <a:r>
                        <a:rPr lang="en-US" sz="2800" b="1" dirty="0" err="1">
                          <a:latin typeface="Calibri"/>
                          <a:ea typeface="Calibri"/>
                          <a:cs typeface="Arial"/>
                        </a:rPr>
                        <a:t>abdominis</a:t>
                      </a: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Arial"/>
                        </a:rPr>
                        <a:t>Diaphragm (</a:t>
                      </a:r>
                      <a:r>
                        <a:rPr lang="en-US" sz="2800" b="1" dirty="0" err="1">
                          <a:latin typeface="Calibri"/>
                          <a:ea typeface="Calibri"/>
                          <a:cs typeface="Arial"/>
                        </a:rPr>
                        <a:t>sternal</a:t>
                      </a:r>
                      <a:r>
                        <a:rPr lang="en-US" sz="28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b="1" dirty="0" err="1">
                          <a:latin typeface="Calibri"/>
                          <a:ea typeface="Calibri"/>
                          <a:cs typeface="Arial"/>
                        </a:rPr>
                        <a:t>fibres</a:t>
                      </a:r>
                      <a:r>
                        <a:rPr lang="en-US" sz="2800" b="1" dirty="0"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53489" y="184286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595F2-B3CF-F534-9188-5DC50994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" y="220580"/>
            <a:ext cx="9132569" cy="64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B17B3E-DCAA-1F74-9CBA-5063D4E8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A43C-7AD1-4B68-9199-3B74C21C4A8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Muscles Connected on the Posterior and Anterior Surfaces of Sternum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056791"/>
              </p:ext>
            </p:extLst>
          </p:nvPr>
        </p:nvGraphicFramePr>
        <p:xfrm>
          <a:off x="914400" y="2209800"/>
          <a:ext cx="7543799" cy="3488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88">
                <a:tc rowSpan="4">
                  <a:txBody>
                    <a:bodyPr/>
                    <a:lstStyle/>
                    <a:p>
                      <a:pPr lvl="0" algn="l"/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Manubrium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Two from anterior surface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Pectoralis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major</a:t>
                      </a:r>
                      <a:endParaRPr 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latin typeface="Calibri"/>
                          <a:ea typeface="Calibri"/>
                          <a:cs typeface="Arial"/>
                        </a:rPr>
                        <a:t>Sternocleidomastoid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Two from posterior surface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alibri"/>
                          <a:ea typeface="Calibri"/>
                          <a:cs typeface="Arial"/>
                        </a:rPr>
                        <a:t>Sternohyoid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rgbClr val="002060"/>
                          </a:solidFill>
                        </a:rPr>
                        <a:t>Sternothyroid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09">
                <a:tc row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The  body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One   from anterior surface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Pctoralis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 major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One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from posterior surface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rgbClr val="002060"/>
                          </a:solidFill>
                        </a:rPr>
                        <a:t>Sternocostalis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909">
                <a:tc rowSpan="2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The 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xiphoid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process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On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its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anterior surface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2060"/>
                          </a:solidFill>
                        </a:rPr>
                        <a:t>Insertion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</a:rPr>
                        <a:t>to  rectus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</a:rPr>
                        <a:t>abdominus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One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from posterior surface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2060"/>
                          </a:solidFill>
                        </a:rPr>
                        <a:t>Origin to diaphragm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F862-6E5E-9D89-6800-8203051D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The Xiphoid Process of Sternum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It is the lowest and smallest part of the sternum.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It varies considerably in size and shape.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It might be bifid or perforated.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Its anterior surface gives insertion to the medial </a:t>
            </a:r>
            <a:r>
              <a:rPr lang="en-US" dirty="0" err="1">
                <a:solidFill>
                  <a:schemeClr val="tx1"/>
                </a:solidFill>
              </a:rPr>
              <a:t>fibres</a:t>
            </a:r>
            <a:r>
              <a:rPr lang="en-US" dirty="0">
                <a:solidFill>
                  <a:schemeClr val="tx1"/>
                </a:solidFill>
              </a:rPr>
              <a:t> of the rectus abdominis.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Its posterior surface gives origin to the sternal </a:t>
            </a:r>
            <a:r>
              <a:rPr lang="en-US" dirty="0" err="1">
                <a:solidFill>
                  <a:schemeClr val="tx1"/>
                </a:solidFill>
              </a:rPr>
              <a:t>fibres</a:t>
            </a:r>
            <a:r>
              <a:rPr lang="en-US" dirty="0">
                <a:solidFill>
                  <a:schemeClr val="tx1"/>
                </a:solidFill>
              </a:rPr>
              <a:t> of the diaphragm.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Its tip gives connection to the upper end of </a:t>
            </a:r>
            <a:r>
              <a:rPr lang="en-US" dirty="0" err="1">
                <a:solidFill>
                  <a:schemeClr val="tx1"/>
                </a:solidFill>
              </a:rPr>
              <a:t>linea</a:t>
            </a:r>
            <a:r>
              <a:rPr lang="en-US" dirty="0">
                <a:solidFill>
                  <a:schemeClr val="tx1"/>
                </a:solidFill>
              </a:rPr>
              <a:t> alba.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6AE9E-B718-6340-E114-23C88BA8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I </a:t>
            </a:r>
            <a:br>
              <a:rPr lang="en-US" dirty="0"/>
            </a:br>
            <a:r>
              <a:rPr lang="en-US" dirty="0"/>
              <a:t>p h </a:t>
            </a:r>
            <a:br>
              <a:rPr lang="en-US" dirty="0"/>
            </a:br>
            <a:r>
              <a:rPr lang="en-US" dirty="0"/>
              <a:t>o</a:t>
            </a:r>
            <a:br>
              <a:rPr lang="en-US" dirty="0"/>
            </a:br>
            <a:r>
              <a:rPr lang="en-US" dirty="0"/>
              <a:t>I </a:t>
            </a:r>
            <a:br>
              <a:rPr lang="en-US" dirty="0"/>
            </a:br>
            <a:r>
              <a:rPr lang="en-US" dirty="0"/>
              <a:t>d</a:t>
            </a:r>
          </a:p>
        </p:txBody>
      </p:sp>
      <p:pic>
        <p:nvPicPr>
          <p:cNvPr id="4" name="Content Placeholder 3" descr="Sternum - Metastern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6499" y="1846263"/>
            <a:ext cx="5295451" cy="4022725"/>
          </a:xfr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7CC28-492C-7555-57B8-E7DB28B5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Sternal Puncture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Manubrium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sterni</a:t>
            </a:r>
            <a:r>
              <a:rPr lang="en-US" dirty="0">
                <a:solidFill>
                  <a:schemeClr val="tx1"/>
                </a:solidFill>
              </a:rPr>
              <a:t> is the favorite site for bone marrow aspiration because it’s subcutaneous and easily approachable. </a:t>
            </a:r>
          </a:p>
          <a:p>
            <a:r>
              <a:rPr lang="en-US" dirty="0">
                <a:solidFill>
                  <a:schemeClr val="tx1"/>
                </a:solidFill>
              </a:rPr>
              <a:t>The bone marrow sample is obligatory for hematological evaluation. </a:t>
            </a:r>
          </a:p>
          <a:p>
            <a:r>
              <a:rPr lang="en-US" dirty="0">
                <a:solidFill>
                  <a:schemeClr val="tx1"/>
                </a:solidFill>
              </a:rPr>
              <a:t>A thick needle is inserted into the upper part of </a:t>
            </a:r>
            <a:r>
              <a:rPr lang="en-US" dirty="0" err="1">
                <a:solidFill>
                  <a:schemeClr val="tx1"/>
                </a:solidFill>
              </a:rPr>
              <a:t>manubrium</a:t>
            </a:r>
            <a:r>
              <a:rPr lang="en-US" dirty="0">
                <a:solidFill>
                  <a:schemeClr val="tx1"/>
                </a:solidFill>
              </a:rPr>
              <a:t> to prevent injury to arch of aorta which is located behind the lower part. </a:t>
            </a:r>
          </a:p>
          <a:p>
            <a:r>
              <a:rPr lang="en-US" dirty="0" err="1">
                <a:solidFill>
                  <a:schemeClr val="tx1"/>
                </a:solidFill>
              </a:rPr>
              <a:t>Sternal</a:t>
            </a:r>
            <a:r>
              <a:rPr lang="en-US" dirty="0">
                <a:solidFill>
                  <a:schemeClr val="tx1"/>
                </a:solidFill>
              </a:rPr>
              <a:t> puncture is not advisable in kids.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921372"/>
            <a:ext cx="3086858" cy="271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B3704-BFF2-B0FD-CDF6-47D421FA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Mid-Sternotomy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get access to the </a:t>
            </a:r>
            <a:r>
              <a:rPr lang="en-US" dirty="0" err="1">
                <a:solidFill>
                  <a:schemeClr val="tx1"/>
                </a:solidFill>
              </a:rPr>
              <a:t>mediastinum</a:t>
            </a:r>
            <a:r>
              <a:rPr lang="en-US" dirty="0">
                <a:solidFill>
                  <a:schemeClr val="tx1"/>
                </a:solidFill>
              </a:rPr>
              <a:t> for surgical operations on heart and great blood vessels, the sternum is frequently split in the median plane named </a:t>
            </a:r>
            <a:r>
              <a:rPr lang="en-US" dirty="0" err="1">
                <a:solidFill>
                  <a:schemeClr val="tx1"/>
                </a:solidFill>
              </a:rPr>
              <a:t>midsternotomy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965CA-60C3-1427-5834-CC75B467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Bony Boundaries of the Thorax</a:t>
            </a:r>
          </a:p>
        </p:txBody>
      </p:sp>
      <p:pic>
        <p:nvPicPr>
          <p:cNvPr id="14343" name="Picture 7" descr="antthoraxske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4877" y="1981200"/>
            <a:ext cx="3281248" cy="4022725"/>
          </a:xfrm>
          <a:noFill/>
          <a:ln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2E9A2B-3CBB-9659-CAF1-F05E11A6E4A9}"/>
              </a:ext>
            </a:extLst>
          </p:cNvPr>
          <p:cNvSpPr txBox="1"/>
          <p:nvPr/>
        </p:nvSpPr>
        <p:spPr>
          <a:xfrm>
            <a:off x="914400" y="2133600"/>
            <a:ext cx="403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Sternum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Manubrium  (1)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Sternal  angle (2)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Body  (3)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Xiphoid  process (4) </a:t>
            </a:r>
          </a:p>
          <a:p>
            <a:r>
              <a:rPr lang="en-US" sz="2400" dirty="0">
                <a:solidFill>
                  <a:schemeClr val="tx1"/>
                </a:solidFill>
              </a:rPr>
              <a:t>12 pairs of ribs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6 or 7 pairs of true ribs (5)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3 or 4 pairs of false ribs (6)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 pairs of floating ribs (7)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Thoracic  inlet (superiorly) (8)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Thoracic  outlet (inferiorly) (9)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Thoracic  vertebrae (posteriorly)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B401810-BF55-9693-C75C-148BEBD1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Sternal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 is common in automobile accidents; for example, when the motorist’s chest is hit against the steering wheel, the sternum is frequently fractured at the sternal angle.</a:t>
            </a:r>
          </a:p>
          <a:p>
            <a:r>
              <a:rPr lang="en-US" dirty="0">
                <a:solidFill>
                  <a:schemeClr val="tx1"/>
                </a:solidFill>
              </a:rPr>
              <a:t>The backward displacement of fractured fragments may damage aorta, heart, or liver and cause serious bleeding which may prove lethal.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EAD02-664B-7D64-0BDB-49DB2AE8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9462D5-F8F9-8CDD-20A2-DC46584824A3}"/>
              </a:ext>
            </a:extLst>
          </p:cNvPr>
          <p:cNvSpPr txBox="1"/>
          <p:nvPr/>
        </p:nvSpPr>
        <p:spPr>
          <a:xfrm>
            <a:off x="723900" y="2705725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+mj-lt"/>
              </a:rPr>
              <a:t>THANKYOU!</a:t>
            </a:r>
            <a:endParaRPr lang="en-IN" sz="72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63AAF-57D6-CC30-5AC6-E5F49BB6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A43C-7AD1-4B68-9199-3B74C21C4A8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4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2057400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/>
              <a:t> The body of sternum  is 4”.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The body is formed of 4 </a:t>
            </a:r>
            <a:r>
              <a:rPr lang="en-US" sz="2400" dirty="0" err="1"/>
              <a:t>sternebrae</a:t>
            </a:r>
            <a:r>
              <a:rPr lang="en-US" sz="2400" dirty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 The body of sternum lies opposite 4 thoracic vertebrae(T5,6,7,8)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019AA8-FAE1-70EE-5042-C3633268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A43C-7AD1-4B68-9199-3B74C21C4A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Thoracic Cavity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cross section, it is kidney shaped. </a:t>
            </a:r>
          </a:p>
          <a:p>
            <a:r>
              <a:rPr lang="en-US" dirty="0">
                <a:solidFill>
                  <a:schemeClr val="tx1"/>
                </a:solidFill>
              </a:rPr>
              <a:t>It has the anterior, posterior and lateral boundaries. </a:t>
            </a:r>
          </a:p>
          <a:p>
            <a:r>
              <a:rPr lang="en-US" dirty="0">
                <a:solidFill>
                  <a:schemeClr val="tx1"/>
                </a:solidFill>
              </a:rPr>
              <a:t>The thoracic wall is made up of the sternum, ribs plus three layers of intercostal muscles, diaphragm and the intercostal vessels and nerves.</a:t>
            </a:r>
          </a:p>
        </p:txBody>
      </p:sp>
      <p:pic>
        <p:nvPicPr>
          <p:cNvPr id="12295" name="Picture 7" descr="cross section through thorax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52060" y="3857414"/>
            <a:ext cx="3314700" cy="2181225"/>
          </a:xfrm>
          <a:noFill/>
          <a:ln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05A44F-1FDD-8DA4-BDFF-E67C4E5C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Sternum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 Sternum or Breast Bone is a long flat bone, which is enlarged about 7 cm long. It is located in the anterior median part of the chest wall.</a:t>
            </a:r>
          </a:p>
          <a:p>
            <a:r>
              <a:rPr lang="en-US" dirty="0">
                <a:solidFill>
                  <a:schemeClr val="tx1"/>
                </a:solidFill>
              </a:rPr>
              <a:t>The shape of the sternum somewhat resembles to a small sword or a dagger. </a:t>
            </a:r>
          </a:p>
          <a:p>
            <a:r>
              <a:rPr lang="en-US" dirty="0">
                <a:solidFill>
                  <a:schemeClr val="tx1"/>
                </a:solidFill>
              </a:rPr>
              <a:t>Sternum comprises of 3 parts, namely – 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Manubrium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Body  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Xiphoid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838D4-B4D7-BABE-A875-D8243718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50" y="0"/>
            <a:ext cx="527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42181-8D46-6C88-1D05-436D954B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A43C-7AD1-4B68-9199-3B74C21C4A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0"/>
            <a:ext cx="6076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BC3E5A-40FE-4BA9-FDB6-7A126793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A43C-7AD1-4B68-9199-3B74C21C4A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Parts of The Sternum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sternum is composed of the following 3 parts: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Upper part: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Manubrium </a:t>
            </a:r>
            <a:r>
              <a:rPr lang="en-US" sz="1600" dirty="0" err="1">
                <a:solidFill>
                  <a:schemeClr val="tx1"/>
                </a:solidFill>
              </a:rPr>
              <a:t>sterni</a:t>
            </a:r>
            <a:r>
              <a:rPr lang="en-US" sz="1600" dirty="0">
                <a:solidFill>
                  <a:schemeClr val="tx1"/>
                </a:solidFill>
              </a:rPr>
              <a:t> / episternum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Middle part: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The  body / </a:t>
            </a:r>
            <a:r>
              <a:rPr lang="en-US" sz="1600" dirty="0" err="1">
                <a:solidFill>
                  <a:schemeClr val="tx1"/>
                </a:solidFill>
              </a:rPr>
              <a:t>mesosternum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part: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The xiphoid process / </a:t>
            </a:r>
            <a:r>
              <a:rPr lang="en-US" sz="1600" dirty="0" err="1">
                <a:solidFill>
                  <a:schemeClr val="tx1"/>
                </a:solidFill>
              </a:rPr>
              <a:t>metasternum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D6C0E-43A1-A86A-A387-0E78943F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B578-3670-4CC9-A545-9F16C504F6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1500</TotalTime>
  <Words>1547</Words>
  <Application>Microsoft Office PowerPoint</Application>
  <PresentationFormat>On-screen Show (4:3)</PresentationFormat>
  <Paragraphs>184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Titillium Web</vt:lpstr>
      <vt:lpstr>Retrospect</vt:lpstr>
      <vt:lpstr>BONES OF THORAX</vt:lpstr>
      <vt:lpstr>Thoracic Cage</vt:lpstr>
      <vt:lpstr>Bony Boundaries of the Thorax</vt:lpstr>
      <vt:lpstr>PowerPoint Presentation</vt:lpstr>
      <vt:lpstr>Thoracic Cavity</vt:lpstr>
      <vt:lpstr>Sternum</vt:lpstr>
      <vt:lpstr>PowerPoint Presentation</vt:lpstr>
      <vt:lpstr>PowerPoint Presentation</vt:lpstr>
      <vt:lpstr>Parts of The Sternum</vt:lpstr>
      <vt:lpstr>Anatomical Position of Sternum</vt:lpstr>
      <vt:lpstr>The Sternum</vt:lpstr>
      <vt:lpstr>PowerPoint Presentation</vt:lpstr>
      <vt:lpstr>Manubrium Sterni</vt:lpstr>
      <vt:lpstr>PowerPoint Presentation</vt:lpstr>
      <vt:lpstr>The Manubrium</vt:lpstr>
      <vt:lpstr>The Manubrium</vt:lpstr>
      <vt:lpstr>Manubrium</vt:lpstr>
      <vt:lpstr>Manubrium</vt:lpstr>
      <vt:lpstr>Sternal Angle </vt:lpstr>
      <vt:lpstr>PowerPoint Presentation</vt:lpstr>
      <vt:lpstr>Body of the sternum  lies opposite T5,6,7,8 and part of T9</vt:lpstr>
      <vt:lpstr>Body of the sternum</vt:lpstr>
      <vt:lpstr>Muscles Connected on The Posterior and Anterior Surfaces Of Sternum</vt:lpstr>
      <vt:lpstr>PowerPoint Presentation</vt:lpstr>
      <vt:lpstr>Muscles Connected on the Posterior and Anterior Surfaces of Sternum</vt:lpstr>
      <vt:lpstr>The Xiphoid Process of Sternum</vt:lpstr>
      <vt:lpstr>X I  p h  o I  d</vt:lpstr>
      <vt:lpstr>Sternal Puncture</vt:lpstr>
      <vt:lpstr>Mid-Sternotomy</vt:lpstr>
      <vt:lpstr>Sternal Fracture</vt:lpstr>
      <vt:lpstr>PowerPoint Presentation</vt:lpstr>
    </vt:vector>
  </TitlesOfParts>
  <Company>Pc Zone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THORAX</dc:title>
  <dc:creator>Brio</dc:creator>
  <cp:lastModifiedBy>Rajesh Patel</cp:lastModifiedBy>
  <cp:revision>140</cp:revision>
  <dcterms:created xsi:type="dcterms:W3CDTF">2007-12-12T14:34:10Z</dcterms:created>
  <dcterms:modified xsi:type="dcterms:W3CDTF">2024-05-19T23:13:24Z</dcterms:modified>
</cp:coreProperties>
</file>