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7" r:id="rId1"/>
  </p:sldMasterIdLst>
  <p:notesMasterIdLst>
    <p:notesMasterId r:id="rId22"/>
  </p:notesMasterIdLst>
  <p:sldIdLst>
    <p:sldId id="256" r:id="rId2"/>
    <p:sldId id="257" r:id="rId3"/>
    <p:sldId id="275" r:id="rId4"/>
    <p:sldId id="274" r:id="rId5"/>
    <p:sldId id="258" r:id="rId6"/>
    <p:sldId id="259" r:id="rId7"/>
    <p:sldId id="260" r:id="rId8"/>
    <p:sldId id="261" r:id="rId9"/>
    <p:sldId id="264" r:id="rId10"/>
    <p:sldId id="265" r:id="rId11"/>
    <p:sldId id="266" r:id="rId12"/>
    <p:sldId id="267" r:id="rId13"/>
    <p:sldId id="268" r:id="rId14"/>
    <p:sldId id="262" r:id="rId15"/>
    <p:sldId id="263" r:id="rId16"/>
    <p:sldId id="269" r:id="rId17"/>
    <p:sldId id="270" r:id="rId18"/>
    <p:sldId id="271" r:id="rId19"/>
    <p:sldId id="272"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107" d="100"/>
          <a:sy n="107" d="100"/>
        </p:scale>
        <p:origin x="16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32821-7B4A-4C88-9EB8-684F58A419B4}" type="datetimeFigureOut">
              <a:rPr lang="en-IN" smtClean="0"/>
              <a:t>21-05-2024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E7E4BD-C141-4392-A688-8C5BA7C043EF}" type="slidenum">
              <a:rPr lang="en-IN" smtClean="0"/>
              <a:t>‹#›</a:t>
            </a:fld>
            <a:endParaRPr lang="en-IN"/>
          </a:p>
        </p:txBody>
      </p:sp>
    </p:spTree>
    <p:extLst>
      <p:ext uri="{BB962C8B-B14F-4D97-AF65-F5344CB8AC3E}">
        <p14:creationId xmlns:p14="http://schemas.microsoft.com/office/powerpoint/2010/main" val="135665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BE5B04-26EE-4856-A26F-63CD34734D74}" type="datetime1">
              <a:rPr lang="en-US" smtClean="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49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1A8A4F-DF02-4A00-9DF7-0FBEECF0BE6A}" type="datetime1">
              <a:rPr lang="en-US" smtClean="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025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53CFCB-F2D9-4382-920A-055A3B989C93}" type="datetime1">
              <a:rPr lang="en-US" smtClean="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3235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5ACE6D-ED15-4CFE-88FD-8FAD93FB3DAC}" type="datetime1">
              <a:rPr lang="en-US" smtClean="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7890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8EA092E-30D3-4C7D-976C-6F52577B9EBB}" type="datetime1">
              <a:rPr lang="en-US" smtClean="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93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AD733E-4F5C-4959-B664-AA4CE287866F}" type="datetime1">
              <a:rPr lang="en-US" smtClean="0"/>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0102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D6F72D-6C59-48CD-9CA2-73FE7F8E26FB}" type="datetime1">
              <a:rPr lang="en-US" smtClean="0"/>
              <a:t>5/21/2024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2557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4B64CAF-2AEF-41E1-A57C-EB46C724802D}" type="datetime1">
              <a:rPr lang="en-US" smtClean="0"/>
              <a:t>5/21/2024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00129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2D63E56-E1A0-48DB-B2CD-182096A254BF}" type="datetime1">
              <a:rPr lang="en-US" smtClean="0"/>
              <a:t>5/21/2024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3262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1D073EB-9BE0-417F-A03E-86FDDE8DBC28}" type="datetime1">
              <a:rPr lang="en-US" smtClean="0"/>
              <a:t>5/21/2024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960382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083608-6BDF-4FB1-B885-B42571848199}" type="datetime1">
              <a:rPr lang="en-US" smtClean="0"/>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5190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10FCAAB-8488-4980-B901-5CFE81A3F5AE}" type="datetime1">
              <a:rPr lang="en-US" smtClean="0"/>
              <a:t>5/21/2024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32116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690282"/>
            <a:ext cx="7543800" cy="1258421"/>
          </a:xfrm>
        </p:spPr>
        <p:txBody>
          <a:bodyPr/>
          <a:lstStyle/>
          <a:p>
            <a:pPr algn="ctr"/>
            <a:r>
              <a:rPr lang="en-US" dirty="0"/>
              <a:t>Brachial Plexus</a:t>
            </a:r>
          </a:p>
        </p:txBody>
      </p:sp>
      <p:pic>
        <p:nvPicPr>
          <p:cNvPr id="6" name="Picture 5">
            <a:extLst>
              <a:ext uri="{FF2B5EF4-FFF2-40B4-BE49-F238E27FC236}">
                <a16:creationId xmlns:a16="http://schemas.microsoft.com/office/drawing/2014/main" id="{0152BFDF-4B5F-E299-EF8B-0D5B6B06BA3F}"/>
              </a:ext>
            </a:extLst>
          </p:cNvPr>
          <p:cNvPicPr>
            <a:picLocks noChangeAspect="1"/>
          </p:cNvPicPr>
          <p:nvPr/>
        </p:nvPicPr>
        <p:blipFill>
          <a:blip r:embed="rId2"/>
          <a:stretch>
            <a:fillRect/>
          </a:stretch>
        </p:blipFill>
        <p:spPr>
          <a:xfrm>
            <a:off x="2190750" y="1729069"/>
            <a:ext cx="4762500" cy="4762500"/>
          </a:xfrm>
          <a:prstGeom prst="rect">
            <a:avLst/>
          </a:prstGeom>
        </p:spPr>
      </p:pic>
      <p:sp>
        <p:nvSpPr>
          <p:cNvPr id="3" name="Slide Number Placeholder 2">
            <a:extLst>
              <a:ext uri="{FF2B5EF4-FFF2-40B4-BE49-F238E27FC236}">
                <a16:creationId xmlns:a16="http://schemas.microsoft.com/office/drawing/2014/main" id="{8F471FE2-9B54-4591-A68D-8E03259BD21B}"/>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332421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p>
            <a:r>
              <a:rPr lang="en-US" dirty="0"/>
              <a:t>Axillary Nerve</a:t>
            </a:r>
          </a:p>
        </p:txBody>
      </p:sp>
      <p:sp>
        <p:nvSpPr>
          <p:cNvPr id="3" name="Content Placeholder 2"/>
          <p:cNvSpPr>
            <a:spLocks noGrp="1"/>
          </p:cNvSpPr>
          <p:nvPr>
            <p:ph idx="1"/>
          </p:nvPr>
        </p:nvSpPr>
        <p:spPr>
          <a:xfrm>
            <a:off x="822325" y="1846263"/>
            <a:ext cx="3749675" cy="4022725"/>
          </a:xfrm>
        </p:spPr>
        <p:txBody>
          <a:bodyPr>
            <a:normAutofit/>
          </a:bodyPr>
          <a:lstStyle/>
          <a:p>
            <a:r>
              <a:rPr lang="en-US" dirty="0"/>
              <a:t>Roots: </a:t>
            </a:r>
            <a:r>
              <a:rPr lang="en-US" dirty="0" err="1"/>
              <a:t>C5</a:t>
            </a:r>
            <a:r>
              <a:rPr lang="en-US" dirty="0"/>
              <a:t> and </a:t>
            </a:r>
            <a:r>
              <a:rPr lang="en-US" dirty="0" err="1"/>
              <a:t>C6</a:t>
            </a:r>
            <a:r>
              <a:rPr lang="en-US" dirty="0"/>
              <a:t>.</a:t>
            </a:r>
          </a:p>
          <a:p>
            <a:r>
              <a:rPr lang="en-US" dirty="0"/>
              <a:t>Motor Functions: Innervates the teres minor and deltoid muscles.</a:t>
            </a:r>
          </a:p>
          <a:p>
            <a:r>
              <a:rPr lang="en-US" dirty="0"/>
              <a:t>Sensory Functions: Gives off the superior lateral cutaneous nerve of arm, which innervates the inferior region of the deltoid  </a:t>
            </a:r>
          </a:p>
          <a:p>
            <a:endParaRPr lang="en-US" dirty="0"/>
          </a:p>
          <a:p>
            <a:endParaRPr lang="en-US" dirty="0"/>
          </a:p>
        </p:txBody>
      </p:sp>
      <p:pic>
        <p:nvPicPr>
          <p:cNvPr id="4" name="Picture 3"/>
          <p:cNvPicPr>
            <a:picLocks noChangeAspect="1"/>
          </p:cNvPicPr>
          <p:nvPr/>
        </p:nvPicPr>
        <p:blipFill rotWithShape="1">
          <a:blip r:embed="rId2"/>
          <a:srcRect t="3891" b="5745"/>
          <a:stretch/>
        </p:blipFill>
        <p:spPr>
          <a:xfrm>
            <a:off x="4572000" y="1736725"/>
            <a:ext cx="3794125" cy="3120184"/>
          </a:xfrm>
          <a:prstGeom prst="rect">
            <a:avLst/>
          </a:prstGeom>
          <a:ln>
            <a:noFill/>
          </a:ln>
          <a:effectLst>
            <a:softEdge rad="112500"/>
          </a:effectLst>
        </p:spPr>
      </p:pic>
      <p:sp>
        <p:nvSpPr>
          <p:cNvPr id="5" name="Slide Number Placeholder 4">
            <a:extLst>
              <a:ext uri="{FF2B5EF4-FFF2-40B4-BE49-F238E27FC236}">
                <a16:creationId xmlns:a16="http://schemas.microsoft.com/office/drawing/2014/main" id="{AB9F9949-50F8-8588-6C77-910A3CA58920}"/>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2412976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p>
            <a:r>
              <a:rPr lang="en-US" dirty="0"/>
              <a:t>Median Nerve</a:t>
            </a:r>
          </a:p>
        </p:txBody>
      </p:sp>
      <p:sp>
        <p:nvSpPr>
          <p:cNvPr id="3" name="Content Placeholder 2"/>
          <p:cNvSpPr>
            <a:spLocks noGrp="1"/>
          </p:cNvSpPr>
          <p:nvPr>
            <p:ph idx="1"/>
          </p:nvPr>
        </p:nvSpPr>
        <p:spPr>
          <a:xfrm>
            <a:off x="822325" y="1846263"/>
            <a:ext cx="3813844" cy="4312490"/>
          </a:xfrm>
        </p:spPr>
        <p:txBody>
          <a:bodyPr>
            <a:noAutofit/>
          </a:bodyPr>
          <a:lstStyle/>
          <a:p>
            <a:r>
              <a:rPr lang="en-US" dirty="0"/>
              <a:t>Roots: </a:t>
            </a:r>
            <a:r>
              <a:rPr lang="en-US" dirty="0" err="1"/>
              <a:t>C6</a:t>
            </a:r>
            <a:r>
              <a:rPr lang="en-US" dirty="0"/>
              <a:t> – </a:t>
            </a:r>
            <a:r>
              <a:rPr lang="en-US" dirty="0" err="1"/>
              <a:t>T1</a:t>
            </a:r>
            <a:r>
              <a:rPr lang="en-US" dirty="0"/>
              <a:t>. </a:t>
            </a:r>
          </a:p>
          <a:p>
            <a:r>
              <a:rPr lang="en-US" dirty="0"/>
              <a:t>Motor Functions: Innervates most of the flexor muscles in the forearm, the thenar muscles, and the two lateral lumbricals that move the index and middle fingers.</a:t>
            </a:r>
          </a:p>
          <a:p>
            <a:r>
              <a:rPr lang="en-US" dirty="0"/>
              <a:t>Sensory Functions: Gives off the palmar cutaneous branch, which innervates the lateral part of the palm, and the digital cutaneous branch, which innervates the lateral three and a half fingers on the anterior (palmar) surface of the hand.</a:t>
            </a:r>
          </a:p>
        </p:txBody>
      </p:sp>
      <p:pic>
        <p:nvPicPr>
          <p:cNvPr id="4" name="Picture 3"/>
          <p:cNvPicPr>
            <a:picLocks noChangeAspect="1"/>
          </p:cNvPicPr>
          <p:nvPr/>
        </p:nvPicPr>
        <p:blipFill rotWithShape="1">
          <a:blip r:embed="rId2"/>
          <a:srcRect t="2847" b="5339"/>
          <a:stretch/>
        </p:blipFill>
        <p:spPr>
          <a:xfrm>
            <a:off x="4636170" y="2476617"/>
            <a:ext cx="3729956" cy="2785665"/>
          </a:xfrm>
          <a:prstGeom prst="rect">
            <a:avLst/>
          </a:prstGeom>
          <a:ln>
            <a:noFill/>
          </a:ln>
          <a:effectLst>
            <a:softEdge rad="112500"/>
          </a:effectLst>
        </p:spPr>
      </p:pic>
      <p:sp>
        <p:nvSpPr>
          <p:cNvPr id="5" name="Slide Number Placeholder 4">
            <a:extLst>
              <a:ext uri="{FF2B5EF4-FFF2-40B4-BE49-F238E27FC236}">
                <a16:creationId xmlns:a16="http://schemas.microsoft.com/office/drawing/2014/main" id="{54A2013F-5B03-0138-D281-96DE2B4C1EE6}"/>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564824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p>
            <a:r>
              <a:rPr lang="en-US" dirty="0"/>
              <a:t>Radial Nerve</a:t>
            </a:r>
          </a:p>
        </p:txBody>
      </p:sp>
      <p:sp>
        <p:nvSpPr>
          <p:cNvPr id="3" name="Content Placeholder 2"/>
          <p:cNvSpPr>
            <a:spLocks noGrp="1"/>
          </p:cNvSpPr>
          <p:nvPr>
            <p:ph idx="1"/>
          </p:nvPr>
        </p:nvSpPr>
        <p:spPr>
          <a:xfrm>
            <a:off x="822325" y="1846263"/>
            <a:ext cx="3749675" cy="4022725"/>
          </a:xfrm>
        </p:spPr>
        <p:txBody>
          <a:bodyPr>
            <a:normAutofit/>
          </a:bodyPr>
          <a:lstStyle/>
          <a:p>
            <a:r>
              <a:rPr lang="en-US" dirty="0"/>
              <a:t>Roots: </a:t>
            </a:r>
            <a:r>
              <a:rPr lang="en-US" dirty="0" err="1"/>
              <a:t>C5-C8</a:t>
            </a:r>
            <a:r>
              <a:rPr lang="en-US" dirty="0"/>
              <a:t> and </a:t>
            </a:r>
            <a:r>
              <a:rPr lang="en-US" dirty="0" err="1"/>
              <a:t>T1</a:t>
            </a:r>
            <a:r>
              <a:rPr lang="en-US" dirty="0"/>
              <a:t>.</a:t>
            </a:r>
          </a:p>
          <a:p>
            <a:r>
              <a:rPr lang="en-US" dirty="0"/>
              <a:t>Motor Functions: Innervates the triceps </a:t>
            </a:r>
            <a:r>
              <a:rPr lang="en-US" dirty="0" err="1"/>
              <a:t>brachii</a:t>
            </a:r>
            <a:r>
              <a:rPr lang="en-US" dirty="0"/>
              <a:t>, and the extensor muscles in the posterior compartment of the forearm.</a:t>
            </a:r>
          </a:p>
          <a:p>
            <a:r>
              <a:rPr lang="en-US" dirty="0"/>
              <a:t>Sensory Functions: Innervates the posterior aspect of the arm and forearm, and the posterior, lateral aspect of the hand.</a:t>
            </a:r>
          </a:p>
          <a:p>
            <a:endParaRPr lang="en-US" dirty="0"/>
          </a:p>
        </p:txBody>
      </p:sp>
      <p:pic>
        <p:nvPicPr>
          <p:cNvPr id="4" name="Picture 3"/>
          <p:cNvPicPr>
            <a:picLocks noChangeAspect="1"/>
          </p:cNvPicPr>
          <p:nvPr/>
        </p:nvPicPr>
        <p:blipFill rotWithShape="1">
          <a:blip r:embed="rId2"/>
          <a:srcRect t="3447" b="5518"/>
          <a:stretch/>
        </p:blipFill>
        <p:spPr>
          <a:xfrm>
            <a:off x="4572000" y="2048200"/>
            <a:ext cx="3794125" cy="2685014"/>
          </a:xfrm>
          <a:prstGeom prst="rect">
            <a:avLst/>
          </a:prstGeom>
          <a:ln>
            <a:noFill/>
          </a:ln>
          <a:effectLst>
            <a:softEdge rad="112500"/>
          </a:effectLst>
        </p:spPr>
      </p:pic>
      <p:sp>
        <p:nvSpPr>
          <p:cNvPr id="5" name="Slide Number Placeholder 4">
            <a:extLst>
              <a:ext uri="{FF2B5EF4-FFF2-40B4-BE49-F238E27FC236}">
                <a16:creationId xmlns:a16="http://schemas.microsoft.com/office/drawing/2014/main" id="{6AAE84D0-81F7-8555-455E-B064C0AA7D8F}"/>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459918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p>
            <a:r>
              <a:rPr lang="en-US" dirty="0"/>
              <a:t>Ulnar Nerve</a:t>
            </a:r>
          </a:p>
        </p:txBody>
      </p:sp>
      <p:sp>
        <p:nvSpPr>
          <p:cNvPr id="3" name="Content Placeholder 2"/>
          <p:cNvSpPr>
            <a:spLocks noGrp="1"/>
          </p:cNvSpPr>
          <p:nvPr>
            <p:ph idx="1"/>
          </p:nvPr>
        </p:nvSpPr>
        <p:spPr>
          <a:xfrm>
            <a:off x="822325" y="1846263"/>
            <a:ext cx="3749675" cy="4022725"/>
          </a:xfrm>
        </p:spPr>
        <p:txBody>
          <a:bodyPr>
            <a:normAutofit/>
          </a:bodyPr>
          <a:lstStyle/>
          <a:p>
            <a:r>
              <a:rPr lang="en-US" dirty="0"/>
              <a:t>Roots: </a:t>
            </a:r>
            <a:r>
              <a:rPr lang="en-US" dirty="0" err="1"/>
              <a:t>C8</a:t>
            </a:r>
            <a:r>
              <a:rPr lang="en-US" dirty="0"/>
              <a:t> and </a:t>
            </a:r>
            <a:r>
              <a:rPr lang="en-US" dirty="0" err="1"/>
              <a:t>T1</a:t>
            </a:r>
            <a:r>
              <a:rPr lang="en-US" dirty="0"/>
              <a:t>.</a:t>
            </a:r>
          </a:p>
          <a:p>
            <a:r>
              <a:rPr lang="en-US" dirty="0"/>
              <a:t>Motor Functions: Innervates the muscles of the hand flexor carpi </a:t>
            </a:r>
            <a:r>
              <a:rPr lang="en-US" dirty="0" err="1"/>
              <a:t>ulnaris</a:t>
            </a:r>
            <a:r>
              <a:rPr lang="en-US" dirty="0"/>
              <a:t> and medial half of flexor digitorum </a:t>
            </a:r>
            <a:r>
              <a:rPr lang="en-US" dirty="0" err="1"/>
              <a:t>profundus</a:t>
            </a:r>
            <a:r>
              <a:rPr lang="en-US" dirty="0"/>
              <a:t>.</a:t>
            </a:r>
          </a:p>
          <a:p>
            <a:r>
              <a:rPr lang="en-US" dirty="0"/>
              <a:t>Sensory Functions: Innervates the anterior and posterior surfaces of the medial one and half fingers, and associated palm area.</a:t>
            </a:r>
          </a:p>
          <a:p>
            <a:endParaRPr lang="en-US" dirty="0"/>
          </a:p>
        </p:txBody>
      </p:sp>
      <p:pic>
        <p:nvPicPr>
          <p:cNvPr id="4" name="Picture 3"/>
          <p:cNvPicPr>
            <a:picLocks noChangeAspect="1"/>
          </p:cNvPicPr>
          <p:nvPr/>
        </p:nvPicPr>
        <p:blipFill rotWithShape="1">
          <a:blip r:embed="rId2"/>
          <a:srcRect t="3611" b="5317"/>
          <a:stretch/>
        </p:blipFill>
        <p:spPr>
          <a:xfrm>
            <a:off x="4616450" y="1846263"/>
            <a:ext cx="3749675" cy="2664007"/>
          </a:xfrm>
          <a:prstGeom prst="rect">
            <a:avLst/>
          </a:prstGeom>
          <a:ln>
            <a:noFill/>
          </a:ln>
          <a:effectLst>
            <a:softEdge rad="112500"/>
          </a:effectLst>
        </p:spPr>
      </p:pic>
      <p:sp>
        <p:nvSpPr>
          <p:cNvPr id="5" name="Slide Number Placeholder 4">
            <a:extLst>
              <a:ext uri="{FF2B5EF4-FFF2-40B4-BE49-F238E27FC236}">
                <a16:creationId xmlns:a16="http://schemas.microsoft.com/office/drawing/2014/main" id="{73AC6543-34B6-D534-86F3-8C17055CFA8B}"/>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3251329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p>
            <a:r>
              <a:rPr lang="en-US" dirty="0"/>
              <a:t>Minor Branches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5030151"/>
              </p:ext>
            </p:extLst>
          </p:nvPr>
        </p:nvGraphicFramePr>
        <p:xfrm>
          <a:off x="914399" y="1846264"/>
          <a:ext cx="7451725" cy="4258702"/>
        </p:xfrm>
        <a:graphic>
          <a:graphicData uri="http://schemas.openxmlformats.org/drawingml/2006/table">
            <a:tbl>
              <a:tblPr>
                <a:tableStyleId>{5DA37D80-6434-44D0-A028-1B22A696006F}</a:tableStyleId>
              </a:tblPr>
              <a:tblGrid>
                <a:gridCol w="1501374">
                  <a:extLst>
                    <a:ext uri="{9D8B030D-6E8A-4147-A177-3AD203B41FA5}">
                      <a16:colId xmlns:a16="http://schemas.microsoft.com/office/drawing/2014/main" val="20000"/>
                    </a:ext>
                  </a:extLst>
                </a:gridCol>
                <a:gridCol w="1570215">
                  <a:extLst>
                    <a:ext uri="{9D8B030D-6E8A-4147-A177-3AD203B41FA5}">
                      <a16:colId xmlns:a16="http://schemas.microsoft.com/office/drawing/2014/main" val="20001"/>
                    </a:ext>
                  </a:extLst>
                </a:gridCol>
                <a:gridCol w="1399446">
                  <a:extLst>
                    <a:ext uri="{9D8B030D-6E8A-4147-A177-3AD203B41FA5}">
                      <a16:colId xmlns:a16="http://schemas.microsoft.com/office/drawing/2014/main" val="20002"/>
                    </a:ext>
                  </a:extLst>
                </a:gridCol>
                <a:gridCol w="1424931">
                  <a:extLst>
                    <a:ext uri="{9D8B030D-6E8A-4147-A177-3AD203B41FA5}">
                      <a16:colId xmlns:a16="http://schemas.microsoft.com/office/drawing/2014/main" val="20003"/>
                    </a:ext>
                  </a:extLst>
                </a:gridCol>
                <a:gridCol w="1555759">
                  <a:extLst>
                    <a:ext uri="{9D8B030D-6E8A-4147-A177-3AD203B41FA5}">
                      <a16:colId xmlns:a16="http://schemas.microsoft.com/office/drawing/2014/main" val="20004"/>
                    </a:ext>
                  </a:extLst>
                </a:gridCol>
              </a:tblGrid>
              <a:tr h="649646">
                <a:tc>
                  <a:txBody>
                    <a:bodyPr/>
                    <a:lstStyle/>
                    <a:p>
                      <a:r>
                        <a:rPr lang="en-US" sz="1700" u="sng" dirty="0"/>
                        <a:t>Roots</a:t>
                      </a:r>
                      <a:endParaRPr lang="en-US" sz="1700" dirty="0"/>
                    </a:p>
                  </a:txBody>
                  <a:tcPr marL="83993" marR="83993" marT="41997" marB="41997" anchor="ctr"/>
                </a:tc>
                <a:tc>
                  <a:txBody>
                    <a:bodyPr/>
                    <a:lstStyle/>
                    <a:p>
                      <a:r>
                        <a:rPr lang="en-US" sz="1700" u="sng" dirty="0"/>
                        <a:t>Trunks</a:t>
                      </a:r>
                      <a:endParaRPr lang="en-US" sz="1700" dirty="0"/>
                    </a:p>
                  </a:txBody>
                  <a:tcPr marL="83993" marR="83993" marT="41997" marB="41997" anchor="ctr"/>
                </a:tc>
                <a:tc>
                  <a:txBody>
                    <a:bodyPr/>
                    <a:lstStyle/>
                    <a:p>
                      <a:r>
                        <a:rPr lang="en-US" sz="1700" u="sng"/>
                        <a:t>Lateral cord</a:t>
                      </a:r>
                      <a:endParaRPr lang="en-US" sz="1700"/>
                    </a:p>
                  </a:txBody>
                  <a:tcPr marL="83993" marR="83993" marT="41997" marB="41997" anchor="ctr"/>
                </a:tc>
                <a:tc>
                  <a:txBody>
                    <a:bodyPr/>
                    <a:lstStyle/>
                    <a:p>
                      <a:r>
                        <a:rPr lang="en-US" sz="1700" u="sng"/>
                        <a:t>Medial cord</a:t>
                      </a:r>
                      <a:endParaRPr lang="en-US" sz="1700"/>
                    </a:p>
                  </a:txBody>
                  <a:tcPr marL="83993" marR="83993" marT="41997" marB="41997" anchor="ctr"/>
                </a:tc>
                <a:tc>
                  <a:txBody>
                    <a:bodyPr/>
                    <a:lstStyle/>
                    <a:p>
                      <a:r>
                        <a:rPr lang="en-US" sz="1700" u="sng"/>
                        <a:t>Posterior cord</a:t>
                      </a:r>
                      <a:endParaRPr lang="en-US" sz="1700"/>
                    </a:p>
                  </a:txBody>
                  <a:tcPr marL="83993" marR="83993" marT="41997" marB="41997" anchor="ctr"/>
                </a:tc>
                <a:extLst>
                  <a:ext uri="{0D108BD9-81ED-4DB2-BD59-A6C34878D82A}">
                    <a16:rowId xmlns:a16="http://schemas.microsoft.com/office/drawing/2014/main" val="10000"/>
                  </a:ext>
                </a:extLst>
              </a:tr>
              <a:tr h="3609056">
                <a:tc>
                  <a:txBody>
                    <a:bodyPr/>
                    <a:lstStyle/>
                    <a:p>
                      <a:r>
                        <a:rPr lang="en-US" sz="1700" dirty="0"/>
                        <a:t>Dorsal scapular nerve</a:t>
                      </a:r>
                    </a:p>
                    <a:p>
                      <a:r>
                        <a:rPr lang="en-US" sz="1700" dirty="0"/>
                        <a:t> </a:t>
                      </a:r>
                    </a:p>
                    <a:p>
                      <a:r>
                        <a:rPr lang="en-US" sz="1700" dirty="0"/>
                        <a:t>Long thoracic nerve</a:t>
                      </a:r>
                    </a:p>
                    <a:p>
                      <a:r>
                        <a:rPr lang="en-US" sz="1700" dirty="0"/>
                        <a:t> </a:t>
                      </a:r>
                    </a:p>
                    <a:p>
                      <a:r>
                        <a:rPr lang="en-US" sz="1700" dirty="0"/>
                        <a:t> </a:t>
                      </a:r>
                    </a:p>
                  </a:txBody>
                  <a:tcPr marL="83993" marR="83993" marT="41997" marB="41997" anchor="ctr"/>
                </a:tc>
                <a:tc>
                  <a:txBody>
                    <a:bodyPr/>
                    <a:lstStyle/>
                    <a:p>
                      <a:r>
                        <a:rPr lang="en-US" sz="1700" dirty="0"/>
                        <a:t>Suprascapular nerve</a:t>
                      </a:r>
                    </a:p>
                    <a:p>
                      <a:r>
                        <a:rPr lang="en-US" sz="1700" dirty="0"/>
                        <a:t> </a:t>
                      </a:r>
                    </a:p>
                    <a:p>
                      <a:r>
                        <a:rPr lang="en-US" sz="1700" dirty="0"/>
                        <a:t>Nerve to subclavius</a:t>
                      </a:r>
                    </a:p>
                    <a:p>
                      <a:r>
                        <a:rPr lang="en-US" sz="1700" dirty="0"/>
                        <a:t> </a:t>
                      </a:r>
                    </a:p>
                    <a:p>
                      <a:r>
                        <a:rPr lang="en-US" sz="1700" dirty="0"/>
                        <a:t> </a:t>
                      </a:r>
                    </a:p>
                  </a:txBody>
                  <a:tcPr marL="83993" marR="83993" marT="41997" marB="41997" anchor="ctr"/>
                </a:tc>
                <a:tc>
                  <a:txBody>
                    <a:bodyPr/>
                    <a:lstStyle/>
                    <a:p>
                      <a:r>
                        <a:rPr lang="en-US" sz="1700" dirty="0"/>
                        <a:t>Lateral pectoral nerve</a:t>
                      </a:r>
                    </a:p>
                    <a:p>
                      <a:r>
                        <a:rPr lang="en-US" sz="1700" dirty="0"/>
                        <a:t> </a:t>
                      </a:r>
                    </a:p>
                    <a:p>
                      <a:r>
                        <a:rPr lang="en-US" sz="1700" dirty="0"/>
                        <a:t> </a:t>
                      </a:r>
                    </a:p>
                    <a:p>
                      <a:r>
                        <a:rPr lang="en-US" sz="1700" dirty="0"/>
                        <a:t> </a:t>
                      </a:r>
                    </a:p>
                    <a:p>
                      <a:r>
                        <a:rPr lang="en-US" sz="1700" dirty="0"/>
                        <a:t> </a:t>
                      </a:r>
                    </a:p>
                  </a:txBody>
                  <a:tcPr marL="83993" marR="83993" marT="41997" marB="41997" anchor="ctr"/>
                </a:tc>
                <a:tc>
                  <a:txBody>
                    <a:bodyPr/>
                    <a:lstStyle/>
                    <a:p>
                      <a:r>
                        <a:rPr lang="en-US" sz="1700" dirty="0"/>
                        <a:t>Medial pectoral nerve</a:t>
                      </a:r>
                    </a:p>
                    <a:p>
                      <a:r>
                        <a:rPr lang="en-US" sz="1700" dirty="0"/>
                        <a:t> </a:t>
                      </a:r>
                    </a:p>
                    <a:p>
                      <a:r>
                        <a:rPr lang="en-US" sz="1700" dirty="0"/>
                        <a:t>Medial cutaneous nerve of arm</a:t>
                      </a:r>
                    </a:p>
                    <a:p>
                      <a:r>
                        <a:rPr lang="en-US" sz="1700" dirty="0"/>
                        <a:t> </a:t>
                      </a:r>
                    </a:p>
                    <a:p>
                      <a:r>
                        <a:rPr lang="en-US" sz="1700" dirty="0"/>
                        <a:t>Medial cutaneous nerve of forearm</a:t>
                      </a:r>
                    </a:p>
                  </a:txBody>
                  <a:tcPr marL="83993" marR="83993" marT="41997" marB="41997" anchor="ctr"/>
                </a:tc>
                <a:tc>
                  <a:txBody>
                    <a:bodyPr/>
                    <a:lstStyle/>
                    <a:p>
                      <a:r>
                        <a:rPr lang="pt-BR" sz="1700" dirty="0"/>
                        <a:t>Superior subscapular nerve</a:t>
                      </a:r>
                    </a:p>
                    <a:p>
                      <a:r>
                        <a:rPr lang="pt-BR" sz="1700" dirty="0"/>
                        <a:t> </a:t>
                      </a:r>
                    </a:p>
                    <a:p>
                      <a:r>
                        <a:rPr lang="pt-BR" sz="1700" dirty="0"/>
                        <a:t>Thoracodorsal nerve</a:t>
                      </a:r>
                    </a:p>
                    <a:p>
                      <a:r>
                        <a:rPr lang="pt-BR" sz="1700" dirty="0"/>
                        <a:t> </a:t>
                      </a:r>
                    </a:p>
                    <a:p>
                      <a:r>
                        <a:rPr lang="pt-BR" sz="1700" dirty="0"/>
                        <a:t>Inferior subscapular nerve</a:t>
                      </a:r>
                    </a:p>
                  </a:txBody>
                  <a:tcPr marL="83993" marR="83993" marT="41997" marB="41997" anchor="ctr"/>
                </a:tc>
                <a:extLst>
                  <a:ext uri="{0D108BD9-81ED-4DB2-BD59-A6C34878D82A}">
                    <a16:rowId xmlns:a16="http://schemas.microsoft.com/office/drawing/2014/main" val="10001"/>
                  </a:ext>
                </a:extLst>
              </a:tr>
            </a:tbl>
          </a:graphicData>
        </a:graphic>
      </p:graphicFrame>
      <p:sp>
        <p:nvSpPr>
          <p:cNvPr id="3" name="Slide Number Placeholder 2">
            <a:extLst>
              <a:ext uri="{FF2B5EF4-FFF2-40B4-BE49-F238E27FC236}">
                <a16:creationId xmlns:a16="http://schemas.microsoft.com/office/drawing/2014/main" id="{3CF53EE0-0456-3DF2-644F-7F80428CF178}"/>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3954811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p>
            <a:r>
              <a:rPr lang="en-US" dirty="0" err="1"/>
              <a:t>Erb’s</a:t>
            </a:r>
            <a:r>
              <a:rPr lang="en-US" dirty="0"/>
              <a:t> Palsy</a:t>
            </a:r>
          </a:p>
        </p:txBody>
      </p:sp>
      <p:sp>
        <p:nvSpPr>
          <p:cNvPr id="3" name="Content Placeholder 2"/>
          <p:cNvSpPr>
            <a:spLocks noGrp="1"/>
          </p:cNvSpPr>
          <p:nvPr>
            <p:ph idx="1"/>
          </p:nvPr>
        </p:nvSpPr>
        <p:spPr>
          <a:xfrm>
            <a:off x="822959" y="1845734"/>
            <a:ext cx="7543801" cy="4023360"/>
          </a:xfrm>
        </p:spPr>
        <p:txBody>
          <a:bodyPr>
            <a:normAutofit/>
          </a:bodyPr>
          <a:lstStyle/>
          <a:p>
            <a:r>
              <a:rPr lang="en-US" dirty="0"/>
              <a:t>Injuries to superior parts of the Brachial Plexus (C5 and C6) usually result from an excessive increase in the angle between the neck and shoulder. These injuries can occur in a person who is thrown from a motorcycle or a horse, and lands on the shoulder in a way that widely separates the neck and shoulder. This stretches or ruptures superior parts of the Brachial Plexus or avulses (tears) the roots of the plexus from the spinal cord.</a:t>
            </a:r>
            <a:br>
              <a:rPr lang="en-US" dirty="0"/>
            </a:br>
            <a:endParaRPr lang="en-US" dirty="0"/>
          </a:p>
          <a:p>
            <a:r>
              <a:rPr lang="en-US" dirty="0"/>
              <a:t>Upper Brachial Plexus injuries can also occur in a neonate when excessive stretching of the neck occurs during delivery.</a:t>
            </a:r>
          </a:p>
        </p:txBody>
      </p:sp>
      <p:sp>
        <p:nvSpPr>
          <p:cNvPr id="4" name="Slide Number Placeholder 3">
            <a:extLst>
              <a:ext uri="{FF2B5EF4-FFF2-40B4-BE49-F238E27FC236}">
                <a16:creationId xmlns:a16="http://schemas.microsoft.com/office/drawing/2014/main" id="{28F1B718-31D7-A08A-B602-3B279E68FA96}"/>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559627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p>
            <a:r>
              <a:rPr lang="en-US" dirty="0" err="1"/>
              <a:t>Erb’s</a:t>
            </a:r>
            <a:r>
              <a:rPr lang="en-US" dirty="0"/>
              <a:t> Palsy</a:t>
            </a:r>
          </a:p>
        </p:txBody>
      </p:sp>
      <p:sp>
        <p:nvSpPr>
          <p:cNvPr id="3" name="Content Placeholder 2"/>
          <p:cNvSpPr>
            <a:spLocks noGrp="1"/>
          </p:cNvSpPr>
          <p:nvPr>
            <p:ph idx="1"/>
          </p:nvPr>
        </p:nvSpPr>
        <p:spPr>
          <a:xfrm>
            <a:off x="822325" y="1846263"/>
            <a:ext cx="3749675" cy="4022725"/>
          </a:xfrm>
        </p:spPr>
        <p:txBody>
          <a:bodyPr>
            <a:normAutofit/>
          </a:bodyPr>
          <a:lstStyle/>
          <a:p>
            <a:r>
              <a:rPr lang="en-US" dirty="0"/>
              <a:t>As a result of injuries to the superior parts of the Brachial Plexus, paralysis of the muscles of the shoulder and arm supplied by the C5 and C6 spinal nerves occurs: deltoid, biceps, and brachialis. The usual clinical appearance is an upper limb with an adducted shoulder, medially rotated arm, and extended elbow. </a:t>
            </a:r>
          </a:p>
        </p:txBody>
      </p:sp>
      <p:pic>
        <p:nvPicPr>
          <p:cNvPr id="4" name="Picture 3"/>
          <p:cNvPicPr>
            <a:picLocks noChangeAspect="1"/>
          </p:cNvPicPr>
          <p:nvPr/>
        </p:nvPicPr>
        <p:blipFill>
          <a:blip r:embed="rId2"/>
          <a:stretch>
            <a:fillRect/>
          </a:stretch>
        </p:blipFill>
        <p:spPr>
          <a:xfrm>
            <a:off x="4776926" y="1846263"/>
            <a:ext cx="3589199" cy="3738749"/>
          </a:xfrm>
          <a:prstGeom prst="rect">
            <a:avLst/>
          </a:prstGeom>
        </p:spPr>
      </p:pic>
      <p:sp>
        <p:nvSpPr>
          <p:cNvPr id="5" name="Slide Number Placeholder 4">
            <a:extLst>
              <a:ext uri="{FF2B5EF4-FFF2-40B4-BE49-F238E27FC236}">
                <a16:creationId xmlns:a16="http://schemas.microsoft.com/office/drawing/2014/main" id="{7AD0E967-9E95-F2DF-A6BD-32A5BFA31F8D}"/>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4130867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p>
            <a:r>
              <a:rPr lang="en-US" dirty="0" err="1"/>
              <a:t>Klumpke</a:t>
            </a:r>
            <a:r>
              <a:rPr lang="en-US" dirty="0"/>
              <a:t> Palsy</a:t>
            </a:r>
          </a:p>
        </p:txBody>
      </p:sp>
      <p:sp>
        <p:nvSpPr>
          <p:cNvPr id="3" name="Content Placeholder 2"/>
          <p:cNvSpPr>
            <a:spLocks noGrp="1"/>
          </p:cNvSpPr>
          <p:nvPr>
            <p:ph idx="1"/>
          </p:nvPr>
        </p:nvSpPr>
        <p:spPr>
          <a:xfrm>
            <a:off x="822959" y="1845734"/>
            <a:ext cx="7543801" cy="4023360"/>
          </a:xfrm>
        </p:spPr>
        <p:txBody>
          <a:bodyPr>
            <a:normAutofit/>
          </a:bodyPr>
          <a:lstStyle/>
          <a:p>
            <a:r>
              <a:rPr lang="en-US" dirty="0"/>
              <a:t>Injuries to inferior parts of the Brachial Plexus are much less common. Inferior Brachial Plexus injuries may occur when the upper limb is suddenly pulled superiorly—for example, when a person grasps something to break a fall, or a baby’s upper limb is pulled excessively during delivery. These events injure the inferior trunk of the Brachial Plexus (C8 and T1), and may avulse the roots of the spinal nerves from the spinal cord. The short muscles of the hand are affected, and a claw hand results.</a:t>
            </a:r>
            <a:br>
              <a:rPr lang="en-US" dirty="0"/>
            </a:br>
            <a:endParaRPr lang="en-US" dirty="0"/>
          </a:p>
        </p:txBody>
      </p:sp>
      <p:sp>
        <p:nvSpPr>
          <p:cNvPr id="4" name="Slide Number Placeholder 3">
            <a:extLst>
              <a:ext uri="{FF2B5EF4-FFF2-40B4-BE49-F238E27FC236}">
                <a16:creationId xmlns:a16="http://schemas.microsoft.com/office/drawing/2014/main" id="{AC51F68F-A071-0C37-1BCD-276EFA22DE7C}"/>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58786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684353" y="1286482"/>
            <a:ext cx="7775294" cy="4285036"/>
          </a:xfrm>
        </p:spPr>
      </p:pic>
      <p:sp>
        <p:nvSpPr>
          <p:cNvPr id="2" name="Slide Number Placeholder 1">
            <a:extLst>
              <a:ext uri="{FF2B5EF4-FFF2-40B4-BE49-F238E27FC236}">
                <a16:creationId xmlns:a16="http://schemas.microsoft.com/office/drawing/2014/main" id="{6FDDB98D-4AF6-709F-BE20-693BA2EEDB74}"/>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2203927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a:bodyPr>
          <a:lstStyle/>
          <a:p>
            <a:r>
              <a:rPr lang="en-US" dirty="0"/>
              <a:t>Compression of cords of the Brachial Plexus</a:t>
            </a:r>
          </a:p>
        </p:txBody>
      </p:sp>
      <p:sp>
        <p:nvSpPr>
          <p:cNvPr id="3" name="Content Placeholder 2"/>
          <p:cNvSpPr>
            <a:spLocks noGrp="1"/>
          </p:cNvSpPr>
          <p:nvPr>
            <p:ph idx="1"/>
          </p:nvPr>
        </p:nvSpPr>
        <p:spPr>
          <a:xfrm>
            <a:off x="822959" y="1845734"/>
            <a:ext cx="7543801" cy="4023360"/>
          </a:xfrm>
        </p:spPr>
        <p:txBody>
          <a:bodyPr>
            <a:normAutofit/>
          </a:bodyPr>
          <a:lstStyle/>
          <a:p>
            <a:r>
              <a:rPr lang="en-US" dirty="0"/>
              <a:t>Compression of cords of the Brachial Plexus may result from</a:t>
            </a:r>
            <a:br>
              <a:rPr lang="en-US" dirty="0"/>
            </a:br>
            <a:r>
              <a:rPr lang="en-US" dirty="0"/>
              <a:t>prolonged hyper abduction of the arm during performance of</a:t>
            </a:r>
            <a:br>
              <a:rPr lang="en-US" dirty="0"/>
            </a:br>
            <a:r>
              <a:rPr lang="en-US" dirty="0"/>
              <a:t>manual tasks over the head, such as painting a ceiling. The</a:t>
            </a:r>
            <a:br>
              <a:rPr lang="en-US" dirty="0"/>
            </a:br>
            <a:r>
              <a:rPr lang="en-US" dirty="0"/>
              <a:t>cords are impinged or compressed between the coracoid process of the scapula and the pectoralis minor tendon. Common neurologic symptoms are pain radiating down the arm, numbness, paresthesia (tingling), erythema (redness of the skin caused by capillary dilation), and weakness of the hands. </a:t>
            </a:r>
            <a:br>
              <a:rPr lang="en-US" dirty="0"/>
            </a:br>
            <a:endParaRPr lang="en-US" dirty="0"/>
          </a:p>
        </p:txBody>
      </p:sp>
      <p:sp>
        <p:nvSpPr>
          <p:cNvPr id="4" name="Slide Number Placeholder 3">
            <a:extLst>
              <a:ext uri="{FF2B5EF4-FFF2-40B4-BE49-F238E27FC236}">
                <a16:creationId xmlns:a16="http://schemas.microsoft.com/office/drawing/2014/main" id="{9D5BC87D-50CB-2177-C51C-2069ABF4D1A8}"/>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648743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p>
            <a:r>
              <a:rPr lang="en-US" dirty="0"/>
              <a:t>Brachial Plexus</a:t>
            </a:r>
          </a:p>
        </p:txBody>
      </p:sp>
      <p:sp>
        <p:nvSpPr>
          <p:cNvPr id="3" name="Content Placeholder 2"/>
          <p:cNvSpPr>
            <a:spLocks noGrp="1"/>
          </p:cNvSpPr>
          <p:nvPr>
            <p:ph idx="1"/>
          </p:nvPr>
        </p:nvSpPr>
        <p:spPr>
          <a:xfrm>
            <a:off x="822325" y="1846263"/>
            <a:ext cx="3749675" cy="4310130"/>
          </a:xfrm>
        </p:spPr>
        <p:txBody>
          <a:bodyPr>
            <a:normAutofit/>
          </a:bodyPr>
          <a:lstStyle/>
          <a:p>
            <a:r>
              <a:rPr lang="en-US" dirty="0"/>
              <a:t>The Brachial Plexus is a network of nerve fibers that supplies the skin and musculature of the upper limb. It begins in the root of the neck, passes through the axilla, and enters the upper arm.</a:t>
            </a:r>
          </a:p>
          <a:p>
            <a:r>
              <a:rPr lang="en-US" dirty="0"/>
              <a:t>The plexus is formed by the anterior rami (divisions) of the cervical spinal nerves </a:t>
            </a:r>
            <a:r>
              <a:rPr lang="en-US" dirty="0" err="1"/>
              <a:t>C5</a:t>
            </a:r>
            <a:r>
              <a:rPr lang="en-US" dirty="0"/>
              <a:t>, </a:t>
            </a:r>
            <a:r>
              <a:rPr lang="en-US" dirty="0" err="1"/>
              <a:t>C6</a:t>
            </a:r>
            <a:r>
              <a:rPr lang="en-US" dirty="0"/>
              <a:t>, </a:t>
            </a:r>
            <a:r>
              <a:rPr lang="en-US" dirty="0" err="1"/>
              <a:t>C7</a:t>
            </a:r>
            <a:r>
              <a:rPr lang="en-US" dirty="0"/>
              <a:t> and </a:t>
            </a:r>
            <a:r>
              <a:rPr lang="en-US" dirty="0" err="1"/>
              <a:t>C8</a:t>
            </a:r>
            <a:r>
              <a:rPr lang="en-US" dirty="0"/>
              <a:t>, and the first thoracic spinal nerve, </a:t>
            </a:r>
            <a:r>
              <a:rPr lang="en-US" dirty="0" err="1"/>
              <a:t>T1</a:t>
            </a:r>
            <a:r>
              <a:rPr lang="en-US" dirty="0"/>
              <a:t>.</a:t>
            </a:r>
          </a:p>
          <a:p>
            <a:r>
              <a:rPr lang="en-US" dirty="0"/>
              <a:t>The Brachial Plexus is divided into five parts; roots, trunks, divisions, cords and branches.</a:t>
            </a:r>
          </a:p>
        </p:txBody>
      </p:sp>
      <p:pic>
        <p:nvPicPr>
          <p:cNvPr id="4" name="Picture 3"/>
          <p:cNvPicPr>
            <a:picLocks noChangeAspect="1"/>
          </p:cNvPicPr>
          <p:nvPr/>
        </p:nvPicPr>
        <p:blipFill rotWithShape="1">
          <a:blip r:embed="rId2"/>
          <a:srcRect b="10634"/>
          <a:stretch/>
        </p:blipFill>
        <p:spPr>
          <a:xfrm>
            <a:off x="4594226" y="2533475"/>
            <a:ext cx="3771900" cy="2935705"/>
          </a:xfrm>
          <a:prstGeom prst="rect">
            <a:avLst/>
          </a:prstGeom>
        </p:spPr>
      </p:pic>
      <p:sp>
        <p:nvSpPr>
          <p:cNvPr id="5" name="Slide Number Placeholder 4">
            <a:extLst>
              <a:ext uri="{FF2B5EF4-FFF2-40B4-BE49-F238E27FC236}">
                <a16:creationId xmlns:a16="http://schemas.microsoft.com/office/drawing/2014/main" id="{6961AD23-08D8-DBAE-F01E-D600EDCD273F}"/>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3610664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B9B660-281C-9B9C-BA09-07B8BB5B6434}"/>
              </a:ext>
            </a:extLst>
          </p:cNvPr>
          <p:cNvSpPr txBox="1"/>
          <p:nvPr/>
        </p:nvSpPr>
        <p:spPr>
          <a:xfrm>
            <a:off x="1380564" y="2921168"/>
            <a:ext cx="6382871" cy="1015663"/>
          </a:xfrm>
          <a:prstGeom prst="rect">
            <a:avLst/>
          </a:prstGeom>
          <a:noFill/>
        </p:spPr>
        <p:txBody>
          <a:bodyPr wrap="square" rtlCol="0">
            <a:spAutoFit/>
          </a:bodyPr>
          <a:lstStyle/>
          <a:p>
            <a:pPr algn="ctr"/>
            <a:r>
              <a:rPr lang="en-US" sz="6000" dirty="0"/>
              <a:t>THANK YOU!</a:t>
            </a:r>
            <a:endParaRPr lang="en-IN" sz="6000" dirty="0"/>
          </a:p>
        </p:txBody>
      </p:sp>
      <p:sp>
        <p:nvSpPr>
          <p:cNvPr id="2" name="Slide Number Placeholder 1">
            <a:extLst>
              <a:ext uri="{FF2B5EF4-FFF2-40B4-BE49-F238E27FC236}">
                <a16:creationId xmlns:a16="http://schemas.microsoft.com/office/drawing/2014/main" id="{D5E5C917-A38F-9811-120B-85FE085418DF}"/>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1754256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1665" y="887054"/>
            <a:ext cx="6100669" cy="5083891"/>
          </a:xfrm>
        </p:spPr>
      </p:pic>
      <p:sp>
        <p:nvSpPr>
          <p:cNvPr id="2" name="Slide Number Placeholder 1">
            <a:extLst>
              <a:ext uri="{FF2B5EF4-FFF2-40B4-BE49-F238E27FC236}">
                <a16:creationId xmlns:a16="http://schemas.microsoft.com/office/drawing/2014/main" id="{B0A4818C-0415-6647-5C65-B178DC752DDD}"/>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2319269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05397" y="1054048"/>
            <a:ext cx="6333205" cy="4749904"/>
          </a:xfrm>
          <a:prstGeom prst="rect">
            <a:avLst/>
          </a:prstGeom>
        </p:spPr>
      </p:pic>
      <p:sp>
        <p:nvSpPr>
          <p:cNvPr id="2" name="Slide Number Placeholder 1">
            <a:extLst>
              <a:ext uri="{FF2B5EF4-FFF2-40B4-BE49-F238E27FC236}">
                <a16:creationId xmlns:a16="http://schemas.microsoft.com/office/drawing/2014/main" id="{8B62DB99-81BC-3DEE-BFF6-F982961811F7}"/>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4229692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p>
            <a:r>
              <a:rPr lang="en-US" dirty="0"/>
              <a:t>Roots</a:t>
            </a:r>
          </a:p>
        </p:txBody>
      </p:sp>
      <p:sp>
        <p:nvSpPr>
          <p:cNvPr id="3" name="Content Placeholder 2"/>
          <p:cNvSpPr>
            <a:spLocks noGrp="1"/>
          </p:cNvSpPr>
          <p:nvPr>
            <p:ph idx="1"/>
          </p:nvPr>
        </p:nvSpPr>
        <p:spPr>
          <a:xfrm>
            <a:off x="822959" y="1845734"/>
            <a:ext cx="7543801" cy="4023360"/>
          </a:xfrm>
        </p:spPr>
        <p:txBody>
          <a:bodyPr>
            <a:normAutofit/>
          </a:bodyPr>
          <a:lstStyle/>
          <a:p>
            <a:r>
              <a:rPr lang="en-US" dirty="0"/>
              <a:t>The ‘roots’ refer the beginning of the Brachial Plexus. They are formed by the spinal nerves </a:t>
            </a:r>
            <a:r>
              <a:rPr lang="en-US" dirty="0" err="1"/>
              <a:t>C5</a:t>
            </a:r>
            <a:r>
              <a:rPr lang="en-US" dirty="0"/>
              <a:t>, </a:t>
            </a:r>
            <a:r>
              <a:rPr lang="en-US" dirty="0" err="1"/>
              <a:t>C6</a:t>
            </a:r>
            <a:r>
              <a:rPr lang="en-US" dirty="0"/>
              <a:t>, </a:t>
            </a:r>
            <a:r>
              <a:rPr lang="en-US" dirty="0" err="1"/>
              <a:t>C7</a:t>
            </a:r>
            <a:r>
              <a:rPr lang="en-US" dirty="0"/>
              <a:t>, </a:t>
            </a:r>
            <a:r>
              <a:rPr lang="en-US" dirty="0" err="1"/>
              <a:t>C8</a:t>
            </a:r>
            <a:r>
              <a:rPr lang="en-US" dirty="0"/>
              <a:t> and </a:t>
            </a:r>
            <a:r>
              <a:rPr lang="en-US" dirty="0" err="1"/>
              <a:t>T1</a:t>
            </a:r>
            <a:r>
              <a:rPr lang="en-US" dirty="0"/>
              <a:t>.</a:t>
            </a:r>
          </a:p>
          <a:p>
            <a:r>
              <a:rPr lang="en-US" dirty="0"/>
              <a:t>At each vertebral level, paired spinal nerves arise. They leave the spinal cord via the intervertebral foramina of the vertebral column.</a:t>
            </a:r>
          </a:p>
          <a:p>
            <a:r>
              <a:rPr lang="en-US" dirty="0"/>
              <a:t>Each nerve then divides into anterior and posterior nerve fibers. The roots of the Brachial Plexus are formed by the anterior divisions of spinal nerves C5-T1.</a:t>
            </a:r>
          </a:p>
          <a:p>
            <a:r>
              <a:rPr lang="en-US" dirty="0"/>
              <a:t>After their formation, these nerves pass between the anterior and medial scalene muscles to enter the base of the neck.</a:t>
            </a:r>
          </a:p>
        </p:txBody>
      </p:sp>
      <p:sp>
        <p:nvSpPr>
          <p:cNvPr id="4" name="Slide Number Placeholder 3">
            <a:extLst>
              <a:ext uri="{FF2B5EF4-FFF2-40B4-BE49-F238E27FC236}">
                <a16:creationId xmlns:a16="http://schemas.microsoft.com/office/drawing/2014/main" id="{4858215B-A3D4-7B86-6192-CDA80CB5AE76}"/>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4083370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p>
            <a:r>
              <a:rPr lang="en-US" dirty="0"/>
              <a:t>Trunks</a:t>
            </a:r>
          </a:p>
        </p:txBody>
      </p:sp>
      <p:sp>
        <p:nvSpPr>
          <p:cNvPr id="3" name="Content Placeholder 2"/>
          <p:cNvSpPr>
            <a:spLocks noGrp="1"/>
          </p:cNvSpPr>
          <p:nvPr>
            <p:ph idx="1"/>
          </p:nvPr>
        </p:nvSpPr>
        <p:spPr>
          <a:xfrm>
            <a:off x="822959" y="1845734"/>
            <a:ext cx="7543801" cy="4023360"/>
          </a:xfrm>
        </p:spPr>
        <p:txBody>
          <a:bodyPr>
            <a:normAutofit/>
          </a:bodyPr>
          <a:lstStyle/>
          <a:p>
            <a:r>
              <a:rPr lang="en-US" dirty="0"/>
              <a:t>At the base of the neck, the roots of the Brachial Plexus converge, forming three trunks. These structures are named by their anatomical position:</a:t>
            </a:r>
          </a:p>
          <a:p>
            <a:r>
              <a:rPr lang="en-US" dirty="0"/>
              <a:t>Superior trunk: A combination of </a:t>
            </a:r>
            <a:r>
              <a:rPr lang="en-US" dirty="0" err="1"/>
              <a:t>C5</a:t>
            </a:r>
            <a:r>
              <a:rPr lang="en-US" dirty="0"/>
              <a:t> and </a:t>
            </a:r>
            <a:r>
              <a:rPr lang="en-US" dirty="0" err="1"/>
              <a:t>C6</a:t>
            </a:r>
            <a:r>
              <a:rPr lang="en-US" dirty="0"/>
              <a:t> roots.</a:t>
            </a:r>
          </a:p>
          <a:p>
            <a:r>
              <a:rPr lang="en-US" dirty="0"/>
              <a:t>Middle trunk: A continuation of </a:t>
            </a:r>
            <a:r>
              <a:rPr lang="en-US" dirty="0" err="1"/>
              <a:t>C7</a:t>
            </a:r>
            <a:r>
              <a:rPr lang="en-US" dirty="0"/>
              <a:t>.</a:t>
            </a:r>
          </a:p>
          <a:p>
            <a:r>
              <a:rPr lang="en-US" dirty="0"/>
              <a:t>Inferior trunk: A combination of </a:t>
            </a:r>
            <a:r>
              <a:rPr lang="en-US" dirty="0" err="1"/>
              <a:t>C8</a:t>
            </a:r>
            <a:r>
              <a:rPr lang="en-US" dirty="0"/>
              <a:t> and </a:t>
            </a:r>
            <a:r>
              <a:rPr lang="en-US" dirty="0" err="1"/>
              <a:t>T1</a:t>
            </a:r>
            <a:r>
              <a:rPr lang="en-US" dirty="0"/>
              <a:t> roots.</a:t>
            </a:r>
          </a:p>
          <a:p>
            <a:r>
              <a:rPr lang="en-US" dirty="0"/>
              <a:t>The trunks begin to move laterally, crossing the posterior triangle of the neck.</a:t>
            </a:r>
          </a:p>
          <a:p>
            <a:endParaRPr lang="en-US" dirty="0"/>
          </a:p>
        </p:txBody>
      </p:sp>
      <p:sp>
        <p:nvSpPr>
          <p:cNvPr id="4" name="Slide Number Placeholder 3">
            <a:extLst>
              <a:ext uri="{FF2B5EF4-FFF2-40B4-BE49-F238E27FC236}">
                <a16:creationId xmlns:a16="http://schemas.microsoft.com/office/drawing/2014/main" id="{FE757A8C-9DB6-FCF4-5D26-AD387DCEB9D0}"/>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3439742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p>
            <a:r>
              <a:rPr lang="en-US" dirty="0"/>
              <a:t>Divisions</a:t>
            </a:r>
          </a:p>
        </p:txBody>
      </p:sp>
      <p:sp>
        <p:nvSpPr>
          <p:cNvPr id="3" name="Content Placeholder 2"/>
          <p:cNvSpPr>
            <a:spLocks noGrp="1"/>
          </p:cNvSpPr>
          <p:nvPr>
            <p:ph idx="1"/>
          </p:nvPr>
        </p:nvSpPr>
        <p:spPr>
          <a:xfrm>
            <a:off x="822959" y="1845734"/>
            <a:ext cx="7543801" cy="4023360"/>
          </a:xfrm>
        </p:spPr>
        <p:txBody>
          <a:bodyPr/>
          <a:lstStyle/>
          <a:p>
            <a:r>
              <a:rPr lang="en-US" dirty="0"/>
              <a:t>Within the posterior triangle of the neck, each trunk divides into two branches. One division travels anteriorly and the other posteriorly. Thus, they are known as the anterior and posterior divisions.</a:t>
            </a:r>
          </a:p>
          <a:p>
            <a:r>
              <a:rPr lang="en-US" dirty="0"/>
              <a:t>We have three anterior and three posterior nerve fibers. These divisions leave the posterior triangle and pass into the axilla region. They recombine in the next part of the Brachial Plexus.</a:t>
            </a:r>
          </a:p>
          <a:p>
            <a:endParaRPr lang="en-US" dirty="0"/>
          </a:p>
        </p:txBody>
      </p:sp>
      <p:sp>
        <p:nvSpPr>
          <p:cNvPr id="4" name="Slide Number Placeholder 3">
            <a:extLst>
              <a:ext uri="{FF2B5EF4-FFF2-40B4-BE49-F238E27FC236}">
                <a16:creationId xmlns:a16="http://schemas.microsoft.com/office/drawing/2014/main" id="{D70AC8BE-C037-2E01-3FBD-B29B32249A66}"/>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517733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p>
            <a:r>
              <a:rPr lang="en-US" dirty="0"/>
              <a:t>Cords</a:t>
            </a:r>
          </a:p>
        </p:txBody>
      </p:sp>
      <p:sp>
        <p:nvSpPr>
          <p:cNvPr id="3" name="Content Placeholder 2"/>
          <p:cNvSpPr>
            <a:spLocks noGrp="1"/>
          </p:cNvSpPr>
          <p:nvPr>
            <p:ph idx="1"/>
          </p:nvPr>
        </p:nvSpPr>
        <p:spPr>
          <a:xfrm>
            <a:off x="822959" y="1845734"/>
            <a:ext cx="7543801" cy="4023360"/>
          </a:xfrm>
        </p:spPr>
        <p:txBody>
          <a:bodyPr>
            <a:normAutofit/>
          </a:bodyPr>
          <a:lstStyle/>
          <a:p>
            <a:r>
              <a:rPr lang="en-US" dirty="0"/>
              <a:t>Once the anterior and posterior divisions have entered the axilla, they combine together to form three nerves. These nerves are named by their position relative to the axillary artery.</a:t>
            </a:r>
          </a:p>
          <a:p>
            <a:pPr lvl="1"/>
            <a:r>
              <a:rPr lang="en-US" sz="2000" dirty="0"/>
              <a:t>The lateral cord </a:t>
            </a:r>
          </a:p>
          <a:p>
            <a:pPr lvl="1"/>
            <a:r>
              <a:rPr lang="en-US" sz="2000" dirty="0"/>
              <a:t>The posterior cord </a:t>
            </a:r>
          </a:p>
          <a:p>
            <a:pPr lvl="1"/>
            <a:r>
              <a:rPr lang="en-US" sz="2000" dirty="0"/>
              <a:t>The medial cord </a:t>
            </a:r>
          </a:p>
          <a:p>
            <a:r>
              <a:rPr lang="en-US" dirty="0"/>
              <a:t>The cords give rise to the major branches of the Brachial Plexus.</a:t>
            </a:r>
          </a:p>
          <a:p>
            <a:endParaRPr lang="en-US" dirty="0"/>
          </a:p>
        </p:txBody>
      </p:sp>
      <p:sp>
        <p:nvSpPr>
          <p:cNvPr id="4" name="Slide Number Placeholder 3">
            <a:extLst>
              <a:ext uri="{FF2B5EF4-FFF2-40B4-BE49-F238E27FC236}">
                <a16:creationId xmlns:a16="http://schemas.microsoft.com/office/drawing/2014/main" id="{C3F6588E-AAFB-A950-BA09-BE1993009915}"/>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681854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p>
            <a:r>
              <a:rPr lang="en-US" dirty="0"/>
              <a:t>Musculocutaneous Nerve</a:t>
            </a:r>
          </a:p>
        </p:txBody>
      </p:sp>
      <p:sp>
        <p:nvSpPr>
          <p:cNvPr id="3" name="Content Placeholder 2"/>
          <p:cNvSpPr>
            <a:spLocks noGrp="1"/>
          </p:cNvSpPr>
          <p:nvPr>
            <p:ph idx="1"/>
          </p:nvPr>
        </p:nvSpPr>
        <p:spPr>
          <a:xfrm>
            <a:off x="822325" y="1846263"/>
            <a:ext cx="3749675" cy="4022725"/>
          </a:xfrm>
        </p:spPr>
        <p:txBody>
          <a:bodyPr>
            <a:normAutofit/>
          </a:bodyPr>
          <a:lstStyle/>
          <a:p>
            <a:r>
              <a:rPr lang="en-US" dirty="0"/>
              <a:t>Roots: </a:t>
            </a:r>
            <a:r>
              <a:rPr lang="en-US" dirty="0" err="1"/>
              <a:t>C5</a:t>
            </a:r>
            <a:r>
              <a:rPr lang="en-US" dirty="0"/>
              <a:t>, </a:t>
            </a:r>
            <a:r>
              <a:rPr lang="en-US" dirty="0" err="1"/>
              <a:t>C6</a:t>
            </a:r>
            <a:r>
              <a:rPr lang="en-US" dirty="0"/>
              <a:t>, </a:t>
            </a:r>
            <a:r>
              <a:rPr lang="en-US" dirty="0" err="1"/>
              <a:t>C7</a:t>
            </a:r>
            <a:r>
              <a:rPr lang="en-US" dirty="0"/>
              <a:t>.</a:t>
            </a:r>
          </a:p>
          <a:p>
            <a:r>
              <a:rPr lang="en-US" dirty="0"/>
              <a:t>Motor Functions: Innervates the brachialis, biceps brachii and coracobrachialis muscles.</a:t>
            </a:r>
          </a:p>
          <a:p>
            <a:r>
              <a:rPr lang="en-US" dirty="0"/>
              <a:t>Sensory Functions: Innervates the lateral half of the anterior forearm, and a small lateral portion of the posterior forearm</a:t>
            </a:r>
          </a:p>
          <a:p>
            <a:endParaRPr lang="en-US" dirty="0"/>
          </a:p>
        </p:txBody>
      </p:sp>
      <p:pic>
        <p:nvPicPr>
          <p:cNvPr id="4" name="Picture 3"/>
          <p:cNvPicPr>
            <a:picLocks noChangeAspect="1"/>
          </p:cNvPicPr>
          <p:nvPr/>
        </p:nvPicPr>
        <p:blipFill rotWithShape="1">
          <a:blip r:embed="rId2"/>
          <a:srcRect t="2866" b="5716"/>
          <a:stretch/>
        </p:blipFill>
        <p:spPr>
          <a:xfrm>
            <a:off x="4594225" y="1846263"/>
            <a:ext cx="3794125" cy="3489159"/>
          </a:xfrm>
          <a:prstGeom prst="rect">
            <a:avLst/>
          </a:prstGeom>
          <a:ln>
            <a:noFill/>
          </a:ln>
          <a:effectLst>
            <a:softEdge rad="112500"/>
          </a:effectLst>
        </p:spPr>
      </p:pic>
      <p:sp>
        <p:nvSpPr>
          <p:cNvPr id="5" name="Slide Number Placeholder 4">
            <a:extLst>
              <a:ext uri="{FF2B5EF4-FFF2-40B4-BE49-F238E27FC236}">
                <a16:creationId xmlns:a16="http://schemas.microsoft.com/office/drawing/2014/main" id="{D8B10BA3-1CE8-0143-024C-985B410E80CD}"/>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64784362"/>
      </p:ext>
    </p:extLst>
  </p:cSld>
  <p:clrMapOvr>
    <a:masterClrMapping/>
  </p:clrMapOvr>
</p:sld>
</file>

<file path=ppt/theme/theme1.xml><?xml version="1.0" encoding="utf-8"?>
<a:theme xmlns:a="http://schemas.openxmlformats.org/drawingml/2006/main" name="Retrospec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134</TotalTime>
  <Words>1115</Words>
  <Application>Microsoft Office PowerPoint</Application>
  <PresentationFormat>On-screen Show (4:3)</PresentationFormat>
  <Paragraphs>106</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Calibri</vt:lpstr>
      <vt:lpstr>Calibri Light</vt:lpstr>
      <vt:lpstr>Retrospect</vt:lpstr>
      <vt:lpstr>Brachial Plexus</vt:lpstr>
      <vt:lpstr>Brachial Plexus</vt:lpstr>
      <vt:lpstr>PowerPoint Presentation</vt:lpstr>
      <vt:lpstr>PowerPoint Presentation</vt:lpstr>
      <vt:lpstr>Roots</vt:lpstr>
      <vt:lpstr>Trunks</vt:lpstr>
      <vt:lpstr>Divisions</vt:lpstr>
      <vt:lpstr>Cords</vt:lpstr>
      <vt:lpstr>Musculocutaneous Nerve</vt:lpstr>
      <vt:lpstr>Axillary Nerve</vt:lpstr>
      <vt:lpstr>Median Nerve</vt:lpstr>
      <vt:lpstr>Radial Nerve</vt:lpstr>
      <vt:lpstr>Ulnar Nerve</vt:lpstr>
      <vt:lpstr>Minor Branches</vt:lpstr>
      <vt:lpstr>Erb’s Palsy</vt:lpstr>
      <vt:lpstr>Erb’s Palsy</vt:lpstr>
      <vt:lpstr>Klumpke Palsy</vt:lpstr>
      <vt:lpstr>PowerPoint Presentation</vt:lpstr>
      <vt:lpstr>Compression of cords of the Brachial Plexus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Siddharth</dc:creator>
  <cp:lastModifiedBy>Rajesh Patel</cp:lastModifiedBy>
  <cp:revision>19</cp:revision>
  <dcterms:created xsi:type="dcterms:W3CDTF">2017-05-07T22:09:48Z</dcterms:created>
  <dcterms:modified xsi:type="dcterms:W3CDTF">2024-05-21T15:59:35Z</dcterms:modified>
</cp:coreProperties>
</file>