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5" r:id="rId3"/>
    <p:sldId id="275" r:id="rId4"/>
    <p:sldId id="277" r:id="rId5"/>
    <p:sldId id="262" r:id="rId6"/>
    <p:sldId id="258" r:id="rId7"/>
    <p:sldId id="285" r:id="rId8"/>
    <p:sldId id="283" r:id="rId9"/>
    <p:sldId id="284" r:id="rId10"/>
    <p:sldId id="267" r:id="rId11"/>
    <p:sldId id="266" r:id="rId12"/>
    <p:sldId id="278" r:id="rId13"/>
    <p:sldId id="282" r:id="rId14"/>
    <p:sldId id="279" r:id="rId15"/>
    <p:sldId id="273" r:id="rId16"/>
    <p:sldId id="28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1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3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AF987-9415-46E6-8180-92794E7A717A}" type="datetimeFigureOut">
              <a:rPr lang="en-IN" smtClean="0"/>
              <a:t>18-05-2024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EBA80-2FA6-4D3F-88FA-5BF418CCA01E}" type="slidenum">
              <a:rPr lang="en-IN" smtClean="0"/>
              <a:t>‹#›</a:t>
            </a:fld>
            <a:endParaRPr lang="en-IN"/>
          </a:p>
        </p:txBody>
      </p:sp>
    </p:spTree>
    <p:extLst>
      <p:ext uri="{BB962C8B-B14F-4D97-AF65-F5344CB8AC3E}">
        <p14:creationId xmlns:p14="http://schemas.microsoft.com/office/powerpoint/2010/main" val="1071281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5ADFEA5B-0151-4444-A5BA-DEFAF0EB54DD}" type="datetime1">
              <a:rPr lang="en-US" smtClean="0"/>
              <a:t>5/18/2024</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3D100348-D542-45E3-B757-BD51E6B50970}" type="slidenum">
              <a:rPr lang="en-US" smtClean="0"/>
              <a:pPr/>
              <a:t>‹#›</a:t>
            </a:fld>
            <a:endParaRPr lang="en-US"/>
          </a:p>
        </p:txBody>
      </p:sp>
    </p:spTree>
    <p:extLst>
      <p:ext uri="{BB962C8B-B14F-4D97-AF65-F5344CB8AC3E}">
        <p14:creationId xmlns:p14="http://schemas.microsoft.com/office/powerpoint/2010/main" val="262632303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3658FB-50D2-430F-9A0C-8D802AD4FDF2}" type="datetime1">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00348-D542-45E3-B757-BD51E6B50970}" type="slidenum">
              <a:rPr lang="en-US" smtClean="0"/>
              <a:pPr/>
              <a:t>‹#›</a:t>
            </a:fld>
            <a:endParaRPr lang="en-US"/>
          </a:p>
        </p:txBody>
      </p:sp>
    </p:spTree>
    <p:extLst>
      <p:ext uri="{BB962C8B-B14F-4D97-AF65-F5344CB8AC3E}">
        <p14:creationId xmlns:p14="http://schemas.microsoft.com/office/powerpoint/2010/main" val="3598776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F5F08-EE5A-4949-A659-9AA2B594C756}" type="datetime1">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00348-D542-45E3-B757-BD51E6B50970}" type="slidenum">
              <a:rPr lang="en-US" smtClean="0"/>
              <a:pPr/>
              <a:t>‹#›</a:t>
            </a:fld>
            <a:endParaRPr lang="en-US"/>
          </a:p>
        </p:txBody>
      </p:sp>
    </p:spTree>
    <p:extLst>
      <p:ext uri="{BB962C8B-B14F-4D97-AF65-F5344CB8AC3E}">
        <p14:creationId xmlns:p14="http://schemas.microsoft.com/office/powerpoint/2010/main" val="301007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544497-87B1-442C-A790-187066213B74}" type="datetime1">
              <a:rPr lang="en-US" smtClean="0"/>
              <a:t>5/18/2024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100348-D542-45E3-B757-BD51E6B50970}" type="slidenum">
              <a:rPr lang="en-US" smtClean="0"/>
              <a:pPr/>
              <a:t>‹#›</a:t>
            </a:fld>
            <a:endParaRPr lang="en-US"/>
          </a:p>
        </p:txBody>
      </p:sp>
    </p:spTree>
    <p:extLst>
      <p:ext uri="{BB962C8B-B14F-4D97-AF65-F5344CB8AC3E}">
        <p14:creationId xmlns:p14="http://schemas.microsoft.com/office/powerpoint/2010/main" val="282265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E42CAAFF-49A5-4C01-8828-7AD1677159EC}" type="datetime1">
              <a:rPr lang="en-US" smtClean="0"/>
              <a:t>5/18/2024</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3D100348-D542-45E3-B757-BD51E6B50970}" type="slidenum">
              <a:rPr lang="en-US" smtClean="0"/>
              <a:pPr/>
              <a:t>‹#›</a:t>
            </a:fld>
            <a:endParaRPr lang="en-US"/>
          </a:p>
        </p:txBody>
      </p:sp>
    </p:spTree>
    <p:extLst>
      <p:ext uri="{BB962C8B-B14F-4D97-AF65-F5344CB8AC3E}">
        <p14:creationId xmlns:p14="http://schemas.microsoft.com/office/powerpoint/2010/main" val="104243054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5ACE72-98EF-4B08-B130-88799338B33F}" type="datetime1">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00348-D542-45E3-B757-BD51E6B50970}" type="slidenum">
              <a:rPr lang="en-US" smtClean="0"/>
              <a:pPr/>
              <a:t>‹#›</a:t>
            </a:fld>
            <a:endParaRPr lang="en-US"/>
          </a:p>
        </p:txBody>
      </p:sp>
    </p:spTree>
    <p:extLst>
      <p:ext uri="{BB962C8B-B14F-4D97-AF65-F5344CB8AC3E}">
        <p14:creationId xmlns:p14="http://schemas.microsoft.com/office/powerpoint/2010/main" val="269977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D5FF98-479B-4255-9E75-42374CE27A8E}" type="datetime1">
              <a:rPr lang="en-US" smtClean="0"/>
              <a:t>5/18/2024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100348-D542-45E3-B757-BD51E6B50970}" type="slidenum">
              <a:rPr lang="en-US" smtClean="0"/>
              <a:pPr/>
              <a:t>‹#›</a:t>
            </a:fld>
            <a:endParaRPr lang="en-US"/>
          </a:p>
        </p:txBody>
      </p:sp>
    </p:spTree>
    <p:extLst>
      <p:ext uri="{BB962C8B-B14F-4D97-AF65-F5344CB8AC3E}">
        <p14:creationId xmlns:p14="http://schemas.microsoft.com/office/powerpoint/2010/main" val="334832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4DCDBF-BCBA-48DF-88D6-3279F81571EB}" type="datetime1">
              <a:rPr lang="en-US" smtClean="0"/>
              <a:t>5/18/2024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100348-D542-45E3-B757-BD51E6B50970}" type="slidenum">
              <a:rPr lang="en-US" smtClean="0"/>
              <a:pPr/>
              <a:t>‹#›</a:t>
            </a:fld>
            <a:endParaRPr lang="en-US"/>
          </a:p>
        </p:txBody>
      </p:sp>
    </p:spTree>
    <p:extLst>
      <p:ext uri="{BB962C8B-B14F-4D97-AF65-F5344CB8AC3E}">
        <p14:creationId xmlns:p14="http://schemas.microsoft.com/office/powerpoint/2010/main" val="362991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46E7A-02E9-4DA6-B75D-A72171171ECF}" type="datetime1">
              <a:rPr lang="en-US" smtClean="0"/>
              <a:t>5/18/2024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100348-D542-45E3-B757-BD51E6B50970}" type="slidenum">
              <a:rPr lang="en-US" smtClean="0"/>
              <a:pPr/>
              <a:t>‹#›</a:t>
            </a:fld>
            <a:endParaRPr lang="en-US"/>
          </a:p>
        </p:txBody>
      </p:sp>
    </p:spTree>
    <p:extLst>
      <p:ext uri="{BB962C8B-B14F-4D97-AF65-F5344CB8AC3E}">
        <p14:creationId xmlns:p14="http://schemas.microsoft.com/office/powerpoint/2010/main" val="313560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A70399B-D1CD-4716-89F2-50DE3FFB1F5B}" type="datetime1">
              <a:rPr lang="en-US" smtClean="0"/>
              <a:t>5/18/2024</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3D100348-D542-45E3-B757-BD51E6B50970}" type="slidenum">
              <a:rPr lang="en-US" smtClean="0"/>
              <a:pPr/>
              <a:t>‹#›</a:t>
            </a:fld>
            <a:endParaRPr lang="en-U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6171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7093FE8-A333-418B-AB77-A5D36FD7E773}" type="datetime1">
              <a:rPr lang="en-US" smtClean="0"/>
              <a:t>5/18/2024</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3D100348-D542-45E3-B757-BD51E6B50970}" type="slidenum">
              <a:rPr lang="en-US" smtClean="0"/>
              <a:pPr/>
              <a:t>‹#›</a:t>
            </a:fld>
            <a:endParaRPr lang="en-U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8975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98202DBC-F903-4A42-9E66-76DA01EAFA92}" type="datetime1">
              <a:rPr lang="en-US" smtClean="0"/>
              <a:t>5/18/2024</a:t>
            </a:fld>
            <a:endParaRPr lang="en-U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3D100348-D542-45E3-B757-BD51E6B50970}" type="slidenum">
              <a:rPr lang="en-US" smtClean="0"/>
              <a:pPr/>
              <a:t>‹#›</a:t>
            </a:fld>
            <a:endParaRPr lang="en-US"/>
          </a:p>
        </p:txBody>
      </p:sp>
    </p:spTree>
    <p:extLst>
      <p:ext uri="{BB962C8B-B14F-4D97-AF65-F5344CB8AC3E}">
        <p14:creationId xmlns:p14="http://schemas.microsoft.com/office/powerpoint/2010/main" val="577840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dirty="0"/>
              <a:t>Bronchi</a:t>
            </a:r>
            <a:endParaRPr lang="en-US" sz="2400" dirty="0"/>
          </a:p>
        </p:txBody>
      </p:sp>
      <p:sp>
        <p:nvSpPr>
          <p:cNvPr id="3" name="Slide Number Placeholder 2">
            <a:extLst>
              <a:ext uri="{FF2B5EF4-FFF2-40B4-BE49-F238E27FC236}">
                <a16:creationId xmlns:a16="http://schemas.microsoft.com/office/drawing/2014/main" id="{5F9A4BD7-E964-180F-2B12-7DABA7E3DB8C}"/>
              </a:ext>
            </a:extLst>
          </p:cNvPr>
          <p:cNvSpPr>
            <a:spLocks noGrp="1"/>
          </p:cNvSpPr>
          <p:nvPr>
            <p:ph type="sldNum" sz="quarter" idx="12"/>
          </p:nvPr>
        </p:nvSpPr>
        <p:spPr/>
        <p:txBody>
          <a:bodyPr/>
          <a:lstStyle/>
          <a:p>
            <a:fld id="{3D100348-D542-45E3-B757-BD51E6B50970}"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1371600"/>
          </a:xfrm>
        </p:spPr>
        <p:txBody>
          <a:bodyPr>
            <a:normAutofit/>
          </a:bodyPr>
          <a:lstStyle/>
          <a:p>
            <a:r>
              <a:rPr lang="en-US" dirty="0"/>
              <a:t>Right Main (Primary) Bronchus</a:t>
            </a:r>
          </a:p>
        </p:txBody>
      </p:sp>
      <p:sp>
        <p:nvSpPr>
          <p:cNvPr id="3" name="Content Placeholder 2"/>
          <p:cNvSpPr>
            <a:spLocks noGrp="1"/>
          </p:cNvSpPr>
          <p:nvPr>
            <p:ph idx="1"/>
          </p:nvPr>
        </p:nvSpPr>
        <p:spPr>
          <a:xfrm>
            <a:off x="731520" y="2103120"/>
            <a:ext cx="7680960" cy="3931920"/>
          </a:xfrm>
        </p:spPr>
        <p:txBody>
          <a:bodyPr>
            <a:normAutofit fontScale="92500" lnSpcReduction="10000"/>
          </a:bodyPr>
          <a:lstStyle/>
          <a:p>
            <a:r>
              <a:rPr lang="en-US" dirty="0"/>
              <a:t>The branch that leads into the right lung is called the right main or primary bronchus </a:t>
            </a:r>
          </a:p>
          <a:p>
            <a:r>
              <a:rPr lang="en-US" dirty="0"/>
              <a:t>Divisions and Anatomy</a:t>
            </a:r>
          </a:p>
          <a:p>
            <a:r>
              <a:rPr lang="en-US" dirty="0"/>
              <a:t>The right primary bronchi branches into three secondary or lobar bronchi, the superior (upper), middle, and inferior (lower) lobar bronchi. The right superior secondary bronchus is also known as the </a:t>
            </a:r>
            <a:r>
              <a:rPr lang="en-US" dirty="0" err="1"/>
              <a:t>eparterial</a:t>
            </a:r>
            <a:r>
              <a:rPr lang="en-US" dirty="0"/>
              <a:t> bronchus because it is the only bronchial tube originating above the pulmonary artery’s level . Bronchial lymph nodes are located at the origin point of each of the lobar bronchi.</a:t>
            </a:r>
          </a:p>
          <a:p>
            <a:r>
              <a:rPr lang="en-US" dirty="0"/>
              <a:t>The secondary bronchi then further subdivide into ten tertiary or segmental bronchi.</a:t>
            </a:r>
          </a:p>
          <a:p>
            <a:r>
              <a:rPr lang="en-US" dirty="0"/>
              <a:t>These tertiary bronchi then give rise to the subsegmental bronchi, which then leads to the smallest branches of a bronchus, the bronchioles .</a:t>
            </a:r>
          </a:p>
          <a:p>
            <a:endParaRPr lang="en-US" dirty="0"/>
          </a:p>
        </p:txBody>
      </p:sp>
      <p:sp>
        <p:nvSpPr>
          <p:cNvPr id="4" name="Slide Number Placeholder 3">
            <a:extLst>
              <a:ext uri="{FF2B5EF4-FFF2-40B4-BE49-F238E27FC236}">
                <a16:creationId xmlns:a16="http://schemas.microsoft.com/office/drawing/2014/main" id="{65C0EF16-6DB4-584F-7D70-7B72C35417F6}"/>
              </a:ext>
            </a:extLst>
          </p:cNvPr>
          <p:cNvSpPr>
            <a:spLocks noGrp="1"/>
          </p:cNvSpPr>
          <p:nvPr>
            <p:ph type="sldNum" sz="quarter" idx="12"/>
          </p:nvPr>
        </p:nvSpPr>
        <p:spPr/>
        <p:txBody>
          <a:bodyPr/>
          <a:lstStyle/>
          <a:p>
            <a:fld id="{3D100348-D542-45E3-B757-BD51E6B50970}"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1371600"/>
          </a:xfrm>
        </p:spPr>
        <p:txBody>
          <a:bodyPr>
            <a:normAutofit/>
          </a:bodyPr>
          <a:lstStyle/>
          <a:p>
            <a:r>
              <a:rPr lang="en-US" dirty="0"/>
              <a:t>Left Main (Primary) Bronchus</a:t>
            </a:r>
          </a:p>
        </p:txBody>
      </p:sp>
      <p:sp>
        <p:nvSpPr>
          <p:cNvPr id="3" name="Content Placeholder 2"/>
          <p:cNvSpPr>
            <a:spLocks noGrp="1"/>
          </p:cNvSpPr>
          <p:nvPr>
            <p:ph idx="1"/>
          </p:nvPr>
        </p:nvSpPr>
        <p:spPr>
          <a:xfrm>
            <a:off x="731520" y="2103120"/>
            <a:ext cx="7680960" cy="3931920"/>
          </a:xfrm>
        </p:spPr>
        <p:txBody>
          <a:bodyPr>
            <a:normAutofit/>
          </a:bodyPr>
          <a:lstStyle/>
          <a:p>
            <a:r>
              <a:rPr lang="en-US" dirty="0"/>
              <a:t>The left primary bronchus supplies air to the left lung , passes from beneath the aortic arch, crossing the esophagus, thoracic duct, and descending aorta from the front.</a:t>
            </a:r>
          </a:p>
          <a:p>
            <a:r>
              <a:rPr lang="en-US" dirty="0"/>
              <a:t>Divisions and Anatomy</a:t>
            </a:r>
          </a:p>
          <a:p>
            <a:r>
              <a:rPr lang="en-US" dirty="0"/>
              <a:t>Like the right main bronchus, the left one also divides into two lobar bronchi, the superior and inferior lobar bronchi [11].</a:t>
            </a:r>
          </a:p>
          <a:p>
            <a:r>
              <a:rPr lang="en-US" dirty="0"/>
              <a:t>The lobar bronchi then subdivide into eight tertiary or segmental bronchi .</a:t>
            </a:r>
          </a:p>
          <a:p>
            <a:r>
              <a:rPr lang="en-US" dirty="0"/>
              <a:t>The tertiary bronchi continue to divide into smaller tubes to become </a:t>
            </a:r>
            <a:r>
              <a:rPr lang="en-US" dirty="0" err="1"/>
              <a:t>subsegmental</a:t>
            </a:r>
            <a:r>
              <a:rPr lang="en-US" dirty="0"/>
              <a:t> bronchi and then bronchioles.</a:t>
            </a:r>
          </a:p>
          <a:p>
            <a:endParaRPr lang="en-US" dirty="0"/>
          </a:p>
        </p:txBody>
      </p:sp>
      <p:sp>
        <p:nvSpPr>
          <p:cNvPr id="4" name="Slide Number Placeholder 3">
            <a:extLst>
              <a:ext uri="{FF2B5EF4-FFF2-40B4-BE49-F238E27FC236}">
                <a16:creationId xmlns:a16="http://schemas.microsoft.com/office/drawing/2014/main" id="{2D22B28C-2823-C65A-19E7-9CA235B722D7}"/>
              </a:ext>
            </a:extLst>
          </p:cNvPr>
          <p:cNvSpPr>
            <a:spLocks noGrp="1"/>
          </p:cNvSpPr>
          <p:nvPr>
            <p:ph type="sldNum" sz="quarter" idx="12"/>
          </p:nvPr>
        </p:nvSpPr>
        <p:spPr/>
        <p:txBody>
          <a:bodyPr/>
          <a:lstStyle/>
          <a:p>
            <a:fld id="{3D100348-D542-45E3-B757-BD51E6B50970}"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1371600"/>
          </a:xfrm>
        </p:spPr>
        <p:txBody>
          <a:bodyPr>
            <a:normAutofit/>
          </a:bodyPr>
          <a:lstStyle/>
          <a:p>
            <a:r>
              <a:rPr lang="en-US" dirty="0"/>
              <a:t>Bronchial Wall Anatomy</a:t>
            </a:r>
          </a:p>
        </p:txBody>
      </p:sp>
      <p:sp>
        <p:nvSpPr>
          <p:cNvPr id="3" name="Content Placeholder 2"/>
          <p:cNvSpPr>
            <a:spLocks noGrp="1"/>
          </p:cNvSpPr>
          <p:nvPr>
            <p:ph idx="1"/>
          </p:nvPr>
        </p:nvSpPr>
        <p:spPr>
          <a:xfrm>
            <a:off x="731520" y="2103120"/>
            <a:ext cx="7680960" cy="3931920"/>
          </a:xfrm>
        </p:spPr>
        <p:txBody>
          <a:bodyPr>
            <a:normAutofit/>
          </a:bodyPr>
          <a:lstStyle/>
          <a:p>
            <a:r>
              <a:rPr lang="en-US" dirty="0"/>
              <a:t>Like the trachea, the bronchi are also surrounded by c-shaped cartilaginous rings. </a:t>
            </a:r>
          </a:p>
          <a:p>
            <a:r>
              <a:rPr lang="en-US" dirty="0"/>
              <a:t>However, the smaller bronchial tubes have irregular cartilaginous sheets instead of rings to support them. </a:t>
            </a:r>
          </a:p>
          <a:p>
            <a:r>
              <a:rPr lang="en-US" dirty="0"/>
              <a:t>These cartilage structures, along with a layer of smooth muscle bands, control the diameter of the lumen of the bronchi during inhalation and exhalation .</a:t>
            </a:r>
          </a:p>
          <a:p>
            <a:endParaRPr lang="en-US" dirty="0"/>
          </a:p>
        </p:txBody>
      </p:sp>
      <p:sp>
        <p:nvSpPr>
          <p:cNvPr id="4" name="Slide Number Placeholder 3">
            <a:extLst>
              <a:ext uri="{FF2B5EF4-FFF2-40B4-BE49-F238E27FC236}">
                <a16:creationId xmlns:a16="http://schemas.microsoft.com/office/drawing/2014/main" id="{AF4211FE-1F9D-8F61-B653-CACC77DDC4D0}"/>
              </a:ext>
            </a:extLst>
          </p:cNvPr>
          <p:cNvSpPr>
            <a:spLocks noGrp="1"/>
          </p:cNvSpPr>
          <p:nvPr>
            <p:ph type="sldNum" sz="quarter" idx="12"/>
          </p:nvPr>
        </p:nvSpPr>
        <p:spPr/>
        <p:txBody>
          <a:bodyPr/>
          <a:lstStyle/>
          <a:p>
            <a:fld id="{3D100348-D542-45E3-B757-BD51E6B50970}"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1"/>
            <a:ext cx="9144000" cy="4267199"/>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732457" y="4419600"/>
            <a:ext cx="7515225" cy="2162175"/>
          </a:xfrm>
          <a:prstGeom prst="rect">
            <a:avLst/>
          </a:prstGeom>
          <a:noFill/>
          <a:ln w="9525">
            <a:noFill/>
            <a:miter lim="800000"/>
            <a:headEnd/>
            <a:tailEnd/>
          </a:ln>
          <a:effectLst/>
        </p:spPr>
      </p:pic>
      <p:sp>
        <p:nvSpPr>
          <p:cNvPr id="2" name="Slide Number Placeholder 1">
            <a:extLst>
              <a:ext uri="{FF2B5EF4-FFF2-40B4-BE49-F238E27FC236}">
                <a16:creationId xmlns:a16="http://schemas.microsoft.com/office/drawing/2014/main" id="{A156F00D-30DA-6D6E-6821-B7F70DC0660E}"/>
              </a:ext>
            </a:extLst>
          </p:cNvPr>
          <p:cNvSpPr>
            <a:spLocks noGrp="1"/>
          </p:cNvSpPr>
          <p:nvPr>
            <p:ph type="sldNum" sz="quarter" idx="12"/>
          </p:nvPr>
        </p:nvSpPr>
        <p:spPr/>
        <p:txBody>
          <a:bodyPr/>
          <a:lstStyle/>
          <a:p>
            <a:fld id="{3D100348-D542-45E3-B757-BD51E6B50970}"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1562100" y="685800"/>
            <a:ext cx="6019800" cy="5486400"/>
          </a:xfrm>
          <a:prstGeom prst="rect">
            <a:avLst/>
          </a:prstGeom>
          <a:noFill/>
          <a:ln w="9525">
            <a:noFill/>
            <a:miter lim="800000"/>
            <a:headEnd/>
            <a:tailEnd/>
          </a:ln>
          <a:effectLst/>
        </p:spPr>
      </p:pic>
      <p:sp>
        <p:nvSpPr>
          <p:cNvPr id="3" name="Rectangle 2"/>
          <p:cNvSpPr/>
          <p:nvPr/>
        </p:nvSpPr>
        <p:spPr>
          <a:xfrm>
            <a:off x="3330939" y="6248400"/>
            <a:ext cx="2482122" cy="369332"/>
          </a:xfrm>
          <a:prstGeom prst="rect">
            <a:avLst/>
          </a:prstGeom>
        </p:spPr>
        <p:txBody>
          <a:bodyPr wrap="square">
            <a:spAutoFit/>
          </a:bodyPr>
          <a:lstStyle/>
          <a:p>
            <a:pPr algn="ctr"/>
            <a:r>
              <a:rPr lang="en-US" dirty="0"/>
              <a:t>Real Bronchi Picture</a:t>
            </a:r>
          </a:p>
        </p:txBody>
      </p:sp>
      <p:sp>
        <p:nvSpPr>
          <p:cNvPr id="2" name="Slide Number Placeholder 1">
            <a:extLst>
              <a:ext uri="{FF2B5EF4-FFF2-40B4-BE49-F238E27FC236}">
                <a16:creationId xmlns:a16="http://schemas.microsoft.com/office/drawing/2014/main" id="{9A3E5A3A-7F66-DDA2-D618-5B8282590186}"/>
              </a:ext>
            </a:extLst>
          </p:cNvPr>
          <p:cNvSpPr>
            <a:spLocks noGrp="1"/>
          </p:cNvSpPr>
          <p:nvPr>
            <p:ph type="sldNum" sz="quarter" idx="12"/>
          </p:nvPr>
        </p:nvSpPr>
        <p:spPr/>
        <p:txBody>
          <a:bodyPr/>
          <a:lstStyle/>
          <a:p>
            <a:fld id="{3D100348-D542-45E3-B757-BD51E6B50970}"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81000" y="381000"/>
            <a:ext cx="8382000" cy="6096000"/>
          </a:xfrm>
          <a:prstGeom prst="rect">
            <a:avLst/>
          </a:prstGeom>
          <a:noFill/>
          <a:ln w="9525">
            <a:noFill/>
            <a:miter lim="800000"/>
            <a:headEnd/>
            <a:tailEnd/>
          </a:ln>
          <a:effectLst/>
        </p:spPr>
      </p:pic>
      <p:sp>
        <p:nvSpPr>
          <p:cNvPr id="2" name="Slide Number Placeholder 1">
            <a:extLst>
              <a:ext uri="{FF2B5EF4-FFF2-40B4-BE49-F238E27FC236}">
                <a16:creationId xmlns:a16="http://schemas.microsoft.com/office/drawing/2014/main" id="{AD42A34C-398F-32D6-F59A-BE1A2B7FFEB8}"/>
              </a:ext>
            </a:extLst>
          </p:cNvPr>
          <p:cNvSpPr>
            <a:spLocks noGrp="1"/>
          </p:cNvSpPr>
          <p:nvPr>
            <p:ph type="sldNum" sz="quarter" idx="12"/>
          </p:nvPr>
        </p:nvSpPr>
        <p:spPr/>
        <p:txBody>
          <a:bodyPr/>
          <a:lstStyle/>
          <a:p>
            <a:fld id="{3D100348-D542-45E3-B757-BD51E6B50970}"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AC6838-6584-9571-252C-A32DD94509DA}"/>
              </a:ext>
            </a:extLst>
          </p:cNvPr>
          <p:cNvSpPr txBox="1"/>
          <p:nvPr/>
        </p:nvSpPr>
        <p:spPr>
          <a:xfrm>
            <a:off x="647700" y="2921168"/>
            <a:ext cx="7848600" cy="1015663"/>
          </a:xfrm>
          <a:prstGeom prst="rect">
            <a:avLst/>
          </a:prstGeom>
          <a:noFill/>
        </p:spPr>
        <p:txBody>
          <a:bodyPr wrap="square" rtlCol="0">
            <a:spAutoFit/>
          </a:bodyPr>
          <a:lstStyle/>
          <a:p>
            <a:pPr algn="ctr"/>
            <a:r>
              <a:rPr lang="en-US" sz="6000" dirty="0"/>
              <a:t>THANK YOU!</a:t>
            </a:r>
            <a:endParaRPr lang="en-IN" sz="6000" dirty="0"/>
          </a:p>
        </p:txBody>
      </p:sp>
      <p:sp>
        <p:nvSpPr>
          <p:cNvPr id="3" name="Slide Number Placeholder 2">
            <a:extLst>
              <a:ext uri="{FF2B5EF4-FFF2-40B4-BE49-F238E27FC236}">
                <a16:creationId xmlns:a16="http://schemas.microsoft.com/office/drawing/2014/main" id="{4BB99137-A3BB-22F7-0127-0660F6B8F7E7}"/>
              </a:ext>
            </a:extLst>
          </p:cNvPr>
          <p:cNvSpPr>
            <a:spLocks noGrp="1"/>
          </p:cNvSpPr>
          <p:nvPr>
            <p:ph type="sldNum" sz="quarter" idx="12"/>
          </p:nvPr>
        </p:nvSpPr>
        <p:spPr/>
        <p:txBody>
          <a:bodyPr/>
          <a:lstStyle/>
          <a:p>
            <a:fld id="{3D100348-D542-45E3-B757-BD51E6B50970}" type="slidenum">
              <a:rPr lang="en-US" smtClean="0"/>
              <a:pPr/>
              <a:t>16</a:t>
            </a:fld>
            <a:endParaRPr lang="en-US"/>
          </a:p>
        </p:txBody>
      </p:sp>
    </p:spTree>
    <p:extLst>
      <p:ext uri="{BB962C8B-B14F-4D97-AF65-F5344CB8AC3E}">
        <p14:creationId xmlns:p14="http://schemas.microsoft.com/office/powerpoint/2010/main" val="4099594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1371600"/>
          </a:xfrm>
        </p:spPr>
        <p:txBody>
          <a:bodyPr>
            <a:normAutofit/>
          </a:bodyPr>
          <a:lstStyle/>
          <a:p>
            <a:r>
              <a:rPr lang="en-US" dirty="0"/>
              <a:t>What are Bronchi</a:t>
            </a:r>
          </a:p>
        </p:txBody>
      </p:sp>
      <p:sp>
        <p:nvSpPr>
          <p:cNvPr id="3" name="Content Placeholder 2"/>
          <p:cNvSpPr>
            <a:spLocks noGrp="1"/>
          </p:cNvSpPr>
          <p:nvPr>
            <p:ph idx="1"/>
          </p:nvPr>
        </p:nvSpPr>
        <p:spPr>
          <a:xfrm>
            <a:off x="731520" y="2103120"/>
            <a:ext cx="7680960" cy="3931920"/>
          </a:xfrm>
        </p:spPr>
        <p:txBody>
          <a:bodyPr>
            <a:normAutofit/>
          </a:bodyPr>
          <a:lstStyle/>
          <a:p>
            <a:r>
              <a:rPr lang="en-US" dirty="0"/>
              <a:t>A bronchus, which is also known as a main or primary bronchus, represents the airway in the respiratory tract that conducts air into the lungs. </a:t>
            </a:r>
          </a:p>
          <a:p>
            <a:r>
              <a:rPr lang="en-US" dirty="0"/>
              <a:t>The  plural for bronchus is bronchi. </a:t>
            </a:r>
          </a:p>
          <a:p>
            <a:r>
              <a:rPr lang="en-US" dirty="0"/>
              <a:t>Each bronchus further branches into smaller tubes.</a:t>
            </a:r>
          </a:p>
        </p:txBody>
      </p:sp>
      <p:sp>
        <p:nvSpPr>
          <p:cNvPr id="4" name="Slide Number Placeholder 3">
            <a:extLst>
              <a:ext uri="{FF2B5EF4-FFF2-40B4-BE49-F238E27FC236}">
                <a16:creationId xmlns:a16="http://schemas.microsoft.com/office/drawing/2014/main" id="{37BF87DF-4609-2C81-0A33-D0F268D8751A}"/>
              </a:ext>
            </a:extLst>
          </p:cNvPr>
          <p:cNvSpPr>
            <a:spLocks noGrp="1"/>
          </p:cNvSpPr>
          <p:nvPr>
            <p:ph type="sldNum" sz="quarter" idx="12"/>
          </p:nvPr>
        </p:nvSpPr>
        <p:spPr/>
        <p:txBody>
          <a:bodyPr/>
          <a:lstStyle/>
          <a:p>
            <a:fld id="{3D100348-D542-45E3-B757-BD51E6B50970}"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2"/>
          <a:srcRect/>
          <a:stretch>
            <a:fillRect/>
          </a:stretch>
        </p:blipFill>
        <p:spPr bwMode="auto">
          <a:xfrm>
            <a:off x="296439" y="304800"/>
            <a:ext cx="8551121" cy="6248400"/>
          </a:xfrm>
          <a:prstGeom prst="rect">
            <a:avLst/>
          </a:prstGeom>
          <a:noFill/>
          <a:ln w="9525">
            <a:noFill/>
            <a:miter lim="800000"/>
            <a:headEnd/>
            <a:tailEnd/>
          </a:ln>
          <a:effectLst/>
        </p:spPr>
      </p:pic>
      <p:sp>
        <p:nvSpPr>
          <p:cNvPr id="2" name="Slide Number Placeholder 1">
            <a:extLst>
              <a:ext uri="{FF2B5EF4-FFF2-40B4-BE49-F238E27FC236}">
                <a16:creationId xmlns:a16="http://schemas.microsoft.com/office/drawing/2014/main" id="{CE21E170-E410-C3F7-C720-5EBA6F9893C4}"/>
              </a:ext>
            </a:extLst>
          </p:cNvPr>
          <p:cNvSpPr>
            <a:spLocks noGrp="1"/>
          </p:cNvSpPr>
          <p:nvPr>
            <p:ph type="sldNum" sz="quarter" idx="12"/>
          </p:nvPr>
        </p:nvSpPr>
        <p:spPr/>
        <p:txBody>
          <a:bodyPr/>
          <a:lstStyle/>
          <a:p>
            <a:fld id="{3D100348-D542-45E3-B757-BD51E6B50970}"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1371600"/>
          </a:xfrm>
        </p:spPr>
        <p:txBody>
          <a:bodyPr>
            <a:normAutofit/>
          </a:bodyPr>
          <a:lstStyle/>
          <a:p>
            <a:r>
              <a:rPr lang="en-US" dirty="0"/>
              <a:t>The differences between the two bronchi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2443317"/>
              </p:ext>
            </p:extLst>
          </p:nvPr>
        </p:nvGraphicFramePr>
        <p:xfrm>
          <a:off x="731836" y="1905000"/>
          <a:ext cx="7573964" cy="4630406"/>
        </p:xfrm>
        <a:graphic>
          <a:graphicData uri="http://schemas.openxmlformats.org/drawingml/2006/table">
            <a:tbl>
              <a:tblPr firstRow="1" bandRow="1">
                <a:tableStyleId>{5C22544A-7EE6-4342-B048-85BDC9FD1C3A}</a:tableStyleId>
              </a:tblPr>
              <a:tblGrid>
                <a:gridCol w="3786982">
                  <a:extLst>
                    <a:ext uri="{9D8B030D-6E8A-4147-A177-3AD203B41FA5}">
                      <a16:colId xmlns:a16="http://schemas.microsoft.com/office/drawing/2014/main" val="20000"/>
                    </a:ext>
                  </a:extLst>
                </a:gridCol>
                <a:gridCol w="3786982">
                  <a:extLst>
                    <a:ext uri="{9D8B030D-6E8A-4147-A177-3AD203B41FA5}">
                      <a16:colId xmlns:a16="http://schemas.microsoft.com/office/drawing/2014/main" val="20001"/>
                    </a:ext>
                  </a:extLst>
                </a:gridCol>
              </a:tblGrid>
              <a:tr h="269858">
                <a:tc>
                  <a:txBody>
                    <a:bodyPr/>
                    <a:lstStyle/>
                    <a:p>
                      <a:pPr algn="ctr"/>
                      <a:r>
                        <a:rPr lang="en-US" sz="1200" b="1" dirty="0"/>
                        <a:t>The  right bronchus </a:t>
                      </a:r>
                    </a:p>
                  </a:txBody>
                  <a:tcPr/>
                </a:tc>
                <a:tc>
                  <a:txBody>
                    <a:bodyPr/>
                    <a:lstStyle/>
                    <a:p>
                      <a:pPr algn="ctr"/>
                      <a:r>
                        <a:rPr lang="en-US" sz="1200" b="1" dirty="0"/>
                        <a:t>The left bronchus </a:t>
                      </a:r>
                    </a:p>
                  </a:txBody>
                  <a:tcPr/>
                </a:tc>
                <a:extLst>
                  <a:ext uri="{0D108BD9-81ED-4DB2-BD59-A6C34878D82A}">
                    <a16:rowId xmlns:a16="http://schemas.microsoft.com/office/drawing/2014/main" val="10000"/>
                  </a:ext>
                </a:extLst>
              </a:tr>
              <a:tr h="269858">
                <a:tc>
                  <a:txBody>
                    <a:bodyPr/>
                    <a:lstStyle/>
                    <a:p>
                      <a:r>
                        <a:rPr lang="en-US" sz="1200" b="1" dirty="0"/>
                        <a:t>2.5 centimeters (one inch) long</a:t>
                      </a:r>
                    </a:p>
                  </a:txBody>
                  <a:tcPr/>
                </a:tc>
                <a:tc>
                  <a:txBody>
                    <a:bodyPr/>
                    <a:lstStyle/>
                    <a:p>
                      <a:r>
                        <a:rPr lang="en-US" sz="1200" b="1" dirty="0"/>
                        <a:t>5 centimeters (two inches) long</a:t>
                      </a:r>
                    </a:p>
                  </a:txBody>
                  <a:tcPr/>
                </a:tc>
                <a:extLst>
                  <a:ext uri="{0D108BD9-81ED-4DB2-BD59-A6C34878D82A}">
                    <a16:rowId xmlns:a16="http://schemas.microsoft.com/office/drawing/2014/main" val="10001"/>
                  </a:ext>
                </a:extLst>
              </a:tr>
              <a:tr h="269858">
                <a:tc>
                  <a:txBody>
                    <a:bodyPr/>
                    <a:lstStyle/>
                    <a:p>
                      <a:r>
                        <a:rPr lang="en-US" sz="1200" b="1" dirty="0"/>
                        <a:t>Shorter  </a:t>
                      </a:r>
                    </a:p>
                  </a:txBody>
                  <a:tcPr/>
                </a:tc>
                <a:tc>
                  <a:txBody>
                    <a:bodyPr/>
                    <a:lstStyle/>
                    <a:p>
                      <a:r>
                        <a:rPr lang="en-US" sz="1200" b="1" dirty="0"/>
                        <a:t>Longer &amp; narrower </a:t>
                      </a:r>
                    </a:p>
                  </a:txBody>
                  <a:tcPr/>
                </a:tc>
                <a:extLst>
                  <a:ext uri="{0D108BD9-81ED-4DB2-BD59-A6C34878D82A}">
                    <a16:rowId xmlns:a16="http://schemas.microsoft.com/office/drawing/2014/main" val="10002"/>
                  </a:ext>
                </a:extLst>
              </a:tr>
              <a:tr h="269858">
                <a:tc>
                  <a:txBody>
                    <a:bodyPr/>
                    <a:lstStyle/>
                    <a:p>
                      <a:r>
                        <a:rPr lang="en-US" sz="1200" b="1" dirty="0"/>
                        <a:t>It</a:t>
                      </a:r>
                      <a:r>
                        <a:rPr lang="en-US" sz="1200" b="1" baseline="0" dirty="0"/>
                        <a:t> enters the lung opposite T5</a:t>
                      </a:r>
                      <a:endParaRPr lang="en-US" sz="1200" b="1" dirty="0"/>
                    </a:p>
                  </a:txBody>
                  <a:tcPr/>
                </a:tc>
                <a:tc>
                  <a:txBody>
                    <a:bodyPr/>
                    <a:lstStyle/>
                    <a:p>
                      <a:r>
                        <a:rPr lang="en-US" sz="1200" b="1" dirty="0"/>
                        <a:t>It</a:t>
                      </a:r>
                      <a:r>
                        <a:rPr lang="en-US" sz="1200" b="1" baseline="0" dirty="0"/>
                        <a:t> enters the lung opposite T6</a:t>
                      </a:r>
                      <a:endParaRPr lang="en-US" sz="1200" b="1" dirty="0"/>
                    </a:p>
                  </a:txBody>
                  <a:tcPr/>
                </a:tc>
                <a:extLst>
                  <a:ext uri="{0D108BD9-81ED-4DB2-BD59-A6C34878D82A}">
                    <a16:rowId xmlns:a16="http://schemas.microsoft.com/office/drawing/2014/main" val="10003"/>
                  </a:ext>
                </a:extLst>
              </a:tr>
              <a:tr h="269858">
                <a:tc>
                  <a:txBody>
                    <a:bodyPr/>
                    <a:lstStyle/>
                    <a:p>
                      <a:r>
                        <a:rPr lang="en-US" sz="1200" b="1" dirty="0"/>
                        <a:t>More  in</a:t>
                      </a:r>
                      <a:r>
                        <a:rPr lang="en-US" sz="1200" b="1" baseline="0" dirty="0"/>
                        <a:t> line with trachea</a:t>
                      </a:r>
                      <a:endParaRPr lang="en-US" sz="1200" b="1" dirty="0"/>
                    </a:p>
                  </a:txBody>
                  <a:tcPr/>
                </a:tc>
                <a:tc>
                  <a:txBody>
                    <a:bodyPr/>
                    <a:lstStyle/>
                    <a:p>
                      <a:r>
                        <a:rPr lang="en-US" sz="1200" b="1" dirty="0"/>
                        <a:t>Less  in</a:t>
                      </a:r>
                      <a:r>
                        <a:rPr lang="en-US" sz="1200" b="1" baseline="0" dirty="0"/>
                        <a:t> line with trachea</a:t>
                      </a:r>
                      <a:endParaRPr lang="en-US" sz="1200" b="1" dirty="0"/>
                    </a:p>
                  </a:txBody>
                  <a:tcPr/>
                </a:tc>
                <a:extLst>
                  <a:ext uri="{0D108BD9-81ED-4DB2-BD59-A6C34878D82A}">
                    <a16:rowId xmlns:a16="http://schemas.microsoft.com/office/drawing/2014/main" val="10004"/>
                  </a:ext>
                </a:extLst>
              </a:tr>
              <a:tr h="931087">
                <a:tc>
                  <a:txBody>
                    <a:bodyPr/>
                    <a:lstStyle/>
                    <a:p>
                      <a:pPr>
                        <a:buNone/>
                      </a:pPr>
                      <a:r>
                        <a:rPr lang="en-US" sz="1200" b="1" dirty="0"/>
                        <a:t>Gives </a:t>
                      </a:r>
                      <a:r>
                        <a:rPr lang="en-US" sz="1200" b="1" baseline="0" dirty="0"/>
                        <a:t>3 lobar bronchi,</a:t>
                      </a:r>
                      <a:r>
                        <a:rPr lang="en-US" sz="1200" dirty="0"/>
                        <a:t> on entering the hilum, it divides </a:t>
                      </a:r>
                      <a:r>
                        <a:rPr lang="en-US" sz="1200" b="1" dirty="0"/>
                        <a:t>into a middle and an inferior </a:t>
                      </a:r>
                    </a:p>
                    <a:p>
                      <a:pPr>
                        <a:buNone/>
                      </a:pPr>
                      <a:r>
                        <a:rPr lang="en-US" sz="1200" b="1" dirty="0"/>
                        <a:t>lobar bronchus. </a:t>
                      </a:r>
                    </a:p>
                  </a:txBody>
                  <a:tcPr/>
                </a:tc>
                <a:tc>
                  <a:txBody>
                    <a:bodyPr/>
                    <a:lstStyle/>
                    <a:p>
                      <a:pPr>
                        <a:buNone/>
                      </a:pPr>
                      <a:r>
                        <a:rPr lang="en-US" sz="1200" b="1" dirty="0"/>
                        <a:t>Gives 2 lobar bronchi, </a:t>
                      </a:r>
                      <a:r>
                        <a:rPr lang="en-US" sz="1200" b="0" dirty="0"/>
                        <a:t>o</a:t>
                      </a:r>
                      <a:r>
                        <a:rPr lang="en-US" sz="1200" dirty="0"/>
                        <a:t>n entering the </a:t>
                      </a:r>
                      <a:r>
                        <a:rPr lang="en-US" sz="1200" dirty="0" err="1"/>
                        <a:t>hilum</a:t>
                      </a:r>
                      <a:r>
                        <a:rPr lang="en-US" sz="1200" dirty="0"/>
                        <a:t> of the left lung, the principal bronchus divides into a </a:t>
                      </a:r>
                      <a:r>
                        <a:rPr lang="en-US" sz="1200" b="1" dirty="0"/>
                        <a:t>superior and an inferior lobar bronchus.</a:t>
                      </a:r>
                    </a:p>
                  </a:txBody>
                  <a:tcPr/>
                </a:tc>
                <a:extLst>
                  <a:ext uri="{0D108BD9-81ED-4DB2-BD59-A6C34878D82A}">
                    <a16:rowId xmlns:a16="http://schemas.microsoft.com/office/drawing/2014/main" val="10005"/>
                  </a:ext>
                </a:extLst>
              </a:tr>
              <a:tr h="756508">
                <a:tc>
                  <a:txBody>
                    <a:bodyPr/>
                    <a:lstStyle/>
                    <a:p>
                      <a:r>
                        <a:rPr lang="en-US" sz="1200" b="1" dirty="0"/>
                        <a:t>The right</a:t>
                      </a:r>
                      <a:r>
                        <a:rPr lang="en-US" sz="1200" b="1" baseline="0" dirty="0"/>
                        <a:t> </a:t>
                      </a:r>
                      <a:r>
                        <a:rPr lang="en-US" sz="1200" b="1" dirty="0"/>
                        <a:t> pulmonary artery crosses</a:t>
                      </a:r>
                      <a:r>
                        <a:rPr lang="en-US" sz="1200" b="1" baseline="0" dirty="0"/>
                        <a:t> in front of the stem of the right bronchus below the origin of its 1</a:t>
                      </a:r>
                      <a:r>
                        <a:rPr lang="en-US" sz="1200" b="1" baseline="30000" dirty="0"/>
                        <a:t>st</a:t>
                      </a:r>
                      <a:r>
                        <a:rPr lang="en-US" sz="1200" b="1" baseline="0" dirty="0"/>
                        <a:t> branch.</a:t>
                      </a:r>
                      <a:endParaRPr lang="en-US" sz="1200" b="1" dirty="0"/>
                    </a:p>
                  </a:txBody>
                  <a:tcPr/>
                </a:tc>
                <a:tc>
                  <a:txBody>
                    <a:bodyPr/>
                    <a:lstStyle/>
                    <a:p>
                      <a:r>
                        <a:rPr lang="en-US" sz="1200" b="1" dirty="0"/>
                        <a:t>The  left pulmonary artery crosses</a:t>
                      </a:r>
                      <a:r>
                        <a:rPr lang="en-US" sz="1200" b="1" baseline="0" dirty="0"/>
                        <a:t> in front of the left bronchus before it gives  its 1</a:t>
                      </a:r>
                      <a:r>
                        <a:rPr lang="en-US" sz="1200" b="1" baseline="30000" dirty="0"/>
                        <a:t>st</a:t>
                      </a:r>
                      <a:r>
                        <a:rPr lang="en-US" sz="1200" b="1" baseline="0" dirty="0"/>
                        <a:t> branch.</a:t>
                      </a:r>
                    </a:p>
                  </a:txBody>
                  <a:tcPr/>
                </a:tc>
                <a:extLst>
                  <a:ext uri="{0D108BD9-81ED-4DB2-BD59-A6C34878D82A}">
                    <a16:rowId xmlns:a16="http://schemas.microsoft.com/office/drawing/2014/main" val="10006"/>
                  </a:ext>
                </a:extLst>
              </a:tr>
              <a:tr h="407351">
                <a:tc>
                  <a:txBody>
                    <a:bodyPr/>
                    <a:lstStyle/>
                    <a:p>
                      <a:r>
                        <a:rPr lang="en-US" sz="1200" b="1" dirty="0"/>
                        <a:t>The orifice of the right bronchus being larger </a:t>
                      </a:r>
                    </a:p>
                  </a:txBody>
                  <a:tcPr/>
                </a:tc>
                <a:tc>
                  <a:txBody>
                    <a:bodyPr/>
                    <a:lstStyle/>
                    <a:p>
                      <a:r>
                        <a:rPr lang="en-US" sz="1200" b="1" dirty="0"/>
                        <a:t>The orifice of </a:t>
                      </a:r>
                      <a:r>
                        <a:rPr lang="en-US" sz="1200" b="1"/>
                        <a:t>the left </a:t>
                      </a:r>
                      <a:r>
                        <a:rPr lang="en-US" sz="1200" b="1" dirty="0"/>
                        <a:t>bronchus being smaller</a:t>
                      </a:r>
                    </a:p>
                  </a:txBody>
                  <a:tcPr/>
                </a:tc>
                <a:extLst>
                  <a:ext uri="{0D108BD9-81ED-4DB2-BD59-A6C34878D82A}">
                    <a16:rowId xmlns:a16="http://schemas.microsoft.com/office/drawing/2014/main" val="10007"/>
                  </a:ext>
                </a:extLst>
              </a:tr>
              <a:tr h="581930">
                <a:tc>
                  <a:txBody>
                    <a:bodyPr/>
                    <a:lstStyle/>
                    <a:p>
                      <a:r>
                        <a:rPr lang="en-US" sz="1200" b="1" dirty="0"/>
                        <a:t>The azygos vein arches over it from behind</a:t>
                      </a:r>
                    </a:p>
                  </a:txBody>
                  <a:tcPr/>
                </a:tc>
                <a:tc>
                  <a:txBody>
                    <a:bodyPr/>
                    <a:lstStyle/>
                    <a:p>
                      <a:r>
                        <a:rPr lang="en-US" sz="1200" b="1" dirty="0"/>
                        <a:t>The arch of aorta crosses above the left bronchus from in front backwards</a:t>
                      </a:r>
                    </a:p>
                  </a:txBody>
                  <a:tcPr/>
                </a:tc>
                <a:extLst>
                  <a:ext uri="{0D108BD9-81ED-4DB2-BD59-A6C34878D82A}">
                    <a16:rowId xmlns:a16="http://schemas.microsoft.com/office/drawing/2014/main" val="10008"/>
                  </a:ext>
                </a:extLst>
              </a:tr>
              <a:tr h="581930">
                <a:tc>
                  <a:txBody>
                    <a:bodyPr/>
                    <a:lstStyle/>
                    <a:p>
                      <a:r>
                        <a:rPr lang="en-US" sz="1200" b="1" dirty="0"/>
                        <a:t>Foreign  bodies usually enter the right bronchus placed nearly in line with the trachea</a:t>
                      </a:r>
                    </a:p>
                  </a:txBody>
                  <a:tcPr/>
                </a:tc>
                <a:tc>
                  <a:txBody>
                    <a:bodyPr/>
                    <a:lstStyle/>
                    <a:p>
                      <a:r>
                        <a:rPr lang="en-US" sz="1200" b="1" dirty="0"/>
                        <a:t>foreign bodies usually enter the left bronchus</a:t>
                      </a:r>
                      <a:r>
                        <a:rPr lang="en-US" sz="1200" b="1" baseline="0" dirty="0"/>
                        <a:t> less commonly</a:t>
                      </a:r>
                      <a:endParaRPr lang="en-US" sz="1200" b="1" dirty="0"/>
                    </a:p>
                  </a:txBody>
                  <a:tcPr/>
                </a:tc>
                <a:extLst>
                  <a:ext uri="{0D108BD9-81ED-4DB2-BD59-A6C34878D82A}">
                    <a16:rowId xmlns:a16="http://schemas.microsoft.com/office/drawing/2014/main" val="10009"/>
                  </a:ext>
                </a:extLst>
              </a:tr>
            </a:tbl>
          </a:graphicData>
        </a:graphic>
      </p:graphicFrame>
      <p:sp>
        <p:nvSpPr>
          <p:cNvPr id="3" name="Slide Number Placeholder 2">
            <a:extLst>
              <a:ext uri="{FF2B5EF4-FFF2-40B4-BE49-F238E27FC236}">
                <a16:creationId xmlns:a16="http://schemas.microsoft.com/office/drawing/2014/main" id="{AB43F2F3-4DDA-D2BB-462D-42E3FCC1E4A6}"/>
              </a:ext>
            </a:extLst>
          </p:cNvPr>
          <p:cNvSpPr>
            <a:spLocks noGrp="1"/>
          </p:cNvSpPr>
          <p:nvPr>
            <p:ph type="sldNum" sz="quarter" idx="12"/>
          </p:nvPr>
        </p:nvSpPr>
        <p:spPr/>
        <p:txBody>
          <a:bodyPr/>
          <a:lstStyle/>
          <a:p>
            <a:fld id="{3D100348-D542-45E3-B757-BD51E6B50970}"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1371600"/>
          </a:xfrm>
        </p:spPr>
        <p:txBody>
          <a:bodyPr/>
          <a:lstStyle/>
          <a:p>
            <a:r>
              <a:rPr lang="en-US" dirty="0"/>
              <a:t>Bronchi </a:t>
            </a:r>
          </a:p>
        </p:txBody>
      </p:sp>
      <p:sp>
        <p:nvSpPr>
          <p:cNvPr id="3" name="Content Placeholder 2"/>
          <p:cNvSpPr>
            <a:spLocks noGrp="1"/>
          </p:cNvSpPr>
          <p:nvPr>
            <p:ph idx="1"/>
          </p:nvPr>
        </p:nvSpPr>
        <p:spPr>
          <a:xfrm>
            <a:off x="731520" y="2103120"/>
            <a:ext cx="7680960" cy="3931920"/>
          </a:xfrm>
        </p:spPr>
        <p:txBody>
          <a:bodyPr>
            <a:normAutofit/>
          </a:bodyPr>
          <a:lstStyle/>
          <a:p>
            <a:r>
              <a:rPr lang="en-US" dirty="0"/>
              <a:t>The trachea divides into the left and right main bronchus, which is known as the tracheal bifurcation, at the level of the sternal angle and of the fifth thoracic vertebra (or up to two vertebrae higher or lower, depending on lung volume changes due to breathing).</a:t>
            </a:r>
          </a:p>
        </p:txBody>
      </p:sp>
      <p:sp>
        <p:nvSpPr>
          <p:cNvPr id="4" name="Slide Number Placeholder 3">
            <a:extLst>
              <a:ext uri="{FF2B5EF4-FFF2-40B4-BE49-F238E27FC236}">
                <a16:creationId xmlns:a16="http://schemas.microsoft.com/office/drawing/2014/main" id="{49B26A1D-7EAF-1027-6F37-43C7DD7B50E4}"/>
              </a:ext>
            </a:extLst>
          </p:cNvPr>
          <p:cNvSpPr>
            <a:spLocks noGrp="1"/>
          </p:cNvSpPr>
          <p:nvPr>
            <p:ph type="sldNum" sz="quarter" idx="12"/>
          </p:nvPr>
        </p:nvSpPr>
        <p:spPr/>
        <p:txBody>
          <a:bodyPr/>
          <a:lstStyle/>
          <a:p>
            <a:fld id="{3D100348-D542-45E3-B757-BD51E6B50970}"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1371600"/>
          </a:xfrm>
        </p:spPr>
        <p:txBody>
          <a:bodyPr/>
          <a:lstStyle/>
          <a:p>
            <a:r>
              <a:rPr lang="en-US" dirty="0"/>
              <a:t>Bronchial tree</a:t>
            </a:r>
          </a:p>
        </p:txBody>
      </p:sp>
      <p:sp>
        <p:nvSpPr>
          <p:cNvPr id="3" name="Content Placeholder 2"/>
          <p:cNvSpPr>
            <a:spLocks noGrp="1"/>
          </p:cNvSpPr>
          <p:nvPr>
            <p:ph idx="1"/>
          </p:nvPr>
        </p:nvSpPr>
        <p:spPr>
          <a:xfrm>
            <a:off x="731520" y="2103120"/>
            <a:ext cx="7680960" cy="3931920"/>
          </a:xfrm>
        </p:spPr>
        <p:txBody>
          <a:bodyPr>
            <a:normAutofit/>
          </a:bodyPr>
          <a:lstStyle/>
          <a:p>
            <a:r>
              <a:rPr lang="en-US" dirty="0" err="1"/>
              <a:t>Mainstem</a:t>
            </a:r>
            <a:r>
              <a:rPr lang="en-US" dirty="0"/>
              <a:t> bronchi divide into the lobar bronchi (secondary) and subsequently into the segmental (tertiary) bronchi. </a:t>
            </a:r>
          </a:p>
          <a:p>
            <a:r>
              <a:rPr lang="en-US" dirty="0"/>
              <a:t>Arteries, veins, and </a:t>
            </a:r>
            <a:r>
              <a:rPr lang="en-US" dirty="0" err="1"/>
              <a:t>lymphatics</a:t>
            </a:r>
            <a:r>
              <a:rPr lang="en-US" dirty="0"/>
              <a:t> also enter the lungs at the </a:t>
            </a:r>
            <a:r>
              <a:rPr lang="en-US" dirty="0" err="1"/>
              <a:t>hilum</a:t>
            </a:r>
            <a:r>
              <a:rPr lang="en-US" dirty="0"/>
              <a:t> along with the bronchi. </a:t>
            </a:r>
          </a:p>
          <a:p>
            <a:r>
              <a:rPr lang="en-US" dirty="0"/>
              <a:t>A  </a:t>
            </a:r>
            <a:r>
              <a:rPr lang="en-US" dirty="0" err="1"/>
              <a:t>bronchopulmonary</a:t>
            </a:r>
            <a:r>
              <a:rPr lang="en-US" dirty="0"/>
              <a:t> segment is a portion of lung that is supplied by a segmental bronchus and its adjacent blood vessels.</a:t>
            </a:r>
          </a:p>
        </p:txBody>
      </p:sp>
      <p:sp>
        <p:nvSpPr>
          <p:cNvPr id="4" name="Slide Number Placeholder 3">
            <a:extLst>
              <a:ext uri="{FF2B5EF4-FFF2-40B4-BE49-F238E27FC236}">
                <a16:creationId xmlns:a16="http://schemas.microsoft.com/office/drawing/2014/main" id="{A7A40E87-A9DB-C163-CD05-5CF09BDAF9AF}"/>
              </a:ext>
            </a:extLst>
          </p:cNvPr>
          <p:cNvSpPr>
            <a:spLocks noGrp="1"/>
          </p:cNvSpPr>
          <p:nvPr>
            <p:ph type="sldNum" sz="quarter" idx="12"/>
          </p:nvPr>
        </p:nvSpPr>
        <p:spPr/>
        <p:txBody>
          <a:bodyPr/>
          <a:lstStyle/>
          <a:p>
            <a:fld id="{3D100348-D542-45E3-B757-BD51E6B50970}"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04800" y="271866"/>
            <a:ext cx="8610600" cy="5214533"/>
          </a:xfrm>
          <a:prstGeom prst="rect">
            <a:avLst/>
          </a:prstGeom>
          <a:noFill/>
          <a:ln w="9525">
            <a:noFill/>
            <a:miter lim="800000"/>
            <a:headEnd/>
            <a:tailEnd/>
          </a:ln>
          <a:effectLst/>
        </p:spPr>
      </p:pic>
      <p:sp>
        <p:nvSpPr>
          <p:cNvPr id="3" name="Rectangle 2"/>
          <p:cNvSpPr/>
          <p:nvPr/>
        </p:nvSpPr>
        <p:spPr>
          <a:xfrm>
            <a:off x="457200" y="5593927"/>
            <a:ext cx="8229600" cy="954107"/>
          </a:xfrm>
          <a:prstGeom prst="rect">
            <a:avLst/>
          </a:prstGeom>
        </p:spPr>
        <p:txBody>
          <a:bodyPr wrap="square">
            <a:spAutoFit/>
          </a:bodyPr>
          <a:lstStyle/>
          <a:p>
            <a:r>
              <a:rPr lang="en-US" sz="1400" dirty="0"/>
              <a:t>The initial 16-17 generations of bronchi make up the conducting zone of the airways and do not participate in gas exchange. </a:t>
            </a:r>
          </a:p>
          <a:p>
            <a:r>
              <a:rPr lang="en-US" sz="1400" dirty="0"/>
              <a:t>The surface of the airways that does not contribute to gas exchange is referred to as “dead space.”</a:t>
            </a:r>
          </a:p>
        </p:txBody>
      </p:sp>
      <p:sp>
        <p:nvSpPr>
          <p:cNvPr id="2" name="Slide Number Placeholder 1">
            <a:extLst>
              <a:ext uri="{FF2B5EF4-FFF2-40B4-BE49-F238E27FC236}">
                <a16:creationId xmlns:a16="http://schemas.microsoft.com/office/drawing/2014/main" id="{C29A5D78-FAA3-70BE-C0C0-F1DA9125D40E}"/>
              </a:ext>
            </a:extLst>
          </p:cNvPr>
          <p:cNvSpPr>
            <a:spLocks noGrp="1"/>
          </p:cNvSpPr>
          <p:nvPr>
            <p:ph type="sldNum" sz="quarter" idx="12"/>
          </p:nvPr>
        </p:nvSpPr>
        <p:spPr/>
        <p:txBody>
          <a:bodyPr/>
          <a:lstStyle/>
          <a:p>
            <a:fld id="{3D100348-D542-45E3-B757-BD51E6B50970}"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1371600"/>
          </a:xfrm>
        </p:spPr>
        <p:txBody>
          <a:bodyPr>
            <a:normAutofit/>
          </a:bodyPr>
          <a:lstStyle/>
          <a:p>
            <a:r>
              <a:rPr lang="en-US" dirty="0"/>
              <a:t>Relations of the bronchi</a:t>
            </a:r>
          </a:p>
        </p:txBody>
      </p:sp>
      <p:sp>
        <p:nvSpPr>
          <p:cNvPr id="3" name="Content Placeholder 2"/>
          <p:cNvSpPr>
            <a:spLocks noGrp="1"/>
          </p:cNvSpPr>
          <p:nvPr>
            <p:ph idx="1"/>
          </p:nvPr>
        </p:nvSpPr>
        <p:spPr>
          <a:xfrm>
            <a:off x="731520" y="2103120"/>
            <a:ext cx="7680960" cy="3931920"/>
          </a:xfrm>
        </p:spPr>
        <p:txBody>
          <a:bodyPr>
            <a:normAutofit fontScale="92500" lnSpcReduction="20000"/>
          </a:bodyPr>
          <a:lstStyle/>
          <a:p>
            <a:r>
              <a:rPr lang="en-US" dirty="0"/>
              <a:t>The bronchi arise in front of esophagus at the level of </a:t>
            </a:r>
            <a:r>
              <a:rPr lang="en-US" dirty="0" err="1"/>
              <a:t>sternal</a:t>
            </a:r>
            <a:r>
              <a:rPr lang="en-US" dirty="0"/>
              <a:t> angle.</a:t>
            </a:r>
          </a:p>
          <a:p>
            <a:r>
              <a:rPr lang="en-US" dirty="0"/>
              <a:t>A group of tracheobronchial lymph nodes lies in the angle between the bronchi.</a:t>
            </a:r>
          </a:p>
          <a:p>
            <a:r>
              <a:rPr lang="en-US" dirty="0"/>
              <a:t>The left bronchus crosses in front of esophagus and descending aorta.</a:t>
            </a:r>
          </a:p>
          <a:p>
            <a:r>
              <a:rPr lang="en-US" dirty="0"/>
              <a:t>The right &amp; left pulmonary arteries cross in front of the right &amp; left bronchi.</a:t>
            </a:r>
          </a:p>
          <a:p>
            <a:r>
              <a:rPr lang="en-US" dirty="0"/>
              <a:t>The relation of upper &amp; lower pulmonary veins can be seen by looking to the root of the lungs.</a:t>
            </a:r>
          </a:p>
          <a:p>
            <a:r>
              <a:rPr lang="en-US" dirty="0"/>
              <a:t>The arch of the azygos vein arches above the right bronchus from behind to join superior vena cava while the arch of the aorta arches above the left bronchus.</a:t>
            </a:r>
          </a:p>
          <a:p>
            <a:r>
              <a:rPr lang="en-US" dirty="0"/>
              <a:t>Each </a:t>
            </a:r>
            <a:r>
              <a:rPr lang="en-US" dirty="0" err="1"/>
              <a:t>vagus</a:t>
            </a:r>
            <a:r>
              <a:rPr lang="en-US" dirty="0"/>
              <a:t> nerve breaks up on the posterior surface of its bronchus to form posterior pulmonary plexus.</a:t>
            </a:r>
          </a:p>
        </p:txBody>
      </p:sp>
      <p:sp>
        <p:nvSpPr>
          <p:cNvPr id="4" name="Slide Number Placeholder 3">
            <a:extLst>
              <a:ext uri="{FF2B5EF4-FFF2-40B4-BE49-F238E27FC236}">
                <a16:creationId xmlns:a16="http://schemas.microsoft.com/office/drawing/2014/main" id="{B6557AF3-3940-1B27-6C53-30818ACE8677}"/>
              </a:ext>
            </a:extLst>
          </p:cNvPr>
          <p:cNvSpPr>
            <a:spLocks noGrp="1"/>
          </p:cNvSpPr>
          <p:nvPr>
            <p:ph type="sldNum" sz="quarter" idx="12"/>
          </p:nvPr>
        </p:nvSpPr>
        <p:spPr/>
        <p:txBody>
          <a:bodyPr/>
          <a:lstStyle/>
          <a:p>
            <a:fld id="{3D100348-D542-45E3-B757-BD51E6B50970}"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4572000" cy="6858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800600" y="0"/>
            <a:ext cx="4343400" cy="6858000"/>
          </a:xfrm>
          <a:prstGeom prst="rect">
            <a:avLst/>
          </a:prstGeom>
          <a:noFill/>
          <a:ln w="9525">
            <a:noFill/>
            <a:miter lim="800000"/>
            <a:headEnd/>
            <a:tailEnd/>
          </a:ln>
          <a:effectLst/>
        </p:spPr>
      </p:pic>
      <p:sp>
        <p:nvSpPr>
          <p:cNvPr id="2" name="Slide Number Placeholder 1">
            <a:extLst>
              <a:ext uri="{FF2B5EF4-FFF2-40B4-BE49-F238E27FC236}">
                <a16:creationId xmlns:a16="http://schemas.microsoft.com/office/drawing/2014/main" id="{ACFC24A5-A953-5ED6-1D79-4F962881E864}"/>
              </a:ext>
            </a:extLst>
          </p:cNvPr>
          <p:cNvSpPr>
            <a:spLocks noGrp="1"/>
          </p:cNvSpPr>
          <p:nvPr>
            <p:ph type="sldNum" sz="quarter" idx="12"/>
          </p:nvPr>
        </p:nvSpPr>
        <p:spPr/>
        <p:txBody>
          <a:bodyPr/>
          <a:lstStyle/>
          <a:p>
            <a:fld id="{3D100348-D542-45E3-B757-BD51E6B50970}"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1347</TotalTime>
  <Words>840</Words>
  <Application>Microsoft Office PowerPoint</Application>
  <PresentationFormat>On-screen Show (4:3)</PresentationFormat>
  <Paragraphs>77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Century Gothic</vt:lpstr>
      <vt:lpstr>Garamond</vt:lpstr>
      <vt:lpstr>Savon</vt:lpstr>
      <vt:lpstr>Bronchi</vt:lpstr>
      <vt:lpstr>What are Bronchi</vt:lpstr>
      <vt:lpstr>PowerPoint Presentation</vt:lpstr>
      <vt:lpstr>The differences between the two bronchi </vt:lpstr>
      <vt:lpstr>Bronchi </vt:lpstr>
      <vt:lpstr>Bronchial tree</vt:lpstr>
      <vt:lpstr>PowerPoint Presentation</vt:lpstr>
      <vt:lpstr>Relations of the bronchi</vt:lpstr>
      <vt:lpstr>PowerPoint Presentation</vt:lpstr>
      <vt:lpstr>Right Main (Primary) Bronchus</vt:lpstr>
      <vt:lpstr>Left Main (Primary) Bronchus</vt:lpstr>
      <vt:lpstr>Bronchial Wall Anatomy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Bronchi</dc:title>
  <dc:creator>Zone</dc:creator>
  <cp:lastModifiedBy>Rajesh Patel</cp:lastModifiedBy>
  <cp:revision>24</cp:revision>
  <dcterms:created xsi:type="dcterms:W3CDTF">2018-06-06T12:20:25Z</dcterms:created>
  <dcterms:modified xsi:type="dcterms:W3CDTF">2024-05-18T04:32:42Z</dcterms:modified>
</cp:coreProperties>
</file>