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22"/>
  </p:notesMasterIdLst>
  <p:sldIdLst>
    <p:sldId id="256" r:id="rId2"/>
    <p:sldId id="257" r:id="rId3"/>
    <p:sldId id="259" r:id="rId4"/>
    <p:sldId id="260" r:id="rId5"/>
    <p:sldId id="261" r:id="rId6"/>
    <p:sldId id="276" r:id="rId7"/>
    <p:sldId id="258" r:id="rId8"/>
    <p:sldId id="263" r:id="rId9"/>
    <p:sldId id="264" r:id="rId10"/>
    <p:sldId id="275" r:id="rId11"/>
    <p:sldId id="277" r:id="rId12"/>
    <p:sldId id="266" r:id="rId13"/>
    <p:sldId id="267" r:id="rId14"/>
    <p:sldId id="268" r:id="rId15"/>
    <p:sldId id="270" r:id="rId16"/>
    <p:sldId id="271" r:id="rId17"/>
    <p:sldId id="272" r:id="rId18"/>
    <p:sldId id="273" r:id="rId19"/>
    <p:sldId id="274"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6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67961-4D0A-4623-A2C0-7562DE39E928}" type="datetimeFigureOut">
              <a:rPr lang="en-IN" smtClean="0"/>
              <a:t>15-05-2024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FE8A6-226B-4AF8-BCA9-4980AD615F38}" type="slidenum">
              <a:rPr lang="en-IN" smtClean="0"/>
              <a:t>‹#›</a:t>
            </a:fld>
            <a:endParaRPr lang="en-IN"/>
          </a:p>
        </p:txBody>
      </p:sp>
    </p:spTree>
    <p:extLst>
      <p:ext uri="{BB962C8B-B14F-4D97-AF65-F5344CB8AC3E}">
        <p14:creationId xmlns:p14="http://schemas.microsoft.com/office/powerpoint/2010/main" val="175307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FE90FA01-89C7-4EE7-9DC2-61A6C4D3687A}" type="datetime1">
              <a:rPr lang="en-US" smtClean="0"/>
              <a:t>5/15/2024</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5DBB2226-AC6A-4678-AF06-A9834FC32730}" type="slidenum">
              <a:rPr lang="en-US" smtClean="0"/>
              <a:t>‹#›</a:t>
            </a:fld>
            <a:endParaRPr lang="en-US" dirty="0"/>
          </a:p>
        </p:txBody>
      </p:sp>
    </p:spTree>
    <p:extLst>
      <p:ext uri="{BB962C8B-B14F-4D97-AF65-F5344CB8AC3E}">
        <p14:creationId xmlns:p14="http://schemas.microsoft.com/office/powerpoint/2010/main" val="33965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2132-01DB-4552-94D4-ED2E8B7DF92E}" type="datetime1">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137073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D09A76-33D1-4E18-8D04-172B34DF8A73}" type="datetime1">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414765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D76E0-8C63-4049-B5C6-298103A964EE}" type="datetime1">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327183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8144E384-0497-4245-BFD8-FCFC2D25D053}" type="datetime1">
              <a:rPr lang="en-US" smtClean="0"/>
              <a:t>5/15/2024</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24454510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02E811-22CB-47BE-B71C-FE15A3C930C7}" type="datetime1">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173476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BEBF7-3219-4ED3-94A6-B4F46FACB34E}" type="datetime1">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197661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017917-46BB-4883-8A41-6F4E575C8EF6}" type="datetime1">
              <a:rPr lang="en-US" smtClean="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120359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D3BFC-6864-42F1-BC27-E418846DB99B}" type="datetime1">
              <a:rPr lang="en-US" smtClean="0"/>
              <a:t>5/15/2024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B2226-AC6A-4678-AF06-A9834FC32730}" type="slidenum">
              <a:rPr lang="en-US" smtClean="0"/>
              <a:t>‹#›</a:t>
            </a:fld>
            <a:endParaRPr lang="en-US" dirty="0"/>
          </a:p>
        </p:txBody>
      </p:sp>
    </p:spTree>
    <p:extLst>
      <p:ext uri="{BB962C8B-B14F-4D97-AF65-F5344CB8AC3E}">
        <p14:creationId xmlns:p14="http://schemas.microsoft.com/office/powerpoint/2010/main" val="24259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FA72328-7D93-4D72-8D43-35BADA252A8D}" type="datetime1">
              <a:rPr lang="en-US" smtClean="0"/>
              <a:t>5/15/2024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5DBB2226-AC6A-4678-AF06-A9834FC32730}" type="slidenum">
              <a:rPr lang="en-US" smtClean="0"/>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477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3A18D58-1972-474C-ACB9-38D9291E022C}" type="datetime1">
              <a:rPr lang="en-US" smtClean="0"/>
              <a:t>5/15/2024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5DBB2226-AC6A-4678-AF06-A9834FC32730}" type="slidenum">
              <a:rPr lang="en-US" smtClean="0"/>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57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6601962-A6FC-40E5-999D-D89FC282150A}" type="datetime1">
              <a:rPr lang="en-US" smtClean="0"/>
              <a:t>5/15/2024</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DBB2226-AC6A-4678-AF06-A9834FC32730}" type="slidenum">
              <a:rPr lang="en-US" smtClean="0"/>
              <a:t>‹#›</a:t>
            </a:fld>
            <a:endParaRPr lang="en-US" dirty="0"/>
          </a:p>
        </p:txBody>
      </p:sp>
    </p:spTree>
    <p:extLst>
      <p:ext uri="{BB962C8B-B14F-4D97-AF65-F5344CB8AC3E}">
        <p14:creationId xmlns:p14="http://schemas.microsoft.com/office/powerpoint/2010/main" val="122399769"/>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6178" y="2208190"/>
            <a:ext cx="7311643" cy="2441619"/>
          </a:xfrm>
        </p:spPr>
        <p:txBody>
          <a:bodyPr/>
          <a:lstStyle/>
          <a:p>
            <a:r>
              <a:rPr lang="en-US" cap="small" dirty="0"/>
              <a:t>Carbohydrates</a:t>
            </a:r>
            <a:r>
              <a:rPr lang="en-US" dirty="0"/>
              <a:t> </a:t>
            </a:r>
          </a:p>
        </p:txBody>
      </p:sp>
      <p:sp>
        <p:nvSpPr>
          <p:cNvPr id="3" name="Slide Number Placeholder 2">
            <a:extLst>
              <a:ext uri="{FF2B5EF4-FFF2-40B4-BE49-F238E27FC236}">
                <a16:creationId xmlns:a16="http://schemas.microsoft.com/office/drawing/2014/main" id="{3469B166-E34E-846C-2FBE-334783C7063C}"/>
              </a:ext>
            </a:extLst>
          </p:cNvPr>
          <p:cNvSpPr>
            <a:spLocks noGrp="1"/>
          </p:cNvSpPr>
          <p:nvPr>
            <p:ph type="sldNum" sz="quarter" idx="12"/>
          </p:nvPr>
        </p:nvSpPr>
        <p:spPr/>
        <p:txBody>
          <a:bodyPr/>
          <a:lstStyle/>
          <a:p>
            <a:fld id="{5DBB2226-AC6A-4678-AF06-A9834FC32730}" type="slidenum">
              <a:rPr lang="en-US" smtClean="0"/>
              <a:t>1</a:t>
            </a:fld>
            <a:endParaRPr lang="en-US" dirty="0"/>
          </a:p>
        </p:txBody>
      </p:sp>
    </p:spTree>
    <p:extLst>
      <p:ext uri="{BB962C8B-B14F-4D97-AF65-F5344CB8AC3E}">
        <p14:creationId xmlns:p14="http://schemas.microsoft.com/office/powerpoint/2010/main" val="301657596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IMPORTANT PROPERTIES OF</a:t>
            </a:r>
            <a:br>
              <a:rPr lang="en-US" sz="4000" dirty="0"/>
            </a:br>
            <a:r>
              <a:rPr lang="en-US" sz="4000" dirty="0"/>
              <a:t>MONOSACCHARIDES</a:t>
            </a:r>
          </a:p>
        </p:txBody>
      </p:sp>
      <p:sp>
        <p:nvSpPr>
          <p:cNvPr id="3" name="Content Placeholder 2"/>
          <p:cNvSpPr>
            <a:spLocks noGrp="1"/>
          </p:cNvSpPr>
          <p:nvPr>
            <p:ph idx="1"/>
          </p:nvPr>
        </p:nvSpPr>
        <p:spPr/>
        <p:txBody>
          <a:bodyPr>
            <a:normAutofit/>
          </a:bodyPr>
          <a:lstStyle/>
          <a:p>
            <a:pPr marL="0" indent="0" algn="just">
              <a:buNone/>
            </a:pPr>
            <a:r>
              <a:rPr lang="en-US" sz="1800" b="1" dirty="0"/>
              <a:t>Acetylation or ester formation </a:t>
            </a:r>
            <a:r>
              <a:rPr lang="en-US" sz="1800" dirty="0"/>
              <a:t>: The ability to form sugar esters, e.g. acetylation with acetyl chloride indicates the presence of alcohol groups. Due to alcoholic OH</a:t>
            </a:r>
            <a:r>
              <a:rPr lang="en-US" sz="1800" baseline="30000" dirty="0"/>
              <a:t>-</a:t>
            </a:r>
            <a:r>
              <a:rPr lang="en-US" sz="1800" dirty="0"/>
              <a:t> groups, it can react with anhydrides and chlorides of many organic and inorganic acids, to form esters of corresponding acids.</a:t>
            </a:r>
          </a:p>
          <a:p>
            <a:pPr marL="0" indent="0" algn="just">
              <a:buNone/>
            </a:pPr>
            <a:r>
              <a:rPr lang="en-US" sz="1800" b="1" dirty="0"/>
              <a:t>Osazone formation: </a:t>
            </a:r>
            <a:r>
              <a:rPr lang="en-US" sz="1800" dirty="0"/>
              <a:t>It is a useful means of preparing crystalline derivatives of sugars. Osazones have characteristic</a:t>
            </a:r>
          </a:p>
          <a:p>
            <a:pPr marL="0" indent="0" algn="just">
              <a:buNone/>
            </a:pPr>
            <a:r>
              <a:rPr lang="en-US" sz="1800" dirty="0"/>
              <a:t>• </a:t>
            </a:r>
            <a:r>
              <a:rPr lang="en-US" sz="1800" i="1" dirty="0"/>
              <a:t>Melting points</a:t>
            </a:r>
          </a:p>
          <a:p>
            <a:pPr marL="0" indent="0" algn="just">
              <a:buNone/>
            </a:pPr>
            <a:r>
              <a:rPr lang="en-US" sz="1800" dirty="0"/>
              <a:t>• </a:t>
            </a:r>
            <a:r>
              <a:rPr lang="en-US" sz="1800" i="1" dirty="0"/>
              <a:t>Crystal structures</a:t>
            </a:r>
            <a:r>
              <a:rPr lang="en-US" sz="1800" dirty="0"/>
              <a:t>, and</a:t>
            </a:r>
          </a:p>
          <a:p>
            <a:pPr marL="0" indent="0" algn="just">
              <a:buNone/>
            </a:pPr>
            <a:r>
              <a:rPr lang="en-US" sz="1800" dirty="0"/>
              <a:t>• </a:t>
            </a:r>
            <a:r>
              <a:rPr lang="en-US" sz="1800" i="1" dirty="0"/>
              <a:t>Precipitation time </a:t>
            </a:r>
            <a:r>
              <a:rPr lang="en-US" sz="1800" dirty="0"/>
              <a:t>and thus are valuable in identification of sugars.</a:t>
            </a:r>
          </a:p>
          <a:p>
            <a:pPr marL="0" indent="0" algn="just">
              <a:buNone/>
            </a:pPr>
            <a:endParaRPr lang="en-US" sz="1800" dirty="0"/>
          </a:p>
        </p:txBody>
      </p:sp>
      <p:sp>
        <p:nvSpPr>
          <p:cNvPr id="4" name="Slide Number Placeholder 3">
            <a:extLst>
              <a:ext uri="{FF2B5EF4-FFF2-40B4-BE49-F238E27FC236}">
                <a16:creationId xmlns:a16="http://schemas.microsoft.com/office/drawing/2014/main" id="{36BF5852-168D-BD2E-4244-9A5971399919}"/>
              </a:ext>
            </a:extLst>
          </p:cNvPr>
          <p:cNvSpPr>
            <a:spLocks noGrp="1"/>
          </p:cNvSpPr>
          <p:nvPr>
            <p:ph type="sldNum" sz="quarter" idx="12"/>
          </p:nvPr>
        </p:nvSpPr>
        <p:spPr/>
        <p:txBody>
          <a:bodyPr/>
          <a:lstStyle/>
          <a:p>
            <a:fld id="{5DBB2226-AC6A-4678-AF06-A9834FC32730}" type="slidenum">
              <a:rPr lang="en-US" smtClean="0"/>
              <a:t>10</a:t>
            </a:fld>
            <a:endParaRPr lang="en-US" dirty="0"/>
          </a:p>
        </p:txBody>
      </p:sp>
    </p:spTree>
    <p:extLst>
      <p:ext uri="{BB962C8B-B14F-4D97-AF65-F5344CB8AC3E}">
        <p14:creationId xmlns:p14="http://schemas.microsoft.com/office/powerpoint/2010/main" val="37985160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103120"/>
            <a:ext cx="7680960" cy="3931920"/>
          </a:xfrm>
        </p:spPr>
        <p:txBody>
          <a:bodyPr>
            <a:normAutofit/>
          </a:bodyPr>
          <a:lstStyle/>
          <a:p>
            <a:r>
              <a:rPr lang="en-US" dirty="0"/>
              <a:t>Oxidation to produce sugar acids: When oxidized under different conditions, the aldoses form sugar acids.</a:t>
            </a:r>
          </a:p>
          <a:p>
            <a:r>
              <a:rPr lang="en-US" dirty="0"/>
              <a:t>In the body D-Glucuronic acid is formed from Glucose in liver by uronic acid pathway. It is of importance in that it conjugates toxic substances, drugs, hormones and even bilirubin (a break down product of Hb) and converts them to a soluble nontoxic substance, a glucuronide, which is excreted in urine.</a:t>
            </a:r>
          </a:p>
          <a:p>
            <a:r>
              <a:rPr lang="en-US" dirty="0"/>
              <a:t>Reduction of sugars to form sugar alcohols: The monosaccharides may be reduced to their corresponding alcohols by reducing agents such as Na-Amalgam.</a:t>
            </a:r>
          </a:p>
          <a:p>
            <a:r>
              <a:rPr lang="en-US" dirty="0"/>
              <a:t>In microbiology sugar alcohols have been used to identify type of bacteria.</a:t>
            </a:r>
          </a:p>
          <a:p>
            <a:endParaRPr lang="en-US" dirty="0"/>
          </a:p>
          <a:p>
            <a:endParaRPr lang="en-US" dirty="0"/>
          </a:p>
        </p:txBody>
      </p:sp>
      <p:pic>
        <p:nvPicPr>
          <p:cNvPr id="4" name="Picture 3"/>
          <p:cNvPicPr>
            <a:picLocks noChangeAspect="1"/>
          </p:cNvPicPr>
          <p:nvPr/>
        </p:nvPicPr>
        <p:blipFill>
          <a:blip r:embed="rId2"/>
          <a:stretch>
            <a:fillRect/>
          </a:stretch>
        </p:blipFill>
        <p:spPr>
          <a:xfrm>
            <a:off x="1543355" y="822325"/>
            <a:ext cx="6057289" cy="693383"/>
          </a:xfrm>
          <a:prstGeom prst="rect">
            <a:avLst/>
          </a:prstGeom>
        </p:spPr>
      </p:pic>
      <p:sp>
        <p:nvSpPr>
          <p:cNvPr id="6" name="Slide Number Placeholder 5">
            <a:extLst>
              <a:ext uri="{FF2B5EF4-FFF2-40B4-BE49-F238E27FC236}">
                <a16:creationId xmlns:a16="http://schemas.microsoft.com/office/drawing/2014/main" id="{BAD1A63D-1096-9BE7-8AFF-574534458555}"/>
              </a:ext>
            </a:extLst>
          </p:cNvPr>
          <p:cNvSpPr>
            <a:spLocks noGrp="1"/>
          </p:cNvSpPr>
          <p:nvPr>
            <p:ph type="sldNum" sz="quarter" idx="12"/>
          </p:nvPr>
        </p:nvSpPr>
        <p:spPr/>
        <p:txBody>
          <a:bodyPr/>
          <a:lstStyle/>
          <a:p>
            <a:fld id="{5DBB2226-AC6A-4678-AF06-A9834FC32730}" type="slidenum">
              <a:rPr lang="en-US" smtClean="0"/>
              <a:t>11</a:t>
            </a:fld>
            <a:endParaRPr lang="en-US" dirty="0"/>
          </a:p>
        </p:txBody>
      </p:sp>
    </p:spTree>
    <p:extLst>
      <p:ext uri="{BB962C8B-B14F-4D97-AF65-F5344CB8AC3E}">
        <p14:creationId xmlns:p14="http://schemas.microsoft.com/office/powerpoint/2010/main" val="36798368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Disaccharides</a:t>
            </a:r>
          </a:p>
        </p:txBody>
      </p:sp>
      <p:sp>
        <p:nvSpPr>
          <p:cNvPr id="3" name="Content Placeholder 2"/>
          <p:cNvSpPr>
            <a:spLocks noGrp="1"/>
          </p:cNvSpPr>
          <p:nvPr>
            <p:ph idx="1"/>
          </p:nvPr>
        </p:nvSpPr>
        <p:spPr/>
        <p:txBody>
          <a:bodyPr/>
          <a:lstStyle/>
          <a:p>
            <a:pPr algn="just"/>
            <a:r>
              <a:rPr lang="en-US" sz="1800" dirty="0"/>
              <a:t>Those sugars which yield two molecules of the same or different molecules of monosaccharide on hydrolysis.</a:t>
            </a:r>
          </a:p>
          <a:p>
            <a:pPr marL="0" indent="0" algn="just">
              <a:buNone/>
            </a:pPr>
            <a:r>
              <a:rPr lang="en-US" sz="1800" dirty="0"/>
              <a:t>General Formula : C</a:t>
            </a:r>
            <a:r>
              <a:rPr lang="en-US" sz="1800" baseline="-25000" dirty="0"/>
              <a:t>n</a:t>
            </a:r>
            <a:r>
              <a:rPr lang="en-US" sz="1800" dirty="0"/>
              <a:t>(H</a:t>
            </a:r>
            <a:r>
              <a:rPr lang="en-US" sz="1800" baseline="-25000" dirty="0"/>
              <a:t>2</a:t>
            </a:r>
            <a:r>
              <a:rPr lang="en-US" sz="1800" dirty="0"/>
              <a:t>O)</a:t>
            </a:r>
            <a:r>
              <a:rPr lang="en-US" sz="1800" baseline="-25000" dirty="0"/>
              <a:t>n-1</a:t>
            </a:r>
          </a:p>
          <a:p>
            <a:pPr algn="just"/>
            <a:r>
              <a:rPr lang="en-US" sz="1800" dirty="0"/>
              <a:t>Three</a:t>
            </a:r>
            <a:r>
              <a:rPr lang="en-US" sz="1800" b="1" dirty="0"/>
              <a:t> </a:t>
            </a:r>
            <a:r>
              <a:rPr lang="en-US" sz="1800" dirty="0"/>
              <a:t>most common disaccharides of biological importance are: </a:t>
            </a:r>
            <a:r>
              <a:rPr lang="en-US" sz="1800" b="1" i="1" dirty="0"/>
              <a:t>Maltose, Lactose and Sucrose. </a:t>
            </a:r>
            <a:r>
              <a:rPr lang="en-US" sz="1800" dirty="0"/>
              <a:t>Their general molecular formula is C</a:t>
            </a:r>
            <a:r>
              <a:rPr lang="en-US" sz="1800" baseline="-25000" dirty="0"/>
              <a:t>12</a:t>
            </a:r>
            <a:r>
              <a:rPr lang="en-US" sz="1800" dirty="0"/>
              <a:t>H</a:t>
            </a:r>
            <a:r>
              <a:rPr lang="en-US" sz="1800" baseline="-25000" dirty="0"/>
              <a:t>22</a:t>
            </a:r>
            <a:r>
              <a:rPr lang="en-US" sz="1800" dirty="0"/>
              <a:t>O</a:t>
            </a:r>
            <a:r>
              <a:rPr lang="en-US" sz="1800" baseline="-25000" dirty="0"/>
              <a:t>11</a:t>
            </a:r>
            <a:r>
              <a:rPr lang="en-US" sz="1800" dirty="0"/>
              <a:t> and they are hydrolysed by hot acids or corresponding enzymes as follows:</a:t>
            </a:r>
          </a:p>
          <a:p>
            <a:pPr marL="0" indent="0" algn="just">
              <a:buNone/>
            </a:pPr>
            <a:r>
              <a:rPr lang="en-US" dirty="0"/>
              <a:t>                 C</a:t>
            </a:r>
            <a:r>
              <a:rPr lang="en-US" baseline="-25000" dirty="0"/>
              <a:t>12</a:t>
            </a:r>
            <a:r>
              <a:rPr lang="en-US" dirty="0"/>
              <a:t>H</a:t>
            </a:r>
            <a:r>
              <a:rPr lang="en-US" baseline="-25000" dirty="0"/>
              <a:t>22</a:t>
            </a:r>
            <a:r>
              <a:rPr lang="en-US" dirty="0"/>
              <a:t>O</a:t>
            </a:r>
            <a:r>
              <a:rPr lang="en-US" baseline="-25000" dirty="0"/>
              <a:t>11</a:t>
            </a:r>
            <a:r>
              <a:rPr lang="en-US" dirty="0"/>
              <a:t> + H</a:t>
            </a:r>
            <a:r>
              <a:rPr lang="en-US" baseline="-25000" dirty="0"/>
              <a:t>2</a:t>
            </a:r>
            <a:r>
              <a:rPr lang="en-US" dirty="0"/>
              <a:t>O   →   C</a:t>
            </a:r>
            <a:r>
              <a:rPr lang="en-US" baseline="-25000" dirty="0"/>
              <a:t>6</a:t>
            </a:r>
            <a:r>
              <a:rPr lang="en-US" dirty="0"/>
              <a:t>H</a:t>
            </a:r>
            <a:r>
              <a:rPr lang="en-US" baseline="-25000" dirty="0"/>
              <a:t>12</a:t>
            </a:r>
            <a:r>
              <a:rPr lang="en-US" dirty="0"/>
              <a:t>O</a:t>
            </a:r>
            <a:r>
              <a:rPr lang="en-US" baseline="-25000" dirty="0"/>
              <a:t>6</a:t>
            </a:r>
            <a:r>
              <a:rPr lang="en-US" dirty="0"/>
              <a:t> + C</a:t>
            </a:r>
            <a:r>
              <a:rPr lang="en-US" baseline="-25000" dirty="0"/>
              <a:t>6</a:t>
            </a:r>
            <a:r>
              <a:rPr lang="en-US" dirty="0"/>
              <a:t>H</a:t>
            </a:r>
            <a:r>
              <a:rPr lang="en-US" baseline="-25000" dirty="0"/>
              <a:t>12</a:t>
            </a:r>
            <a:r>
              <a:rPr lang="en-US" dirty="0"/>
              <a:t>O</a:t>
            </a:r>
            <a:r>
              <a:rPr lang="en-US" baseline="-25000" dirty="0"/>
              <a:t>6</a:t>
            </a:r>
          </a:p>
          <a:p>
            <a:pPr marL="0" indent="0" algn="just">
              <a:buNone/>
            </a:pPr>
            <a:endParaRPr lang="en-US" dirty="0"/>
          </a:p>
          <a:p>
            <a:pPr marL="0" indent="0" algn="just">
              <a:buNone/>
            </a:pPr>
            <a:endParaRPr lang="en-US" baseline="-25000" dirty="0"/>
          </a:p>
          <a:p>
            <a:pPr marL="0" indent="0" algn="just">
              <a:buNone/>
            </a:pPr>
            <a:endParaRPr lang="en-US" dirty="0"/>
          </a:p>
        </p:txBody>
      </p:sp>
      <p:pic>
        <p:nvPicPr>
          <p:cNvPr id="4" name="Picture 3"/>
          <p:cNvPicPr>
            <a:picLocks noChangeAspect="1"/>
          </p:cNvPicPr>
          <p:nvPr/>
        </p:nvPicPr>
        <p:blipFill>
          <a:blip r:embed="rId2"/>
          <a:stretch>
            <a:fillRect/>
          </a:stretch>
        </p:blipFill>
        <p:spPr>
          <a:xfrm>
            <a:off x="1294682" y="4792910"/>
            <a:ext cx="6554636" cy="1867360"/>
          </a:xfrm>
          <a:prstGeom prst="rect">
            <a:avLst/>
          </a:prstGeom>
        </p:spPr>
      </p:pic>
      <p:sp>
        <p:nvSpPr>
          <p:cNvPr id="5" name="Slide Number Placeholder 4">
            <a:extLst>
              <a:ext uri="{FF2B5EF4-FFF2-40B4-BE49-F238E27FC236}">
                <a16:creationId xmlns:a16="http://schemas.microsoft.com/office/drawing/2014/main" id="{0BCE45BE-CC72-E7E0-4480-352E26E5C9D6}"/>
              </a:ext>
            </a:extLst>
          </p:cNvPr>
          <p:cNvSpPr>
            <a:spLocks noGrp="1"/>
          </p:cNvSpPr>
          <p:nvPr>
            <p:ph type="sldNum" sz="quarter" idx="12"/>
          </p:nvPr>
        </p:nvSpPr>
        <p:spPr/>
        <p:txBody>
          <a:bodyPr/>
          <a:lstStyle/>
          <a:p>
            <a:fld id="{5DBB2226-AC6A-4678-AF06-A9834FC32730}" type="slidenum">
              <a:rPr lang="en-US" smtClean="0"/>
              <a:t>12</a:t>
            </a:fld>
            <a:endParaRPr lang="en-US" dirty="0"/>
          </a:p>
        </p:txBody>
      </p:sp>
    </p:spTree>
    <p:extLst>
      <p:ext uri="{BB962C8B-B14F-4D97-AF65-F5344CB8AC3E}">
        <p14:creationId xmlns:p14="http://schemas.microsoft.com/office/powerpoint/2010/main" val="10918214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37" y="690283"/>
            <a:ext cx="7680325" cy="5495364"/>
          </a:xfrm>
        </p:spPr>
        <p:txBody>
          <a:bodyPr>
            <a:normAutofit/>
          </a:bodyPr>
          <a:lstStyle/>
          <a:p>
            <a:r>
              <a:rPr lang="en-US" dirty="0"/>
              <a:t>The disaccharides are formed by the union of two constituent monosaccharides with the elimination of one molecule of water. The points of linkage, the glycosidic linkage varies, as does the manner of linking and the properties of the disaccharides depend to a great extent on the type of the linkage.</a:t>
            </a:r>
          </a:p>
          <a:p>
            <a:r>
              <a:rPr lang="en-US" dirty="0"/>
              <a:t>Maltose: Maltose or malt sugar is an intermediary in acid hydrolysis of starch and can also be obtained by enzyme hydrolysis of starch. In the body, dietary starch digestion by Amylase in gut yields maltose, which requires a specific enzyme maltase to form glucose. It is a rather sweet sugar and is very soluble in water. </a:t>
            </a:r>
          </a:p>
          <a:p>
            <a:r>
              <a:rPr lang="en-US" dirty="0"/>
              <a:t>Lactose: Lactose is milk sugar and found in appreciable quantities in milk to the extent of about 5 per cent. It is not very soluble and is not so sweet. It is dextrorotatory. Specific enzyme which hydrolyses is lactase present in intestinal juice. </a:t>
            </a:r>
          </a:p>
        </p:txBody>
      </p:sp>
      <p:sp>
        <p:nvSpPr>
          <p:cNvPr id="5" name="Slide Number Placeholder 4">
            <a:extLst>
              <a:ext uri="{FF2B5EF4-FFF2-40B4-BE49-F238E27FC236}">
                <a16:creationId xmlns:a16="http://schemas.microsoft.com/office/drawing/2014/main" id="{BD1FEDCF-EB57-8446-A37C-17993EB4B0ED}"/>
              </a:ext>
            </a:extLst>
          </p:cNvPr>
          <p:cNvSpPr>
            <a:spLocks noGrp="1"/>
          </p:cNvSpPr>
          <p:nvPr>
            <p:ph type="sldNum" sz="quarter" idx="12"/>
          </p:nvPr>
        </p:nvSpPr>
        <p:spPr/>
        <p:txBody>
          <a:bodyPr/>
          <a:lstStyle/>
          <a:p>
            <a:fld id="{5DBB2226-AC6A-4678-AF06-A9834FC32730}" type="slidenum">
              <a:rPr lang="en-US" smtClean="0"/>
              <a:t>13</a:t>
            </a:fld>
            <a:endParaRPr lang="en-US" dirty="0"/>
          </a:p>
        </p:txBody>
      </p:sp>
    </p:spTree>
    <p:extLst>
      <p:ext uri="{BB962C8B-B14F-4D97-AF65-F5344CB8AC3E}">
        <p14:creationId xmlns:p14="http://schemas.microsoft.com/office/powerpoint/2010/main" val="7976421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38" y="681318"/>
            <a:ext cx="7680325" cy="5504328"/>
          </a:xfrm>
        </p:spPr>
        <p:txBody>
          <a:bodyPr>
            <a:normAutofit fontScale="92500" lnSpcReduction="10000"/>
          </a:bodyPr>
          <a:lstStyle/>
          <a:p>
            <a:r>
              <a:rPr lang="en-US" dirty="0"/>
              <a:t>Sucrose: Ordinary table sugar is sucrose. It is also called as ‘Cane sugar’, as it can be obtained from sugarcane. Also obtained from sugar beet, and sugar maple Also occurs free in most fruits and vegetables, e.g. pineapples, and carrots. It is very soluble and very sweet and on hydrolysis yields one molecule of D-Glucose and one molecule of D-Fructose. The specific enzyme which hydrolyses sucrose is sucrase present in intestinal juice.</a:t>
            </a:r>
          </a:p>
          <a:p>
            <a:endParaRPr lang="en-US" dirty="0"/>
          </a:p>
          <a:p>
            <a:endParaRPr lang="en-US" dirty="0"/>
          </a:p>
          <a:p>
            <a:endParaRPr lang="en-US" dirty="0"/>
          </a:p>
          <a:p>
            <a:endParaRPr lang="en-US" dirty="0"/>
          </a:p>
          <a:p>
            <a:endParaRPr lang="en-US" dirty="0"/>
          </a:p>
          <a:p>
            <a:r>
              <a:rPr lang="en-US" dirty="0"/>
              <a:t>Invert Sugars and ‘Inversion’  </a:t>
            </a:r>
          </a:p>
          <a:p>
            <a:r>
              <a:rPr lang="en-US" dirty="0"/>
              <a:t>Sucrose is dextrorotatory (+62.5°) but its hydrolytic products are laevorotatory because fructose has a greater specific laevorotation than the dextrorotation of glucose. As the hydrolytic products invert the rotation, the resulting mixtures of glucose and fructose (hydrolytic products) is called as Invert Sugar and the process is called as Inversion. Honey is largely ‘invert sugar’. </a:t>
            </a:r>
          </a:p>
          <a:p>
            <a:endParaRPr lang="en-US" dirty="0"/>
          </a:p>
        </p:txBody>
      </p:sp>
      <p:pic>
        <p:nvPicPr>
          <p:cNvPr id="4" name="Picture 3"/>
          <p:cNvPicPr>
            <a:picLocks noChangeAspect="1"/>
          </p:cNvPicPr>
          <p:nvPr/>
        </p:nvPicPr>
        <p:blipFill>
          <a:blip r:embed="rId2"/>
          <a:stretch>
            <a:fillRect/>
          </a:stretch>
        </p:blipFill>
        <p:spPr>
          <a:xfrm>
            <a:off x="4572000" y="2601785"/>
            <a:ext cx="3760630" cy="1654430"/>
          </a:xfrm>
          <a:prstGeom prst="rect">
            <a:avLst/>
          </a:prstGeom>
        </p:spPr>
      </p:pic>
      <p:sp>
        <p:nvSpPr>
          <p:cNvPr id="6" name="Slide Number Placeholder 5">
            <a:extLst>
              <a:ext uri="{FF2B5EF4-FFF2-40B4-BE49-F238E27FC236}">
                <a16:creationId xmlns:a16="http://schemas.microsoft.com/office/drawing/2014/main" id="{BBB93CB8-8F9F-7D63-7863-F266CCB444F8}"/>
              </a:ext>
            </a:extLst>
          </p:cNvPr>
          <p:cNvSpPr>
            <a:spLocks noGrp="1"/>
          </p:cNvSpPr>
          <p:nvPr>
            <p:ph type="sldNum" sz="quarter" idx="12"/>
          </p:nvPr>
        </p:nvSpPr>
        <p:spPr/>
        <p:txBody>
          <a:bodyPr/>
          <a:lstStyle/>
          <a:p>
            <a:fld id="{5DBB2226-AC6A-4678-AF06-A9834FC32730}" type="slidenum">
              <a:rPr lang="en-US" smtClean="0"/>
              <a:t>14</a:t>
            </a:fld>
            <a:endParaRPr lang="en-US" dirty="0"/>
          </a:p>
        </p:txBody>
      </p:sp>
    </p:spTree>
    <p:extLst>
      <p:ext uri="{BB962C8B-B14F-4D97-AF65-F5344CB8AC3E}">
        <p14:creationId xmlns:p14="http://schemas.microsoft.com/office/powerpoint/2010/main" val="287082652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lstStyle/>
          <a:p>
            <a:r>
              <a:rPr lang="en-US" dirty="0"/>
              <a:t>Oligosaccharides</a:t>
            </a:r>
          </a:p>
        </p:txBody>
      </p:sp>
      <p:sp>
        <p:nvSpPr>
          <p:cNvPr id="3" name="Content Placeholder 2"/>
          <p:cNvSpPr>
            <a:spLocks noGrp="1"/>
          </p:cNvSpPr>
          <p:nvPr>
            <p:ph idx="1"/>
          </p:nvPr>
        </p:nvSpPr>
        <p:spPr>
          <a:xfrm>
            <a:off x="731520" y="2103120"/>
            <a:ext cx="7680960" cy="3931920"/>
          </a:xfrm>
        </p:spPr>
        <p:txBody>
          <a:bodyPr>
            <a:normAutofit/>
          </a:bodyPr>
          <a:lstStyle/>
          <a:p>
            <a:r>
              <a:rPr lang="en-US" dirty="0"/>
              <a:t>Those sugars which yield 3 to 10monosaccharide units on hydrolysis, e.g. Maltotriose.</a:t>
            </a:r>
          </a:p>
          <a:p>
            <a:r>
              <a:rPr lang="en-US" dirty="0"/>
              <a:t>Integral membrane proteins contain covalently attached carbohydrate units, oligosaccharides, on their extracellular face. Many secreted proteins, such as antibodies and coagulation factors also contain oligosaccharide units.</a:t>
            </a:r>
          </a:p>
          <a:p>
            <a:r>
              <a:rPr lang="en-US" dirty="0"/>
              <a:t>Many newly synthesised glycoproteins such as, immunoglobulins (antibodies) and peptide hormones, contain oligosaccharide carbohydrate units with terminal sialic acid residues.</a:t>
            </a:r>
          </a:p>
        </p:txBody>
      </p:sp>
      <p:sp>
        <p:nvSpPr>
          <p:cNvPr id="6" name="Slide Number Placeholder 5">
            <a:extLst>
              <a:ext uri="{FF2B5EF4-FFF2-40B4-BE49-F238E27FC236}">
                <a16:creationId xmlns:a16="http://schemas.microsoft.com/office/drawing/2014/main" id="{E70ADD19-B7DA-C8CB-16E0-062EE6C2712B}"/>
              </a:ext>
            </a:extLst>
          </p:cNvPr>
          <p:cNvSpPr>
            <a:spLocks noGrp="1"/>
          </p:cNvSpPr>
          <p:nvPr>
            <p:ph type="sldNum" sz="quarter" idx="12"/>
          </p:nvPr>
        </p:nvSpPr>
        <p:spPr/>
        <p:txBody>
          <a:bodyPr/>
          <a:lstStyle/>
          <a:p>
            <a:fld id="{5DBB2226-AC6A-4678-AF06-A9834FC32730}" type="slidenum">
              <a:rPr lang="en-US" smtClean="0"/>
              <a:t>15</a:t>
            </a:fld>
            <a:endParaRPr lang="en-US" dirty="0"/>
          </a:p>
        </p:txBody>
      </p:sp>
    </p:spTree>
    <p:extLst>
      <p:ext uri="{BB962C8B-B14F-4D97-AF65-F5344CB8AC3E}">
        <p14:creationId xmlns:p14="http://schemas.microsoft.com/office/powerpoint/2010/main" val="417082645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lstStyle/>
          <a:p>
            <a:r>
              <a:rPr lang="en-US" dirty="0"/>
              <a:t>Polysaccharides</a:t>
            </a:r>
          </a:p>
        </p:txBody>
      </p:sp>
      <p:sp>
        <p:nvSpPr>
          <p:cNvPr id="3" name="Content Placeholder 2"/>
          <p:cNvSpPr>
            <a:spLocks noGrp="1"/>
          </p:cNvSpPr>
          <p:nvPr>
            <p:ph idx="1"/>
          </p:nvPr>
        </p:nvSpPr>
        <p:spPr>
          <a:xfrm>
            <a:off x="731520" y="2103120"/>
            <a:ext cx="7680960" cy="3931920"/>
          </a:xfrm>
        </p:spPr>
        <p:txBody>
          <a:bodyPr/>
          <a:lstStyle/>
          <a:p>
            <a:r>
              <a:rPr lang="en-US" dirty="0"/>
              <a:t>Those sugars which yield more than ten molecules of monosaccharides on hydrolysis.</a:t>
            </a:r>
          </a:p>
          <a:p>
            <a:r>
              <a:rPr lang="en-US" dirty="0"/>
              <a:t>Polysaccharides are further divided into two groups:</a:t>
            </a:r>
          </a:p>
          <a:p>
            <a:r>
              <a:rPr lang="en-US" dirty="0"/>
              <a:t>Homopolysaccharides (homoglycans): Polymer of same monosaccharide units. Examples—Starch, glycogen, inulin, cellulose, dextrins, dextrans.</a:t>
            </a:r>
          </a:p>
          <a:p>
            <a:r>
              <a:rPr lang="en-US" dirty="0"/>
              <a:t>Heteropolysaccharides (heteroglycans): Polymer of different monosaccharide units or their derivatives. Example—Mucopolysaccharides (glycosaminoglycans).</a:t>
            </a:r>
          </a:p>
          <a:p>
            <a:endParaRPr lang="en-US" dirty="0"/>
          </a:p>
          <a:p>
            <a:endParaRPr lang="en-US" dirty="0"/>
          </a:p>
        </p:txBody>
      </p:sp>
      <p:sp>
        <p:nvSpPr>
          <p:cNvPr id="6" name="Slide Number Placeholder 5">
            <a:extLst>
              <a:ext uri="{FF2B5EF4-FFF2-40B4-BE49-F238E27FC236}">
                <a16:creationId xmlns:a16="http://schemas.microsoft.com/office/drawing/2014/main" id="{C84A9904-8D94-6E48-5D9D-E8A88CDB7280}"/>
              </a:ext>
            </a:extLst>
          </p:cNvPr>
          <p:cNvSpPr>
            <a:spLocks noGrp="1"/>
          </p:cNvSpPr>
          <p:nvPr>
            <p:ph type="sldNum" sz="quarter" idx="12"/>
          </p:nvPr>
        </p:nvSpPr>
        <p:spPr/>
        <p:txBody>
          <a:bodyPr/>
          <a:lstStyle/>
          <a:p>
            <a:fld id="{5DBB2226-AC6A-4678-AF06-A9834FC32730}" type="slidenum">
              <a:rPr lang="en-US" smtClean="0"/>
              <a:t>16</a:t>
            </a:fld>
            <a:endParaRPr lang="en-US" dirty="0"/>
          </a:p>
        </p:txBody>
      </p:sp>
    </p:spTree>
    <p:extLst>
      <p:ext uri="{BB962C8B-B14F-4D97-AF65-F5344CB8AC3E}">
        <p14:creationId xmlns:p14="http://schemas.microsoft.com/office/powerpoint/2010/main" val="40919497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41013-7CED-8DE3-BDC8-5E760957AF74}"/>
              </a:ext>
            </a:extLst>
          </p:cNvPr>
          <p:cNvSpPr>
            <a:spLocks noGrp="1"/>
          </p:cNvSpPr>
          <p:nvPr>
            <p:ph type="title"/>
          </p:nvPr>
        </p:nvSpPr>
        <p:spPr/>
        <p:txBody>
          <a:bodyPr/>
          <a:lstStyle/>
          <a:p>
            <a:r>
              <a:rPr lang="en-US" dirty="0"/>
              <a:t>Glycogen</a:t>
            </a:r>
            <a:endParaRPr lang="en-IN" dirty="0"/>
          </a:p>
        </p:txBody>
      </p:sp>
      <p:sp>
        <p:nvSpPr>
          <p:cNvPr id="3" name="Content Placeholder 2"/>
          <p:cNvSpPr>
            <a:spLocks noGrp="1"/>
          </p:cNvSpPr>
          <p:nvPr>
            <p:ph idx="1"/>
          </p:nvPr>
        </p:nvSpPr>
        <p:spPr>
          <a:xfrm>
            <a:off x="731520" y="2103120"/>
            <a:ext cx="7680960" cy="3931920"/>
          </a:xfrm>
        </p:spPr>
        <p:txBody>
          <a:bodyPr>
            <a:normAutofit lnSpcReduction="10000"/>
          </a:bodyPr>
          <a:lstStyle/>
          <a:p>
            <a:r>
              <a:rPr lang="en-US" dirty="0"/>
              <a:t>Glycogen is the reserve carbohydrate of the animal, hence it is called as animal starch. It has been shown to be present in plants which have no chlorophyll systems. It is also found in large amounts in oysters and other shell fish. In higher animals, it is deposited in the liver and muscle as storage material which are readily available as immediate source of energy. It is dextrorotatory. Formation of glycogen from glucose is called as Glycogenesis and breakdown of glycogen to form glucose is called as glycogenolysis.</a:t>
            </a:r>
          </a:p>
          <a:p>
            <a:r>
              <a:rPr lang="en-US" dirty="0"/>
              <a:t>Glycogens have a complex structure of highly branched chains. It is a polymer of D-Glucose units and resemble amylopectin.</a:t>
            </a:r>
          </a:p>
          <a:p>
            <a:r>
              <a:rPr lang="en-US" dirty="0"/>
              <a:t>Glucose units in main stem are joined by α1 → 4 glucosidic linkages and branching occurs at branch points by α1 → 6 glucosidic linkage.</a:t>
            </a:r>
          </a:p>
          <a:p>
            <a:endParaRPr lang="en-US" dirty="0"/>
          </a:p>
        </p:txBody>
      </p:sp>
      <p:sp>
        <p:nvSpPr>
          <p:cNvPr id="5" name="Slide Number Placeholder 4">
            <a:extLst>
              <a:ext uri="{FF2B5EF4-FFF2-40B4-BE49-F238E27FC236}">
                <a16:creationId xmlns:a16="http://schemas.microsoft.com/office/drawing/2014/main" id="{A602408D-2A8F-51CD-B149-9CBF4BAEB799}"/>
              </a:ext>
            </a:extLst>
          </p:cNvPr>
          <p:cNvSpPr>
            <a:spLocks noGrp="1"/>
          </p:cNvSpPr>
          <p:nvPr>
            <p:ph type="sldNum" sz="quarter" idx="12"/>
          </p:nvPr>
        </p:nvSpPr>
        <p:spPr/>
        <p:txBody>
          <a:bodyPr/>
          <a:lstStyle/>
          <a:p>
            <a:fld id="{5DBB2226-AC6A-4678-AF06-A9834FC32730}" type="slidenum">
              <a:rPr lang="en-US" smtClean="0"/>
              <a:t>17</a:t>
            </a:fld>
            <a:endParaRPr lang="en-US" dirty="0"/>
          </a:p>
        </p:txBody>
      </p:sp>
    </p:spTree>
    <p:extLst>
      <p:ext uri="{BB962C8B-B14F-4D97-AF65-F5344CB8AC3E}">
        <p14:creationId xmlns:p14="http://schemas.microsoft.com/office/powerpoint/2010/main" val="9069801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2A3A-A50A-C517-5CCB-92CEA0A5BC27}"/>
              </a:ext>
            </a:extLst>
          </p:cNvPr>
          <p:cNvSpPr>
            <a:spLocks noGrp="1"/>
          </p:cNvSpPr>
          <p:nvPr>
            <p:ph type="title"/>
          </p:nvPr>
        </p:nvSpPr>
        <p:spPr/>
        <p:txBody>
          <a:bodyPr/>
          <a:lstStyle/>
          <a:p>
            <a:r>
              <a:rPr lang="en-US" dirty="0"/>
              <a:t>Hyaluronic Acid</a:t>
            </a:r>
            <a:endParaRPr lang="en-IN" dirty="0"/>
          </a:p>
        </p:txBody>
      </p:sp>
      <p:sp>
        <p:nvSpPr>
          <p:cNvPr id="3" name="Content Placeholder 2"/>
          <p:cNvSpPr>
            <a:spLocks noGrp="1"/>
          </p:cNvSpPr>
          <p:nvPr>
            <p:ph idx="1"/>
          </p:nvPr>
        </p:nvSpPr>
        <p:spPr>
          <a:xfrm>
            <a:off x="731520" y="2103120"/>
            <a:ext cx="7680960" cy="3931920"/>
          </a:xfrm>
        </p:spPr>
        <p:txBody>
          <a:bodyPr>
            <a:normAutofit fontScale="92500" lnSpcReduction="10000"/>
          </a:bodyPr>
          <a:lstStyle/>
          <a:p>
            <a:r>
              <a:rPr lang="en-US" dirty="0"/>
              <a:t>A sulphate free mucopolysaccharide. It was first isolated from vitreous humour of eye. Later it was found to be present in synovial fluid, skin, umbilical cord. It occurs both free and salt-like combination with proteins and forms so called ground substance of mesenchyme.</a:t>
            </a:r>
          </a:p>
          <a:p>
            <a:r>
              <a:rPr lang="en-US" dirty="0"/>
              <a:t>It is composed of repeating units of N-acetyl glucosamine and D-Glucuronic acid.</a:t>
            </a:r>
          </a:p>
          <a:p>
            <a:r>
              <a:rPr lang="en-US" dirty="0"/>
              <a:t>Proteoglycans like hyaluronic acid is present in basement membrane of glomerulus of kidney where it plays important role in charge selectiveness of glomerular filtration.</a:t>
            </a:r>
          </a:p>
          <a:p>
            <a:r>
              <a:rPr lang="en-US" dirty="0"/>
              <a:t>Hyaluronic acid in tissues acts as a cementing substance and contributes to tissue barrier.</a:t>
            </a:r>
          </a:p>
          <a:p>
            <a:r>
              <a:rPr lang="en-US" dirty="0"/>
              <a:t>Hyaluronic acid in joints acts as a lubricant and shock absorbant. Intraarticular injection of hyaluronic acid in knee joints is used to alleviate pain in chronic osteoarthritis of knee joints.</a:t>
            </a:r>
          </a:p>
          <a:p>
            <a:endParaRPr lang="en-US" dirty="0"/>
          </a:p>
          <a:p>
            <a:endParaRPr lang="en-US" dirty="0"/>
          </a:p>
        </p:txBody>
      </p:sp>
      <p:sp>
        <p:nvSpPr>
          <p:cNvPr id="5" name="Slide Number Placeholder 4">
            <a:extLst>
              <a:ext uri="{FF2B5EF4-FFF2-40B4-BE49-F238E27FC236}">
                <a16:creationId xmlns:a16="http://schemas.microsoft.com/office/drawing/2014/main" id="{5860B4FB-6E3C-5D15-A831-2FD8154F750A}"/>
              </a:ext>
            </a:extLst>
          </p:cNvPr>
          <p:cNvSpPr>
            <a:spLocks noGrp="1"/>
          </p:cNvSpPr>
          <p:nvPr>
            <p:ph type="sldNum" sz="quarter" idx="12"/>
          </p:nvPr>
        </p:nvSpPr>
        <p:spPr/>
        <p:txBody>
          <a:bodyPr/>
          <a:lstStyle/>
          <a:p>
            <a:fld id="{5DBB2226-AC6A-4678-AF06-A9834FC32730}" type="slidenum">
              <a:rPr lang="en-US" smtClean="0"/>
              <a:t>18</a:t>
            </a:fld>
            <a:endParaRPr lang="en-US" dirty="0"/>
          </a:p>
        </p:txBody>
      </p:sp>
    </p:spTree>
    <p:extLst>
      <p:ext uri="{BB962C8B-B14F-4D97-AF65-F5344CB8AC3E}">
        <p14:creationId xmlns:p14="http://schemas.microsoft.com/office/powerpoint/2010/main" val="15441654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20922-043F-E48E-EA27-82615CB5D7F0}"/>
              </a:ext>
            </a:extLst>
          </p:cNvPr>
          <p:cNvSpPr>
            <a:spLocks noGrp="1"/>
          </p:cNvSpPr>
          <p:nvPr>
            <p:ph type="title"/>
          </p:nvPr>
        </p:nvSpPr>
        <p:spPr/>
        <p:txBody>
          <a:bodyPr/>
          <a:lstStyle/>
          <a:p>
            <a:r>
              <a:rPr lang="en-US" sz="4000" dirty="0"/>
              <a:t>Heparin</a:t>
            </a:r>
            <a:endParaRPr lang="en-IN" dirty="0"/>
          </a:p>
        </p:txBody>
      </p:sp>
      <p:sp>
        <p:nvSpPr>
          <p:cNvPr id="3" name="Content Placeholder 2"/>
          <p:cNvSpPr>
            <a:spLocks noGrp="1"/>
          </p:cNvSpPr>
          <p:nvPr>
            <p:ph idx="1"/>
          </p:nvPr>
        </p:nvSpPr>
        <p:spPr>
          <a:xfrm>
            <a:off x="731520" y="2103120"/>
            <a:ext cx="7680960" cy="3931920"/>
          </a:xfrm>
        </p:spPr>
        <p:txBody>
          <a:bodyPr>
            <a:normAutofit fontScale="92500" lnSpcReduction="20000"/>
          </a:bodyPr>
          <a:lstStyle/>
          <a:p>
            <a:r>
              <a:rPr lang="en-US" dirty="0"/>
              <a:t>It is also called </a:t>
            </a:r>
            <a:r>
              <a:rPr lang="el-GR" dirty="0"/>
              <a:t>α</a:t>
            </a:r>
            <a:r>
              <a:rPr lang="en-US" dirty="0"/>
              <a:t>-Heparin. It is an anticoagulant present in liver and it is produced mainly by mast cells of liver (Originally isolated from liver). In addition, it is also found in lungs, thymus, spleen, walls of large arteries, skin and in small quantities in blood. Structure: It is a polymer of repeating disaccharide units of D-Glucosamine (Glc N) and either of the two uronic acids-D-Glucuronic acid (Glc UA) and L-Iduronic acid (IDUA).</a:t>
            </a:r>
          </a:p>
          <a:p>
            <a:endParaRPr lang="en-US" dirty="0"/>
          </a:p>
          <a:p>
            <a:r>
              <a:rPr lang="en-US" dirty="0"/>
              <a:t>Inulin</a:t>
            </a:r>
          </a:p>
          <a:p>
            <a:r>
              <a:rPr lang="en-US" dirty="0"/>
              <a:t>It is a polymer of D-fructose. It is levorotatory. Acids hydrolyse it to D-fructose; similarly it is also hydrolysed by the enzyme inulinase. It has no dietary importance in human beings.</a:t>
            </a:r>
          </a:p>
          <a:p>
            <a:r>
              <a:rPr lang="en-US" dirty="0"/>
              <a:t>• It is used in physiological investigation for determination of the rate of glomerular filtration rate (GFR).</a:t>
            </a:r>
          </a:p>
          <a:p>
            <a:r>
              <a:rPr lang="en-US" dirty="0"/>
              <a:t>• It has been also used for estimation of body water volume.</a:t>
            </a:r>
          </a:p>
        </p:txBody>
      </p:sp>
      <p:sp>
        <p:nvSpPr>
          <p:cNvPr id="5" name="Slide Number Placeholder 4">
            <a:extLst>
              <a:ext uri="{FF2B5EF4-FFF2-40B4-BE49-F238E27FC236}">
                <a16:creationId xmlns:a16="http://schemas.microsoft.com/office/drawing/2014/main" id="{EA572BEC-97D1-AE5C-3A9B-BF3D02F6D593}"/>
              </a:ext>
            </a:extLst>
          </p:cNvPr>
          <p:cNvSpPr>
            <a:spLocks noGrp="1"/>
          </p:cNvSpPr>
          <p:nvPr>
            <p:ph type="sldNum" sz="quarter" idx="12"/>
          </p:nvPr>
        </p:nvSpPr>
        <p:spPr/>
        <p:txBody>
          <a:bodyPr/>
          <a:lstStyle/>
          <a:p>
            <a:fld id="{5DBB2226-AC6A-4678-AF06-A9834FC32730}" type="slidenum">
              <a:rPr lang="en-US" smtClean="0"/>
              <a:t>19</a:t>
            </a:fld>
            <a:endParaRPr lang="en-US" dirty="0"/>
          </a:p>
        </p:txBody>
      </p:sp>
    </p:spTree>
    <p:extLst>
      <p:ext uri="{BB962C8B-B14F-4D97-AF65-F5344CB8AC3E}">
        <p14:creationId xmlns:p14="http://schemas.microsoft.com/office/powerpoint/2010/main" val="18981618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p>
        </p:txBody>
      </p:sp>
      <p:sp>
        <p:nvSpPr>
          <p:cNvPr id="3" name="Content Placeholder 2"/>
          <p:cNvSpPr>
            <a:spLocks noGrp="1"/>
          </p:cNvSpPr>
          <p:nvPr>
            <p:ph idx="1"/>
          </p:nvPr>
        </p:nvSpPr>
        <p:spPr/>
        <p:txBody>
          <a:bodyPr>
            <a:normAutofit lnSpcReduction="10000"/>
          </a:bodyPr>
          <a:lstStyle/>
          <a:p>
            <a:pPr marL="0" indent="0">
              <a:buNone/>
            </a:pPr>
            <a:r>
              <a:rPr lang="en-US" sz="1800" dirty="0"/>
              <a:t>Carbohydrates are defined chemically as aldehyde or ketone derivatives of the higher polyhydric alcohols, or compounds which yield these derivatives on hydrolysis.</a:t>
            </a:r>
          </a:p>
          <a:p>
            <a:pPr>
              <a:buFont typeface="Arial" panose="020B0604020202020204" pitchFamily="34" charset="0"/>
              <a:buChar char="•"/>
            </a:pPr>
            <a:r>
              <a:rPr lang="en-US" sz="1800" dirty="0"/>
              <a:t>Carbohydrates are main source of energy.</a:t>
            </a:r>
          </a:p>
          <a:p>
            <a:pPr>
              <a:buFont typeface="Arial" panose="020B0604020202020204" pitchFamily="34" charset="0"/>
              <a:buChar char="•"/>
            </a:pPr>
            <a:r>
              <a:rPr lang="en-US" sz="1800" dirty="0"/>
              <a:t>It is the first respiratory substrate.</a:t>
            </a:r>
          </a:p>
          <a:p>
            <a:pPr>
              <a:buFont typeface="Arial" panose="020B0604020202020204" pitchFamily="34" charset="0"/>
              <a:buChar char="•"/>
            </a:pPr>
            <a:r>
              <a:rPr lang="en-US" sz="1800" dirty="0"/>
              <a:t>Simple carbohydrates which are soluble in water and sweet in taste are called ‘Sugars’.</a:t>
            </a:r>
          </a:p>
          <a:p>
            <a:pPr marL="0" indent="0">
              <a:buNone/>
            </a:pPr>
            <a:endParaRPr lang="en-US" sz="1800" dirty="0"/>
          </a:p>
          <a:p>
            <a:pPr marL="0" indent="0">
              <a:buNone/>
            </a:pPr>
            <a:r>
              <a:rPr lang="en-US" sz="1800" dirty="0"/>
              <a:t>Classification</a:t>
            </a:r>
          </a:p>
          <a:p>
            <a:pPr marL="0" indent="0">
              <a:buNone/>
            </a:pPr>
            <a:r>
              <a:rPr lang="en-US" sz="1800" dirty="0"/>
              <a:t>Carbohydrates are divided into </a:t>
            </a:r>
            <a:r>
              <a:rPr lang="en-US" sz="1800" b="1" dirty="0"/>
              <a:t>four </a:t>
            </a:r>
            <a:r>
              <a:rPr lang="en-US" sz="1800" dirty="0"/>
              <a:t>major groups— monosaccharides, disaccharides, oligosaccharides and polysaccharides.</a:t>
            </a:r>
          </a:p>
        </p:txBody>
      </p:sp>
      <p:sp>
        <p:nvSpPr>
          <p:cNvPr id="4" name="Slide Number Placeholder 3">
            <a:extLst>
              <a:ext uri="{FF2B5EF4-FFF2-40B4-BE49-F238E27FC236}">
                <a16:creationId xmlns:a16="http://schemas.microsoft.com/office/drawing/2014/main" id="{B0861D49-CB1E-F688-39A4-D3AD3CD9B831}"/>
              </a:ext>
            </a:extLst>
          </p:cNvPr>
          <p:cNvSpPr>
            <a:spLocks noGrp="1"/>
          </p:cNvSpPr>
          <p:nvPr>
            <p:ph type="sldNum" sz="quarter" idx="12"/>
          </p:nvPr>
        </p:nvSpPr>
        <p:spPr/>
        <p:txBody>
          <a:bodyPr/>
          <a:lstStyle/>
          <a:p>
            <a:fld id="{5DBB2226-AC6A-4678-AF06-A9834FC32730}" type="slidenum">
              <a:rPr lang="en-US" smtClean="0"/>
              <a:t>2</a:t>
            </a:fld>
            <a:endParaRPr lang="en-US" dirty="0"/>
          </a:p>
        </p:txBody>
      </p:sp>
    </p:spTree>
    <p:extLst>
      <p:ext uri="{BB962C8B-B14F-4D97-AF65-F5344CB8AC3E}">
        <p14:creationId xmlns:p14="http://schemas.microsoft.com/office/powerpoint/2010/main" val="64001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173" y="2636949"/>
            <a:ext cx="6711654" cy="1584101"/>
          </a:xfrm>
        </p:spPr>
        <p:txBody>
          <a:bodyPr>
            <a:normAutofit/>
          </a:bodyPr>
          <a:lstStyle/>
          <a:p>
            <a:pPr marL="0" indent="0">
              <a:buNone/>
            </a:pPr>
            <a:r>
              <a:rPr lang="en-US" sz="4400" dirty="0"/>
              <a:t>          THANK YOU</a:t>
            </a:r>
          </a:p>
        </p:txBody>
      </p:sp>
      <p:sp>
        <p:nvSpPr>
          <p:cNvPr id="2" name="Slide Number Placeholder 1">
            <a:extLst>
              <a:ext uri="{FF2B5EF4-FFF2-40B4-BE49-F238E27FC236}">
                <a16:creationId xmlns:a16="http://schemas.microsoft.com/office/drawing/2014/main" id="{C7D5CE1F-D3D5-DE80-A379-E0E798F4FE5E}"/>
              </a:ext>
            </a:extLst>
          </p:cNvPr>
          <p:cNvSpPr>
            <a:spLocks noGrp="1"/>
          </p:cNvSpPr>
          <p:nvPr>
            <p:ph type="sldNum" sz="quarter" idx="12"/>
          </p:nvPr>
        </p:nvSpPr>
        <p:spPr/>
        <p:txBody>
          <a:bodyPr/>
          <a:lstStyle/>
          <a:p>
            <a:fld id="{5DBB2226-AC6A-4678-AF06-A9834FC32730}" type="slidenum">
              <a:rPr lang="en-US" smtClean="0"/>
              <a:t>20</a:t>
            </a:fld>
            <a:endParaRPr lang="en-US" dirty="0"/>
          </a:p>
        </p:txBody>
      </p:sp>
    </p:spTree>
    <p:extLst>
      <p:ext uri="{BB962C8B-B14F-4D97-AF65-F5344CB8AC3E}">
        <p14:creationId xmlns:p14="http://schemas.microsoft.com/office/powerpoint/2010/main" val="61042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General Properties</a:t>
            </a:r>
          </a:p>
        </p:txBody>
      </p:sp>
      <p:sp>
        <p:nvSpPr>
          <p:cNvPr id="3" name="Content Placeholder 2"/>
          <p:cNvSpPr>
            <a:spLocks noGrp="1"/>
          </p:cNvSpPr>
          <p:nvPr>
            <p:ph idx="1"/>
          </p:nvPr>
        </p:nvSpPr>
        <p:spPr/>
        <p:txBody>
          <a:bodyPr>
            <a:noAutofit/>
          </a:bodyPr>
          <a:lstStyle/>
          <a:p>
            <a:pPr algn="just"/>
            <a:r>
              <a:rPr lang="en-US" sz="1800" dirty="0"/>
              <a:t>Asymmetric Carbon : Presence of asymmetric carbon gives chiral property to the molecule.</a:t>
            </a:r>
          </a:p>
          <a:p>
            <a:pPr algn="just"/>
            <a:r>
              <a:rPr lang="en-US" sz="1800" dirty="0"/>
              <a:t>Sterioisomerism</a:t>
            </a:r>
          </a:p>
          <a:p>
            <a:pPr algn="just"/>
            <a:r>
              <a:rPr lang="en-US" sz="1800" b="1" i="1" dirty="0"/>
              <a:t>D-Series and L-Series: </a:t>
            </a:r>
            <a:r>
              <a:rPr lang="en-US" sz="1800" dirty="0"/>
              <a:t>The orientation of the H and OH groups around the carbon atom just adjacent to the terminal alcohol carbon, e.g. C-atom 5 in glucose determines the series. </a:t>
            </a:r>
            <a:r>
              <a:rPr lang="en-US" sz="1800" b="1" dirty="0"/>
              <a:t>When the – OH group on this carbon is on the right, it belongs to D-series, when the – OH group is on the left, it is a member of L-series.</a:t>
            </a:r>
          </a:p>
          <a:p>
            <a:pPr algn="just"/>
            <a:r>
              <a:rPr lang="en-US" sz="1800" b="1" i="1" dirty="0"/>
              <a:t>Racemic: </a:t>
            </a:r>
            <a:r>
              <a:rPr lang="en-US" sz="1800" dirty="0"/>
              <a:t>When equal amounts of dextrorotatory and laevorotatory isomers are present, the resulting mixture has no optical activity, since the activities of each isomer cancels each other. Such a mixture is said to be </a:t>
            </a:r>
            <a:r>
              <a:rPr lang="en-US" sz="1800" b="1" dirty="0"/>
              <a:t>Racemic</a:t>
            </a:r>
            <a:r>
              <a:rPr lang="en-US" sz="1800" dirty="0"/>
              <a:t>.</a:t>
            </a:r>
          </a:p>
          <a:p>
            <a:pPr algn="just"/>
            <a:r>
              <a:rPr lang="en-US" sz="1800" b="1" i="1" dirty="0"/>
              <a:t>Resolution: </a:t>
            </a:r>
            <a:r>
              <a:rPr lang="en-US" sz="1800" dirty="0"/>
              <a:t>The separation of optically active isomers from a racemic mixture is called resolution.</a:t>
            </a:r>
          </a:p>
        </p:txBody>
      </p:sp>
      <p:sp>
        <p:nvSpPr>
          <p:cNvPr id="4" name="Slide Number Placeholder 3">
            <a:extLst>
              <a:ext uri="{FF2B5EF4-FFF2-40B4-BE49-F238E27FC236}">
                <a16:creationId xmlns:a16="http://schemas.microsoft.com/office/drawing/2014/main" id="{E809DD5F-B47E-7F44-8D3D-3929EEF7DB98}"/>
              </a:ext>
            </a:extLst>
          </p:cNvPr>
          <p:cNvSpPr>
            <a:spLocks noGrp="1"/>
          </p:cNvSpPr>
          <p:nvPr>
            <p:ph type="sldNum" sz="quarter" idx="12"/>
          </p:nvPr>
        </p:nvSpPr>
        <p:spPr/>
        <p:txBody>
          <a:bodyPr/>
          <a:lstStyle/>
          <a:p>
            <a:fld id="{5DBB2226-AC6A-4678-AF06-A9834FC32730}" type="slidenum">
              <a:rPr lang="en-US" smtClean="0"/>
              <a:t>3</a:t>
            </a:fld>
            <a:endParaRPr lang="en-US" dirty="0"/>
          </a:p>
        </p:txBody>
      </p:sp>
    </p:spTree>
    <p:extLst>
      <p:ext uri="{BB962C8B-B14F-4D97-AF65-F5344CB8AC3E}">
        <p14:creationId xmlns:p14="http://schemas.microsoft.com/office/powerpoint/2010/main" val="25490207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695662"/>
            <a:ext cx="7680960" cy="3714973"/>
          </a:xfrm>
        </p:spPr>
        <p:txBody>
          <a:bodyPr/>
          <a:lstStyle/>
          <a:p>
            <a:pPr algn="just"/>
            <a:r>
              <a:rPr lang="en-US" sz="2000" b="1" dirty="0"/>
              <a:t>CYCLIC STRUCTURES : </a:t>
            </a:r>
            <a:r>
              <a:rPr lang="en-US" sz="2000" dirty="0"/>
              <a:t>As the two reacting groups aldehyde and alcoholic group belong to the same molecule, a cyclic structure takes place. If the open-chain form of D-Glucose, which may be called as </a:t>
            </a:r>
            <a:r>
              <a:rPr lang="en-US" sz="2000" b="1" dirty="0"/>
              <a:t>Aldehydo-D-Glucose </a:t>
            </a:r>
            <a:r>
              <a:rPr lang="en-US" sz="2000" dirty="0"/>
              <a:t>is taken, and condense the aldehyde group on carbon-1, with the alcoholic-OH group on carbon-5, two different forms of glucose are formed. </a:t>
            </a:r>
            <a:r>
              <a:rPr lang="en-US" sz="2000" b="1" dirty="0"/>
              <a:t>When the OH group extends to right, it is </a:t>
            </a:r>
            <a:r>
              <a:rPr lang="en-US" sz="2000" dirty="0"/>
              <a:t>α</a:t>
            </a:r>
            <a:r>
              <a:rPr lang="en-US" sz="2000" b="1" i="1" dirty="0"/>
              <a:t>-D-Glucose </a:t>
            </a:r>
            <a:r>
              <a:rPr lang="en-US" sz="2000" b="1" dirty="0"/>
              <a:t>and it extends to </a:t>
            </a:r>
            <a:r>
              <a:rPr lang="en-US" sz="2000" b="1" i="1" dirty="0"/>
              <a:t>left</a:t>
            </a:r>
            <a:r>
              <a:rPr lang="en-US" sz="2000" b="1" dirty="0"/>
              <a:t>, it is </a:t>
            </a:r>
            <a:r>
              <a:rPr lang="en-US" sz="2000" dirty="0"/>
              <a:t>β</a:t>
            </a:r>
            <a:r>
              <a:rPr lang="en-US" sz="2000" b="1" i="1" dirty="0"/>
              <a:t>-D-Glucose.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860785" y="3805724"/>
            <a:ext cx="7422429" cy="2356614"/>
          </a:xfrm>
          <a:prstGeom prst="rect">
            <a:avLst/>
          </a:prstGeom>
        </p:spPr>
      </p:pic>
      <p:sp>
        <p:nvSpPr>
          <p:cNvPr id="5" name="Slide Number Placeholder 4">
            <a:extLst>
              <a:ext uri="{FF2B5EF4-FFF2-40B4-BE49-F238E27FC236}">
                <a16:creationId xmlns:a16="http://schemas.microsoft.com/office/drawing/2014/main" id="{4A89BD64-E372-572E-6E89-4A615DD47941}"/>
              </a:ext>
            </a:extLst>
          </p:cNvPr>
          <p:cNvSpPr>
            <a:spLocks noGrp="1"/>
          </p:cNvSpPr>
          <p:nvPr>
            <p:ph type="sldNum" sz="quarter" idx="12"/>
          </p:nvPr>
        </p:nvSpPr>
        <p:spPr/>
        <p:txBody>
          <a:bodyPr/>
          <a:lstStyle/>
          <a:p>
            <a:fld id="{5DBB2226-AC6A-4678-AF06-A9834FC32730}" type="slidenum">
              <a:rPr lang="en-US" smtClean="0"/>
              <a:t>4</a:t>
            </a:fld>
            <a:endParaRPr lang="en-US" dirty="0"/>
          </a:p>
        </p:txBody>
      </p:sp>
    </p:spTree>
    <p:extLst>
      <p:ext uri="{BB962C8B-B14F-4D97-AF65-F5344CB8AC3E}">
        <p14:creationId xmlns:p14="http://schemas.microsoft.com/office/powerpoint/2010/main" val="16800631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681317"/>
            <a:ext cx="7680960" cy="5504329"/>
          </a:xfrm>
        </p:spPr>
        <p:txBody>
          <a:bodyPr>
            <a:normAutofit/>
          </a:bodyPr>
          <a:lstStyle/>
          <a:p>
            <a:pPr algn="just">
              <a:buFont typeface="Wingdings" panose="05000000000000000000" pitchFamily="2" charset="2"/>
              <a:buChar char="Ø"/>
            </a:pPr>
            <a:r>
              <a:rPr lang="en-US" sz="1800" b="1" i="1" dirty="0"/>
              <a:t>Anomers and anomeric carbon: </a:t>
            </a:r>
            <a:r>
              <a:rPr lang="en-US" sz="1800" dirty="0"/>
              <a:t>Carbon-1, after cyclization has four different groups attached to it and thus it becomes now </a:t>
            </a:r>
            <a:r>
              <a:rPr lang="en-US" sz="1800" b="1" dirty="0"/>
              <a:t>asymmetric. </a:t>
            </a:r>
            <a:r>
              <a:rPr lang="en-US" sz="1800" dirty="0"/>
              <a:t>The two cyclic compounds, α and β have different optical rotations, but they will not be same because the compounds as a whole are not mirror-images of each other. Compounds related in this way are called </a:t>
            </a:r>
            <a:r>
              <a:rPr lang="en-US" sz="1800" b="1" dirty="0"/>
              <a:t>anomers </a:t>
            </a:r>
            <a:r>
              <a:rPr lang="en-US" sz="1800" dirty="0"/>
              <a:t>and carbon-1, after cyclisation becomes asymmetric is called now </a:t>
            </a:r>
            <a:r>
              <a:rPr lang="en-US" sz="1800" b="1" dirty="0"/>
              <a:t>anomeric carbon atom.</a:t>
            </a:r>
          </a:p>
          <a:p>
            <a:pPr algn="just">
              <a:buFont typeface="Wingdings" panose="05000000000000000000" pitchFamily="2" charset="2"/>
              <a:buChar char="Ø"/>
            </a:pPr>
            <a:r>
              <a:rPr lang="en-US" sz="1800" b="1" dirty="0"/>
              <a:t>Epimers and epimerisation: </a:t>
            </a:r>
            <a:r>
              <a:rPr lang="en-US" sz="1800" dirty="0"/>
              <a:t>Two sugars which differ from one another only in configuration around a single carbon atom are termed Epimers.</a:t>
            </a:r>
          </a:p>
          <a:p>
            <a:pPr algn="just">
              <a:buFont typeface="Wingdings" panose="05000000000000000000" pitchFamily="2" charset="2"/>
              <a:buChar char="Ø"/>
            </a:pPr>
            <a:r>
              <a:rPr lang="en-US" sz="1800" dirty="0"/>
              <a:t>Examples : Glucose and galactose are examples of an epimeric pairs which differ only with respect of C4. Similarly, mannose and glucose are epimers in respect of C2. </a:t>
            </a:r>
          </a:p>
          <a:p>
            <a:pPr algn="just">
              <a:buFont typeface="Wingdings" panose="05000000000000000000" pitchFamily="2" charset="2"/>
              <a:buChar char="Ø"/>
            </a:pPr>
            <a:r>
              <a:rPr lang="en-US" sz="1800" b="1" i="1" dirty="0"/>
              <a:t>Epimerisation: </a:t>
            </a:r>
            <a:r>
              <a:rPr lang="en-US" sz="1800" dirty="0"/>
              <a:t>Process by which one epimer is converted to other is called epimerisation and it requires the </a:t>
            </a:r>
            <a:r>
              <a:rPr lang="en-US" sz="1800" b="1" i="1" dirty="0"/>
              <a:t>enzyme epimerase</a:t>
            </a:r>
            <a:r>
              <a:rPr lang="en-US" sz="1800" dirty="0"/>
              <a:t>, e.g. conversion of galactose to glucose in liver.</a:t>
            </a:r>
          </a:p>
        </p:txBody>
      </p:sp>
      <p:sp>
        <p:nvSpPr>
          <p:cNvPr id="4" name="Slide Number Placeholder 3">
            <a:extLst>
              <a:ext uri="{FF2B5EF4-FFF2-40B4-BE49-F238E27FC236}">
                <a16:creationId xmlns:a16="http://schemas.microsoft.com/office/drawing/2014/main" id="{D8680FE2-6513-CB75-E307-01020A0491B3}"/>
              </a:ext>
            </a:extLst>
          </p:cNvPr>
          <p:cNvSpPr>
            <a:spLocks noGrp="1"/>
          </p:cNvSpPr>
          <p:nvPr>
            <p:ph type="sldNum" sz="quarter" idx="12"/>
          </p:nvPr>
        </p:nvSpPr>
        <p:spPr/>
        <p:txBody>
          <a:bodyPr/>
          <a:lstStyle/>
          <a:p>
            <a:fld id="{5DBB2226-AC6A-4678-AF06-A9834FC32730}" type="slidenum">
              <a:rPr lang="en-US" smtClean="0"/>
              <a:t>5</a:t>
            </a:fld>
            <a:endParaRPr lang="en-US" dirty="0"/>
          </a:p>
        </p:txBody>
      </p:sp>
    </p:spTree>
    <p:extLst>
      <p:ext uri="{BB962C8B-B14F-4D97-AF65-F5344CB8AC3E}">
        <p14:creationId xmlns:p14="http://schemas.microsoft.com/office/powerpoint/2010/main" val="25400358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103120"/>
            <a:ext cx="7680960" cy="3931920"/>
          </a:xfrm>
        </p:spPr>
        <p:txBody>
          <a:bodyPr>
            <a:normAutofit/>
          </a:bodyPr>
          <a:lstStyle/>
          <a:p>
            <a:endParaRPr lang="en-US" dirty="0"/>
          </a:p>
          <a:p>
            <a:endParaRPr lang="en-US" dirty="0"/>
          </a:p>
          <a:p>
            <a:endParaRPr lang="en-US" dirty="0"/>
          </a:p>
          <a:p>
            <a:r>
              <a:rPr lang="en-US" dirty="0"/>
              <a:t>Mutarotation : When an aldohexose is first dissolved in water and the solution is put in optical path so that plane polarized light is passed, the initial optical rotation shown by the sugar gradually changes until a constant fixed rotation characteristic of the sugar is reached. This phenomenon of change of rotation is called as mutarotation.</a:t>
            </a:r>
          </a:p>
        </p:txBody>
      </p:sp>
      <p:pic>
        <p:nvPicPr>
          <p:cNvPr id="4" name="Picture 3"/>
          <p:cNvPicPr>
            <a:picLocks noChangeAspect="1"/>
          </p:cNvPicPr>
          <p:nvPr/>
        </p:nvPicPr>
        <p:blipFill>
          <a:blip r:embed="rId2"/>
          <a:stretch>
            <a:fillRect/>
          </a:stretch>
        </p:blipFill>
        <p:spPr>
          <a:xfrm>
            <a:off x="673504" y="695041"/>
            <a:ext cx="7796991" cy="2445890"/>
          </a:xfrm>
          <a:prstGeom prst="rect">
            <a:avLst/>
          </a:prstGeom>
        </p:spPr>
      </p:pic>
      <p:sp>
        <p:nvSpPr>
          <p:cNvPr id="6" name="Slide Number Placeholder 5">
            <a:extLst>
              <a:ext uri="{FF2B5EF4-FFF2-40B4-BE49-F238E27FC236}">
                <a16:creationId xmlns:a16="http://schemas.microsoft.com/office/drawing/2014/main" id="{C7E45722-D197-7BA8-EE51-B8BE2BA31E44}"/>
              </a:ext>
            </a:extLst>
          </p:cNvPr>
          <p:cNvSpPr>
            <a:spLocks noGrp="1"/>
          </p:cNvSpPr>
          <p:nvPr>
            <p:ph type="sldNum" sz="quarter" idx="12"/>
          </p:nvPr>
        </p:nvSpPr>
        <p:spPr/>
        <p:txBody>
          <a:bodyPr/>
          <a:lstStyle/>
          <a:p>
            <a:fld id="{5DBB2226-AC6A-4678-AF06-A9834FC32730}" type="slidenum">
              <a:rPr lang="en-US" smtClean="0"/>
              <a:t>6</a:t>
            </a:fld>
            <a:endParaRPr lang="en-US" dirty="0"/>
          </a:p>
        </p:txBody>
      </p:sp>
    </p:spTree>
    <p:extLst>
      <p:ext uri="{BB962C8B-B14F-4D97-AF65-F5344CB8AC3E}">
        <p14:creationId xmlns:p14="http://schemas.microsoft.com/office/powerpoint/2010/main" val="7552792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Monosaccharides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1800" dirty="0"/>
              <a:t>Also called </a:t>
            </a:r>
            <a:r>
              <a:rPr lang="en-US" sz="1800" b="1" dirty="0"/>
              <a:t>‘simple’ sugars</a:t>
            </a:r>
            <a:r>
              <a:rPr lang="en-US" sz="1800" dirty="0"/>
              <a:t> are those which cannot be hydrolysed further into simpler forms.</a:t>
            </a:r>
          </a:p>
          <a:p>
            <a:pPr marL="0" indent="0" algn="just">
              <a:buNone/>
            </a:pPr>
            <a:r>
              <a:rPr lang="en-US" sz="1800" dirty="0"/>
              <a:t>General Form : C</a:t>
            </a:r>
            <a:r>
              <a:rPr lang="en-US" sz="1800" baseline="-25000" dirty="0"/>
              <a:t>n</a:t>
            </a:r>
            <a:r>
              <a:rPr lang="en-US" sz="1800" dirty="0"/>
              <a:t>H</a:t>
            </a:r>
            <a:r>
              <a:rPr lang="en-US" sz="1800" baseline="-25000" dirty="0"/>
              <a:t>2n </a:t>
            </a:r>
            <a:r>
              <a:rPr lang="en-US" sz="1800" dirty="0"/>
              <a:t>O</a:t>
            </a:r>
            <a:r>
              <a:rPr lang="en-US" sz="1800" baseline="-25000" dirty="0"/>
              <a:t>n</a:t>
            </a:r>
          </a:p>
          <a:p>
            <a:pPr marL="0" indent="0" algn="just">
              <a:buNone/>
            </a:pPr>
            <a:r>
              <a:rPr lang="en-US" sz="1800" dirty="0"/>
              <a:t>They can be subdivided further:</a:t>
            </a:r>
          </a:p>
          <a:p>
            <a:pPr marL="0" indent="0" algn="just">
              <a:buNone/>
            </a:pPr>
            <a:r>
              <a:rPr lang="en-US" sz="1800" i="1" dirty="0"/>
              <a:t>(a) Depending upon the number of carbon atoms </a:t>
            </a:r>
            <a:r>
              <a:rPr lang="en-US" sz="1800" dirty="0"/>
              <a:t>they possess, as trioses, tetroses, pentoses, hexoses, etc.</a:t>
            </a:r>
          </a:p>
          <a:p>
            <a:pPr marL="0" indent="0" algn="just">
              <a:buNone/>
            </a:pPr>
            <a:r>
              <a:rPr lang="en-US" sz="1800" dirty="0"/>
              <a:t> </a:t>
            </a:r>
            <a:r>
              <a:rPr lang="en-US" sz="1800" i="1" dirty="0"/>
              <a:t>(b) Depending upon whether aldehyde (– CHO) or ketone (– CO) groups </a:t>
            </a:r>
            <a:r>
              <a:rPr lang="en-US" sz="1800" dirty="0"/>
              <a:t>are present as aldoses or ketoses.</a:t>
            </a:r>
          </a:p>
          <a:p>
            <a:pPr marL="0" indent="0" algn="just">
              <a:buNone/>
            </a:pPr>
            <a:endParaRPr lang="en-US" sz="1800" baseline="-25000" dirty="0"/>
          </a:p>
          <a:p>
            <a:pPr marL="0" indent="0" algn="just">
              <a:buNone/>
            </a:pPr>
            <a:endParaRPr lang="en-US" sz="1800" dirty="0"/>
          </a:p>
          <a:p>
            <a:pPr algn="just">
              <a:buFont typeface="Wingdings" panose="05000000000000000000" pitchFamily="2" charset="2"/>
              <a:buChar char="Ø"/>
            </a:pPr>
            <a:r>
              <a:rPr lang="en-US" sz="1800" dirty="0"/>
              <a:t>Trioses: Both D-glyceraldehyde and dihydroxyacetone occur in the form of phosphate esters, as intermediates in glycolysis. They are also the precursors of glycerol, which the organism synthesises and incorporates into various types of lipids.</a:t>
            </a:r>
          </a:p>
          <a:p>
            <a:pPr marL="0" indent="0" algn="just">
              <a:buNone/>
            </a:pPr>
            <a:endParaRPr lang="en-US" sz="1800" baseline="-25000" dirty="0"/>
          </a:p>
          <a:p>
            <a:pPr marL="0" indent="0" algn="just">
              <a:buNone/>
            </a:pPr>
            <a:endParaRPr lang="en-US" sz="1800" baseline="-25000" dirty="0"/>
          </a:p>
        </p:txBody>
      </p:sp>
      <p:sp>
        <p:nvSpPr>
          <p:cNvPr id="4" name="Slide Number Placeholder 3">
            <a:extLst>
              <a:ext uri="{FF2B5EF4-FFF2-40B4-BE49-F238E27FC236}">
                <a16:creationId xmlns:a16="http://schemas.microsoft.com/office/drawing/2014/main" id="{832092F8-04BF-A821-5FF7-D0CEB118CB3C}"/>
              </a:ext>
            </a:extLst>
          </p:cNvPr>
          <p:cNvSpPr>
            <a:spLocks noGrp="1"/>
          </p:cNvSpPr>
          <p:nvPr>
            <p:ph type="sldNum" sz="quarter" idx="12"/>
          </p:nvPr>
        </p:nvSpPr>
        <p:spPr/>
        <p:txBody>
          <a:bodyPr/>
          <a:lstStyle/>
          <a:p>
            <a:fld id="{5DBB2226-AC6A-4678-AF06-A9834FC32730}" type="slidenum">
              <a:rPr lang="en-US" smtClean="0"/>
              <a:t>7</a:t>
            </a:fld>
            <a:endParaRPr lang="en-US" dirty="0"/>
          </a:p>
        </p:txBody>
      </p:sp>
    </p:spTree>
    <p:extLst>
      <p:ext uri="{BB962C8B-B14F-4D97-AF65-F5344CB8AC3E}">
        <p14:creationId xmlns:p14="http://schemas.microsoft.com/office/powerpoint/2010/main" val="6707905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681318"/>
            <a:ext cx="7680960" cy="5495364"/>
          </a:xfrm>
        </p:spPr>
        <p:txBody>
          <a:bodyPr>
            <a:normAutofit lnSpcReduction="10000"/>
          </a:bodyPr>
          <a:lstStyle/>
          <a:p>
            <a:pPr algn="just">
              <a:buFont typeface="Wingdings" panose="05000000000000000000" pitchFamily="2" charset="2"/>
              <a:buChar char="Ø"/>
            </a:pPr>
            <a:r>
              <a:rPr lang="en-US" sz="1800" dirty="0"/>
              <a:t>Tetroses: Erythrose-4-P occurs as an intermediate in hexosemonophosphate shunt which is an alternative pathway for glucose oxidation.</a:t>
            </a:r>
          </a:p>
          <a:p>
            <a:pPr algn="just">
              <a:buFont typeface="Wingdings" panose="05000000000000000000" pitchFamily="2" charset="2"/>
              <a:buChar char="Ø"/>
            </a:pPr>
            <a:r>
              <a:rPr lang="en-US" sz="1800" b="1" dirty="0"/>
              <a:t>Pentoses</a:t>
            </a:r>
          </a:p>
          <a:p>
            <a:pPr marL="0" indent="0" algn="just">
              <a:buNone/>
            </a:pPr>
            <a:r>
              <a:rPr lang="en-US" sz="1800" dirty="0"/>
              <a:t>• </a:t>
            </a:r>
            <a:r>
              <a:rPr lang="en-US" sz="1800" b="1" dirty="0"/>
              <a:t>D-ribose</a:t>
            </a:r>
            <a:r>
              <a:rPr lang="en-US" sz="1800" dirty="0"/>
              <a:t> is a constituent of nucleic acid RNA; also as a constituent of certain coenzymes, e.g. FAD, NAD, coenzyme A.</a:t>
            </a:r>
          </a:p>
          <a:p>
            <a:pPr marL="0" indent="0" algn="just">
              <a:buNone/>
            </a:pPr>
            <a:r>
              <a:rPr lang="en-US" sz="1800" dirty="0"/>
              <a:t>• </a:t>
            </a:r>
            <a:r>
              <a:rPr lang="en-US" sz="1800" b="1" dirty="0"/>
              <a:t>D-2-deoxyribos</a:t>
            </a:r>
            <a:r>
              <a:rPr lang="en-US" sz="1800" dirty="0"/>
              <a:t>e is a constituent of DNA.</a:t>
            </a:r>
          </a:p>
          <a:p>
            <a:pPr marL="0" indent="0" algn="just">
              <a:buNone/>
            </a:pPr>
            <a:r>
              <a:rPr lang="en-US" sz="1800" dirty="0"/>
              <a:t>• </a:t>
            </a:r>
            <a:r>
              <a:rPr lang="en-US" sz="1800" b="1" dirty="0"/>
              <a:t>L-xylulose</a:t>
            </a:r>
            <a:r>
              <a:rPr lang="en-US" sz="1800" dirty="0"/>
              <a:t> is a metabolite of D-glucuronic acid and is excreted in urine of humans afflicted with a hereditary abnormality in metabolism called pentosuria.</a:t>
            </a:r>
          </a:p>
          <a:p>
            <a:pPr algn="just">
              <a:buFont typeface="Wingdings" panose="05000000000000000000" pitchFamily="2" charset="2"/>
              <a:buChar char="Ø"/>
            </a:pPr>
            <a:r>
              <a:rPr lang="en-US" sz="1800" b="1" dirty="0"/>
              <a:t>Hexoses</a:t>
            </a:r>
          </a:p>
          <a:p>
            <a:pPr marL="0" indent="0" algn="just">
              <a:buNone/>
            </a:pPr>
            <a:r>
              <a:rPr lang="en-US" sz="1800" dirty="0"/>
              <a:t>1. D-Glucose: (Synonyms: Dextrose, Grape Sugar)</a:t>
            </a:r>
          </a:p>
          <a:p>
            <a:pPr marL="0" indent="0" algn="just">
              <a:buNone/>
            </a:pPr>
            <a:r>
              <a:rPr lang="en-US" sz="1800" dirty="0"/>
              <a:t>• It is the chief physiological sugar present in normal blood continually and at fairly constant level, i.e. about 0.1 per cent. All tissues utilise glucose for energy. Erythrocytes and Brain cells utilise glucose solely for energy purposes.  Stored as glycogen in liver and muscles mainly.</a:t>
            </a:r>
          </a:p>
          <a:p>
            <a:pPr marL="0" indent="0" algn="just">
              <a:buNone/>
            </a:pPr>
            <a:r>
              <a:rPr lang="en-US" sz="1800" dirty="0"/>
              <a:t>• Occurs as a constituent of disaccharide and polysaccharides.</a:t>
            </a:r>
          </a:p>
          <a:p>
            <a:pPr marL="0" indent="0" algn="just">
              <a:buNone/>
            </a:pPr>
            <a:endParaRPr lang="en-US" sz="1800" dirty="0"/>
          </a:p>
          <a:p>
            <a:pPr marL="0" indent="0" algn="just">
              <a:buNone/>
            </a:pPr>
            <a:endParaRPr lang="en-US" sz="1800" dirty="0"/>
          </a:p>
        </p:txBody>
      </p:sp>
      <p:sp>
        <p:nvSpPr>
          <p:cNvPr id="4" name="Slide Number Placeholder 3">
            <a:extLst>
              <a:ext uri="{FF2B5EF4-FFF2-40B4-BE49-F238E27FC236}">
                <a16:creationId xmlns:a16="http://schemas.microsoft.com/office/drawing/2014/main" id="{29EF7C78-5407-3AB1-1A15-928CF4829DB6}"/>
              </a:ext>
            </a:extLst>
          </p:cNvPr>
          <p:cNvSpPr>
            <a:spLocks noGrp="1"/>
          </p:cNvSpPr>
          <p:nvPr>
            <p:ph type="sldNum" sz="quarter" idx="12"/>
          </p:nvPr>
        </p:nvSpPr>
        <p:spPr/>
        <p:txBody>
          <a:bodyPr/>
          <a:lstStyle/>
          <a:p>
            <a:fld id="{5DBB2226-AC6A-4678-AF06-A9834FC32730}" type="slidenum">
              <a:rPr lang="en-US" smtClean="0"/>
              <a:t>8</a:t>
            </a:fld>
            <a:endParaRPr lang="en-US" dirty="0"/>
          </a:p>
        </p:txBody>
      </p:sp>
    </p:spTree>
    <p:extLst>
      <p:ext uri="{BB962C8B-B14F-4D97-AF65-F5344CB8AC3E}">
        <p14:creationId xmlns:p14="http://schemas.microsoft.com/office/powerpoint/2010/main" val="39705472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690283"/>
            <a:ext cx="7680960" cy="5522258"/>
          </a:xfrm>
        </p:spPr>
        <p:txBody>
          <a:bodyPr>
            <a:normAutofit/>
          </a:bodyPr>
          <a:lstStyle/>
          <a:p>
            <a:pPr marL="0" indent="0" algn="just">
              <a:buNone/>
            </a:pPr>
            <a:r>
              <a:rPr lang="en-US" sz="1800" dirty="0"/>
              <a:t>2. D-galactose: Seldom found free in nature. In combination it occurs both in plants and animals.</a:t>
            </a:r>
          </a:p>
          <a:p>
            <a:pPr marL="0" indent="0" algn="just">
              <a:buNone/>
            </a:pPr>
            <a:r>
              <a:rPr lang="en-US" sz="1800" dirty="0"/>
              <a:t>• Occurs as a constituent of milk sugar lactose and also in tissues as a constituent of galactolipid and glycoproteins.</a:t>
            </a:r>
          </a:p>
          <a:p>
            <a:pPr marL="0" indent="0" algn="just">
              <a:buNone/>
            </a:pPr>
            <a:r>
              <a:rPr lang="en-US" sz="1800" dirty="0"/>
              <a:t>3.  D-fructose: It is a ketohexose and commonly called as fruit sugar, as it occurs free in fruits.</a:t>
            </a:r>
          </a:p>
          <a:p>
            <a:pPr marL="0" indent="0" algn="just">
              <a:buNone/>
            </a:pPr>
            <a:r>
              <a:rPr lang="en-US" sz="1800" dirty="0"/>
              <a:t>• It is very sweet sugar, much sweeter than sucrose and more reactive than glucose. It occurs as a constituent of sucrose and also of the polysaccharide inulin. It is laevorotatory and hence is also called laevulose.</a:t>
            </a:r>
          </a:p>
          <a:p>
            <a:pPr marL="0" indent="0" algn="just">
              <a:buNone/>
            </a:pPr>
            <a:r>
              <a:rPr lang="en-US" sz="1800" dirty="0"/>
              <a:t>Seminal fluid is rich in fructose and sperms utilize fructose for energy. Fructose is formed in the seminiferous tubular epithelial cells from glucose.</a:t>
            </a:r>
          </a:p>
          <a:p>
            <a:pPr marL="0" indent="0" algn="just">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3A4F87E-BEA6-C148-D0EF-6B6EAA2B5062}"/>
              </a:ext>
            </a:extLst>
          </p:cNvPr>
          <p:cNvSpPr>
            <a:spLocks noGrp="1"/>
          </p:cNvSpPr>
          <p:nvPr>
            <p:ph type="sldNum" sz="quarter" idx="12"/>
          </p:nvPr>
        </p:nvSpPr>
        <p:spPr/>
        <p:txBody>
          <a:bodyPr/>
          <a:lstStyle/>
          <a:p>
            <a:fld id="{5DBB2226-AC6A-4678-AF06-A9834FC32730}" type="slidenum">
              <a:rPr lang="en-US" smtClean="0"/>
              <a:t>9</a:t>
            </a:fld>
            <a:endParaRPr lang="en-US" dirty="0"/>
          </a:p>
        </p:txBody>
      </p:sp>
    </p:spTree>
    <p:extLst>
      <p:ext uri="{BB962C8B-B14F-4D97-AF65-F5344CB8AC3E}">
        <p14:creationId xmlns:p14="http://schemas.microsoft.com/office/powerpoint/2010/main" val="224539362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1062</TotalTime>
  <Words>2131</Words>
  <Application>Microsoft Office PowerPoint</Application>
  <PresentationFormat>On-screen Show (4:3)</PresentationFormat>
  <Paragraphs>121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Garamond</vt:lpstr>
      <vt:lpstr>Wingdings</vt:lpstr>
      <vt:lpstr>Savon</vt:lpstr>
      <vt:lpstr>Carbohydrates </vt:lpstr>
      <vt:lpstr>Carbohydrates</vt:lpstr>
      <vt:lpstr>Some General Properties</vt:lpstr>
      <vt:lpstr>PowerPoint Presentation</vt:lpstr>
      <vt:lpstr>PowerPoint Presentation</vt:lpstr>
      <vt:lpstr>PowerPoint Presentation</vt:lpstr>
      <vt:lpstr>Monosaccharides</vt:lpstr>
      <vt:lpstr>PowerPoint Presentation</vt:lpstr>
      <vt:lpstr>PowerPoint Presentation</vt:lpstr>
      <vt:lpstr>IMPORTANT PROPERTIES OF MONOSACCHARIDES</vt:lpstr>
      <vt:lpstr>PowerPoint Presentation</vt:lpstr>
      <vt:lpstr>Disaccharides</vt:lpstr>
      <vt:lpstr>PowerPoint Presentation</vt:lpstr>
      <vt:lpstr>PowerPoint Presentation</vt:lpstr>
      <vt:lpstr>Oligosaccharides</vt:lpstr>
      <vt:lpstr>Polysaccharides</vt:lpstr>
      <vt:lpstr>Glycogen</vt:lpstr>
      <vt:lpstr>Hyaluronic Acid</vt:lpstr>
      <vt:lpstr>Heparin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Siddharth</dc:creator>
  <cp:lastModifiedBy>Rajesh Patel</cp:lastModifiedBy>
  <cp:revision>52</cp:revision>
  <dcterms:created xsi:type="dcterms:W3CDTF">2016-07-08T15:18:12Z</dcterms:created>
  <dcterms:modified xsi:type="dcterms:W3CDTF">2024-05-15T12:50:57Z</dcterms:modified>
</cp:coreProperties>
</file>