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4" r:id="rId9"/>
    <p:sldId id="263" r:id="rId10"/>
    <p:sldId id="31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6" r:id="rId30"/>
    <p:sldId id="281" r:id="rId31"/>
    <p:sldId id="283" r:id="rId32"/>
    <p:sldId id="284" r:id="rId33"/>
    <p:sldId id="28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1" r:id="rId45"/>
    <p:sldId id="302" r:id="rId46"/>
    <p:sldId id="297" r:id="rId47"/>
    <p:sldId id="298" r:id="rId48"/>
    <p:sldId id="299" r:id="rId49"/>
    <p:sldId id="300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89F17-AA52-4F9B-BBF8-75FA8120AB20}" type="datetimeFigureOut">
              <a:rPr lang="en-IN" smtClean="0"/>
              <a:t>25-05-2024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91CF-8A60-4E98-9802-96718543E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4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E22636-BC29-410F-8ADB-4E0F36BB03E9}" type="datetime1">
              <a:rPr lang="en-US" smtClean="0"/>
              <a:t>5/25/2024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3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361-08D5-44F3-80EE-F5CB78147820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D2F-4372-445B-AE4E-44B08382DA35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8FA6-F94E-438D-B326-DECDE7BFE6EF}" type="datetime1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70EC72-5C37-4F03-B432-CE63B222CDBF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4508-5A5A-4ADC-A335-03839AE7B873}" type="datetime1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6C46-F384-49A8-A6A8-3CBB0E77C5D5}" type="datetime1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8B84-FF5A-4C46-BBFC-8797BA199B58}" type="datetime1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7875-4508-46E2-AECB-EFB2AF11AAFD}" type="datetime1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8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014C-4DE3-4C50-9F36-A084BAE8245B}" type="datetime1">
              <a:rPr lang="en-US" smtClean="0"/>
              <a:t>5/25/2024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750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132C436-B233-4CEA-B5F0-487DE11126F0}" type="datetime1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225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887C3B-A619-4A1F-80F7-BAEB8ACD07C4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ages&amp;cd=&amp;cad=rja&amp;uact=8&amp;ved=0CAgQjRw&amp;url=http://bookcoverimgs.com/z-line-esophagus/&amp;ei=dusLVcimL46wuQSNuICYCA&amp;psig=AFQjCNHSGf20Slva5_l4y0XRS1jzpIdydg&amp;ust=142693093490813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Carcinoma Esophagus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734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high-incidence areas where screening is </a:t>
            </a:r>
            <a:r>
              <a:rPr lang="en-IN" dirty="0" err="1"/>
              <a:t>practice,the</a:t>
            </a:r>
            <a:r>
              <a:rPr lang="en-IN" dirty="0"/>
              <a:t> most prominent early symptom is pain on swallowing rough or dry food</a:t>
            </a:r>
          </a:p>
          <a:p>
            <a:endParaRPr lang="en-US" dirty="0"/>
          </a:p>
          <a:p>
            <a:r>
              <a:rPr lang="en-US" dirty="0"/>
              <a:t>Systemic disease – jaundice ,excessive pain ,bone pain, respiratory symptoms</a:t>
            </a:r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FC4E7-B137-498A-1B62-9C06A87D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FE330-134F-6A01-0274-EF41EE05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9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Endoscopy</a:t>
            </a:r>
          </a:p>
          <a:p>
            <a:r>
              <a:rPr lang="en-US" dirty="0"/>
              <a:t>CT</a:t>
            </a:r>
          </a:p>
          <a:p>
            <a:r>
              <a:rPr lang="en-US" dirty="0"/>
              <a:t>PET</a:t>
            </a:r>
          </a:p>
          <a:p>
            <a:r>
              <a:rPr lang="en-US" dirty="0"/>
              <a:t>MRI</a:t>
            </a:r>
          </a:p>
          <a:p>
            <a:r>
              <a:rPr lang="en-US" dirty="0"/>
              <a:t>EUS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781A4-A0F7-99E0-A6D5-15A94F5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D270E-7CD4-ECD4-FA81-7B111E01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Esophagoscopy :</a:t>
            </a:r>
          </a:p>
          <a:p>
            <a:pPr marL="274320" lvl="1" indent="0">
              <a:buNone/>
            </a:pPr>
            <a:r>
              <a:rPr lang="en-US" dirty="0"/>
              <a:t>Good 1st test – dysphagia &amp;</a:t>
            </a:r>
          </a:p>
          <a:p>
            <a:pPr marL="274320" lvl="1" indent="0">
              <a:buNone/>
            </a:pPr>
            <a:r>
              <a:rPr lang="en-US" dirty="0"/>
              <a:t>suspecting ca Esophagus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dirty="0"/>
              <a:t>Can differentiate intra luminal </a:t>
            </a:r>
          </a:p>
          <a:p>
            <a:pPr marL="274320" lvl="1" indent="0">
              <a:buNone/>
            </a:pPr>
            <a:r>
              <a:rPr lang="en-US" dirty="0"/>
              <a:t>From intramural &amp; intrinsic from extrinsic</a:t>
            </a:r>
          </a:p>
          <a:p>
            <a:endParaRPr lang="en-IN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486400" y="274638"/>
            <a:ext cx="2859026" cy="6282922"/>
            <a:chOff x="404" y="2560"/>
            <a:chExt cx="972" cy="1809"/>
          </a:xfrm>
        </p:grpSpPr>
        <p:pic>
          <p:nvPicPr>
            <p:cNvPr id="5" name="Picture 20" descr="0e7f751328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" t="40891" r="60429"/>
            <a:stretch>
              <a:fillRect/>
            </a:stretch>
          </p:blipFill>
          <p:spPr bwMode="auto">
            <a:xfrm>
              <a:off x="466" y="2560"/>
              <a:ext cx="720" cy="148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404" y="4165"/>
              <a:ext cx="931" cy="2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000" dirty="0"/>
                <a:t>Apple core appearance</a:t>
              </a:r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 flipH="1" flipV="1">
              <a:off x="743" y="3415"/>
              <a:ext cx="633" cy="7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DF05D-139D-368A-BEB3-A4C26CFB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4EF71-3327-2B5C-4AA3-00CD669F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Endoscopy :</a:t>
            </a:r>
          </a:p>
          <a:p>
            <a:pPr lvl="1"/>
            <a:r>
              <a:rPr lang="en-US" dirty="0" err="1"/>
              <a:t>Dx</a:t>
            </a:r>
            <a:r>
              <a:rPr lang="en-US" dirty="0"/>
              <a:t> of esophageal </a:t>
            </a:r>
            <a:r>
              <a:rPr lang="en-US" dirty="0" err="1"/>
              <a:t>ca</a:t>
            </a:r>
            <a:r>
              <a:rPr lang="en-US" dirty="0"/>
              <a:t> is best made by endoscopic biopsy</a:t>
            </a:r>
          </a:p>
          <a:p>
            <a:endParaRPr lang="en-US" dirty="0"/>
          </a:p>
          <a:p>
            <a:r>
              <a:rPr lang="en-US" dirty="0"/>
              <a:t>Critical points :</a:t>
            </a:r>
          </a:p>
          <a:p>
            <a:pPr lvl="1"/>
            <a:r>
              <a:rPr lang="en-US" dirty="0"/>
              <a:t>Location of lesion</a:t>
            </a:r>
          </a:p>
          <a:p>
            <a:pPr lvl="1"/>
            <a:r>
              <a:rPr lang="en-US" dirty="0"/>
              <a:t>Nature of lesion (polypoid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Extent &amp; relationship to </a:t>
            </a:r>
            <a:r>
              <a:rPr lang="en-US" dirty="0" err="1"/>
              <a:t>cricophayngeus</a:t>
            </a:r>
            <a:r>
              <a:rPr lang="en-US" dirty="0"/>
              <a:t>, GEJ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810000" cy="317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6248-1A50-9F33-42F3-7BB03210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27F9-FD06-9ED3-EE85-ADAA002C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CT :</a:t>
            </a:r>
          </a:p>
          <a:p>
            <a:endParaRPr lang="en-US" dirty="0"/>
          </a:p>
          <a:p>
            <a:r>
              <a:rPr lang="en-US" dirty="0"/>
              <a:t>Imp for staging.</a:t>
            </a:r>
          </a:p>
          <a:p>
            <a:r>
              <a:rPr lang="en-US" dirty="0"/>
              <a:t>Chest and abdomen –</a:t>
            </a:r>
          </a:p>
          <a:p>
            <a:r>
              <a:rPr lang="en-US" dirty="0"/>
              <a:t>Length , thickness, LN </a:t>
            </a:r>
          </a:p>
          <a:p>
            <a:r>
              <a:rPr lang="en-US" dirty="0"/>
              <a:t>Liver and lung </a:t>
            </a:r>
            <a:r>
              <a:rPr lang="en-US" dirty="0" err="1"/>
              <a:t>mets</a:t>
            </a:r>
            <a:r>
              <a:rPr lang="en-US" dirty="0"/>
              <a:t> , T4</a:t>
            </a:r>
          </a:p>
          <a:p>
            <a:r>
              <a:rPr lang="en-US" dirty="0"/>
              <a:t>Accuracy 57% T</a:t>
            </a:r>
          </a:p>
          <a:p>
            <a:r>
              <a:rPr lang="en-US" dirty="0"/>
              <a:t>74% N , 83% M</a:t>
            </a:r>
          </a:p>
          <a:p>
            <a:endParaRPr lang="en-US" dirty="0"/>
          </a:p>
          <a:p>
            <a:r>
              <a:rPr lang="en-IN" dirty="0"/>
              <a:t>Many unresectable </a:t>
            </a:r>
            <a:r>
              <a:rPr lang="en-IN" dirty="0" err="1"/>
              <a:t>Tumors</a:t>
            </a:r>
            <a:r>
              <a:rPr lang="en-IN" dirty="0"/>
              <a:t> by </a:t>
            </a:r>
          </a:p>
          <a:p>
            <a:r>
              <a:rPr lang="en-IN" dirty="0"/>
              <a:t>CT scan are deemed </a:t>
            </a:r>
            <a:r>
              <a:rPr lang="en-IN" dirty="0" err="1"/>
              <a:t>resectable</a:t>
            </a:r>
            <a:r>
              <a:rPr lang="en-IN" dirty="0"/>
              <a:t> at the</a:t>
            </a:r>
          </a:p>
          <a:p>
            <a:r>
              <a:rPr lang="en-IN" dirty="0"/>
              <a:t>time of surgery.</a:t>
            </a: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12500" r="32651" b="17708"/>
          <a:stretch>
            <a:fillRect/>
          </a:stretch>
        </p:blipFill>
        <p:spPr bwMode="auto">
          <a:xfrm>
            <a:off x="4648200" y="265113"/>
            <a:ext cx="4235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F3472-BCD4-2C1D-4B2F-667339F6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1FE2-DCD1-87A0-E591-D5ECCB1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</a:t>
            </a:r>
            <a:endParaRPr lang="en-IN" dirty="0"/>
          </a:p>
        </p:txBody>
      </p:sp>
      <p:pic>
        <p:nvPicPr>
          <p:cNvPr id="4" name="Picture 2" descr="http://www.aboutcancer.com/esophagus_normal_ct_bmc_sep_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0386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2" y="2057401"/>
            <a:ext cx="4038598" cy="304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BECB3-47DA-6AC3-74DD-E91592DC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ACFF-1A95-22E7-19CC-A164E101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PET :</a:t>
            </a:r>
          </a:p>
          <a:p>
            <a:r>
              <a:rPr lang="en-US" dirty="0"/>
              <a:t>FDG –PET </a:t>
            </a:r>
          </a:p>
          <a:p>
            <a:endParaRPr lang="en-US" dirty="0"/>
          </a:p>
          <a:p>
            <a:r>
              <a:rPr lang="en-US" dirty="0"/>
              <a:t>Evaluates </a:t>
            </a:r>
          </a:p>
          <a:p>
            <a:r>
              <a:rPr lang="en-US" dirty="0"/>
              <a:t>Primary mass</a:t>
            </a:r>
          </a:p>
          <a:p>
            <a:r>
              <a:rPr lang="en-US" dirty="0"/>
              <a:t>LN</a:t>
            </a:r>
          </a:p>
          <a:p>
            <a:r>
              <a:rPr lang="en-US" dirty="0"/>
              <a:t>Mets</a:t>
            </a:r>
          </a:p>
          <a:p>
            <a:r>
              <a:rPr lang="en-US" dirty="0"/>
              <a:t>Sensitivity and specificity</a:t>
            </a:r>
          </a:p>
          <a:p>
            <a:r>
              <a:rPr lang="en-US" dirty="0"/>
              <a:t>Slightly greater than CT </a:t>
            </a:r>
          </a:p>
          <a:p>
            <a:endParaRPr lang="en-US" dirty="0"/>
          </a:p>
          <a:p>
            <a:r>
              <a:rPr lang="en-US" dirty="0"/>
              <a:t>Not reliable as single </a:t>
            </a:r>
            <a:r>
              <a:rPr lang="en-US" dirty="0" err="1"/>
              <a:t>Dx</a:t>
            </a:r>
            <a:r>
              <a:rPr lang="en-US" dirty="0"/>
              <a:t> tool]</a:t>
            </a:r>
          </a:p>
          <a:p>
            <a:r>
              <a:rPr lang="en-US" dirty="0"/>
              <a:t>Value in evaluating response to chemo and RT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09B38-35CE-BFCB-C9D9-39B32BB9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08E70-0558-910C-7209-E6D0C5F1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8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 </a:t>
            </a:r>
            <a:endParaRPr lang="en-IN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6763" y="1753639"/>
            <a:ext cx="7850474" cy="4630882"/>
            <a:chOff x="-76200" y="3276600"/>
            <a:chExt cx="9296400" cy="3581400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-76200" y="3276600"/>
              <a:ext cx="9296400" cy="3581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5" t="37500" r="54871" b="34375"/>
            <a:stretch>
              <a:fillRect/>
            </a:stretch>
          </p:blipFill>
          <p:spPr bwMode="auto">
            <a:xfrm>
              <a:off x="304800" y="3429000"/>
              <a:ext cx="3200400" cy="2331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29" t="37500" r="32651" b="34375"/>
            <a:stretch>
              <a:fillRect/>
            </a:stretch>
          </p:blipFill>
          <p:spPr bwMode="auto">
            <a:xfrm>
              <a:off x="5105400" y="3459480"/>
              <a:ext cx="3276600" cy="2331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28600" y="5751493"/>
              <a:ext cx="8305800" cy="7742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1400" b="1" dirty="0">
                  <a:solidFill>
                    <a:schemeClr val="bg1"/>
                  </a:solidFill>
                </a:rPr>
                <a:t>Figure </a:t>
              </a:r>
              <a:r>
                <a:rPr lang="en-US" sz="1400" dirty="0">
                  <a:solidFill>
                    <a:schemeClr val="bg1"/>
                  </a:solidFill>
                </a:rPr>
                <a:t>Distant lymph node metastases of esophageal cancer detected by integrated CT PET. </a:t>
              </a:r>
              <a:r>
                <a:rPr lang="en-US" sz="1400" b="1" dirty="0">
                  <a:solidFill>
                    <a:schemeClr val="bg1"/>
                  </a:solidFill>
                </a:rPr>
                <a:t>A,</a:t>
              </a:r>
              <a:r>
                <a:rPr lang="en-US" sz="1400" dirty="0">
                  <a:solidFill>
                    <a:schemeClr val="bg1"/>
                  </a:solidFill>
                </a:rPr>
                <a:t> Integrated CT PET demonstrates </a:t>
              </a:r>
              <a:r>
                <a:rPr lang="en-US" sz="1400" dirty="0" err="1">
                  <a:solidFill>
                    <a:schemeClr val="bg1"/>
                  </a:solidFill>
                </a:rPr>
                <a:t>para</a:t>
              </a:r>
              <a:r>
                <a:rPr lang="en-US" sz="1400" dirty="0">
                  <a:solidFill>
                    <a:schemeClr val="bg1"/>
                  </a:solidFill>
                </a:rPr>
                <a:t>-aortic lymph node metastases showing increased FDG uptake </a:t>
              </a:r>
              <a:r>
                <a:rPr lang="en-US" sz="1400" i="1" dirty="0">
                  <a:solidFill>
                    <a:schemeClr val="bg1"/>
                  </a:solidFill>
                </a:rPr>
                <a:t>(arrowheads)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b="1" dirty="0">
                  <a:solidFill>
                    <a:schemeClr val="bg1"/>
                  </a:solidFill>
                </a:rPr>
                <a:t>B,</a:t>
              </a:r>
              <a:r>
                <a:rPr lang="en-US" sz="1400" dirty="0">
                  <a:solidFill>
                    <a:schemeClr val="bg1"/>
                  </a:solidFill>
                </a:rPr>
                <a:t> Corresponding CT image shows lymph nodes </a:t>
              </a:r>
              <a:r>
                <a:rPr lang="en-US" sz="1400" i="1" dirty="0">
                  <a:solidFill>
                    <a:schemeClr val="bg1"/>
                  </a:solidFill>
                </a:rPr>
                <a:t>(arrowheads)</a:t>
              </a:r>
              <a:r>
                <a:rPr lang="en-US" sz="1400" dirty="0">
                  <a:solidFill>
                    <a:schemeClr val="bg1"/>
                  </a:solidFill>
                </a:rPr>
                <a:t> measuring 5 to 8 mm in diameter. Based on size criteria, these lymph nodes may be considered benign on CT scan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D3C89-6B01-5648-80C1-378147D0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8C766-3310-A4A9-F87B-3C4159BB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  <a:p>
            <a:r>
              <a:rPr lang="en-US" dirty="0"/>
              <a:t>Not done routinely</a:t>
            </a:r>
          </a:p>
          <a:p>
            <a:r>
              <a:rPr lang="en-US" dirty="0"/>
              <a:t>To identify involvement of vascular &amp; neural </a:t>
            </a:r>
          </a:p>
          <a:p>
            <a:r>
              <a:rPr lang="en-US" dirty="0"/>
              <a:t>Accurately detects T4 and </a:t>
            </a:r>
            <a:r>
              <a:rPr lang="en-US" dirty="0" err="1"/>
              <a:t>mets</a:t>
            </a:r>
            <a:r>
              <a:rPr lang="en-US" dirty="0"/>
              <a:t> </a:t>
            </a:r>
          </a:p>
          <a:p>
            <a:r>
              <a:rPr lang="en-US" dirty="0" err="1"/>
              <a:t>Overstages</a:t>
            </a:r>
            <a:r>
              <a:rPr lang="en-US" dirty="0"/>
              <a:t> T &amp; N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63FEF-5567-DB46-E464-CE966218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746C4-614E-F865-4B71-BA822E9B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EUS :</a:t>
            </a:r>
          </a:p>
          <a:p>
            <a:r>
              <a:rPr lang="en-IN" dirty="0"/>
              <a:t>can identify</a:t>
            </a:r>
          </a:p>
          <a:p>
            <a:r>
              <a:rPr lang="en-IN" dirty="0"/>
              <a:t>depth and length of the </a:t>
            </a:r>
            <a:r>
              <a:rPr lang="en-IN" dirty="0" err="1"/>
              <a:t>Tumor</a:t>
            </a:r>
            <a:endParaRPr lang="en-IN" dirty="0"/>
          </a:p>
          <a:p>
            <a:r>
              <a:rPr lang="en-IN" dirty="0"/>
              <a:t>degree of luminal compromise</a:t>
            </a:r>
          </a:p>
          <a:p>
            <a:r>
              <a:rPr lang="en-IN" dirty="0"/>
              <a:t>status of regional LN &amp;involvement of adjacent structures.</a:t>
            </a:r>
          </a:p>
          <a:p>
            <a:r>
              <a:rPr lang="en-IN" dirty="0"/>
              <a:t>In addition, biopsy samples - mass and lymph nodes in the </a:t>
            </a:r>
            <a:r>
              <a:rPr lang="en-IN" dirty="0" err="1"/>
              <a:t>paratracheal</a:t>
            </a:r>
            <a:r>
              <a:rPr lang="en-IN" dirty="0"/>
              <a:t>, </a:t>
            </a:r>
            <a:r>
              <a:rPr lang="en-IN" dirty="0" err="1"/>
              <a:t>subcarinal</a:t>
            </a:r>
            <a:r>
              <a:rPr lang="en-IN" dirty="0"/>
              <a:t>, </a:t>
            </a:r>
            <a:r>
              <a:rPr lang="en-IN" dirty="0" err="1"/>
              <a:t>paraesophageal</a:t>
            </a:r>
            <a:r>
              <a:rPr lang="en-IN" dirty="0"/>
              <a:t>, celiac, lesser curvature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C8B44-1EFB-9998-B80C-4663FF1B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F9C73-2B9A-B094-241E-8E1C761D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It remains the sixth most common malignancy</a:t>
            </a:r>
          </a:p>
          <a:p>
            <a:r>
              <a:rPr lang="en-IN" dirty="0"/>
              <a:t>Incidence of 160/100,000 in parts of South Africa and China and 540/100,000 in Kazakhstan.</a:t>
            </a:r>
          </a:p>
          <a:p>
            <a:r>
              <a:rPr lang="en-US" dirty="0"/>
              <a:t>India 8-20 / 100,000 , 6th most common in males</a:t>
            </a:r>
          </a:p>
          <a:p>
            <a:r>
              <a:rPr lang="en-IN" dirty="0"/>
              <a:t>Squamous cell carcinoma still accounts for most </a:t>
            </a:r>
            <a:r>
              <a:rPr lang="en-IN" dirty="0" err="1"/>
              <a:t>esophageal</a:t>
            </a:r>
            <a:r>
              <a:rPr lang="en-IN" dirty="0"/>
              <a:t> cancers diagnosed.</a:t>
            </a:r>
          </a:p>
          <a:p>
            <a:r>
              <a:rPr lang="en-US" dirty="0"/>
              <a:t>M:F – 3:1 (Squamous Cell Carcinoma) .. …..15:1 (adeno)</a:t>
            </a:r>
          </a:p>
          <a:p>
            <a:r>
              <a:rPr lang="en-US" dirty="0"/>
              <a:t>Adeno – whites …..Squamous Cell Carcinoma – African American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71316-1D8E-5155-73E1-9C076585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2A6A-DF64-3256-ADBF-2381F1C2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EUS </a:t>
            </a:r>
            <a:endParaRPr lang="en-IN" dirty="0"/>
          </a:p>
        </p:txBody>
      </p:sp>
      <p:pic>
        <p:nvPicPr>
          <p:cNvPr id="4" name="Picture 2" descr="  Fig. 14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692" y="2438400"/>
            <a:ext cx="3878615" cy="39322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9" y="487363"/>
            <a:ext cx="5257800" cy="248431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CA20C-47DC-54AA-853C-37F72C5E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C0B5-76B8-A373-D085-54FCF6F6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EMR :</a:t>
            </a:r>
          </a:p>
          <a:p>
            <a:r>
              <a:rPr lang="en-IN" dirty="0"/>
              <a:t>double-channel endoscope with a soft plastic cap at its tip. The cap is placed over the top of the lesion, suction is applied, and a snare is brought down over the top of the lesion</a:t>
            </a:r>
          </a:p>
          <a:p>
            <a:r>
              <a:rPr lang="en-IN" dirty="0"/>
              <a:t>A biopsy specimen of 1 to 1.5 cm will contain mucosa and submucosa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4156348"/>
            <a:ext cx="4162426" cy="2427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9E4B6-5012-71BB-DAB8-F5289AF2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5550-9AC7-EE06-E6B3-0473E686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- EMR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May also be used as a therapeutic modality for premalignant and early malignant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37" y="2819400"/>
            <a:ext cx="3591925" cy="37338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79266-EB0B-844C-8630-2A3F5B3C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4374-5AB5-7062-CCD0-D947A667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3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Minimal invasive surgical modalities :</a:t>
            </a:r>
          </a:p>
          <a:p>
            <a:r>
              <a:rPr lang="en-IN" dirty="0"/>
              <a:t>Includes bronchoscopy ,Thoracoscopy and Laparoscopy.</a:t>
            </a:r>
          </a:p>
          <a:p>
            <a:r>
              <a:rPr lang="en-IN" dirty="0"/>
              <a:t>Highly accurate in evaluating N &amp; M Status.</a:t>
            </a:r>
          </a:p>
          <a:p>
            <a:r>
              <a:rPr lang="en-IN" dirty="0"/>
              <a:t>Right sided thoracoscopy is usually done.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53682-A6A4-6028-ECD9-61F6E91E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3686F-3823-776B-FDB2-CFD01DE1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46" y="2103438"/>
            <a:ext cx="5237509" cy="39322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54B07-77B6-E572-B874-C2682229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DB79D-A6E1-C29A-B7EF-9B48080A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2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LYMPHATICS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70" y="2103438"/>
            <a:ext cx="3465460" cy="39322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3AC95-6F06-FF17-38BA-1E5161E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BE7B0-9BF5-BA69-C0CA-DCA62BF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6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AJCC(TNM)</a:t>
            </a:r>
          </a:p>
          <a:p>
            <a:r>
              <a:rPr lang="en-IN" dirty="0" err="1"/>
              <a:t>Tumor</a:t>
            </a:r>
            <a:endParaRPr lang="en-IN" dirty="0"/>
          </a:p>
          <a:p>
            <a:r>
              <a:rPr lang="en-IN" dirty="0"/>
              <a:t>Lymph node(N0,N1)</a:t>
            </a:r>
          </a:p>
          <a:p>
            <a:r>
              <a:rPr lang="en-IN" dirty="0"/>
              <a:t>Metastasis</a:t>
            </a:r>
          </a:p>
          <a:p>
            <a:r>
              <a:rPr lang="en-IN" dirty="0"/>
              <a:t>Most widely accepted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ELLIS (WNM)</a:t>
            </a:r>
          </a:p>
          <a:p>
            <a:r>
              <a:rPr lang="en-US" dirty="0"/>
              <a:t>Wall penetration</a:t>
            </a:r>
          </a:p>
          <a:p>
            <a:r>
              <a:rPr lang="en-US" dirty="0"/>
              <a:t>Lymph node(N0,N1,N2)</a:t>
            </a:r>
          </a:p>
          <a:p>
            <a:r>
              <a:rPr lang="en-US" dirty="0"/>
              <a:t>Metastasis 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2A773-DD0E-E818-2C4E-1C4FE767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CA50-0AE5-9AE0-41D8-C0B9EA71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5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AJCC</a:t>
            </a:r>
            <a:endParaRPr lang="en-IN" dirty="0"/>
          </a:p>
        </p:txBody>
      </p:sp>
      <p:pic>
        <p:nvPicPr>
          <p:cNvPr id="7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59" y="2103438"/>
            <a:ext cx="3817282" cy="393223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2A4D4C-941C-4BF9-66ED-B861A53A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8A80E-61B0-C851-1F20-F3AABF0B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0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</a:t>
            </a:r>
            <a:endParaRPr lang="en-IN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247" y="2103438"/>
            <a:ext cx="6395506" cy="39322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172200" y="19812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19800" y="1981200"/>
            <a:ext cx="1828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48600" y="18288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 1A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81800" y="24384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48600" y="22860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T1B</a:t>
            </a:r>
            <a:endParaRPr lang="en-IN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24600" y="19812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67600" y="2819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848600" y="2819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077200" y="26670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  <a:endParaRPr lang="en-IN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48600" y="38862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62900" y="4191000"/>
            <a:ext cx="7239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5943600" y="47244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N1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57229-DE1C-8D53-45D0-A7013ABD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ABB0-DFC4-8160-4274-63578318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0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7019"/>
            <a:ext cx="8229600" cy="448396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8E8ECE-CBBD-03B5-6DB2-E8A2B79E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A19E9-51F3-C788-AEDE-CC68433A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2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Epithelial:</a:t>
            </a:r>
          </a:p>
          <a:p>
            <a:pPr lvl="1"/>
            <a:r>
              <a:rPr lang="en-IN" dirty="0"/>
              <a:t>Squamous Cell Carcinoma</a:t>
            </a:r>
          </a:p>
          <a:p>
            <a:pPr lvl="1"/>
            <a:r>
              <a:rPr lang="en-IN" dirty="0"/>
              <a:t>Adeno Carcinoma</a:t>
            </a:r>
          </a:p>
          <a:p>
            <a:pPr lvl="1"/>
            <a:r>
              <a:rPr lang="en-IN" dirty="0"/>
              <a:t>Mucoepidermoid Carcinoma</a:t>
            </a:r>
          </a:p>
          <a:p>
            <a:pPr lvl="1"/>
            <a:r>
              <a:rPr lang="en-IN" dirty="0"/>
              <a:t>Adenoid Cystic Carcinoma</a:t>
            </a:r>
          </a:p>
          <a:p>
            <a:pPr lvl="1"/>
            <a:r>
              <a:rPr lang="en-IN" dirty="0"/>
              <a:t>Small Cell Carcinoma</a:t>
            </a:r>
          </a:p>
          <a:p>
            <a:pPr lvl="1"/>
            <a:r>
              <a:rPr lang="en-IN" dirty="0"/>
              <a:t>Undifferentiated Carcinoma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Non – Epithelial:</a:t>
            </a:r>
          </a:p>
          <a:p>
            <a:pPr lvl="1"/>
            <a:r>
              <a:rPr lang="en-IN" dirty="0"/>
              <a:t> Leiomyosarcoma.</a:t>
            </a:r>
          </a:p>
          <a:p>
            <a:pPr lvl="1"/>
            <a:r>
              <a:rPr lang="en-IN" dirty="0"/>
              <a:t> Malignant Melanoma.</a:t>
            </a:r>
          </a:p>
          <a:p>
            <a:pPr lvl="1"/>
            <a:r>
              <a:rPr lang="en-IN" dirty="0"/>
              <a:t> Rhabdomyosarcoma.</a:t>
            </a:r>
          </a:p>
          <a:p>
            <a:pPr lvl="1"/>
            <a:r>
              <a:rPr lang="en-IN" dirty="0"/>
              <a:t> Malignant Lymphoma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B5942-D11F-B2C6-BCC1-C7F6D1AD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BF0D-91BC-A8A0-B0F8-1E2B5E83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4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Tumors</a:t>
            </a:r>
            <a:r>
              <a:rPr lang="en-IN" dirty="0"/>
              <a:t> confined to</a:t>
            </a:r>
          </a:p>
          <a:p>
            <a:pPr lvl="1"/>
            <a:r>
              <a:rPr lang="en-IN" dirty="0"/>
              <a:t>Epithelial Layer Have No Associated Ln.</a:t>
            </a:r>
          </a:p>
          <a:p>
            <a:pPr lvl="1"/>
            <a:r>
              <a:rPr lang="en-IN" dirty="0"/>
              <a:t>Lamina Propria And Muscularis Mucosae - 5% And 18%</a:t>
            </a:r>
          </a:p>
          <a:p>
            <a:pPr lvl="1"/>
            <a:r>
              <a:rPr lang="en-IN" dirty="0"/>
              <a:t>Superficial And Deep Submucosal Lesions - 50% And 55% Lymph Node Involvement.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97FC3-E633-CD07-C588-476447A2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32C10-E170-FBE7-5946-FEDFF511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19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Squamous Cell Carcinoma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BF8C4-57AB-B8F3-62AA-F2CC4135A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five stages of SCC, which are numbered 0 to 4. Stage 0 is the earliest stage of SCC, and stage 4 is the most advanced stage.</a:t>
            </a:r>
          </a:p>
          <a:p>
            <a:endParaRPr lang="en-US" dirty="0"/>
          </a:p>
          <a:p>
            <a:r>
              <a:rPr lang="en-US" b="1" dirty="0"/>
              <a:t>Stage 0 </a:t>
            </a:r>
            <a:r>
              <a:rPr lang="en-US" dirty="0"/>
              <a:t>(carcinoma in situ): At this stage, the cancer cells are abnormal but have not yet spread through the top layer of skin (epidermis).</a:t>
            </a:r>
          </a:p>
          <a:p>
            <a:r>
              <a:rPr lang="en-US" b="1" dirty="0"/>
              <a:t>Stage 1: </a:t>
            </a:r>
            <a:r>
              <a:rPr lang="en-US" dirty="0"/>
              <a:t>The tumor is 2 cm (about ¾ of an inch) or less in diameter and has not spread to the lymph nodes.</a:t>
            </a:r>
          </a:p>
          <a:p>
            <a:r>
              <a:rPr lang="en-US" b="1" dirty="0"/>
              <a:t>Stage 2: </a:t>
            </a:r>
            <a:r>
              <a:rPr lang="en-US" dirty="0"/>
              <a:t>The tumor is larger than 2 cm in diameter, or it has grown into deeper layers of skin, or it has spread to nearby lymph nodes.</a:t>
            </a:r>
          </a:p>
          <a:p>
            <a:r>
              <a:rPr lang="en-US" b="1" dirty="0"/>
              <a:t>Stage 3: </a:t>
            </a:r>
            <a:r>
              <a:rPr lang="en-US" dirty="0"/>
              <a:t>The cancer has spread to lymph nodes that are farther away from the tumor, or it has grown into nerves or blood vessels.</a:t>
            </a:r>
          </a:p>
          <a:p>
            <a:r>
              <a:rPr lang="en-US" b="1" dirty="0"/>
              <a:t>Stage 4: </a:t>
            </a:r>
            <a:r>
              <a:rPr lang="en-US" dirty="0"/>
              <a:t>The cancer has spread to distant organs, such as the lungs, liver, or bones.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3447-790A-5E88-657D-2C897F32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4CE92-A607-79A2-7850-3B8AF95D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0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- Adenocarcinoma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501744"/>
            <a:ext cx="7680325" cy="313562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BB94F-7817-FE2D-167D-20E7E6E2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47EFD-D9A8-DE93-112E-4253B45C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5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ELLIS STAGING WNM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76" y="2103438"/>
            <a:ext cx="6569648" cy="39322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8C793-51E2-95B0-4FB0-E4EE333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0C2FA-7010-1699-AC96-748641B4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02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 STATUS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70" y="2103438"/>
            <a:ext cx="3465460" cy="39322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D409B-D390-914A-0C07-6322A13D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ACA09-4FE0-5FCA-564E-905AC4C8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7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 STATUS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Depth of </a:t>
            </a:r>
            <a:r>
              <a:rPr lang="en-IN" dirty="0" err="1"/>
              <a:t>Tumor</a:t>
            </a:r>
            <a:r>
              <a:rPr lang="en-IN" dirty="0"/>
              <a:t> Penetration (T Stage) Affects Lymph Node Involvement (LNI)</a:t>
            </a:r>
          </a:p>
          <a:p>
            <a:endParaRPr lang="en-US" dirty="0"/>
          </a:p>
          <a:p>
            <a:r>
              <a:rPr lang="en-IN" dirty="0" err="1"/>
              <a:t>Intramucosal</a:t>
            </a:r>
            <a:r>
              <a:rPr lang="en-IN" dirty="0"/>
              <a:t> </a:t>
            </a:r>
            <a:r>
              <a:rPr lang="fr-FR" dirty="0"/>
              <a:t>T1 </a:t>
            </a:r>
            <a:r>
              <a:rPr lang="fr-FR" dirty="0" err="1"/>
              <a:t>lesions</a:t>
            </a:r>
            <a:r>
              <a:rPr lang="fr-FR" dirty="0"/>
              <a:t> (18% LNI)</a:t>
            </a:r>
          </a:p>
          <a:p>
            <a:r>
              <a:rPr lang="fr-FR" dirty="0" err="1"/>
              <a:t>submucosal</a:t>
            </a:r>
            <a:r>
              <a:rPr lang="fr-FR" dirty="0"/>
              <a:t> T1 </a:t>
            </a:r>
            <a:r>
              <a:rPr lang="fr-FR" dirty="0" err="1"/>
              <a:t>lesions</a:t>
            </a:r>
            <a:r>
              <a:rPr lang="fr-FR" dirty="0"/>
              <a:t> (55% LNI)</a:t>
            </a:r>
          </a:p>
          <a:p>
            <a:r>
              <a:rPr lang="fr-FR" dirty="0"/>
              <a:t>T2 </a:t>
            </a:r>
            <a:r>
              <a:rPr lang="fr-FR" dirty="0" err="1"/>
              <a:t>lesions</a:t>
            </a:r>
            <a:r>
              <a:rPr lang="fr-FR" dirty="0"/>
              <a:t> (60% LNI)</a:t>
            </a:r>
          </a:p>
          <a:p>
            <a:r>
              <a:rPr lang="fr-FR" dirty="0"/>
              <a:t>T3 </a:t>
            </a:r>
            <a:r>
              <a:rPr lang="fr-FR" dirty="0" err="1"/>
              <a:t>lesions</a:t>
            </a:r>
            <a:r>
              <a:rPr lang="fr-FR" dirty="0"/>
              <a:t> (80% LNI)</a:t>
            </a:r>
          </a:p>
          <a:p>
            <a:endParaRPr lang="fr-FR" dirty="0"/>
          </a:p>
          <a:p>
            <a:r>
              <a:rPr lang="fr-FR" dirty="0"/>
              <a:t>Chance if LN &lt;50% - conservative </a:t>
            </a:r>
            <a:r>
              <a:rPr lang="fr-FR" dirty="0" err="1"/>
              <a:t>eso</a:t>
            </a:r>
            <a:r>
              <a:rPr lang="fr-FR" dirty="0"/>
              <a:t> </a:t>
            </a:r>
            <a:r>
              <a:rPr lang="fr-FR" dirty="0" err="1"/>
              <a:t>resection</a:t>
            </a:r>
            <a:r>
              <a:rPr lang="fr-FR" dirty="0"/>
              <a:t> and </a:t>
            </a:r>
            <a:r>
              <a:rPr lang="en-IN" dirty="0"/>
              <a:t>limited lymph node dissection</a:t>
            </a:r>
          </a:p>
          <a:p>
            <a:r>
              <a:rPr lang="en-US" dirty="0"/>
              <a:t>LN&gt;50% - </a:t>
            </a:r>
            <a:r>
              <a:rPr lang="en-US" dirty="0" err="1"/>
              <a:t>neoadjuvant</a:t>
            </a:r>
            <a:r>
              <a:rPr lang="en-US" dirty="0"/>
              <a:t> therapy followed by resection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6806B-23C8-7694-9B56-1E7AE2F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7255A-C15C-CC9C-B8BE-85C47A92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3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MODALITIES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Chemotherapy</a:t>
            </a:r>
          </a:p>
          <a:p>
            <a:r>
              <a:rPr lang="en-US" dirty="0"/>
              <a:t>Radiotherapy</a:t>
            </a:r>
          </a:p>
          <a:p>
            <a:r>
              <a:rPr lang="en-US" dirty="0"/>
              <a:t>Surgery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4A673-39A6-13E5-B823-354EF738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2E270-6B77-A60F-FE24-EE6536C5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4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other malignancies chemo in esophageal and gastric ca is </a:t>
            </a:r>
            <a:r>
              <a:rPr lang="en-IN" dirty="0"/>
              <a:t>poorly able to control local and distant disease</a:t>
            </a:r>
          </a:p>
          <a:p>
            <a:r>
              <a:rPr lang="en-IN" dirty="0"/>
              <a:t>The best complete response rate for adenocarcinomas is 25% when chemotherapy is given in combination with radiation.</a:t>
            </a:r>
          </a:p>
          <a:p>
            <a:r>
              <a:rPr lang="en-IN" dirty="0"/>
              <a:t>Squamous cell cancers respond more </a:t>
            </a:r>
            <a:r>
              <a:rPr lang="en-IN" dirty="0" err="1"/>
              <a:t>favorably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A1A97-4A2A-AB13-9239-1B7A6727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58B3B-BB11-8D9B-C022-A43D40E9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1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Cisplatin</a:t>
            </a:r>
            <a:r>
              <a:rPr lang="en-US" dirty="0"/>
              <a:t> – as single agent - 25 -30 % response rate</a:t>
            </a:r>
          </a:p>
          <a:p>
            <a:endParaRPr lang="en-US" dirty="0"/>
          </a:p>
          <a:p>
            <a:r>
              <a:rPr lang="en-US" dirty="0"/>
              <a:t>Combination with 5FU – 50% response rate </a:t>
            </a:r>
          </a:p>
          <a:p>
            <a:endParaRPr lang="en-US" dirty="0"/>
          </a:p>
          <a:p>
            <a:r>
              <a:rPr lang="en-IN" dirty="0"/>
              <a:t>Administered once a week for 2 to 10 weeks, up to 8 cycles of chemotherapy are infused.</a:t>
            </a:r>
          </a:p>
          <a:p>
            <a:endParaRPr lang="en-US" dirty="0"/>
          </a:p>
          <a:p>
            <a:r>
              <a:rPr lang="en-IN" dirty="0"/>
              <a:t>The addition of a third agent- </a:t>
            </a:r>
            <a:r>
              <a:rPr lang="en-IN" dirty="0" err="1"/>
              <a:t>mitomycin</a:t>
            </a:r>
            <a:r>
              <a:rPr lang="en-IN" dirty="0"/>
              <a:t> C, </a:t>
            </a:r>
            <a:r>
              <a:rPr lang="en-IN" dirty="0" err="1"/>
              <a:t>etoposide</a:t>
            </a:r>
            <a:r>
              <a:rPr lang="en-IN" dirty="0"/>
              <a:t>, paclitaxel - resulted in some improvement in </a:t>
            </a:r>
            <a:r>
              <a:rPr lang="en-IN" dirty="0" err="1"/>
              <a:t>locoregional</a:t>
            </a:r>
            <a:r>
              <a:rPr lang="en-IN" dirty="0"/>
              <a:t> control and short-term survival</a:t>
            </a: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C83F4-D3CC-FA20-D339-F1748A4C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3DA2D-9B65-289A-549E-44517016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0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Radiotherapy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neoadjuvant regimen – induction with cisplatin and paclitaxel followed by combination chemoradiotherapy with 5-fluorouracil, cisplatin, and paclitaxel and 4500 </a:t>
            </a:r>
            <a:r>
              <a:rPr lang="en-IN" dirty="0" err="1"/>
              <a:t>cGy</a:t>
            </a:r>
            <a:r>
              <a:rPr lang="en-IN" dirty="0"/>
              <a:t> of external beam radiation.</a:t>
            </a:r>
          </a:p>
          <a:p>
            <a:endParaRPr lang="en-US" dirty="0"/>
          </a:p>
          <a:p>
            <a:r>
              <a:rPr lang="en-US" dirty="0"/>
              <a:t>&lt; 4500 </a:t>
            </a:r>
            <a:r>
              <a:rPr lang="en-US" dirty="0" err="1"/>
              <a:t>cGy</a:t>
            </a:r>
            <a:r>
              <a:rPr lang="en-US" dirty="0"/>
              <a:t> are used in </a:t>
            </a:r>
            <a:r>
              <a:rPr lang="en-US" dirty="0" err="1"/>
              <a:t>neoadjuvant</a:t>
            </a:r>
            <a:r>
              <a:rPr lang="en-US" dirty="0"/>
              <a:t> therapy (reduce bleeds in radiation tissue during surgery)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33201-7919-0718-BAB4-3BB5DCF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FF21C-BE48-DB2E-E8DA-AFB06D9F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Squamous Cell Carcinoma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Squamous cell carcinomas arise from the squamous mucosa - native to the </a:t>
            </a:r>
            <a:r>
              <a:rPr lang="en-IN" dirty="0" err="1"/>
              <a:t>Esophagus</a:t>
            </a:r>
            <a:r>
              <a:rPr lang="en-IN" dirty="0"/>
              <a:t> - 70% - upper and middle thirds</a:t>
            </a:r>
          </a:p>
          <a:p>
            <a:r>
              <a:rPr lang="en-US" dirty="0"/>
              <a:t>Most common type of esophageal ca in India (90%)</a:t>
            </a:r>
          </a:p>
          <a:p>
            <a:r>
              <a:rPr lang="en-US" dirty="0"/>
              <a:t>Smoking and alcohol are common etiologic factors (5 fold increase in risk)</a:t>
            </a:r>
          </a:p>
          <a:p>
            <a:r>
              <a:rPr lang="en-US" dirty="0"/>
              <a:t>Combined increase risk from 25 - 100 folds</a:t>
            </a:r>
          </a:p>
          <a:p>
            <a:endParaRPr lang="en-US" dirty="0"/>
          </a:p>
          <a:p>
            <a:endParaRPr lang="en-IN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44682-D6F7-76AF-CFCA-4F5CFA9E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5A02D-19A5-4164-BDD5-EC07B5FD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65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affecting surgical decision – </a:t>
            </a:r>
          </a:p>
          <a:p>
            <a:pPr lvl="1"/>
            <a:r>
              <a:rPr lang="en-IN" dirty="0"/>
              <a:t>Location of the </a:t>
            </a:r>
            <a:r>
              <a:rPr lang="en-IN" dirty="0" err="1"/>
              <a:t>Tumor</a:t>
            </a:r>
            <a:endParaRPr lang="en-IN" dirty="0"/>
          </a:p>
          <a:p>
            <a:pPr lvl="1"/>
            <a:r>
              <a:rPr lang="en-IN" dirty="0"/>
              <a:t>Surgical approach</a:t>
            </a:r>
          </a:p>
          <a:p>
            <a:pPr lvl="1"/>
            <a:r>
              <a:rPr lang="en-IN" dirty="0"/>
              <a:t>Location of the anastomosis</a:t>
            </a:r>
          </a:p>
          <a:p>
            <a:pPr lvl="1"/>
            <a:r>
              <a:rPr lang="en-IN" dirty="0"/>
              <a:t>Anastomotic technique</a:t>
            </a:r>
          </a:p>
          <a:p>
            <a:pPr lvl="1"/>
            <a:r>
              <a:rPr lang="en-IN" dirty="0"/>
              <a:t>Type of replacement conduit</a:t>
            </a:r>
          </a:p>
          <a:p>
            <a:pPr lvl="1"/>
            <a:r>
              <a:rPr lang="en-IN" dirty="0"/>
              <a:t>Position of the conduit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2167B-D86B-650D-BEC1-2227293B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EC4AE-32FC-5056-A895-1733A760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3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Tumor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APPROACH TO CERVICAL </a:t>
            </a:r>
            <a:r>
              <a:rPr lang="en-IN" dirty="0" err="1"/>
              <a:t>Tumors</a:t>
            </a:r>
            <a:r>
              <a:rPr lang="en-IN" dirty="0"/>
              <a:t>:</a:t>
            </a:r>
          </a:p>
          <a:p>
            <a:r>
              <a:rPr lang="en-US" dirty="0"/>
              <a:t>Above the level of carina – Squamous Cell Carcinoma</a:t>
            </a:r>
          </a:p>
          <a:p>
            <a:r>
              <a:rPr lang="en-IN" dirty="0"/>
              <a:t>surgery is initiated with endoscopy, bronchoscopy and cervical exploration</a:t>
            </a:r>
            <a:endParaRPr lang="en-US" dirty="0"/>
          </a:p>
          <a:p>
            <a:r>
              <a:rPr lang="en-IN" dirty="0"/>
              <a:t>Non invasion to trachea, spine, larynx, or vessels are resected primarily</a:t>
            </a:r>
            <a:endParaRPr lang="en-US" dirty="0"/>
          </a:p>
          <a:p>
            <a:r>
              <a:rPr lang="en-IN" dirty="0" err="1"/>
              <a:t>Tumors</a:t>
            </a:r>
            <a:r>
              <a:rPr lang="en-IN" dirty="0"/>
              <a:t> near to </a:t>
            </a:r>
            <a:r>
              <a:rPr lang="en-IN" dirty="0" err="1"/>
              <a:t>cricopharyngeus</a:t>
            </a:r>
            <a:r>
              <a:rPr lang="en-IN" dirty="0"/>
              <a:t> muscle/larynx- 2 to 3cycles of chemotherapy and RT before resection</a:t>
            </a:r>
          </a:p>
          <a:p>
            <a:r>
              <a:rPr lang="en-IN" dirty="0"/>
              <a:t>Extension into the thoracic inlet – near total </a:t>
            </a:r>
            <a:r>
              <a:rPr lang="en-IN" dirty="0" err="1"/>
              <a:t>esophageal</a:t>
            </a:r>
            <a:r>
              <a:rPr lang="en-IN" dirty="0"/>
              <a:t> resection - </a:t>
            </a:r>
            <a:r>
              <a:rPr lang="en-IN" dirty="0" err="1"/>
              <a:t>transhiatal</a:t>
            </a:r>
            <a:r>
              <a:rPr lang="en-IN" dirty="0"/>
              <a:t> or transthoracic approach to ensure a safe and complete resection.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54A11-5A28-1CA3-40E3-40C7E186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A27F6-FF22-B468-21EC-38C6D46D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3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Tumor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Approach To Thoracic And Cardia </a:t>
            </a:r>
            <a:r>
              <a:rPr lang="en-IN" dirty="0" err="1"/>
              <a:t>Tumor</a:t>
            </a:r>
            <a:endParaRPr lang="en-IN" dirty="0"/>
          </a:p>
          <a:p>
            <a:r>
              <a:rPr lang="en-US" dirty="0"/>
              <a:t>THE</a:t>
            </a:r>
          </a:p>
          <a:p>
            <a:r>
              <a:rPr lang="en-US" dirty="0"/>
              <a:t>TTE</a:t>
            </a:r>
          </a:p>
          <a:p>
            <a:r>
              <a:rPr lang="en-US" dirty="0"/>
              <a:t>EBE</a:t>
            </a:r>
          </a:p>
          <a:p>
            <a:r>
              <a:rPr lang="en-US" dirty="0"/>
              <a:t>VSE</a:t>
            </a:r>
          </a:p>
          <a:p>
            <a:r>
              <a:rPr lang="en-US" dirty="0"/>
              <a:t>MIE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0408B-DFB0-196D-B3CB-4A7CAF6A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97C1F-84DA-6660-71EC-B63F3332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1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Tumor - THORACIC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:</a:t>
            </a:r>
          </a:p>
          <a:p>
            <a:endParaRPr lang="en-US" dirty="0"/>
          </a:p>
          <a:p>
            <a:r>
              <a:rPr lang="en-US" dirty="0"/>
              <a:t>2incisions</a:t>
            </a:r>
          </a:p>
          <a:p>
            <a:r>
              <a:rPr lang="en-US" dirty="0"/>
              <a:t>Esophagus Blindly mobilized</a:t>
            </a:r>
          </a:p>
          <a:p>
            <a:r>
              <a:rPr lang="en-US" dirty="0"/>
              <a:t>No meticulous/extensive lymphadenectomy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98B5C-B38C-AA67-6D40-9DAE0126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B1EF4-3369-E073-E950-FA901AB4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 (THE)</a:t>
            </a:r>
            <a:endParaRPr lang="en-IN" dirty="0"/>
          </a:p>
        </p:txBody>
      </p:sp>
      <p:pic>
        <p:nvPicPr>
          <p:cNvPr id="4" name="Content Placeholder 3" descr="DSC_0405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90404" y="2282320"/>
            <a:ext cx="4763193" cy="3574473"/>
          </a:xfr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4175C-DB9B-CAF9-26C9-52033A47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5CE89-A8B6-DFB9-8537-41B663CF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3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 (THE)</a:t>
            </a:r>
            <a:endParaRPr lang="en-IN" dirty="0"/>
          </a:p>
        </p:txBody>
      </p:sp>
      <p:pic>
        <p:nvPicPr>
          <p:cNvPr id="4" name="Content Placeholder 3" descr="DSC_0403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38202" y="2319727"/>
            <a:ext cx="4667596" cy="3499658"/>
          </a:xfr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DBF5F-BC89-1FBE-3659-E895EBF0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DE4EB-D1A0-D916-DA13-255C8BD8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3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 (THE)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Advantages :</a:t>
            </a:r>
          </a:p>
          <a:p>
            <a:r>
              <a:rPr lang="en-IN" dirty="0"/>
              <a:t>decreased anastomotic leak rate of 3%</a:t>
            </a:r>
          </a:p>
          <a:p>
            <a:r>
              <a:rPr lang="en-IN" dirty="0"/>
              <a:t>less morbid cervical leak if a leak does occur</a:t>
            </a:r>
          </a:p>
          <a:p>
            <a:r>
              <a:rPr lang="en-US" dirty="0"/>
              <a:t>Less mortality when compared with TTE,EBE</a:t>
            </a:r>
          </a:p>
          <a:p>
            <a:r>
              <a:rPr lang="en-IN" dirty="0"/>
              <a:t>Reduced operative times</a:t>
            </a:r>
          </a:p>
          <a:p>
            <a:r>
              <a:rPr lang="en-IN" dirty="0"/>
              <a:t>less blood loss</a:t>
            </a:r>
          </a:p>
          <a:p>
            <a:r>
              <a:rPr lang="en-IN" dirty="0"/>
              <a:t>Cardiorespiratory complications</a:t>
            </a:r>
          </a:p>
          <a:p>
            <a:endParaRPr lang="en-IN" dirty="0"/>
          </a:p>
          <a:p>
            <a:r>
              <a:rPr lang="en-US" dirty="0"/>
              <a:t>Disadvantages</a:t>
            </a:r>
          </a:p>
          <a:p>
            <a:r>
              <a:rPr lang="en-IN" dirty="0"/>
              <a:t>higher rate of postoperative strictures</a:t>
            </a:r>
          </a:p>
          <a:p>
            <a:r>
              <a:rPr lang="en-IN" dirty="0"/>
              <a:t>Injury to great vessels, airway structures -blind procedure</a:t>
            </a:r>
          </a:p>
          <a:p>
            <a:r>
              <a:rPr lang="en-IN" dirty="0"/>
              <a:t>inability to perform a complete lymph node dissection</a:t>
            </a:r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805B0-8369-1CE7-67AD-0C6331E6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98397-ED8D-7A01-7CD5-AA96D910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8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Tumor - THORACIC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TTE :</a:t>
            </a:r>
          </a:p>
          <a:p>
            <a:r>
              <a:rPr lang="en-US" dirty="0"/>
              <a:t>2 Incisions –Thoracic And Abdominal</a:t>
            </a:r>
          </a:p>
          <a:p>
            <a:r>
              <a:rPr lang="en-IN" dirty="0"/>
              <a:t>Initiated Through An Upper Midline Laparotomy Incision</a:t>
            </a:r>
          </a:p>
          <a:p>
            <a:endParaRPr lang="en-US" dirty="0"/>
          </a:p>
          <a:p>
            <a:endParaRPr lang="en-IN" dirty="0"/>
          </a:p>
          <a:p>
            <a:r>
              <a:rPr lang="en-IN" dirty="0"/>
              <a:t>The Stomach </a:t>
            </a:r>
            <a:r>
              <a:rPr lang="en-IN" dirty="0" err="1"/>
              <a:t>Esophagus</a:t>
            </a:r>
            <a:r>
              <a:rPr lang="en-IN" dirty="0"/>
              <a:t> Are Mobilized,</a:t>
            </a:r>
          </a:p>
          <a:p>
            <a:endParaRPr lang="en-US" dirty="0"/>
          </a:p>
          <a:p>
            <a:endParaRPr lang="en-IN" dirty="0"/>
          </a:p>
          <a:p>
            <a:r>
              <a:rPr lang="en-IN" dirty="0"/>
              <a:t>A Feeding Jejunostomy Tube Is Placed</a:t>
            </a:r>
          </a:p>
          <a:p>
            <a:endParaRPr lang="en-US" dirty="0"/>
          </a:p>
          <a:p>
            <a:endParaRPr lang="en-IN" dirty="0"/>
          </a:p>
          <a:p>
            <a:r>
              <a:rPr lang="en-IN" dirty="0"/>
              <a:t>Patient Is Repositioned On The Right Side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2CEF38-B3B6-31D0-DB36-3083F85A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8C9142-040B-DDAC-A37F-0A92FCC5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Down Arrow 3">
            <a:extLst>
              <a:ext uri="{FF2B5EF4-FFF2-40B4-BE49-F238E27FC236}">
                <a16:creationId xmlns:a16="http://schemas.microsoft.com/office/drawing/2014/main" id="{DFC1A50A-D471-ACD6-2314-AD3E1898F46E}"/>
              </a:ext>
            </a:extLst>
          </p:cNvPr>
          <p:cNvSpPr/>
          <p:nvPr/>
        </p:nvSpPr>
        <p:spPr>
          <a:xfrm>
            <a:off x="4343400" y="3097010"/>
            <a:ext cx="457200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own Arrow 3">
            <a:extLst>
              <a:ext uri="{FF2B5EF4-FFF2-40B4-BE49-F238E27FC236}">
                <a16:creationId xmlns:a16="http://schemas.microsoft.com/office/drawing/2014/main" id="{EC1FA434-8A00-3DD0-50B9-E610E9989559}"/>
              </a:ext>
            </a:extLst>
          </p:cNvPr>
          <p:cNvSpPr/>
          <p:nvPr/>
        </p:nvSpPr>
        <p:spPr>
          <a:xfrm>
            <a:off x="4343400" y="4091420"/>
            <a:ext cx="457200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3AE520AF-6BB6-DDA1-EE5B-5CF27936BCC6}"/>
              </a:ext>
            </a:extLst>
          </p:cNvPr>
          <p:cNvSpPr/>
          <p:nvPr/>
        </p:nvSpPr>
        <p:spPr>
          <a:xfrm>
            <a:off x="4343400" y="5048855"/>
            <a:ext cx="457200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424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Tumor - THORACIC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Thoracotomy Incision is Made </a:t>
            </a:r>
            <a:r>
              <a:rPr lang="en-IN" dirty="0" err="1"/>
              <a:t>Esophagus</a:t>
            </a:r>
            <a:r>
              <a:rPr lang="en-IN" dirty="0"/>
              <a:t> is Mobilized.</a:t>
            </a:r>
          </a:p>
          <a:p>
            <a:endParaRPr lang="en-US" dirty="0"/>
          </a:p>
          <a:p>
            <a:endParaRPr lang="en-IN" dirty="0"/>
          </a:p>
          <a:p>
            <a:r>
              <a:rPr lang="en-IN" dirty="0"/>
              <a:t>The </a:t>
            </a:r>
            <a:r>
              <a:rPr lang="en-IN" dirty="0" err="1"/>
              <a:t>Esophagus</a:t>
            </a:r>
            <a:r>
              <a:rPr lang="en-IN" dirty="0"/>
              <a:t> is </a:t>
            </a:r>
            <a:r>
              <a:rPr lang="en-IN" dirty="0" err="1"/>
              <a:t>Transected</a:t>
            </a:r>
            <a:r>
              <a:rPr lang="en-IN" dirty="0"/>
              <a:t> At The Level of The Azygos Vein</a:t>
            </a:r>
          </a:p>
          <a:p>
            <a:endParaRPr lang="en-US" dirty="0"/>
          </a:p>
          <a:p>
            <a:endParaRPr lang="en-IN" dirty="0"/>
          </a:p>
          <a:p>
            <a:r>
              <a:rPr lang="en-IN" dirty="0"/>
              <a:t> Intrathoracic Esophagogastric Anastomosis is Performed</a:t>
            </a:r>
            <a:endParaRPr lang="en-US" dirty="0"/>
          </a:p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343400" y="2590800"/>
            <a:ext cx="457200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58DE3-6006-4E8F-B9AF-528CD76D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63D61-88BB-7D4B-9ABA-E9E6DDB5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Down Arrow 3">
            <a:extLst>
              <a:ext uri="{FF2B5EF4-FFF2-40B4-BE49-F238E27FC236}">
                <a16:creationId xmlns:a16="http://schemas.microsoft.com/office/drawing/2014/main" id="{5C407696-6ACA-CF78-51D2-9B1DFA44720E}"/>
              </a:ext>
            </a:extLst>
          </p:cNvPr>
          <p:cNvSpPr/>
          <p:nvPr/>
        </p:nvSpPr>
        <p:spPr>
          <a:xfrm>
            <a:off x="4343400" y="3750945"/>
            <a:ext cx="457200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6575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THORACIC-TTE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564" y="2103438"/>
            <a:ext cx="873" cy="39322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2.gstatic.com/images?q=tbn:ANd9GcTTDWEMDKPRbFF47cD4SsbyPamnvZw2rjWHEBb0ji4YwCzWNZL8T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6984776" cy="4392487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19AD3-C363-6935-527E-AFD94AD7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6E628-46AF-C284-DC22-69571F42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Squamous Cell Carcinoma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Dietary</a:t>
            </a:r>
          </a:p>
          <a:p>
            <a:pPr lvl="1"/>
            <a:r>
              <a:rPr lang="en-IN" dirty="0"/>
              <a:t>Nitrosamines (pickled foods , smoked food)</a:t>
            </a:r>
          </a:p>
          <a:p>
            <a:pPr lvl="1"/>
            <a:r>
              <a:rPr lang="en-IN" dirty="0"/>
              <a:t>long term ingestion of hot liquids</a:t>
            </a:r>
          </a:p>
          <a:p>
            <a:pPr lvl="1"/>
            <a:r>
              <a:rPr lang="en-IN" dirty="0"/>
              <a:t>Micronutrient deficiency (Vit. A, B12, C, E).</a:t>
            </a:r>
          </a:p>
          <a:p>
            <a:pPr lvl="1"/>
            <a:r>
              <a:rPr lang="en-IN" dirty="0"/>
              <a:t>Trace Element deficiency (Cobalt, Copper &amp; Selenium).</a:t>
            </a:r>
          </a:p>
          <a:p>
            <a:r>
              <a:rPr lang="en-IN" dirty="0"/>
              <a:t>Acquired</a:t>
            </a:r>
          </a:p>
          <a:p>
            <a:pPr lvl="1"/>
            <a:r>
              <a:rPr lang="en-IN" dirty="0"/>
              <a:t>Cigarette smoking. Alcohol.</a:t>
            </a:r>
          </a:p>
          <a:p>
            <a:pPr lvl="1"/>
            <a:r>
              <a:rPr lang="en-IN" dirty="0"/>
              <a:t>Chronic esophagitis.</a:t>
            </a:r>
          </a:p>
          <a:p>
            <a:pPr lvl="1"/>
            <a:r>
              <a:rPr lang="en-IN" dirty="0"/>
              <a:t>Chronic Dysphagia</a:t>
            </a:r>
          </a:p>
          <a:p>
            <a:pPr lvl="1"/>
            <a:r>
              <a:rPr lang="en-US" dirty="0"/>
              <a:t>Caustic ingestion</a:t>
            </a:r>
          </a:p>
          <a:p>
            <a:r>
              <a:rPr lang="en-US" dirty="0"/>
              <a:t>Radiation exposure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795C9-E8E8-9214-0F42-B8DE7379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8FBFF-AF80-5B0B-BC98-391A4C58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Tumor - THORACIC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EN BLOC ESOPHAGECTOMY:</a:t>
            </a:r>
          </a:p>
          <a:p>
            <a:r>
              <a:rPr lang="en-IN" dirty="0"/>
              <a:t>most extensive of all </a:t>
            </a:r>
            <a:r>
              <a:rPr lang="en-IN" dirty="0" err="1"/>
              <a:t>esophageal</a:t>
            </a:r>
            <a:r>
              <a:rPr lang="en-IN" dirty="0"/>
              <a:t> resections -</a:t>
            </a:r>
          </a:p>
          <a:p>
            <a:r>
              <a:rPr lang="en-IN" dirty="0"/>
              <a:t>addition of a radical thoracic and abdominal lymphadenectomy</a:t>
            </a:r>
          </a:p>
          <a:p>
            <a:r>
              <a:rPr lang="en-IN" dirty="0"/>
              <a:t>3incisions—left neck, right chest, and abdomen</a:t>
            </a:r>
          </a:p>
          <a:p>
            <a:r>
              <a:rPr lang="en-IN" dirty="0"/>
              <a:t>Rt thoracotomy - </a:t>
            </a:r>
            <a:r>
              <a:rPr lang="en-IN" dirty="0" err="1"/>
              <a:t>Esophagus</a:t>
            </a:r>
            <a:r>
              <a:rPr lang="en-IN" dirty="0"/>
              <a:t> is mobilized - azygos, hemiazygos &amp;intercostal veins are ligated and divided - removed en bloc with the specimen</a:t>
            </a:r>
          </a:p>
          <a:p>
            <a:r>
              <a:rPr lang="en-IN" dirty="0"/>
              <a:t>All </a:t>
            </a:r>
            <a:r>
              <a:rPr lang="en-IN" dirty="0" err="1"/>
              <a:t>mediastinal</a:t>
            </a:r>
            <a:r>
              <a:rPr lang="en-IN" dirty="0"/>
              <a:t> lymph nodes , diaphragmatic lymph </a:t>
            </a:r>
            <a:r>
              <a:rPr lang="en-IN" dirty="0" err="1"/>
              <a:t>nodes,lymphatic</a:t>
            </a:r>
            <a:r>
              <a:rPr lang="en-IN" dirty="0"/>
              <a:t> tissues associated with the thoracic duct are removed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ACF48-F2AF-0718-71A5-021C68F7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DC1A7-28B7-0211-6D63-322FA029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3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 -EBE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 upper midline abdominal incision – </a:t>
            </a:r>
          </a:p>
          <a:p>
            <a:r>
              <a:rPr lang="en-IN" dirty="0"/>
              <a:t>stomach is mobilized.</a:t>
            </a:r>
          </a:p>
          <a:p>
            <a:r>
              <a:rPr lang="en-IN" dirty="0"/>
              <a:t>radical abdominal lymphadenectomy- includes removal of </a:t>
            </a:r>
            <a:r>
              <a:rPr lang="en-IN" dirty="0" err="1"/>
              <a:t>paracardial</a:t>
            </a:r>
            <a:r>
              <a:rPr lang="en-IN" dirty="0"/>
              <a:t>, left gastric, portal, common hepatic, celiac, splenic, and lesser and greater curvature lymph nodes.</a:t>
            </a:r>
          </a:p>
          <a:p>
            <a:r>
              <a:rPr lang="en-IN" dirty="0"/>
              <a:t>The gastric conduit is brought up through the posterior mediastinal space and a cervical esophagogastric anastomosis is performed – </a:t>
            </a:r>
            <a:r>
              <a:rPr lang="en-IN" dirty="0" err="1"/>
              <a:t>lt</a:t>
            </a:r>
            <a:r>
              <a:rPr lang="en-IN" dirty="0"/>
              <a:t> cervical incision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7972A-CCB9-FEC7-32AC-8CDFC4CB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7F95-2409-48C6-DFA9-F6B7803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7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 -EBE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:</a:t>
            </a:r>
          </a:p>
          <a:p>
            <a:pPr lvl="1"/>
            <a:r>
              <a:rPr lang="en-US" dirty="0"/>
              <a:t>Complete loco regional clearance </a:t>
            </a:r>
          </a:p>
          <a:p>
            <a:pPr lvl="1"/>
            <a:r>
              <a:rPr lang="en-IN" dirty="0"/>
              <a:t>increase in 5-year survival- early-stage disease who undergo EBE as compared with THE</a:t>
            </a:r>
          </a:p>
          <a:p>
            <a:endParaRPr lang="en-US" dirty="0"/>
          </a:p>
          <a:p>
            <a:r>
              <a:rPr lang="en-US" dirty="0"/>
              <a:t>Disadvantages :</a:t>
            </a:r>
          </a:p>
          <a:p>
            <a:pPr lvl="1"/>
            <a:r>
              <a:rPr lang="en-IN" dirty="0"/>
              <a:t>mortality rate of 4.5% &amp; a morbidity rate of 51%</a:t>
            </a:r>
          </a:p>
          <a:p>
            <a:pPr lvl="1"/>
            <a:r>
              <a:rPr lang="en-IN" dirty="0"/>
              <a:t>Most postoperative complications are pulmonary.</a:t>
            </a:r>
          </a:p>
          <a:p>
            <a:pPr lvl="1"/>
            <a:r>
              <a:rPr lang="en-IN" dirty="0"/>
              <a:t>The anastomotic leak rate of 8%</a:t>
            </a:r>
          </a:p>
          <a:p>
            <a:endParaRPr lang="en-US" dirty="0"/>
          </a:p>
          <a:p>
            <a:r>
              <a:rPr lang="en-US" dirty="0"/>
              <a:t>Very less number of </a:t>
            </a:r>
            <a:r>
              <a:rPr lang="en-US" dirty="0" err="1"/>
              <a:t>centres</a:t>
            </a:r>
            <a:r>
              <a:rPr lang="en-US" dirty="0"/>
              <a:t> are </a:t>
            </a:r>
            <a:r>
              <a:rPr lang="en-US" dirty="0" err="1"/>
              <a:t>practising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C6740-C749-DC2A-A6A4-ADBADE94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406CE-2B32-34E4-9B65-212133A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0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 -VSE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VAGAL-SPARING ESOPHAGECTOMY:</a:t>
            </a:r>
          </a:p>
          <a:p>
            <a:endParaRPr lang="en-IN" dirty="0"/>
          </a:p>
          <a:p>
            <a:r>
              <a:rPr lang="en-IN" dirty="0"/>
              <a:t>Technique varies from THE - without severing the </a:t>
            </a:r>
            <a:r>
              <a:rPr lang="en-IN" dirty="0" err="1"/>
              <a:t>vagus</a:t>
            </a:r>
            <a:r>
              <a:rPr lang="en-IN" dirty="0"/>
              <a:t> nerves</a:t>
            </a:r>
          </a:p>
          <a:p>
            <a:r>
              <a:rPr lang="en-US" dirty="0"/>
              <a:t>HSV is done and esophageal resection is done</a:t>
            </a:r>
          </a:p>
          <a:p>
            <a:r>
              <a:rPr lang="en-IN" dirty="0"/>
              <a:t>Results have shown improved gastric function over </a:t>
            </a:r>
            <a:r>
              <a:rPr lang="en-IN" dirty="0" err="1"/>
              <a:t>esophageal</a:t>
            </a:r>
            <a:r>
              <a:rPr lang="en-IN" dirty="0"/>
              <a:t> resections that include A vagotomy</a:t>
            </a:r>
          </a:p>
          <a:p>
            <a:r>
              <a:rPr lang="en-IN" dirty="0"/>
              <a:t>Disadvantage - incomplete resection of the </a:t>
            </a:r>
            <a:r>
              <a:rPr lang="en-IN" dirty="0" err="1"/>
              <a:t>Esophagus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B204B-9D5D-8661-0B81-20309F2F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23D79-02D2-C2D4-6E75-DC6F3BDE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8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Tumor – THORACIC –MIE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MINIMALLY INVASIVE ESOPHAGECTOMY :</a:t>
            </a:r>
          </a:p>
          <a:p>
            <a:pPr lvl="1"/>
            <a:r>
              <a:rPr lang="en-IN" dirty="0"/>
              <a:t>Thoracoscopy or transcervical mediastinoscopy are substituted for a thoracotomy</a:t>
            </a:r>
          </a:p>
          <a:p>
            <a:pPr lvl="1"/>
            <a:r>
              <a:rPr lang="en-US" dirty="0"/>
              <a:t>Comparable results</a:t>
            </a:r>
          </a:p>
          <a:p>
            <a:pPr lvl="1"/>
            <a:r>
              <a:rPr lang="en-US" dirty="0"/>
              <a:t>Less pain and less hospital stay</a:t>
            </a:r>
          </a:p>
          <a:p>
            <a:pPr lvl="1"/>
            <a:r>
              <a:rPr lang="en-US" dirty="0"/>
              <a:t>Longer learning curves and incomplete resection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551F1-B327-C99F-3339-D36D5148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E89A1-27E9-DD18-284B-EB8AC1F8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4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anastomosis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For Any GI Anastomosis - Good Blood Supply And A Tension-free Repair Required</a:t>
            </a:r>
          </a:p>
          <a:p>
            <a:r>
              <a:rPr lang="en-US" dirty="0"/>
              <a:t>Difficult In Esophageal Anastomosis – Most Of Them – Diabetes, </a:t>
            </a:r>
            <a:r>
              <a:rPr lang="en-US" dirty="0" err="1"/>
              <a:t>htn</a:t>
            </a:r>
            <a:r>
              <a:rPr lang="en-US" dirty="0"/>
              <a:t>, smokers – Compromised Blood Supply</a:t>
            </a:r>
          </a:p>
          <a:p>
            <a:r>
              <a:rPr lang="en-IN" dirty="0"/>
              <a:t>The Cervical Anastomosis - Necrosis Of The Tip Of The </a:t>
            </a:r>
            <a:r>
              <a:rPr lang="en-IN" dirty="0" err="1"/>
              <a:t>Tubularized</a:t>
            </a:r>
            <a:r>
              <a:rPr lang="en-IN" dirty="0"/>
              <a:t> Stomach- Compromised Blood Flow - Compression Of The Conduit In The Mediastinum</a:t>
            </a:r>
          </a:p>
          <a:p>
            <a:r>
              <a:rPr lang="en-IN" dirty="0"/>
              <a:t>An Intrathoracic Anastomosis Has A Slightly Better Chance Of Healing When Compared With The Cervical</a:t>
            </a:r>
          </a:p>
          <a:p>
            <a:r>
              <a:rPr lang="en-US" dirty="0"/>
              <a:t>Timing &lt;48 </a:t>
            </a:r>
            <a:r>
              <a:rPr lang="en-US" dirty="0" err="1"/>
              <a:t>Hrs</a:t>
            </a:r>
            <a:r>
              <a:rPr lang="en-US" dirty="0"/>
              <a:t> – Inadequate Arterial Blood Supply</a:t>
            </a:r>
          </a:p>
          <a:p>
            <a:r>
              <a:rPr lang="en-US" dirty="0"/>
              <a:t>7-9 Days – Consequence Of Venous Compromise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9AF9E-EF70-8395-780B-47BCA6EA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15A10-0E70-E8D1-FC81-5FBFF657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conduits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Conduit Of Choice – Stomach (Gastric Pull-up)</a:t>
            </a:r>
          </a:p>
          <a:p>
            <a:r>
              <a:rPr lang="en-IN" dirty="0"/>
              <a:t>Free Jejunal Flap – Microvascular </a:t>
            </a:r>
            <a:r>
              <a:rPr lang="en-IN" dirty="0" err="1"/>
              <a:t>Anastamosis</a:t>
            </a:r>
            <a:r>
              <a:rPr lang="en-IN" dirty="0"/>
              <a:t> With Internal Mammary Artery</a:t>
            </a:r>
          </a:p>
          <a:p>
            <a:r>
              <a:rPr lang="en-IN" dirty="0"/>
              <a:t>For Longer Segments</a:t>
            </a:r>
          </a:p>
          <a:p>
            <a:r>
              <a:rPr lang="en-IN" dirty="0"/>
              <a:t>A Supercharged Jejunal (Pedicle Flap With An Additional Microvascular Anastomosis)</a:t>
            </a:r>
          </a:p>
          <a:p>
            <a:r>
              <a:rPr lang="en-IN" dirty="0"/>
              <a:t>Colonic Interposition</a:t>
            </a:r>
          </a:p>
          <a:p>
            <a:r>
              <a:rPr lang="en-IN" dirty="0"/>
              <a:t>Except In Gastric Pull-up, For All - Additional </a:t>
            </a:r>
            <a:r>
              <a:rPr lang="en-IN" dirty="0" err="1"/>
              <a:t>Enteroenteric</a:t>
            </a:r>
            <a:r>
              <a:rPr lang="en-IN" dirty="0"/>
              <a:t> Anastomosis - Increases The Risk For Leaks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3CC2E-195A-CD78-FEF4-02BCB0B9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FE5CC-8DE9-BA45-11B8-30ED68FB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1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Palliation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Who Has No Chance For Cure Or Would Not Withstand Surgery</a:t>
            </a:r>
          </a:p>
          <a:p>
            <a:r>
              <a:rPr lang="en-IN" dirty="0"/>
              <a:t>Chemotherapy, Radiation Therapy, Photodynamic Therapy, Laser Therapy, </a:t>
            </a:r>
            <a:r>
              <a:rPr lang="en-IN" dirty="0" err="1"/>
              <a:t>Esophageal</a:t>
            </a:r>
            <a:r>
              <a:rPr lang="en-IN" dirty="0"/>
              <a:t> Stenting, Feeding Gastrostomy Or Jejunostomy, And Esophagectomy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E5CBF-7060-84C3-EEB5-C5419DD8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D2EFD-FA3B-7761-E37E-93921707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96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UNUSUAL MALIGNANT ESOPHAGEAL </a:t>
            </a:r>
            <a:r>
              <a:rPr lang="en-IN" dirty="0" err="1"/>
              <a:t>TumorS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Two Cell Types Account For 98% Of All Malignancies Of The </a:t>
            </a:r>
            <a:r>
              <a:rPr lang="en-IN" dirty="0" err="1"/>
              <a:t>Esophagus</a:t>
            </a:r>
            <a:r>
              <a:rPr lang="en-IN" dirty="0"/>
              <a:t>.</a:t>
            </a:r>
          </a:p>
          <a:p>
            <a:r>
              <a:rPr lang="en-IN" dirty="0"/>
              <a:t>2% - Unusual </a:t>
            </a:r>
            <a:r>
              <a:rPr lang="en-IN" dirty="0" err="1"/>
              <a:t>Tumors</a:t>
            </a:r>
            <a:endParaRPr lang="en-IN" dirty="0"/>
          </a:p>
          <a:p>
            <a:r>
              <a:rPr lang="en-IN" dirty="0"/>
              <a:t>Neuroendocrine </a:t>
            </a:r>
            <a:r>
              <a:rPr lang="en-IN" dirty="0" err="1"/>
              <a:t>Tumors</a:t>
            </a:r>
            <a:r>
              <a:rPr lang="en-IN" dirty="0"/>
              <a:t>,</a:t>
            </a:r>
          </a:p>
          <a:p>
            <a:r>
              <a:rPr lang="en-IN" dirty="0"/>
              <a:t>Carcinosarcomas,</a:t>
            </a:r>
          </a:p>
          <a:p>
            <a:r>
              <a:rPr lang="en-IN" dirty="0"/>
              <a:t>Melanomas,</a:t>
            </a:r>
          </a:p>
          <a:p>
            <a:r>
              <a:rPr lang="en-IN" dirty="0"/>
              <a:t>Sarcomas</a:t>
            </a:r>
          </a:p>
          <a:p>
            <a:r>
              <a:rPr lang="en-IN" dirty="0"/>
              <a:t>In General, Epithelial </a:t>
            </a:r>
            <a:r>
              <a:rPr lang="en-IN" dirty="0" err="1"/>
              <a:t>Tumors</a:t>
            </a:r>
            <a:r>
              <a:rPr lang="en-IN" dirty="0"/>
              <a:t> - Mid And Distal </a:t>
            </a:r>
            <a:r>
              <a:rPr lang="en-IN" dirty="0" err="1"/>
              <a:t>Esophagus</a:t>
            </a:r>
            <a:r>
              <a:rPr lang="en-IN" dirty="0"/>
              <a:t>, </a:t>
            </a:r>
          </a:p>
          <a:p>
            <a:r>
              <a:rPr lang="en-IN" dirty="0" err="1"/>
              <a:t>Tumors</a:t>
            </a:r>
            <a:r>
              <a:rPr lang="en-IN" dirty="0"/>
              <a:t> Arising From The Deeper Layers - Evenly Distributed Throughout.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66AFD-6247-070B-D999-98B8F309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E4215-EB32-31F3-AD20-DB53CE1C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8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UNUSUAL MALIGNANT ESOPHAGEAL </a:t>
            </a:r>
            <a:r>
              <a:rPr lang="en-IN" dirty="0" err="1"/>
              <a:t>TumorS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These malignant </a:t>
            </a:r>
            <a:r>
              <a:rPr lang="en-IN" dirty="0" err="1"/>
              <a:t>Tumors</a:t>
            </a:r>
            <a:r>
              <a:rPr lang="en-IN" dirty="0"/>
              <a:t> have the potential to spread through one of four mechanisms:</a:t>
            </a:r>
          </a:p>
          <a:p>
            <a:r>
              <a:rPr lang="en-IN" dirty="0" err="1"/>
              <a:t>Intraesophageal</a:t>
            </a:r>
            <a:r>
              <a:rPr lang="en-IN" dirty="0"/>
              <a:t> spread</a:t>
            </a:r>
          </a:p>
          <a:p>
            <a:r>
              <a:rPr lang="en-IN" dirty="0"/>
              <a:t>Wall penetration with invasion of adjacent structures</a:t>
            </a:r>
          </a:p>
          <a:p>
            <a:r>
              <a:rPr lang="en-IN" dirty="0"/>
              <a:t>Lymphatic spread to regional and distant</a:t>
            </a:r>
          </a:p>
          <a:p>
            <a:r>
              <a:rPr lang="en-IN" dirty="0"/>
              <a:t>Hematogenous spread</a:t>
            </a:r>
          </a:p>
          <a:p>
            <a:r>
              <a:rPr lang="en-US" dirty="0"/>
              <a:t>All have poor prognosis</a:t>
            </a:r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5632-20A4-E520-C873-E399ED80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2F8BA-2CAC-6FD6-2A4E-BB8BCCC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7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Squamous Cell Carcinoma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Premalignant conditions :</a:t>
            </a:r>
          </a:p>
          <a:p>
            <a:r>
              <a:rPr lang="en-US" dirty="0"/>
              <a:t>Plummer – </a:t>
            </a:r>
            <a:r>
              <a:rPr lang="en-US" dirty="0" err="1"/>
              <a:t>vinson</a:t>
            </a:r>
            <a:r>
              <a:rPr lang="en-US" dirty="0"/>
              <a:t> syndrome</a:t>
            </a:r>
          </a:p>
          <a:p>
            <a:r>
              <a:rPr lang="en-US" dirty="0"/>
              <a:t>Tylosis (40%)</a:t>
            </a:r>
          </a:p>
          <a:p>
            <a:r>
              <a:rPr lang="en-US" dirty="0"/>
              <a:t>Achalasia (16fold)</a:t>
            </a:r>
          </a:p>
          <a:p>
            <a:r>
              <a:rPr lang="en-US" dirty="0"/>
              <a:t>Esophageal strictures and diverticula</a:t>
            </a:r>
          </a:p>
          <a:p>
            <a:r>
              <a:rPr lang="en-US" dirty="0"/>
              <a:t>p53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6CE85-BC36-81A3-009C-D6F000BF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70477-AE30-A2DF-C343-72604348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36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81" y="2103438"/>
            <a:ext cx="6735239" cy="39322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62E84-2F0D-8ACF-07C7-A84501A3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138F0-2C6C-DD24-56FD-DDA8CD7E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6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ADENOCARCINOMA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Almost 70 % - United States and Western countries.</a:t>
            </a:r>
          </a:p>
          <a:p>
            <a:endParaRPr lang="en-US" dirty="0"/>
          </a:p>
          <a:p>
            <a:r>
              <a:rPr lang="en-US" dirty="0"/>
              <a:t>Etiology :</a:t>
            </a:r>
          </a:p>
          <a:p>
            <a:pPr lvl="1"/>
            <a:r>
              <a:rPr lang="en-IN" sz="1800" dirty="0"/>
              <a:t>Increasing incidence of GERD</a:t>
            </a:r>
          </a:p>
          <a:p>
            <a:pPr lvl="1"/>
            <a:r>
              <a:rPr lang="en-IN" sz="1800" dirty="0"/>
              <a:t>Western diet</a:t>
            </a:r>
          </a:p>
          <a:p>
            <a:pPr lvl="1"/>
            <a:r>
              <a:rPr lang="en-IN" sz="1800" dirty="0"/>
              <a:t>Increased use of acid-suppression medications</a:t>
            </a:r>
          </a:p>
          <a:p>
            <a:endParaRPr lang="en-US" dirty="0"/>
          </a:p>
          <a:p>
            <a:r>
              <a:rPr lang="en-US" dirty="0"/>
              <a:t>Histologically it is from :</a:t>
            </a:r>
          </a:p>
          <a:p>
            <a:pPr lvl="1"/>
            <a:r>
              <a:rPr lang="en-IN" sz="1800" dirty="0"/>
              <a:t>Submucosal glands of the </a:t>
            </a:r>
            <a:r>
              <a:rPr lang="en-IN" sz="1800" dirty="0" err="1"/>
              <a:t>Esophagus</a:t>
            </a:r>
            <a:endParaRPr lang="en-IN" sz="1800" dirty="0"/>
          </a:p>
          <a:p>
            <a:pPr lvl="1"/>
            <a:r>
              <a:rPr lang="en-IN" sz="1800" dirty="0"/>
              <a:t>Heterotopic islands of columnar epithelium</a:t>
            </a:r>
          </a:p>
          <a:p>
            <a:pPr lvl="1"/>
            <a:r>
              <a:rPr lang="en-IN" sz="1800" dirty="0"/>
              <a:t>Malignant degeneration of metaplastic columnar epithelium</a:t>
            </a:r>
          </a:p>
          <a:p>
            <a:pPr lvl="1"/>
            <a:r>
              <a:rPr lang="en-IN" sz="1800" dirty="0"/>
              <a:t>(Barrett’s </a:t>
            </a:r>
            <a:r>
              <a:rPr lang="en-IN" sz="1800" dirty="0" err="1"/>
              <a:t>Esophagus</a:t>
            </a:r>
            <a:r>
              <a:rPr lang="en-IN" sz="1800" dirty="0"/>
              <a:t>) – 40 fold increased risk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C9450-83F6-7ABD-9043-3430C981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E0D7B-3BAF-2EC6-60D4-9E91F83B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3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ADENOCARCINOMA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Barrett's Esophagus:</a:t>
            </a:r>
          </a:p>
          <a:p>
            <a:r>
              <a:rPr lang="en-IN" dirty="0"/>
              <a:t>Traditionally - the presence of columnar mucosa extending at least 3 cm into the </a:t>
            </a:r>
            <a:r>
              <a:rPr lang="en-IN" dirty="0" err="1"/>
              <a:t>Esophagus</a:t>
            </a:r>
            <a:r>
              <a:rPr lang="en-IN" dirty="0"/>
              <a:t>.</a:t>
            </a:r>
          </a:p>
          <a:p>
            <a:endParaRPr lang="en-US" dirty="0"/>
          </a:p>
          <a:p>
            <a:r>
              <a:rPr lang="en-IN" dirty="0"/>
              <a:t>Recently - the specialized, intestinal-type epithelium (presence of goblet cells) found in the Barrett’s mucosa is the only tissue predisposed to malignant degeneration - the diagnosis of BE is presently made given any length of </a:t>
            </a:r>
            <a:r>
              <a:rPr lang="en-IN" dirty="0" err="1"/>
              <a:t>endoscopically</a:t>
            </a:r>
            <a:r>
              <a:rPr lang="en-IN" dirty="0"/>
              <a:t> identifiable columnar mucosa that proves, on biopsy</a:t>
            </a:r>
          </a:p>
          <a:p>
            <a:endParaRPr lang="en-US" dirty="0"/>
          </a:p>
          <a:p>
            <a:r>
              <a:rPr lang="en-US" dirty="0"/>
              <a:t>10 % of GERD </a:t>
            </a:r>
            <a:r>
              <a:rPr lang="en-US" dirty="0" err="1"/>
              <a:t>pts</a:t>
            </a:r>
            <a:r>
              <a:rPr lang="en-US" dirty="0"/>
              <a:t> develop – BARRETS</a:t>
            </a:r>
          </a:p>
          <a:p>
            <a:r>
              <a:rPr lang="en-US" dirty="0"/>
              <a:t>Approx 1 in every 100 patient years of </a:t>
            </a:r>
            <a:r>
              <a:rPr lang="en-US" dirty="0" err="1"/>
              <a:t>followup</a:t>
            </a:r>
            <a:r>
              <a:rPr lang="en-US" dirty="0"/>
              <a:t> of </a:t>
            </a:r>
            <a:r>
              <a:rPr lang="en-US" dirty="0" err="1"/>
              <a:t>barrets</a:t>
            </a:r>
            <a:r>
              <a:rPr lang="en-US" dirty="0"/>
              <a:t> develop ADENOCARCINOMA (40 fold increased risk)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53356-529B-0D53-02A8-845EBBA3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75A13-5269-042B-ACDB-8C61A6A2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- asymptomatic – mimic GERD</a:t>
            </a:r>
          </a:p>
          <a:p>
            <a:r>
              <a:rPr lang="en-IN" dirty="0"/>
              <a:t>Dysphagia.</a:t>
            </a:r>
          </a:p>
          <a:p>
            <a:r>
              <a:rPr lang="en-IN" dirty="0"/>
              <a:t>Weight Loss (most common symptoms)</a:t>
            </a:r>
          </a:p>
          <a:p>
            <a:r>
              <a:rPr lang="en-US" dirty="0"/>
              <a:t>&gt; 2/3rds of lumen has to be obstructed (lack of serosa)</a:t>
            </a:r>
          </a:p>
          <a:p>
            <a:r>
              <a:rPr lang="en-IN" dirty="0"/>
              <a:t>Vomiting/Regurgitation</a:t>
            </a:r>
          </a:p>
          <a:p>
            <a:r>
              <a:rPr lang="en-IN" dirty="0"/>
              <a:t>Pain.</a:t>
            </a:r>
          </a:p>
          <a:p>
            <a:r>
              <a:rPr lang="en-IN" dirty="0"/>
              <a:t>Cough, choking, </a:t>
            </a:r>
            <a:r>
              <a:rPr lang="en-IN" dirty="0" err="1"/>
              <a:t>asp.pneumonia</a:t>
            </a:r>
            <a:r>
              <a:rPr lang="en-IN" dirty="0"/>
              <a:t> (TEF)</a:t>
            </a:r>
          </a:p>
          <a:p>
            <a:r>
              <a:rPr lang="en-IN" dirty="0"/>
              <a:t>Hoarseness (</a:t>
            </a:r>
            <a:r>
              <a:rPr lang="en-IN" dirty="0" err="1"/>
              <a:t>lt.RLN</a:t>
            </a:r>
            <a:r>
              <a:rPr lang="en-IN" dirty="0"/>
              <a:t>, vocal cords)</a:t>
            </a:r>
          </a:p>
          <a:p>
            <a:r>
              <a:rPr lang="en-IN" dirty="0"/>
              <a:t>Dyspnoea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2359D-6E26-3C0D-657C-1C2F962A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B193A-26DB-832C-57EF-E6F2346F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rcinoma esophagus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tro&amp;quot;&quot;/&gt;&lt;property id=&quot;20307&quot; value=&quot;257&quot;/&gt;&lt;/object&gt;&lt;object type=&quot;3&quot; unique_id=&quot;10034&quot;&gt;&lt;property id=&quot;20148&quot; value=&quot;5&quot;/&gt;&lt;property id=&quot;20300&quot; value=&quot;Slide 3 - &amp;quot;Classification  &amp;quot;&quot;/&gt;&lt;property id=&quot;20307&quot; value=&quot;258&quot;/&gt;&lt;/object&gt;&lt;object type=&quot;3&quot; unique_id=&quot;10035&quot;&gt;&lt;property id=&quot;20148&quot; value=&quot;5&quot;/&gt;&lt;property id=&quot;20300&quot; value=&quot;Slide 4 - &amp;quot;SCC&amp;quot;&quot;/&gt;&lt;property id=&quot;20307&quot; value=&quot;259&quot;/&gt;&lt;/object&gt;&lt;object type=&quot;3&quot; unique_id=&quot;10054&quot;&gt;&lt;property id=&quot;20148&quot; value=&quot;5&quot;/&gt;&lt;property id=&quot;20300&quot; value=&quot;Slide 5 - &amp;quot;SCC&amp;quot;&quot;/&gt;&lt;property id=&quot;20307&quot; value=&quot;260&quot;/&gt;&lt;/object&gt;&lt;object type=&quot;3&quot; unique_id=&quot;10076&quot;&gt;&lt;property id=&quot;20148&quot; value=&quot;5&quot;/&gt;&lt;property id=&quot;20300&quot; value=&quot;Slide 6 - &amp;quot;SCC&amp;quot;&quot;/&gt;&lt;property id=&quot;20307&quot; value=&quot;261&quot;/&gt;&lt;/object&gt;&lt;object type=&quot;3&quot; unique_id=&quot;10117&quot;&gt;&lt;property id=&quot;20148&quot; value=&quot;5&quot;/&gt;&lt;property id=&quot;20300&quot; value=&quot;Slide 7 - &amp;quot;ADENOCARCINOMA&amp;quot;&quot;/&gt;&lt;property id=&quot;20307&quot; value=&quot;262&quot;/&gt;&lt;/object&gt;&lt;object type=&quot;3&quot; unique_id=&quot;10145&quot;&gt;&lt;property id=&quot;20148&quot; value=&quot;5&quot;/&gt;&lt;property id=&quot;20300&quot; value=&quot;Slide 9 - &amp;quot;Symptoms &amp;quot;&quot;/&gt;&lt;property id=&quot;20307&quot; value=&quot;263&quot;/&gt;&lt;/object&gt;&lt;object type=&quot;3&quot; unique_id=&quot;10196&quot;&gt;&lt;property id=&quot;20148&quot; value=&quot;5&quot;/&gt;&lt;property id=&quot;20300&quot; value=&quot;Slide 11 - &amp;quot;Diagnosis &amp;quot;&quot;/&gt;&lt;property id=&quot;20307&quot; value=&quot;264&quot;/&gt;&lt;/object&gt;&lt;object type=&quot;3&quot; unique_id=&quot;10230&quot;&gt;&lt;property id=&quot;20148&quot; value=&quot;5&quot;/&gt;&lt;property id=&quot;20300&quot; value=&quot;Slide 12 - &amp;quot;Diagnosis &amp;quot;&quot;/&gt;&lt;property id=&quot;20307&quot; value=&quot;265&quot;/&gt;&lt;/object&gt;&lt;object type=&quot;3&quot; unique_id=&quot;10267&quot;&gt;&lt;property id=&quot;20148&quot; value=&quot;5&quot;/&gt;&lt;property id=&quot;20300&quot; value=&quot;Slide 13 - &amp;quot;Diagnosis &amp;quot;&quot;/&gt;&lt;property id=&quot;20307&quot; value=&quot;266&quot;/&gt;&lt;/object&gt;&lt;object type=&quot;3&quot; unique_id=&quot;10320&quot;&gt;&lt;property id=&quot;20148&quot; value=&quot;5&quot;/&gt;&lt;property id=&quot;20300&quot; value=&quot;Slide 14 - &amp;quot;Diagnosis &amp;quot;&quot;/&gt;&lt;property id=&quot;20307&quot; value=&quot;267&quot;/&gt;&lt;/object&gt;&lt;object type=&quot;3&quot; unique_id=&quot;10321&quot;&gt;&lt;property id=&quot;20148&quot; value=&quot;5&quot;/&gt;&lt;property id=&quot;20300&quot; value=&quot;Slide 15 - &amp;quot;CT&amp;quot;&quot;/&gt;&lt;property id=&quot;20307&quot; value=&quot;268&quot;/&gt;&lt;/object&gt;&lt;object type=&quot;3&quot; unique_id=&quot;10367&quot;&gt;&lt;property id=&quot;20148&quot; value=&quot;5&quot;/&gt;&lt;property id=&quot;20300&quot; value=&quot;Slide 16 - &amp;quot;Diagnosis &amp;quot;&quot;/&gt;&lt;property id=&quot;20307&quot; value=&quot;269&quot;/&gt;&lt;/object&gt;&lt;object type=&quot;3&quot; unique_id=&quot;10416&quot;&gt;&lt;property id=&quot;20148&quot; value=&quot;5&quot;/&gt;&lt;property id=&quot;20300&quot; value=&quot;Slide 17 - &amp;quot;PET &amp;quot;&quot;/&gt;&lt;property id=&quot;20307&quot; value=&quot;270&quot;/&gt;&lt;/object&gt;&lt;object type=&quot;3&quot; unique_id=&quot;10502&quot;&gt;&lt;property id=&quot;20148&quot; value=&quot;5&quot;/&gt;&lt;property id=&quot;20300&quot; value=&quot;Slide 18 - &amp;quot;Diagnosis &amp;quot;&quot;/&gt;&lt;property id=&quot;20307&quot; value=&quot;271&quot;/&gt;&lt;/object&gt;&lt;object type=&quot;3&quot; unique_id=&quot;10503&quot;&gt;&lt;property id=&quot;20148&quot; value=&quot;5&quot;/&gt;&lt;property id=&quot;20300&quot; value=&quot;Slide 19 - &amp;quot;Diagnosis &amp;quot;&quot;/&gt;&lt;property id=&quot;20307&quot; value=&quot;272&quot;/&gt;&lt;/object&gt;&lt;object type=&quot;3&quot; unique_id=&quot;10504&quot;&gt;&lt;property id=&quot;20148&quot; value=&quot;5&quot;/&gt;&lt;property id=&quot;20300&quot; value=&quot;Slide 20 - &amp;quot;EUS &amp;quot;&quot;/&gt;&lt;property id=&quot;20307&quot; value=&quot;273&quot;/&gt;&lt;/object&gt;&lt;object type=&quot;3&quot; unique_id=&quot;10605&quot;&gt;&lt;property id=&quot;20148&quot; value=&quot;5&quot;/&gt;&lt;property id=&quot;20300&quot; value=&quot;Slide 21 - &amp;quot;Diagnosis &amp;quot;&quot;/&gt;&lt;property id=&quot;20307&quot; value=&quot;274&quot;/&gt;&lt;/object&gt;&lt;object type=&quot;3&quot; unique_id=&quot;10606&quot;&gt;&lt;property id=&quot;20148&quot; value=&quot;5&quot;/&gt;&lt;property id=&quot;20300&quot; value=&quot;Slide 22 - &amp;quot;Diagnosis - EMR&amp;quot;&quot;/&gt;&lt;property id=&quot;20307&quot; value=&quot;275&quot;/&gt;&lt;/object&gt;&lt;object type=&quot;3&quot; unique_id=&quot;10607&quot;&gt;&lt;property id=&quot;20148&quot; value=&quot;5&quot;/&gt;&lt;property id=&quot;20300&quot; value=&quot;Slide 23 - &amp;quot;Diagnosis &amp;quot;&quot;/&gt;&lt;property id=&quot;20307&quot; value=&quot;276&quot;/&gt;&lt;/object&gt;&lt;object type=&quot;3&quot; unique_id=&quot;10723&quot;&gt;&lt;property id=&quot;20148&quot; value=&quot;5&quot;/&gt;&lt;property id=&quot;20300&quot; value=&quot;Slide 24 - &amp;quot;ANATOMY&amp;quot;&quot;/&gt;&lt;property id=&quot;20307&quot; value=&quot;277&quot;/&gt;&lt;/object&gt;&lt;object type=&quot;3&quot; unique_id=&quot;10724&quot;&gt;&lt;property id=&quot;20148&quot; value=&quot;5&quot;/&gt;&lt;property id=&quot;20300&quot; value=&quot;Slide 25 - &amp;quot;LYMPHATICS&amp;quot;&quot;/&gt;&lt;property id=&quot;20307&quot; value=&quot;278&quot;/&gt;&lt;/object&gt;&lt;object type=&quot;3&quot; unique_id=&quot;11112&quot;&gt;&lt;property id=&quot;20148&quot; value=&quot;5&quot;/&gt;&lt;property id=&quot;20300&quot; value=&quot;Slide 26 - &amp;quot;STAGING&amp;quot;&quot;/&gt;&lt;property id=&quot;20307&quot; value=&quot;279&quot;/&gt;&lt;/object&gt;&lt;object type=&quot;3&quot; unique_id=&quot;11113&quot;&gt;&lt;property id=&quot;20148&quot; value=&quot;5&quot;/&gt;&lt;property id=&quot;20300&quot; value=&quot;Slide 27 - &amp;quot;AJCC&amp;quot;&quot;/&gt;&lt;property id=&quot;20307&quot; value=&quot;280&quot;/&gt;&lt;/object&gt;&lt;object type=&quot;3&quot; unique_id=&quot;11114&quot;&gt;&lt;property id=&quot;20148&quot; value=&quot;5&quot;/&gt;&lt;property id=&quot;20300&quot; value=&quot;Slide 28 - &amp;quot;Staging &amp;quot;&quot;/&gt;&lt;property id=&quot;20307&quot; value=&quot;282&quot;/&gt;&lt;/object&gt;&lt;object type=&quot;3&quot; unique_id=&quot;11115&quot;&gt;&lt;property id=&quot;20148&quot; value=&quot;5&quot;/&gt;&lt;property id=&quot;20300&quot; value=&quot;Slide 30 - &amp;quot;Staging &amp;quot;&quot;/&gt;&lt;property id=&quot;20307&quot; value=&quot;281&quot;/&gt;&lt;/object&gt;&lt;object type=&quot;3&quot; unique_id=&quot;11203&quot;&gt;&lt;property id=&quot;20148&quot; value=&quot;5&quot;/&gt;&lt;property id=&quot;20300&quot; value=&quot;Slide 31 - &amp;quot;Staging  SCC&amp;quot;&quot;/&gt;&lt;property id=&quot;20307&quot; value=&quot;283&quot;/&gt;&lt;/object&gt;&lt;object type=&quot;3&quot; unique_id=&quot;11324&quot;&gt;&lt;property id=&quot;20148&quot; value=&quot;5&quot;/&gt;&lt;property id=&quot;20300&quot; value=&quot;Slide 32 - &amp;quot;Staging - Adenocarcinoma&amp;quot;&quot;/&gt;&lt;property id=&quot;20307&quot; value=&quot;284&quot;/&gt;&lt;/object&gt;&lt;object type=&quot;3&quot; unique_id=&quot;11325&quot;&gt;&lt;property id=&quot;20148&quot; value=&quot;5&quot;/&gt;&lt;property id=&quot;20300&quot; value=&quot;Slide 33 - &amp;quot;ELLIS STAGING WNM&amp;quot;&quot;/&gt;&lt;property id=&quot;20307&quot; value=&quot;285&quot;/&gt;&lt;/object&gt;&lt;object type=&quot;3&quot; unique_id=&quot;11422&quot;&gt;&lt;property id=&quot;20148&quot; value=&quot;5&quot;/&gt;&lt;property id=&quot;20300&quot; value=&quot;Slide 29&quot;/&gt;&lt;property id=&quot;20307&quot; value=&quot;286&quot;/&gt;&lt;/object&gt;&lt;object type=&quot;3&quot; unique_id=&quot;11654&quot;&gt;&lt;property id=&quot;20148&quot; value=&quot;5&quot;/&gt;&lt;property id=&quot;20300&quot; value=&quot;Slide 34 - &amp;quot;LN STATUS&amp;quot;&quot;/&gt;&lt;property id=&quot;20307&quot; value=&quot;287&quot;/&gt;&lt;/object&gt;&lt;object type=&quot;3&quot; unique_id=&quot;11757&quot;&gt;&lt;property id=&quot;20148&quot; value=&quot;5&quot;/&gt;&lt;property id=&quot;20300&quot; value=&quot;Slide 35 - &amp;quot;LN STATUS&amp;quot;&quot;/&gt;&lt;property id=&quot;20307&quot; value=&quot;288&quot;/&gt;&lt;/object&gt;&lt;object type=&quot;3&quot; unique_id=&quot;11971&quot;&gt;&lt;property id=&quot;20148&quot; value=&quot;5&quot;/&gt;&lt;property id=&quot;20300&quot; value=&quot;Slide 36 - &amp;quot;TREATMENT MODALITIES&amp;quot;&quot;/&gt;&lt;property id=&quot;20307&quot; value=&quot;289&quot;/&gt;&lt;/object&gt;&lt;object type=&quot;3&quot; unique_id=&quot;12080&quot;&gt;&lt;property id=&quot;20148&quot; value=&quot;5&quot;/&gt;&lt;property id=&quot;20300&quot; value=&quot;Slide 37 - &amp;quot;Chemotherapy &amp;quot;&quot;/&gt;&lt;property id=&quot;20307&quot; value=&quot;290&quot;/&gt;&lt;/object&gt;&lt;object type=&quot;3&quot; unique_id=&quot;12192&quot;&gt;&lt;property id=&quot;20148&quot; value=&quot;5&quot;/&gt;&lt;property id=&quot;20300&quot; value=&quot;Slide 38 - &amp;quot;Chemotherapy &amp;quot;&quot;/&gt;&lt;property id=&quot;20307&quot; value=&quot;291&quot;/&gt;&lt;/object&gt;&lt;object type=&quot;3&quot; unique_id=&quot;12307&quot;&gt;&lt;property id=&quot;20148&quot; value=&quot;5&quot;/&gt;&lt;property id=&quot;20300&quot; value=&quot;Slide 39 - &amp;quot;Radiotherapy &amp;quot;&quot;/&gt;&lt;property id=&quot;20307&quot; value=&quot;292&quot;/&gt;&lt;/object&gt;&lt;object type=&quot;3&quot; unique_id=&quot;12425&quot;&gt;&lt;property id=&quot;20148&quot; value=&quot;5&quot;/&gt;&lt;property id=&quot;20300&quot; value=&quot;Slide 40 - &amp;quot;Surgery &amp;quot;&quot;/&gt;&lt;property id=&quot;20307&quot; value=&quot;293&quot;/&gt;&lt;/object&gt;&lt;object type=&quot;3&quot; unique_id=&quot;12706&quot;&gt;&lt;property id=&quot;20148&quot; value=&quot;5&quot;/&gt;&lt;property id=&quot;20300&quot; value=&quot;Slide 41 - &amp;quot;Location of tumour &amp;quot;&quot;/&gt;&lt;property id=&quot;20307&quot; value=&quot;294&quot;/&gt;&lt;/object&gt;&lt;object type=&quot;3&quot; unique_id=&quot;12830&quot;&gt;&lt;property id=&quot;20148&quot; value=&quot;5&quot;/&gt;&lt;property id=&quot;20300&quot; value=&quot;Slide 42 - &amp;quot;Location of tumour &amp;quot;&quot;/&gt;&lt;property id=&quot;20307&quot; value=&quot;295&quot;/&gt;&lt;/object&gt;&lt;object type=&quot;3&quot; unique_id=&quot;12999&quot;&gt;&lt;property id=&quot;20148&quot; value=&quot;5&quot;/&gt;&lt;property id=&quot;20300&quot; value=&quot;Slide 43 - &amp;quot;Location of tumour - THORACIC&amp;quot;&quot;/&gt;&lt;property id=&quot;20307&quot; value=&quot;296&quot;/&gt;&lt;/object&gt;&lt;object type=&quot;3&quot; unique_id=&quot;13000&quot;&gt;&lt;property id=&quot;20148&quot; value=&quot;5&quot;/&gt;&lt;property id=&quot;20300&quot; value=&quot;Slide 46 - &amp;quot;Location of tumour – THORACIC (THE)&amp;quot;&quot;/&gt;&lt;property id=&quot;20307&quot; value=&quot;297&quot;/&gt;&lt;/object&gt;&lt;object type=&quot;3&quot; unique_id=&quot;13177&quot;&gt;&lt;property id=&quot;20148&quot; value=&quot;5&quot;/&gt;&lt;property id=&quot;20300&quot; value=&quot;Slide 47 - &amp;quot;Location of tumour - THORACIC&amp;quot;&quot;/&gt;&lt;property id=&quot;20307&quot; value=&quot;298&quot;/&gt;&lt;/object&gt;&lt;object type=&quot;3&quot; unique_id=&quot;13178&quot;&gt;&lt;property id=&quot;20148&quot; value=&quot;5&quot;/&gt;&lt;property id=&quot;20300&quot; value=&quot;Slide 48 - &amp;quot;Location of tumour - THORACIC&amp;quot;&quot;/&gt;&lt;property id=&quot;20307&quot; value=&quot;299&quot;/&gt;&lt;/object&gt;&lt;object type=&quot;3&quot; unique_id=&quot;13409&quot;&gt;&lt;property id=&quot;20148&quot; value=&quot;5&quot;/&gt;&lt;property id=&quot;20300&quot; value=&quot;Slide 49 - &amp;quot;Location of tumour – THORACIC-TTE&amp;quot;&quot;/&gt;&lt;property id=&quot;20307&quot; value=&quot;300&quot;/&gt;&lt;/object&gt;&lt;object type=&quot;3&quot; unique_id=&quot;13692&quot;&gt;&lt;property id=&quot;20148&quot; value=&quot;5&quot;/&gt;&lt;property id=&quot;20300&quot; value=&quot;Slide 44 - &amp;quot;Location of tumour – THORACIC (THE)&amp;quot;&quot;/&gt;&lt;property id=&quot;20307&quot; value=&quot;301&quot;/&gt;&lt;/object&gt;&lt;object type=&quot;3&quot; unique_id=&quot;13885&quot;&gt;&lt;property id=&quot;20148&quot; value=&quot;5&quot;/&gt;&lt;property id=&quot;20300&quot; value=&quot;Slide 45 - &amp;quot;Location of tumour – THORACIC (THE)&amp;quot;&quot;/&gt;&lt;property id=&quot;20307&quot; value=&quot;302&quot;/&gt;&lt;/object&gt;&lt;object type=&quot;3&quot; unique_id=&quot;13886&quot;&gt;&lt;property id=&quot;20148&quot; value=&quot;5&quot;/&gt;&lt;property id=&quot;20300&quot; value=&quot;Slide 50 - &amp;quot;Location of tumour - THORACIC&amp;quot;&quot;/&gt;&lt;property id=&quot;20307&quot; value=&quot;303&quot;/&gt;&lt;/object&gt;&lt;object type=&quot;3&quot; unique_id=&quot;14037&quot;&gt;&lt;property id=&quot;20148&quot; value=&quot;5&quot;/&gt;&lt;property id=&quot;20300&quot; value=&quot;Slide 51 - &amp;quot;Location of tumour – THORACIC -EBE&amp;quot;&quot;/&gt;&lt;property id=&quot;20307&quot; value=&quot;304&quot;/&gt;&lt;/object&gt;&lt;object type=&quot;3&quot; unique_id=&quot;14191&quot;&gt;&lt;property id=&quot;20148&quot; value=&quot;5&quot;/&gt;&lt;property id=&quot;20300&quot; value=&quot;Slide 52 - &amp;quot;Location of tumour – THORACIC -EBE&amp;quot;&quot;/&gt;&lt;property id=&quot;20307&quot; value=&quot;305&quot;/&gt;&lt;/object&gt;&lt;object type=&quot;3&quot; unique_id=&quot;14348&quot;&gt;&lt;property id=&quot;20148&quot; value=&quot;5&quot;/&gt;&lt;property id=&quot;20300&quot; value=&quot;Slide 53 - &amp;quot;Location of tumour – THORACIC -VSE&amp;quot;&quot;/&gt;&lt;property id=&quot;20307&quot; value=&quot;306&quot;/&gt;&lt;/object&gt;&lt;object type=&quot;3&quot; unique_id=&quot;14614&quot;&gt;&lt;property id=&quot;20148&quot; value=&quot;5&quot;/&gt;&lt;property id=&quot;20300&quot; value=&quot;Slide 54 - &amp;quot;Location of tumour – THORACIC –MIE &amp;quot;&quot;/&gt;&lt;property id=&quot;20307&quot; value=&quot;307&quot;/&gt;&lt;/object&gt;&lt;object type=&quot;3&quot; unique_id=&quot;14669&quot;&gt;&lt;property id=&quot;20148&quot; value=&quot;5&quot;/&gt;&lt;property id=&quot;20300&quot; value=&quot;Slide 55 - &amp;quot;Location of anastomosis  &amp;quot;&quot;/&gt;&lt;property id=&quot;20307&quot; value=&quot;308&quot;/&gt;&lt;/object&gt;&lt;object type=&quot;3&quot; unique_id=&quot;14725&quot;&gt;&lt;property id=&quot;20148&quot; value=&quot;5&quot;/&gt;&lt;property id=&quot;20300&quot; value=&quot;Slide 56 - &amp;quot;Replacement conduits&amp;quot;&quot;/&gt;&lt;property id=&quot;20307&quot; value=&quot;309&quot;/&gt;&lt;/object&gt;&lt;object type=&quot;3&quot; unique_id=&quot;14950&quot;&gt;&lt;property id=&quot;20148&quot; value=&quot;5&quot;/&gt;&lt;property id=&quot;20300&quot; value=&quot;Slide 57 - &amp;quot;Palliation &amp;quot;&quot;/&gt;&lt;property id=&quot;20307&quot; value=&quot;310&quot;/&gt;&lt;/object&gt;&lt;object type=&quot;3&quot; unique_id=&quot;15293&quot;&gt;&lt;property id=&quot;20148&quot; value=&quot;5&quot;/&gt;&lt;property id=&quot;20300&quot; value=&quot;Slide 58 - &amp;quot;UNUSUAL MALIGNANT ESOPHAGEAL TUMORS&amp;quot;&quot;/&gt;&lt;property id=&quot;20307&quot; value=&quot;311&quot;/&gt;&lt;/object&gt;&lt;object type=&quot;3&quot; unique_id=&quot;15294&quot;&gt;&lt;property id=&quot;20148&quot; value=&quot;5&quot;/&gt;&lt;property id=&quot;20300&quot; value=&quot;Slide 59 - &amp;quot;UNUSUAL MALIGNANT ESOPHAGEAL TUMORS&amp;quot;&quot;/&gt;&lt;property id=&quot;20307&quot; value=&quot;312&quot;/&gt;&lt;/object&gt;&lt;object type=&quot;3&quot; unique_id=&quot;15472&quot;&gt;&lt;property id=&quot;20148&quot; value=&quot;5&quot;/&gt;&lt;property id=&quot;20300&quot; value=&quot;Slide 60 - &amp;quot;Summary &amp;quot;&quot;/&gt;&lt;property id=&quot;20307&quot; value=&quot;313&quot;/&gt;&lt;/object&gt;&lt;object type=&quot;3&quot; unique_id=&quot;15533&quot;&gt;&lt;property id=&quot;20148&quot; value=&quot;5&quot;/&gt;&lt;property id=&quot;20300&quot; value=&quot;Slide 8 - &amp;quot;ADENOCARCINOMA&amp;quot;&quot;/&gt;&lt;property id=&quot;20307&quot; value=&quot;314&quot;/&gt;&lt;/object&gt;&lt;object type=&quot;3&quot; unique_id=&quot;16022&quot;&gt;&lt;property id=&quot;20148&quot; value=&quot;5&quot;/&gt;&lt;property id=&quot;20300&quot; value=&quot;Slide 10 - &amp;quot;Symptoms &amp;quot;&quot;/&gt;&lt;property id=&quot;20307&quot; value=&quot;31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18568</TotalTime>
  <Words>2439</Words>
  <Application>Microsoft Office PowerPoint</Application>
  <PresentationFormat>On-screen Show (4:3)</PresentationFormat>
  <Paragraphs>478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Calibri</vt:lpstr>
      <vt:lpstr>Century Gothic</vt:lpstr>
      <vt:lpstr>Garamond</vt:lpstr>
      <vt:lpstr>Savon</vt:lpstr>
      <vt:lpstr>Carcinoma Esophagus </vt:lpstr>
      <vt:lpstr>Intro</vt:lpstr>
      <vt:lpstr>Classification </vt:lpstr>
      <vt:lpstr>Squamous Cell Carcinoma</vt:lpstr>
      <vt:lpstr>Squamous Cell Carcinoma</vt:lpstr>
      <vt:lpstr>Squamous Cell Carcinoma</vt:lpstr>
      <vt:lpstr>ADENOCARCINOMA</vt:lpstr>
      <vt:lpstr>ADENOCARCINOMA</vt:lpstr>
      <vt:lpstr>Symptoms </vt:lpstr>
      <vt:lpstr>Symptoms </vt:lpstr>
      <vt:lpstr>Diagnosis </vt:lpstr>
      <vt:lpstr>Diagnosis </vt:lpstr>
      <vt:lpstr>Diagnosis </vt:lpstr>
      <vt:lpstr>Diagnosis </vt:lpstr>
      <vt:lpstr>CT</vt:lpstr>
      <vt:lpstr>Diagnosis </vt:lpstr>
      <vt:lpstr>PET </vt:lpstr>
      <vt:lpstr>Diagnosis </vt:lpstr>
      <vt:lpstr>Diagnosis </vt:lpstr>
      <vt:lpstr>EUS </vt:lpstr>
      <vt:lpstr>Diagnosis </vt:lpstr>
      <vt:lpstr>Diagnosis - EMR</vt:lpstr>
      <vt:lpstr>Diagnosis </vt:lpstr>
      <vt:lpstr>ANATOMY</vt:lpstr>
      <vt:lpstr>LYMPHATICS</vt:lpstr>
      <vt:lpstr>STAGING</vt:lpstr>
      <vt:lpstr>AJCC</vt:lpstr>
      <vt:lpstr>Staging </vt:lpstr>
      <vt:lpstr>PowerPoint Presentation</vt:lpstr>
      <vt:lpstr>Staging </vt:lpstr>
      <vt:lpstr>Staging Squamous Cell Carcinoma</vt:lpstr>
      <vt:lpstr>Staging - Adenocarcinoma</vt:lpstr>
      <vt:lpstr>ELLIS STAGING WNM</vt:lpstr>
      <vt:lpstr>LN STATUS</vt:lpstr>
      <vt:lpstr>LN STATUS</vt:lpstr>
      <vt:lpstr>TREATMENT MODALITIES</vt:lpstr>
      <vt:lpstr>Chemotherapy </vt:lpstr>
      <vt:lpstr>Chemotherapy </vt:lpstr>
      <vt:lpstr>Radiotherapy </vt:lpstr>
      <vt:lpstr>Surgery </vt:lpstr>
      <vt:lpstr>Location of Tumor </vt:lpstr>
      <vt:lpstr>Location of Tumor </vt:lpstr>
      <vt:lpstr>Location of Tumor - THORACIC</vt:lpstr>
      <vt:lpstr>Location of Tumor – THORACIC (THE)</vt:lpstr>
      <vt:lpstr>Location of Tumor – THORACIC (THE)</vt:lpstr>
      <vt:lpstr>Location of Tumor – THORACIC (THE)</vt:lpstr>
      <vt:lpstr>Location of Tumor - THORACIC</vt:lpstr>
      <vt:lpstr>Location of Tumor - THORACIC</vt:lpstr>
      <vt:lpstr>Location of Tumor – THORACIC-TTE</vt:lpstr>
      <vt:lpstr>Location of Tumor - THORACIC</vt:lpstr>
      <vt:lpstr>Location of Tumor – THORACIC -EBE</vt:lpstr>
      <vt:lpstr>Location of Tumor – THORACIC -EBE</vt:lpstr>
      <vt:lpstr>Location of Tumor – THORACIC -VSE</vt:lpstr>
      <vt:lpstr>Location of Tumor – THORACIC –MIE </vt:lpstr>
      <vt:lpstr>Location of anastomosis </vt:lpstr>
      <vt:lpstr>Replacement conduits</vt:lpstr>
      <vt:lpstr>Palliation </vt:lpstr>
      <vt:lpstr>UNUSUAL MALIGNANT ESOPHAGEAL TumorS</vt:lpstr>
      <vt:lpstr>UNUSUAL MALIGNANT ESOPHAGEAL TumorS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Carcinoma esophagus</dc:title>
  <dc:creator>GP</dc:creator>
  <cp:lastModifiedBy>Rajesh Patel</cp:lastModifiedBy>
  <cp:revision>94</cp:revision>
  <dcterms:created xsi:type="dcterms:W3CDTF">2006-08-16T00:00:00Z</dcterms:created>
  <dcterms:modified xsi:type="dcterms:W3CDTF">2024-05-25T09:56:35Z</dcterms:modified>
</cp:coreProperties>
</file>