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97" r:id="rId7"/>
    <p:sldId id="271" r:id="rId8"/>
    <p:sldId id="278" r:id="rId9"/>
    <p:sldId id="294" r:id="rId10"/>
    <p:sldId id="280" r:id="rId11"/>
    <p:sldId id="273" r:id="rId12"/>
    <p:sldId id="274" r:id="rId13"/>
    <p:sldId id="277" r:id="rId14"/>
    <p:sldId id="291" r:id="rId15"/>
    <p:sldId id="302" r:id="rId16"/>
    <p:sldId id="303" r:id="rId17"/>
    <p:sldId id="304" r:id="rId18"/>
    <p:sldId id="287" r:id="rId19"/>
    <p:sldId id="292" r:id="rId20"/>
    <p:sldId id="295" r:id="rId21"/>
    <p:sldId id="296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7" autoAdjust="0"/>
  </p:normalViewPr>
  <p:slideViewPr>
    <p:cSldViewPr>
      <p:cViewPr varScale="1">
        <p:scale>
          <a:sx n="103" d="100"/>
          <a:sy n="103" d="100"/>
        </p:scale>
        <p:origin x="10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C4-EF9B-40F9-9E8E-946EDEF4C422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F80A-AD6E-4CB4-AB99-6BE81AAA7FE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78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C4-EF9B-40F9-9E8E-946EDEF4C422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F80A-AD6E-4CB4-AB99-6BE81AAA7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8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C4-EF9B-40F9-9E8E-946EDEF4C422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F80A-AD6E-4CB4-AB99-6BE81AAA7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4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C4-EF9B-40F9-9E8E-946EDEF4C422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F80A-AD6E-4CB4-AB99-6BE81AAA7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2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C4-EF9B-40F9-9E8E-946EDEF4C422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F80A-AD6E-4CB4-AB99-6BE81AAA7FE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52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C4-EF9B-40F9-9E8E-946EDEF4C422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F80A-AD6E-4CB4-AB99-6BE81AAA7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3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C4-EF9B-40F9-9E8E-946EDEF4C422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F80A-AD6E-4CB4-AB99-6BE81AAA7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6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C4-EF9B-40F9-9E8E-946EDEF4C422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F80A-AD6E-4CB4-AB99-6BE81AAA7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C4-EF9B-40F9-9E8E-946EDEF4C422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F80A-AD6E-4CB4-AB99-6BE81AAA7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1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77FBCC4-EF9B-40F9-9E8E-946EDEF4C422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49F80A-AD6E-4CB4-AB99-6BE81AAA7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BCC4-EF9B-40F9-9E8E-946EDEF4C422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F80A-AD6E-4CB4-AB99-6BE81AAA7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7FBCC4-EF9B-40F9-9E8E-946EDEF4C422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249F80A-AD6E-4CB4-AB99-6BE81AAA7FE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27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864393"/>
            <a:ext cx="7543800" cy="78898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r>
              <a:rPr lang="en-US" sz="4400" dirty="0"/>
              <a:t>CAVERNOUS SINUS THROMBOSIS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1C2AF7-A0B0-199E-3FD4-75DAFF86A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95" y="1981200"/>
            <a:ext cx="496161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Septic Cavernous Sinus Thrombosis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Autofit/>
          </a:bodyPr>
          <a:lstStyle/>
          <a:p>
            <a:r>
              <a:rPr lang="en-US" dirty="0"/>
              <a:t>Most commonly results from contiguous spread of infection from the nose (50%), sphenoidal or ethmoidal sinuses (30%) and dental infections (10%).</a:t>
            </a:r>
          </a:p>
          <a:p>
            <a:r>
              <a:rPr lang="en-US" dirty="0"/>
              <a:t>Staphylococcus aureus is the most common - found in 70% of the cases.</a:t>
            </a:r>
          </a:p>
          <a:p>
            <a:r>
              <a:rPr lang="en-US" dirty="0"/>
              <a:t>Streptococcus is the second leading cause. </a:t>
            </a:r>
          </a:p>
          <a:p>
            <a:r>
              <a:rPr lang="en-US" dirty="0"/>
              <a:t>Gram-negative rods and anaerobes may also lead to cavernous sinus thrombosis. </a:t>
            </a:r>
          </a:p>
          <a:p>
            <a:r>
              <a:rPr lang="en-US" dirty="0"/>
              <a:t>Rarely Aspergillus fumigatus and mucormycosis.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Cavernous Sinus Thrombosis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en-US" dirty="0"/>
              <a:t>Characterized by multiple cranial neuropathies</a:t>
            </a:r>
          </a:p>
          <a:p>
            <a:r>
              <a:rPr lang="en-US" dirty="0"/>
              <a:t>Clinical feature  - </a:t>
            </a:r>
          </a:p>
          <a:p>
            <a:pPr lvl="1"/>
            <a:r>
              <a:rPr lang="en-US" dirty="0"/>
              <a:t>General feature of infection – fever , rigors ,malaise, and severe frontal &amp; </a:t>
            </a:r>
            <a:r>
              <a:rPr lang="en-US" dirty="0" err="1"/>
              <a:t>periorbital</a:t>
            </a:r>
            <a:r>
              <a:rPr lang="en-US" dirty="0"/>
              <a:t> pain.</a:t>
            </a:r>
          </a:p>
          <a:p>
            <a:pPr lvl="1"/>
            <a:r>
              <a:rPr lang="en-US" dirty="0"/>
              <a:t>U/L </a:t>
            </a:r>
            <a:r>
              <a:rPr lang="en-US" dirty="0" err="1"/>
              <a:t>exopthalmos</a:t>
            </a:r>
            <a:r>
              <a:rPr lang="en-US" dirty="0"/>
              <a:t> &amp; tender eye ball</a:t>
            </a:r>
          </a:p>
          <a:p>
            <a:pPr lvl="1"/>
            <a:r>
              <a:rPr lang="en-US" dirty="0" err="1"/>
              <a:t>Oedema</a:t>
            </a:r>
            <a:r>
              <a:rPr lang="en-US" dirty="0"/>
              <a:t> of eyelid &amp; </a:t>
            </a:r>
            <a:r>
              <a:rPr lang="en-US" dirty="0" err="1"/>
              <a:t>chemosis</a:t>
            </a:r>
            <a:r>
              <a:rPr lang="en-US" dirty="0"/>
              <a:t> of </a:t>
            </a:r>
            <a:r>
              <a:rPr lang="en-US" dirty="0" err="1"/>
              <a:t>conjuctiva</a:t>
            </a:r>
            <a:endParaRPr lang="en-US" dirty="0"/>
          </a:p>
          <a:p>
            <a:pPr lvl="1"/>
            <a:r>
              <a:rPr lang="en-US" dirty="0" err="1"/>
              <a:t>Oculomotor</a:t>
            </a:r>
            <a:r>
              <a:rPr lang="en-US" dirty="0"/>
              <a:t> feature – </a:t>
            </a:r>
          </a:p>
          <a:p>
            <a:pPr lvl="1"/>
            <a:r>
              <a:rPr lang="en-US" dirty="0"/>
              <a:t>External </a:t>
            </a:r>
            <a:r>
              <a:rPr lang="en-US" dirty="0" err="1"/>
              <a:t>opthalmoplegia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Ptosis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Slight </a:t>
            </a:r>
            <a:r>
              <a:rPr lang="en-US" dirty="0" err="1"/>
              <a:t>exopthalmos</a:t>
            </a:r>
            <a:endParaRPr lang="en-US" dirty="0"/>
          </a:p>
          <a:p>
            <a:pPr lvl="1"/>
            <a:r>
              <a:rPr lang="en-US" dirty="0"/>
              <a:t>dilated pupil with loss of </a:t>
            </a:r>
            <a:r>
              <a:rPr lang="en-US" dirty="0" err="1"/>
              <a:t>accomdation</a:t>
            </a:r>
            <a:r>
              <a:rPr lang="en-US" dirty="0"/>
              <a:t> reflex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Cavernous Sinus thrombosis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Impairment of ocular motor nerves, Horner’s syndrome and sensory loss of the first or second divisions of the trigeminal nerve in various combination</a:t>
            </a:r>
          </a:p>
          <a:p>
            <a:pPr lvl="1"/>
            <a:r>
              <a:rPr lang="en-US" dirty="0"/>
              <a:t>The pupil may be involved or spared or may appear spared with concomitant </a:t>
            </a:r>
            <a:r>
              <a:rPr lang="en-US" dirty="0" err="1"/>
              <a:t>oculosympathetic</a:t>
            </a:r>
            <a:r>
              <a:rPr lang="en-US" dirty="0"/>
              <a:t>  involvement.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Autofit/>
          </a:bodyPr>
          <a:lstStyle/>
          <a:p>
            <a:r>
              <a:rPr lang="en-US" dirty="0"/>
              <a:t>Ocular Manifestation Of Cavernous Sinus Thrombosis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872545"/>
              </p:ext>
            </p:extLst>
          </p:nvPr>
        </p:nvGraphicFramePr>
        <p:xfrm>
          <a:off x="1265237" y="1905000"/>
          <a:ext cx="6613526" cy="4293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453"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INVOLVED STRUCTURES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63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Ptosis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Edema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of upper eye lid</a:t>
                      </a:r>
                    </a:p>
                    <a:p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Sympathetic plexus</a:t>
                      </a:r>
                    </a:p>
                    <a:p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III cranial nerve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04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Chemosis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Thrombosis of superior and inferior ophthalmic</a:t>
                      </a:r>
                      <a:r>
                        <a:rPr lang="en-US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vein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4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Proptosis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Venous engorgement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4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Sensory loss/ Periorbital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V cranial nerve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04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Corneal ulcers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Corneal exposure due to proptosis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4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Lateral rectus palsy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VI cranial nerve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4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Complete ophthalmoplegia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 CN II, IV, 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322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Decreased visual acuity or blindness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Central retinal artery/ vein occlusion secondary to ICA arteritis, septic emboli, ischemic optic neuropathy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Autofit/>
          </a:bodyPr>
          <a:lstStyle/>
          <a:p>
            <a:r>
              <a:rPr lang="en-US" dirty="0"/>
              <a:t>Complication of Cavernous Sinus Thrombosis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en-US" dirty="0"/>
              <a:t>Intracranial extension of infection may result in meningitis, encephalitis, brain abscess, pituitary infection, and epidural and subdural empyema. </a:t>
            </a:r>
          </a:p>
          <a:p>
            <a:r>
              <a:rPr lang="en-US" dirty="0"/>
              <a:t>Cortical vein thrombosis can result in hemorrhagic infarction. </a:t>
            </a:r>
          </a:p>
          <a:p>
            <a:r>
              <a:rPr lang="en-US" dirty="0"/>
              <a:t>Extension of the thrombus to other sinuses can occur.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Cavernous Sinus on CT Head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173956" y="2333625"/>
            <a:ext cx="3000375" cy="3048000"/>
          </a:xfr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Cavernous Sinus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1752600" y="3429000"/>
            <a:ext cx="29718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Cavernous Sinus on MRI Brain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/>
          <a:lstStyle/>
          <a:p>
            <a:pPr algn="ctr"/>
            <a:r>
              <a:rPr lang="en-US" b="1" cap="none" dirty="0">
                <a:solidFill>
                  <a:schemeClr val="accent2"/>
                </a:solidFill>
              </a:rPr>
              <a:t>Axial Section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031081" y="2582863"/>
            <a:ext cx="3286125" cy="3286125"/>
          </a:xfr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/>
          <a:lstStyle/>
          <a:p>
            <a:pPr algn="ctr"/>
            <a:r>
              <a:rPr lang="en-US" b="1" cap="none" dirty="0">
                <a:solidFill>
                  <a:schemeClr val="accent2"/>
                </a:solidFill>
              </a:rPr>
              <a:t>Coronal Section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858345" y="2582863"/>
            <a:ext cx="3313509" cy="3286125"/>
          </a:xfr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Cavernous Sinus on MRI Brain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98554" y="1981200"/>
            <a:ext cx="4191342" cy="4022725"/>
          </a:xfr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Autofit/>
          </a:bodyPr>
          <a:lstStyle/>
          <a:p>
            <a:r>
              <a:rPr lang="en-US" dirty="0"/>
              <a:t>TREATMENT OF CAVERNOUS SINUS THROMBOSIS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Autofit/>
          </a:bodyPr>
          <a:lstStyle/>
          <a:p>
            <a:r>
              <a:rPr lang="en-US" dirty="0"/>
              <a:t>Septic cavernous sinus thrombosis – </a:t>
            </a:r>
          </a:p>
          <a:p>
            <a:pPr lvl="1"/>
            <a:r>
              <a:rPr lang="en-US" dirty="0"/>
              <a:t>The mainstay of therapy is early and aggressive antibiotic administration. </a:t>
            </a:r>
          </a:p>
          <a:p>
            <a:pPr lvl="1"/>
            <a:r>
              <a:rPr lang="en-US" dirty="0"/>
              <a:t>Although S aureus is the usual cause, broad-spectrum coverage for gram-positive, gram-negative, and anaerobic organisms should be instituted pending the outcome of cultures.</a:t>
            </a:r>
          </a:p>
          <a:p>
            <a:pPr lvl="1"/>
            <a:r>
              <a:rPr lang="en-US" dirty="0"/>
              <a:t>Empiric antibiotic therapy should include a penicillinase-resistant penicillin plus a third generation cephalosporin. </a:t>
            </a:r>
          </a:p>
          <a:p>
            <a:pPr lvl="1"/>
            <a:r>
              <a:rPr lang="en-US" dirty="0"/>
              <a:t>Vancomycin may be added for MRSA.</a:t>
            </a:r>
          </a:p>
          <a:p>
            <a:pPr lvl="1"/>
            <a:r>
              <a:rPr lang="en-US" dirty="0"/>
              <a:t>IV antibiotics are recommended for a minimum of 3-4 weeks.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Autofit/>
          </a:bodyPr>
          <a:lstStyle/>
          <a:p>
            <a:r>
              <a:rPr lang="en-US" dirty="0"/>
              <a:t>TREATMENT OF CAVERNOUS SINUS THROMBOSIS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en-US" dirty="0"/>
              <a:t>The indication of anticoagulation is still debated because of possible bleeding complications and an eventual suppressive role of the thrombus on the extension of the infectious thrombophlebitis. </a:t>
            </a:r>
          </a:p>
          <a:p>
            <a:r>
              <a:rPr lang="en-US" dirty="0"/>
              <a:t>Although, no randomized controlled studies have been conducted, early anticoagulant therapy may have a beneficial effect on mortality and morbidity, reducing oculomotor sequelae, blindness, and motor sequelae as well as the risk of hypopituitarism. (studied in only 7 cases)</a:t>
            </a:r>
          </a:p>
          <a:p>
            <a:r>
              <a:rPr lang="en-US" dirty="0"/>
              <a:t>(Levine SR, Twyman RE, Gilman S: The role of anticoagulation in cavernous sinus  thrombosis. Neurology, 1988; 38: 517–22)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Cavernous Sinus Anatomy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en-US" dirty="0"/>
              <a:t>Large venous space situated in the middle cranial fossa, on either side of body of the sphenoid bone. </a:t>
            </a:r>
          </a:p>
          <a:p>
            <a:r>
              <a:rPr lang="en-US" altLang="zh-CN" dirty="0"/>
              <a:t>Each sinus is about 2 cm long and 1 cm wide.</a:t>
            </a:r>
          </a:p>
          <a:p>
            <a:r>
              <a:rPr lang="en-US" dirty="0"/>
              <a:t>Interior is divided into a number of spaces or caverns by trabeculae.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Autofit/>
          </a:bodyPr>
          <a:lstStyle/>
          <a:p>
            <a:r>
              <a:rPr lang="en-US" dirty="0"/>
              <a:t>TREATMENT OF CAVERNOUS SINUS THROMBOSIS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en-US" dirty="0"/>
              <a:t>A Cochrane review found 2 small trials involving 79 patients who were treated with anticoagulants. </a:t>
            </a:r>
          </a:p>
          <a:p>
            <a:r>
              <a:rPr lang="en-US" dirty="0"/>
              <a:t>Limited evidence suggests anticoagulant drugs are probably safe and may be beneficial for people with sinus thrombosis.</a:t>
            </a:r>
          </a:p>
          <a:p>
            <a:r>
              <a:rPr lang="en-US" dirty="0"/>
              <a:t>Anticoagulation carries a significant risk of hemorrhage if cortical venous infarction or necrosis of </a:t>
            </a:r>
            <a:r>
              <a:rPr lang="en-US" dirty="0" err="1"/>
              <a:t>intracavernous</a:t>
            </a:r>
            <a:r>
              <a:rPr lang="en-US" dirty="0"/>
              <a:t> portions of the carotid artery are present.</a:t>
            </a:r>
          </a:p>
          <a:p>
            <a:r>
              <a:rPr lang="en-US" dirty="0"/>
              <a:t>Anticoagulant is contraindicated in the presence of </a:t>
            </a:r>
            <a:r>
              <a:rPr lang="en-US" dirty="0" err="1"/>
              <a:t>intracerebral</a:t>
            </a:r>
            <a:r>
              <a:rPr lang="en-US" dirty="0"/>
              <a:t> hemorrhage or other bleeding diathesis.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Prognosis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en-US" dirty="0"/>
              <a:t>100% mortality prior to effective antimicrobials  </a:t>
            </a:r>
          </a:p>
          <a:p>
            <a:r>
              <a:rPr lang="en-US" dirty="0"/>
              <a:t>Typically, death is due to sepsis or central nervous system (CNS) infection.  </a:t>
            </a:r>
          </a:p>
          <a:p>
            <a:r>
              <a:rPr lang="en-US" dirty="0"/>
              <a:t>With aggressive management, the mortality rate is now less than 30%. </a:t>
            </a:r>
          </a:p>
          <a:p>
            <a:r>
              <a:rPr lang="en-US" dirty="0"/>
              <a:t>Morbidity, however, remains high, and complete recovery is rare.  </a:t>
            </a:r>
          </a:p>
          <a:p>
            <a:r>
              <a:rPr lang="en-US" dirty="0"/>
              <a:t>Roughly one sixth of patients are left with some degree of visual impairment, and one half  (50 %) have cranial nerve deficits.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Fungal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en-US" dirty="0"/>
              <a:t>Intracranial extension is the most dreaded complication of fungal sinusitis with high mortality rates. </a:t>
            </a:r>
          </a:p>
          <a:p>
            <a:r>
              <a:rPr lang="en-US" dirty="0" err="1"/>
              <a:t>Aspergillus</a:t>
            </a:r>
            <a:r>
              <a:rPr lang="en-US" dirty="0"/>
              <a:t> is the most common. </a:t>
            </a:r>
          </a:p>
          <a:p>
            <a:r>
              <a:rPr lang="en-US" dirty="0" err="1"/>
              <a:t>Mucor</a:t>
            </a:r>
            <a:r>
              <a:rPr lang="en-US" dirty="0"/>
              <a:t>, </a:t>
            </a:r>
            <a:r>
              <a:rPr lang="en-US" dirty="0" err="1"/>
              <a:t>rhizopus</a:t>
            </a:r>
            <a:r>
              <a:rPr lang="en-US" dirty="0"/>
              <a:t>, </a:t>
            </a:r>
            <a:r>
              <a:rPr lang="en-US" dirty="0" err="1"/>
              <a:t>cladosporium</a:t>
            </a:r>
            <a:r>
              <a:rPr lang="en-US" dirty="0"/>
              <a:t>, </a:t>
            </a:r>
            <a:r>
              <a:rPr lang="en-US" dirty="0" err="1"/>
              <a:t>candida</a:t>
            </a:r>
            <a:r>
              <a:rPr lang="en-US" dirty="0"/>
              <a:t>, </a:t>
            </a:r>
            <a:r>
              <a:rPr lang="en-US" dirty="0" err="1"/>
              <a:t>cryptococcus</a:t>
            </a:r>
            <a:r>
              <a:rPr lang="en-US" dirty="0"/>
              <a:t> are amongst the others.</a:t>
            </a:r>
          </a:p>
          <a:p>
            <a:r>
              <a:rPr lang="en-US" dirty="0"/>
              <a:t>Mode of spread: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/>
              <a:t>Hematogenous spread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/>
              <a:t>Direct extension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Fungal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en-US" dirty="0"/>
              <a:t>Uncontrolled diabetics are more susceptible  to </a:t>
            </a:r>
            <a:r>
              <a:rPr lang="en-US" dirty="0" err="1"/>
              <a:t>mucormycosis</a:t>
            </a:r>
            <a:r>
              <a:rPr lang="en-US" dirty="0"/>
              <a:t> .</a:t>
            </a:r>
          </a:p>
          <a:p>
            <a:r>
              <a:rPr lang="en-US" dirty="0"/>
              <a:t>The clinical signs of </a:t>
            </a:r>
            <a:r>
              <a:rPr lang="en-US" dirty="0" err="1"/>
              <a:t>Mucormycosis</a:t>
            </a:r>
            <a:r>
              <a:rPr lang="en-US" dirty="0"/>
              <a:t> are commonly </a:t>
            </a:r>
            <a:r>
              <a:rPr lang="en-US" dirty="0" err="1"/>
              <a:t>opthalmoplegia</a:t>
            </a:r>
            <a:r>
              <a:rPr lang="en-US" dirty="0"/>
              <a:t>, </a:t>
            </a:r>
            <a:r>
              <a:rPr lang="en-US" dirty="0" err="1"/>
              <a:t>proptosis</a:t>
            </a:r>
            <a:r>
              <a:rPr lang="en-US" dirty="0"/>
              <a:t>, blindness, palatal ulcer, coma and stupor. </a:t>
            </a:r>
          </a:p>
          <a:p>
            <a:r>
              <a:rPr lang="en-US" dirty="0"/>
              <a:t>Nasal examination shows black areas along the inferior </a:t>
            </a:r>
            <a:r>
              <a:rPr lang="en-US" dirty="0" err="1"/>
              <a:t>turbinates</a:t>
            </a:r>
            <a:r>
              <a:rPr lang="en-US" dirty="0"/>
              <a:t>, which on biopsy appear as non-</a:t>
            </a:r>
            <a:r>
              <a:rPr lang="en-US" dirty="0" err="1"/>
              <a:t>septate</a:t>
            </a:r>
            <a:r>
              <a:rPr lang="en-US" dirty="0"/>
              <a:t> </a:t>
            </a:r>
            <a:r>
              <a:rPr lang="en-US" dirty="0" err="1"/>
              <a:t>hyphae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Fungal Infection 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en-US" dirty="0"/>
              <a:t>Line of management-included debridement, clearing of disease from the sinuses and antifungal therapy with systemic </a:t>
            </a:r>
            <a:r>
              <a:rPr lang="en-US" dirty="0" err="1"/>
              <a:t>Amphotericin</a:t>
            </a:r>
            <a:r>
              <a:rPr lang="en-US" dirty="0"/>
              <a:t> B.</a:t>
            </a:r>
          </a:p>
          <a:p>
            <a:r>
              <a:rPr lang="en-US" dirty="0"/>
              <a:t>In combined therapeutic modality, surgery + </a:t>
            </a:r>
            <a:r>
              <a:rPr lang="en-US" dirty="0" err="1"/>
              <a:t>amphotericin</a:t>
            </a:r>
            <a:r>
              <a:rPr lang="en-US" dirty="0"/>
              <a:t> B, the overall survival rate is 81%. </a:t>
            </a:r>
          </a:p>
          <a:p>
            <a:r>
              <a:rPr lang="en-US" dirty="0"/>
              <a:t>It is 89% in diabetics with combined therapy and corrected </a:t>
            </a:r>
            <a:r>
              <a:rPr lang="en-US" dirty="0" err="1"/>
              <a:t>ketoacidosis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Fungal infection 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Autofit/>
          </a:bodyPr>
          <a:lstStyle/>
          <a:p>
            <a:r>
              <a:rPr lang="en-US" dirty="0" err="1"/>
              <a:t>Amphotericin</a:t>
            </a:r>
            <a:r>
              <a:rPr lang="en-US" dirty="0"/>
              <a:t> B </a:t>
            </a:r>
            <a:r>
              <a:rPr lang="en-US" dirty="0" err="1"/>
              <a:t>deoxycholate</a:t>
            </a:r>
            <a:r>
              <a:rPr lang="en-US" dirty="0"/>
              <a:t> (</a:t>
            </a:r>
            <a:r>
              <a:rPr lang="en-US" dirty="0" err="1"/>
              <a:t>AmB</a:t>
            </a:r>
            <a:r>
              <a:rPr lang="en-US" dirty="0"/>
              <a:t>) remains the only licensed antifungal agent for the treatment of </a:t>
            </a:r>
            <a:r>
              <a:rPr lang="en-US" dirty="0" err="1"/>
              <a:t>mucormycosis</a:t>
            </a:r>
            <a:r>
              <a:rPr lang="en-US" dirty="0"/>
              <a:t>. </a:t>
            </a:r>
          </a:p>
          <a:p>
            <a:r>
              <a:rPr lang="en-US" dirty="0"/>
              <a:t>However, lipid formulations of </a:t>
            </a:r>
            <a:r>
              <a:rPr lang="en-US" dirty="0" err="1"/>
              <a:t>AmB</a:t>
            </a:r>
            <a:r>
              <a:rPr lang="en-US" dirty="0"/>
              <a:t> (LFABs) are significantly less </a:t>
            </a:r>
            <a:r>
              <a:rPr lang="en-US" dirty="0" err="1"/>
              <a:t>nephrotoxic</a:t>
            </a:r>
            <a:r>
              <a:rPr lang="en-US" dirty="0"/>
              <a:t> and can be safely administered at higher doses for a longer period of time than </a:t>
            </a:r>
            <a:r>
              <a:rPr lang="en-US" dirty="0" err="1"/>
              <a:t>AmB</a:t>
            </a:r>
            <a:r>
              <a:rPr lang="en-US" dirty="0"/>
              <a:t>. </a:t>
            </a:r>
          </a:p>
          <a:p>
            <a:r>
              <a:rPr lang="en-US" dirty="0"/>
              <a:t>Patients who respond to a </a:t>
            </a:r>
            <a:r>
              <a:rPr lang="en-US" dirty="0" err="1"/>
              <a:t>parenteral</a:t>
            </a:r>
            <a:r>
              <a:rPr lang="en-US" dirty="0"/>
              <a:t> lipid </a:t>
            </a:r>
            <a:r>
              <a:rPr lang="en-US" dirty="0" err="1"/>
              <a:t>amphotericin</a:t>
            </a:r>
            <a:r>
              <a:rPr lang="en-US" dirty="0"/>
              <a:t> B-based treatment, given for at least 3 weeks, are transitioned to oral </a:t>
            </a:r>
            <a:r>
              <a:rPr lang="en-US" dirty="0" err="1"/>
              <a:t>posaconazole</a:t>
            </a:r>
            <a:r>
              <a:rPr lang="en-US" dirty="0"/>
              <a:t> as maintenance/secondary prophylaxis.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Fungal Infection - Treatment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047333"/>
              </p:ext>
            </p:extLst>
          </p:nvPr>
        </p:nvGraphicFramePr>
        <p:xfrm>
          <a:off x="982662" y="1905000"/>
          <a:ext cx="7178676" cy="4249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Amphotericin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 B </a:t>
                      </a:r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deoxycholate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Liposomal</a:t>
                      </a:r>
                      <a:r>
                        <a:rPr lang="en-US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itchFamily="18" charset="0"/>
                          <a:cs typeface="Times New Roman" pitchFamily="18" charset="0"/>
                        </a:rPr>
                        <a:t>Amphotericin</a:t>
                      </a:r>
                      <a:r>
                        <a:rPr lang="en-US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9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Dose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0.5–1.5 mg/kg/day, total dose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2.5-3 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Slowely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titrated up.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Slow rate of infusion.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5–10 mg/kg/day, total dose 5-6 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Can be started with full dose.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6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Highly toxic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Poor CNS penetration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Less </a:t>
                      </a:r>
                      <a:r>
                        <a:rPr lang="en-US" sz="1400" dirty="0" err="1">
                          <a:latin typeface="Times New Roman" pitchFamily="18" charset="0"/>
                          <a:cs typeface="Times New Roman" pitchFamily="18" charset="0"/>
                        </a:rPr>
                        <a:t>nephrotoxic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Better CNS penetration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Inexpensive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Expensive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Formulation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50 mg/ vial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50 mg/ vial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Fungal Infection 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Autofit/>
          </a:bodyPr>
          <a:lstStyle/>
          <a:p>
            <a:r>
              <a:rPr lang="en-US" dirty="0" err="1"/>
              <a:t>Fluconazole</a:t>
            </a:r>
            <a:r>
              <a:rPr lang="en-US" dirty="0"/>
              <a:t>, </a:t>
            </a:r>
            <a:r>
              <a:rPr lang="en-US" dirty="0" err="1"/>
              <a:t>voriconazole</a:t>
            </a:r>
            <a:r>
              <a:rPr lang="en-US" dirty="0"/>
              <a:t>, </a:t>
            </a:r>
            <a:r>
              <a:rPr lang="en-US" dirty="0" err="1"/>
              <a:t>itraconazole</a:t>
            </a:r>
            <a:r>
              <a:rPr lang="en-US" dirty="0"/>
              <a:t> do not have reliable activity against the </a:t>
            </a:r>
            <a:r>
              <a:rPr lang="en-US" dirty="0" err="1"/>
              <a:t>mucormycosis</a:t>
            </a:r>
            <a:r>
              <a:rPr lang="en-US" dirty="0"/>
              <a:t>.</a:t>
            </a:r>
          </a:p>
          <a:p>
            <a:r>
              <a:rPr lang="en-US" dirty="0" err="1"/>
              <a:t>Posaconazole</a:t>
            </a:r>
            <a:r>
              <a:rPr lang="en-US" dirty="0"/>
              <a:t> (</a:t>
            </a:r>
            <a:r>
              <a:rPr lang="en-US" dirty="0" err="1"/>
              <a:t>Noxafil</a:t>
            </a:r>
            <a:r>
              <a:rPr lang="en-US" dirty="0"/>
              <a:t>)</a:t>
            </a:r>
          </a:p>
          <a:p>
            <a:r>
              <a:rPr lang="en-US" dirty="0" err="1"/>
              <a:t>Posaconazole</a:t>
            </a:r>
            <a:r>
              <a:rPr lang="en-US" dirty="0"/>
              <a:t>, a </a:t>
            </a:r>
            <a:r>
              <a:rPr lang="en-US" dirty="0" err="1"/>
              <a:t>triazole</a:t>
            </a:r>
            <a:r>
              <a:rPr lang="en-US" dirty="0"/>
              <a:t>, is currently considered a second-line drug for treatment of </a:t>
            </a:r>
            <a:r>
              <a:rPr lang="en-US" dirty="0" err="1"/>
              <a:t>mucormycosis</a:t>
            </a:r>
            <a:r>
              <a:rPr lang="en-US" dirty="0"/>
              <a:t> and the typical dose is 400 mg twice daily (total of 800 mg/d).</a:t>
            </a:r>
          </a:p>
          <a:p>
            <a:r>
              <a:rPr lang="en-US" dirty="0"/>
              <a:t>Administration with a high-fat meal/food. </a:t>
            </a:r>
          </a:p>
          <a:p>
            <a:r>
              <a:rPr lang="en-US" dirty="0"/>
              <a:t>Patients on </a:t>
            </a:r>
            <a:r>
              <a:rPr lang="en-US" dirty="0" err="1"/>
              <a:t>posaconazole</a:t>
            </a:r>
            <a:r>
              <a:rPr lang="en-US" dirty="0"/>
              <a:t> should avoid antacids, especially proton pump inhibitors.</a:t>
            </a:r>
          </a:p>
          <a:p>
            <a:r>
              <a:rPr lang="en-US" dirty="0" err="1"/>
              <a:t>Posaconazole</a:t>
            </a:r>
            <a:r>
              <a:rPr lang="en-US" dirty="0"/>
              <a:t> has also been used as sequential therapy after the initial administration and control of the disease with </a:t>
            </a:r>
            <a:r>
              <a:rPr lang="en-US" dirty="0" err="1"/>
              <a:t>amphotericin</a:t>
            </a:r>
            <a:r>
              <a:rPr lang="en-US" dirty="0"/>
              <a:t> B.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Fungal Infection 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r>
              <a:rPr lang="en-US" dirty="0"/>
              <a:t>Antifungal drugs active against Aspergillus include voriconazole, itraconazole, posaconazole, </a:t>
            </a:r>
            <a:r>
              <a:rPr lang="en-US" dirty="0" err="1"/>
              <a:t>caspofungin</a:t>
            </a:r>
            <a:r>
              <a:rPr lang="en-US" dirty="0"/>
              <a:t>, micafungin, and amphotericin B. </a:t>
            </a:r>
          </a:p>
          <a:p>
            <a:r>
              <a:rPr lang="en-US" dirty="0"/>
              <a:t>Voriconazole is the preferred agent.</a:t>
            </a:r>
          </a:p>
          <a:p>
            <a:r>
              <a:rPr lang="en-US" dirty="0" err="1"/>
              <a:t>Caspofungin</a:t>
            </a:r>
            <a:r>
              <a:rPr lang="en-US" dirty="0"/>
              <a:t>, posaconazole, and amphotericin B are second-line agents.</a:t>
            </a:r>
          </a:p>
          <a:p>
            <a:r>
              <a:rPr lang="en-US" dirty="0"/>
              <a:t>Initial IV administration is preferred (6 mg/kg IV q12hr for first 24 hours, then 4 mg/kg IV q12hr).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A3B673-A0BA-DEA0-2DFA-33ACACCD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979419"/>
            <a:ext cx="7543800" cy="899161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 YOU!</a:t>
            </a:r>
            <a:endParaRPr lang="en-IN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Cavernous Sinus Anatomy</a:t>
            </a:r>
            <a:br>
              <a:rPr lang="en-US" dirty="0"/>
            </a:br>
            <a:r>
              <a:rPr lang="en-US" dirty="0"/>
              <a:t>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>
            <a:normAutofit/>
          </a:bodyPr>
          <a:lstStyle/>
          <a:p>
            <a:r>
              <a:rPr lang="en-US" dirty="0"/>
              <a:t>Anterior -  extends into medial end of superior orbital fissure.</a:t>
            </a:r>
          </a:p>
          <a:p>
            <a:r>
              <a:rPr lang="en-US" dirty="0"/>
              <a:t>Posterior - up to apex of petrous temporal bone.</a:t>
            </a:r>
          </a:p>
          <a:p>
            <a:r>
              <a:rPr lang="en-US" dirty="0"/>
              <a:t>Medial – Pituitary above and sphenoid below</a:t>
            </a:r>
          </a:p>
          <a:p>
            <a:r>
              <a:rPr lang="en-US" dirty="0"/>
              <a:t>Lateral – temporal lobe and uncus</a:t>
            </a:r>
          </a:p>
          <a:p>
            <a:r>
              <a:rPr lang="en-US" dirty="0"/>
              <a:t>Superior – optic chiasma</a:t>
            </a:r>
          </a:p>
          <a:p>
            <a:r>
              <a:rPr lang="en-US" dirty="0"/>
              <a:t>Inferior - endosteal dura mater, greater wing of sphenoid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C:\Users\intel pc\Downloads\6055-150x1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48274" y="2362200"/>
            <a:ext cx="3063876" cy="306387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Contents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>
            <a:normAutofit/>
          </a:bodyPr>
          <a:lstStyle/>
          <a:p>
            <a:r>
              <a:rPr lang="en-US" dirty="0"/>
              <a:t>Superior to inferior (within the lateral wall of the sinus)</a:t>
            </a:r>
          </a:p>
          <a:p>
            <a:pPr lvl="1"/>
            <a:r>
              <a:rPr lang="en-US" dirty="0"/>
              <a:t>Oculomotor nerve (CN III)</a:t>
            </a:r>
          </a:p>
          <a:p>
            <a:pPr lvl="1"/>
            <a:r>
              <a:rPr lang="en-US" dirty="0"/>
              <a:t>Trochlear nerve (CN IV)</a:t>
            </a:r>
          </a:p>
          <a:p>
            <a:pPr lvl="1"/>
            <a:r>
              <a:rPr lang="en-US" dirty="0"/>
              <a:t>Ophthalmic nerve, the V1 branch of the trigeminal nerve (CN V)</a:t>
            </a:r>
          </a:p>
          <a:p>
            <a:pPr lvl="1"/>
            <a:r>
              <a:rPr lang="en-US" dirty="0"/>
              <a:t>Maxillary nerve, the V2 branch of CN V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340" name="Picture 2" descr="C:\Users\intel pc\Downloads\cavernous_sinu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3450" y="2590800"/>
            <a:ext cx="3543300" cy="25336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>
            <a:normAutofit/>
          </a:bodyPr>
          <a:lstStyle/>
          <a:p>
            <a:r>
              <a:rPr lang="en-US" dirty="0"/>
              <a:t>Abducens nerve (CN VI) runs through the middle of the sinus alongside the internal carotid artery (with sympathetic plexus)</a:t>
            </a:r>
          </a:p>
          <a:p>
            <a:r>
              <a:rPr lang="en-US" dirty="0"/>
              <a:t>These nerves, except the CN V2, pass through the cavernous sinus to enter the orbital apex through the superior orbital fissure.</a:t>
            </a:r>
          </a:p>
        </p:txBody>
      </p:sp>
      <p:pic>
        <p:nvPicPr>
          <p:cNvPr id="15364" name="Picture 2" descr="C:\Users\intel pc\Downloads\Cavernous_Sinus_Schemat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4075" y="2605014"/>
            <a:ext cx="3702050" cy="250522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Venous connections of Cavernous Sinus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7262" y="2405063"/>
            <a:ext cx="4733925" cy="2905125"/>
          </a:xfr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Dangerous area of face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>
            <a:normAutofit/>
          </a:bodyPr>
          <a:lstStyle/>
          <a:p>
            <a:r>
              <a:rPr lang="en-US" dirty="0"/>
              <a:t>Flow of blood in all tributaries &amp; communication are reversible as they possess no valve </a:t>
            </a:r>
          </a:p>
          <a:p>
            <a:r>
              <a:rPr lang="en-US" dirty="0"/>
              <a:t>Spread of infection can lead to thrombosis of cavernous sinus</a:t>
            </a:r>
          </a:p>
          <a:p>
            <a:r>
              <a:rPr lang="en-US" dirty="0"/>
              <a:t>The cavernous communicate with dangerous area of face through 2 routes</a:t>
            </a:r>
          </a:p>
          <a:p>
            <a:r>
              <a:rPr lang="en-US" dirty="0"/>
              <a:t>Superior ophthalmic vein</a:t>
            </a:r>
          </a:p>
          <a:p>
            <a:r>
              <a:rPr lang="en-US" dirty="0"/>
              <a:t>Deep facial veins , pterygoid plexus of vein , emissary vein.</a:t>
            </a:r>
          </a:p>
        </p:txBody>
      </p:sp>
      <p:pic>
        <p:nvPicPr>
          <p:cNvPr id="15364" name="Picture 2" descr="C:\Users\intel pc\Downloads\images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11905"/>
          <a:stretch>
            <a:fillRect/>
          </a:stretch>
        </p:blipFill>
        <p:spPr>
          <a:xfrm>
            <a:off x="5453062" y="2909437"/>
            <a:ext cx="2124075" cy="189637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/>
              <a:t>Spread of infection to Cavernous Sinus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Autofit/>
          </a:bodyPr>
          <a:lstStyle/>
          <a:p>
            <a:r>
              <a:rPr lang="en-US" dirty="0"/>
              <a:t>1. Infection of the upper lip, vestibule of the nose and eyelids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spread by way of the angular, supraorbital and supratrochlear veins to the ophthalmic veins. Commonest route of infection.</a:t>
            </a:r>
          </a:p>
          <a:p>
            <a:r>
              <a:rPr lang="en-US" dirty="0"/>
              <a:t>2. Intranasal operations on the septum, </a:t>
            </a:r>
            <a:r>
              <a:rPr lang="en-US" dirty="0" err="1"/>
              <a:t>turbinates</a:t>
            </a:r>
            <a:r>
              <a:rPr lang="en-US" dirty="0"/>
              <a:t> or ethmoid / sphenoid sinus infection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through the ethmoidal veins.</a:t>
            </a:r>
          </a:p>
          <a:p>
            <a:r>
              <a:rPr lang="en-US" dirty="0"/>
              <a:t>3. Operations on the tonsil, peritonsillar abscess, surgery or osteomyelitis of the maxilla, dental extraction and deep cervical abscess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spread by pterygoid plexus or by direct extension to the internal jugular vein. </a:t>
            </a:r>
          </a:p>
          <a:p>
            <a:r>
              <a:rPr lang="en-US" dirty="0"/>
              <a:t>4. Involvement of the middle ear and mastoid with lateral sinus phlebitis or thrombosis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retrograde spread through the petrosal sinuses to the cavernous sinus.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Etiology of CST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22325" y="1676400"/>
            <a:ext cx="3703638" cy="161925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Septic CST: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dirty="0">
                <a:solidFill>
                  <a:schemeClr val="tx1"/>
                </a:solidFill>
              </a:rPr>
              <a:t>Infectious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64075" y="1846262"/>
            <a:ext cx="3702050" cy="4478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Aseptic CST: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cap="none" dirty="0">
                <a:solidFill>
                  <a:schemeClr val="tx1"/>
                </a:solidFill>
              </a:rPr>
              <a:t>Trauma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cap="none" dirty="0">
                <a:solidFill>
                  <a:schemeClr val="tx1"/>
                </a:solidFill>
              </a:rPr>
              <a:t>Post surgery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cap="none" dirty="0">
                <a:solidFill>
                  <a:schemeClr val="tx1"/>
                </a:solidFill>
              </a:rPr>
              <a:t>Rhinoplasty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cap="none" dirty="0">
                <a:solidFill>
                  <a:schemeClr val="tx1"/>
                </a:solidFill>
              </a:rPr>
              <a:t>Cataract extraction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cap="none" dirty="0">
                <a:solidFill>
                  <a:schemeClr val="tx1"/>
                </a:solidFill>
              </a:rPr>
              <a:t>Basal skull (including maxillary)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cap="none" dirty="0">
                <a:solidFill>
                  <a:schemeClr val="tx1"/>
                </a:solidFill>
              </a:rPr>
              <a:t>Tooth extraction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cap="none" dirty="0">
                <a:solidFill>
                  <a:schemeClr val="tx1"/>
                </a:solidFill>
              </a:rPr>
              <a:t>Hematologic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cap="none" dirty="0">
                <a:solidFill>
                  <a:schemeClr val="tx1"/>
                </a:solidFill>
              </a:rPr>
              <a:t>Polycythemia rubra vera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cap="none" dirty="0">
                <a:solidFill>
                  <a:schemeClr val="tx1"/>
                </a:solidFill>
              </a:rPr>
              <a:t>Acute lymphocytic leukemia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cap="none" dirty="0">
                <a:solidFill>
                  <a:schemeClr val="tx1"/>
                </a:solidFill>
              </a:rPr>
              <a:t>Malignancy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cap="none" dirty="0">
                <a:solidFill>
                  <a:schemeClr val="tx1"/>
                </a:solidFill>
              </a:rPr>
              <a:t>Nasopharyngeal tumor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cap="none" dirty="0">
                <a:solidFill>
                  <a:schemeClr val="tx1"/>
                </a:solidFill>
              </a:rPr>
              <a:t>Other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cap="none" dirty="0">
                <a:solidFill>
                  <a:schemeClr val="tx1"/>
                </a:solidFill>
              </a:rPr>
              <a:t>Ulcerative colitis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cap="none" dirty="0">
                <a:solidFill>
                  <a:schemeClr val="tx1"/>
                </a:solidFill>
              </a:rPr>
              <a:t>Dehydration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b="0" cap="none" dirty="0">
                <a:solidFill>
                  <a:schemeClr val="tx1"/>
                </a:solidFill>
              </a:rPr>
              <a:t>Heroin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481</TotalTime>
  <Words>1561</Words>
  <Application>Microsoft Office PowerPoint</Application>
  <PresentationFormat>On-screen Show (4:3)</PresentationFormat>
  <Paragraphs>180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Times New Roman</vt:lpstr>
      <vt:lpstr>Wingdings</vt:lpstr>
      <vt:lpstr>Retrospect</vt:lpstr>
      <vt:lpstr>  CAVERNOUS SINUS THROMBOSIS</vt:lpstr>
      <vt:lpstr>Cavernous Sinus Anatomy</vt:lpstr>
      <vt:lpstr> Cavernous Sinus Anatomy Boundaries</vt:lpstr>
      <vt:lpstr> Contents</vt:lpstr>
      <vt:lpstr>Contents</vt:lpstr>
      <vt:lpstr>Venous connections of Cavernous Sinus</vt:lpstr>
      <vt:lpstr>Dangerous area of face</vt:lpstr>
      <vt:lpstr>Spread of infection to Cavernous Sinus</vt:lpstr>
      <vt:lpstr>Etiology of CST</vt:lpstr>
      <vt:lpstr>Septic Cavernous Sinus Thrombosis</vt:lpstr>
      <vt:lpstr> Cavernous Sinus Thrombosis</vt:lpstr>
      <vt:lpstr> Cavernous Sinus thrombosis</vt:lpstr>
      <vt:lpstr>Ocular Manifestation Of Cavernous Sinus Thrombosis</vt:lpstr>
      <vt:lpstr>Complication of Cavernous Sinus Thrombosis</vt:lpstr>
      <vt:lpstr>Cavernous Sinus on CT Head</vt:lpstr>
      <vt:lpstr>Cavernous Sinus on MRI Brain</vt:lpstr>
      <vt:lpstr>Cavernous Sinus on MRI Brain</vt:lpstr>
      <vt:lpstr>TREATMENT OF CAVERNOUS SINUS THROMBOSIS</vt:lpstr>
      <vt:lpstr>TREATMENT OF CAVERNOUS SINUS THROMBOSIS</vt:lpstr>
      <vt:lpstr>TREATMENT OF CAVERNOUS SINUS THROMBOSIS</vt:lpstr>
      <vt:lpstr>Prognosis </vt:lpstr>
      <vt:lpstr>Fungal Infection</vt:lpstr>
      <vt:lpstr>Fungal Infection</vt:lpstr>
      <vt:lpstr>Fungal Infection - Treatment</vt:lpstr>
      <vt:lpstr>Fungal infection - treatment</vt:lpstr>
      <vt:lpstr>Fungal Infection - Treatment</vt:lpstr>
      <vt:lpstr>Fungal Infection - Treatment</vt:lpstr>
      <vt:lpstr>Fungal Infection - Treatment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CAVERNOUS SINUS TROMBOSIS</dc:title>
  <dc:creator>compaq</dc:creator>
  <cp:lastModifiedBy>Rajesh Patel</cp:lastModifiedBy>
  <cp:revision>128</cp:revision>
  <dcterms:created xsi:type="dcterms:W3CDTF">2013-08-07T13:29:57Z</dcterms:created>
  <dcterms:modified xsi:type="dcterms:W3CDTF">2024-05-21T11:09:47Z</dcterms:modified>
</cp:coreProperties>
</file>