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37"/>
  </p:notesMasterIdLst>
  <p:sldIdLst>
    <p:sldId id="313" r:id="rId2"/>
    <p:sldId id="260" r:id="rId3"/>
    <p:sldId id="258" r:id="rId4"/>
    <p:sldId id="265" r:id="rId5"/>
    <p:sldId id="267" r:id="rId6"/>
    <p:sldId id="269" r:id="rId7"/>
    <p:sldId id="276" r:id="rId8"/>
    <p:sldId id="275" r:id="rId9"/>
    <p:sldId id="270" r:id="rId10"/>
    <p:sldId id="283" r:id="rId11"/>
    <p:sldId id="272" r:id="rId12"/>
    <p:sldId id="312" r:id="rId13"/>
    <p:sldId id="289" r:id="rId14"/>
    <p:sldId id="291" r:id="rId15"/>
    <p:sldId id="292" r:id="rId16"/>
    <p:sldId id="293" r:id="rId17"/>
    <p:sldId id="294" r:id="rId18"/>
    <p:sldId id="295" r:id="rId19"/>
    <p:sldId id="296" r:id="rId20"/>
    <p:sldId id="298" r:id="rId21"/>
    <p:sldId id="299" r:id="rId22"/>
    <p:sldId id="297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0" r:id="rId34"/>
    <p:sldId id="311" r:id="rId35"/>
    <p:sldId id="31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BC047-22CD-4A83-90F9-F9BD1FBF2B71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3A525-BA0A-48A4-AF01-28B03CAD7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84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058EE-FC21-42A6-8A79-1415A3736974}" type="slidenum">
              <a:rPr lang="en-US"/>
              <a:pPr/>
              <a:t>25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79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2D84D1-2FC7-4433-BC03-F0D30D8F7FD8}" type="slidenum">
              <a:rPr lang="en-US"/>
              <a:pPr/>
              <a:t>28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63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32B090-64C6-41FB-8B7A-9AE79F357666}" type="slidenum">
              <a:rPr lang="en-US"/>
              <a:pPr/>
              <a:t>30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41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577D4-5459-4E8D-AF7E-C02C240FF7A4}" type="slidenum">
              <a:rPr lang="en-US"/>
              <a:pPr/>
              <a:t>31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2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2AE94-0E9A-4E69-A29F-F15F622DA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83B53CF-C1AE-4716-B32B-3A69CB32D7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4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4267200" cy="1143000"/>
          </a:xfrm>
        </p:spPr>
        <p:txBody>
          <a:bodyPr>
            <a:normAutofit/>
          </a:bodyPr>
          <a:lstStyle/>
          <a:p>
            <a:pPr algn="l"/>
            <a:r>
              <a:rPr lang="en-US" sz="4900" b="1" dirty="0">
                <a:solidFill>
                  <a:schemeClr val="bg2">
                    <a:lumMod val="10000"/>
                  </a:schemeClr>
                </a:solidFill>
                <a:latin typeface="Alegreya Sans SC" panose="00000500000000000000" pitchFamily="2" charset="0"/>
              </a:rPr>
              <a:t>Cerebral palsy</a:t>
            </a:r>
            <a:r>
              <a:rPr lang="en-US" sz="5400" b="1" dirty="0">
                <a:solidFill>
                  <a:schemeClr val="bg2">
                    <a:lumMod val="10000"/>
                  </a:schemeClr>
                </a:solidFill>
                <a:latin typeface="Alegreya Sans SC" panose="00000500000000000000" pitchFamily="2" charset="0"/>
              </a:rPr>
              <a:t/>
            </a:r>
            <a:br>
              <a:rPr lang="en-US" sz="5400" b="1" dirty="0">
                <a:solidFill>
                  <a:schemeClr val="bg2">
                    <a:lumMod val="10000"/>
                  </a:schemeClr>
                </a:solidFill>
                <a:latin typeface="Alegreya Sans SC" panose="00000500000000000000" pitchFamily="2" charset="0"/>
              </a:rPr>
            </a:b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Alegreya Sans SC" panose="00000500000000000000" pitchFamily="2" charset="0"/>
              </a:rPr>
              <a:t>BY MBBSPPT.COM</a:t>
            </a:r>
            <a:endParaRPr lang="en-GB" sz="2000" b="1" dirty="0">
              <a:solidFill>
                <a:schemeClr val="bg2">
                  <a:lumMod val="10000"/>
                </a:schemeClr>
              </a:solidFill>
              <a:latin typeface="Alegreya Sans SC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1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Alegreya Sans SC" panose="00000500000000000000" pitchFamily="2" charset="0"/>
              </a:rPr>
              <a:t>Etiological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legreya Sans SC" panose="00000500000000000000" pitchFamily="2" charset="0"/>
              </a:rPr>
              <a:t> 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0" y="1600200"/>
            <a:ext cx="34290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b="1" dirty="0">
                <a:solidFill>
                  <a:srgbClr val="FF3300"/>
                </a:solidFill>
                <a:latin typeface="Alegreya Sans SC" panose="00000500000000000000" pitchFamily="2" charset="0"/>
              </a:rPr>
              <a:t>Prenatal (70-80%)</a:t>
            </a:r>
          </a:p>
          <a:p>
            <a:r>
              <a:rPr lang="en-US" sz="2400" dirty="0">
                <a:latin typeface="Alegreya Sans SC" panose="00000500000000000000" pitchFamily="2" charset="0"/>
              </a:rPr>
              <a:t>I, iron </a:t>
            </a:r>
            <a:r>
              <a:rPr lang="en-US" sz="2400" dirty="0" err="1">
                <a:latin typeface="Alegreya Sans SC" panose="00000500000000000000" pitchFamily="2" charset="0"/>
              </a:rPr>
              <a:t>def.,poor</a:t>
            </a:r>
            <a:r>
              <a:rPr lang="en-US" sz="2400" dirty="0">
                <a:latin typeface="Alegreya Sans SC" panose="00000500000000000000" pitchFamily="2" charset="0"/>
              </a:rPr>
              <a:t> –nut.</a:t>
            </a:r>
          </a:p>
          <a:p>
            <a:r>
              <a:rPr lang="en-US" sz="2400" dirty="0" err="1">
                <a:latin typeface="Alegreya Sans SC" panose="00000500000000000000" pitchFamily="2" charset="0"/>
              </a:rPr>
              <a:t>Inf</a:t>
            </a:r>
            <a:r>
              <a:rPr lang="en-US" sz="2400" dirty="0">
                <a:latin typeface="Alegreya Sans SC" panose="00000500000000000000" pitchFamily="2" charset="0"/>
              </a:rPr>
              <a:t>, UTI, high fever</a:t>
            </a:r>
          </a:p>
          <a:p>
            <a:r>
              <a:rPr lang="en-US" sz="2400" dirty="0" err="1">
                <a:latin typeface="Alegreya Sans SC" panose="00000500000000000000" pitchFamily="2" charset="0"/>
              </a:rPr>
              <a:t>Chorioamniotis</a:t>
            </a:r>
            <a:endParaRPr lang="en-US" sz="2400" dirty="0">
              <a:latin typeface="Alegreya Sans SC" panose="00000500000000000000" pitchFamily="2" charset="0"/>
            </a:endParaRPr>
          </a:p>
          <a:p>
            <a:r>
              <a:rPr lang="en-US" sz="2400" dirty="0">
                <a:latin typeface="Alegreya Sans SC" panose="00000500000000000000" pitchFamily="2" charset="0"/>
              </a:rPr>
              <a:t>HTN, DM</a:t>
            </a:r>
          </a:p>
          <a:p>
            <a:r>
              <a:rPr lang="en-US" sz="2400" dirty="0" err="1">
                <a:latin typeface="Alegreya Sans SC" panose="00000500000000000000" pitchFamily="2" charset="0"/>
              </a:rPr>
              <a:t>Teratogens</a:t>
            </a:r>
            <a:endParaRPr lang="en-US" sz="2400" dirty="0">
              <a:latin typeface="Alegreya Sans SC" panose="00000500000000000000" pitchFamily="2" charset="0"/>
            </a:endParaRPr>
          </a:p>
          <a:p>
            <a:r>
              <a:rPr lang="en-US" sz="2400" dirty="0">
                <a:latin typeface="Alegreya Sans SC" panose="00000500000000000000" pitchFamily="2" charset="0"/>
              </a:rPr>
              <a:t>Poor ANC</a:t>
            </a:r>
          </a:p>
          <a:p>
            <a:r>
              <a:rPr lang="en-US" sz="2400" dirty="0">
                <a:latin typeface="Alegreya Sans SC" panose="00000500000000000000" pitchFamily="2" charset="0"/>
              </a:rPr>
              <a:t>Twins</a:t>
            </a:r>
          </a:p>
          <a:p>
            <a:r>
              <a:rPr lang="en-US" sz="2400" dirty="0">
                <a:latin typeface="Alegreya Sans SC" panose="00000500000000000000" pitchFamily="2" charset="0"/>
              </a:rPr>
              <a:t>Fetal </a:t>
            </a:r>
            <a:r>
              <a:rPr lang="en-US" sz="2400" dirty="0" err="1">
                <a:latin typeface="Alegreya Sans SC" panose="00000500000000000000" pitchFamily="2" charset="0"/>
              </a:rPr>
              <a:t>vasculopathy</a:t>
            </a:r>
            <a:endParaRPr lang="en-US" sz="2400" dirty="0">
              <a:latin typeface="Alegreya Sans SC" panose="00000500000000000000" pitchFamily="2" charset="0"/>
            </a:endParaRPr>
          </a:p>
        </p:txBody>
      </p:sp>
      <p:sp>
        <p:nvSpPr>
          <p:cNvPr id="14341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3429000" y="1600200"/>
            <a:ext cx="3276600" cy="4525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b="1" dirty="0">
                <a:solidFill>
                  <a:srgbClr val="FF3300"/>
                </a:solidFill>
                <a:latin typeface="Alegreya Sans SC" panose="00000500000000000000" pitchFamily="2" charset="0"/>
              </a:rPr>
              <a:t>Perinatal (8%)</a:t>
            </a:r>
          </a:p>
          <a:p>
            <a:r>
              <a:rPr lang="en-US" sz="2400" dirty="0">
                <a:latin typeface="Alegreya Sans SC" panose="00000500000000000000" pitchFamily="2" charset="0"/>
              </a:rPr>
              <a:t>Birth asphyxia</a:t>
            </a:r>
          </a:p>
          <a:p>
            <a:r>
              <a:rPr lang="en-US" sz="2400" dirty="0">
                <a:latin typeface="Alegreya Sans SC" panose="00000500000000000000" pitchFamily="2" charset="0"/>
              </a:rPr>
              <a:t>Premature / LBW</a:t>
            </a:r>
          </a:p>
          <a:p>
            <a:r>
              <a:rPr lang="en-US" sz="2400" dirty="0">
                <a:latin typeface="Alegreya Sans SC" panose="00000500000000000000" pitchFamily="2" charset="0"/>
              </a:rPr>
              <a:t>IUGR</a:t>
            </a:r>
          </a:p>
          <a:p>
            <a:r>
              <a:rPr lang="en-US" sz="2400" dirty="0" err="1">
                <a:latin typeface="Alegreya Sans SC" panose="00000500000000000000" pitchFamily="2" charset="0"/>
              </a:rPr>
              <a:t>Hyperbilirubenemia</a:t>
            </a:r>
            <a:endParaRPr lang="en-US" sz="2400" dirty="0">
              <a:latin typeface="Alegreya Sans SC" panose="00000500000000000000" pitchFamily="2" charset="0"/>
            </a:endParaRPr>
          </a:p>
          <a:p>
            <a:r>
              <a:rPr lang="en-US" sz="2400" dirty="0">
                <a:latin typeface="Alegreya Sans SC" panose="00000500000000000000" pitchFamily="2" charset="0"/>
              </a:rPr>
              <a:t>IVH</a:t>
            </a:r>
          </a:p>
          <a:p>
            <a:r>
              <a:rPr lang="en-US" sz="2400" dirty="0">
                <a:latin typeface="Alegreya Sans SC" panose="00000500000000000000" pitchFamily="2" charset="0"/>
              </a:rPr>
              <a:t>Sepsis, pneumonia, meningitis</a:t>
            </a:r>
          </a:p>
          <a:p>
            <a:r>
              <a:rPr lang="en-US" sz="2400" dirty="0">
                <a:latin typeface="Alegreya Sans SC" panose="00000500000000000000" pitchFamily="2" charset="0"/>
              </a:rPr>
              <a:t>Develop. malformation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672775" y="1611923"/>
            <a:ext cx="2438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3300"/>
                </a:solidFill>
                <a:latin typeface="Alegreya Sans SC" panose="00000500000000000000" pitchFamily="2" charset="0"/>
              </a:rPr>
              <a:t>Postnatal (5%)</a:t>
            </a:r>
          </a:p>
          <a:p>
            <a:pPr>
              <a:buFontTx/>
              <a:buChar char="•"/>
            </a:pPr>
            <a:r>
              <a:rPr lang="en-US" sz="2400" dirty="0">
                <a:latin typeface="Alegreya Sans SC" panose="00000500000000000000" pitchFamily="2" charset="0"/>
              </a:rPr>
              <a:t>CNS infections</a:t>
            </a:r>
          </a:p>
          <a:p>
            <a:pPr>
              <a:buFontTx/>
              <a:buChar char="•"/>
            </a:pPr>
            <a:r>
              <a:rPr lang="en-US" sz="2400" dirty="0">
                <a:latin typeface="Alegreya Sans SC" panose="00000500000000000000" pitchFamily="2" charset="0"/>
              </a:rPr>
              <a:t>Head injuries</a:t>
            </a:r>
          </a:p>
          <a:p>
            <a:pPr>
              <a:buFontTx/>
              <a:buChar char="•"/>
            </a:pPr>
            <a:r>
              <a:rPr lang="en-US" sz="2400" dirty="0">
                <a:latin typeface="Alegreya Sans SC" panose="00000500000000000000" pitchFamily="2" charset="0"/>
              </a:rPr>
              <a:t>Seizures</a:t>
            </a:r>
          </a:p>
          <a:p>
            <a:pPr>
              <a:buFontTx/>
              <a:buChar char="•"/>
            </a:pPr>
            <a:r>
              <a:rPr lang="en-US" sz="2400" dirty="0">
                <a:latin typeface="Alegreya Sans SC" panose="00000500000000000000" pitchFamily="2" charset="0"/>
              </a:rPr>
              <a:t>Hypoxic damage</a:t>
            </a:r>
          </a:p>
          <a:p>
            <a:pPr>
              <a:buFontTx/>
              <a:buChar char="•"/>
            </a:pPr>
            <a:r>
              <a:rPr lang="en-US" sz="2400" dirty="0">
                <a:latin typeface="Alegreya Sans SC" panose="00000500000000000000" pitchFamily="2" charset="0"/>
              </a:rPr>
              <a:t>Hyperpyrexia damage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legreya Sans SC" panose="00000500000000000000" pitchFamily="2" charset="0"/>
              </a:rPr>
              <a:t>Etiology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592981"/>
            <a:ext cx="3581400" cy="4724400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en-US" b="1" dirty="0">
                <a:solidFill>
                  <a:srgbClr val="FF3300"/>
                </a:solidFill>
                <a:latin typeface="Alegreya Sans SC" panose="00000500000000000000" pitchFamily="2" charset="0"/>
              </a:rPr>
              <a:t>Site of brain </a:t>
            </a:r>
            <a:r>
              <a:rPr lang="en-US" b="1" dirty="0" smtClean="0">
                <a:solidFill>
                  <a:srgbClr val="FF3300"/>
                </a:solidFill>
                <a:latin typeface="Alegreya Sans SC" panose="00000500000000000000" pitchFamily="2" charset="0"/>
              </a:rPr>
              <a:t>injury</a:t>
            </a:r>
            <a:endParaRPr lang="en-US" b="1" dirty="0">
              <a:solidFill>
                <a:srgbClr val="FF3300"/>
              </a:solidFill>
              <a:latin typeface="Alegreya Sans SC" panose="00000500000000000000" pitchFamily="2" charset="0"/>
            </a:endParaRPr>
          </a:p>
          <a:p>
            <a:r>
              <a:rPr lang="en-US" dirty="0">
                <a:latin typeface="Alegreya Sans SC" panose="00000500000000000000" pitchFamily="2" charset="0"/>
              </a:rPr>
              <a:t>Cortical </a:t>
            </a:r>
          </a:p>
          <a:p>
            <a:r>
              <a:rPr lang="en-US" dirty="0">
                <a:latin typeface="Alegreya Sans SC" panose="00000500000000000000" pitchFamily="2" charset="0"/>
              </a:rPr>
              <a:t>Sub – cortical</a:t>
            </a:r>
          </a:p>
          <a:p>
            <a:r>
              <a:rPr lang="en-US" dirty="0">
                <a:latin typeface="Alegreya Sans SC" panose="00000500000000000000" pitchFamily="2" charset="0"/>
              </a:rPr>
              <a:t>Periventricular</a:t>
            </a:r>
          </a:p>
          <a:p>
            <a:r>
              <a:rPr lang="en-US" dirty="0">
                <a:latin typeface="Alegreya Sans SC" panose="00000500000000000000" pitchFamily="2" charset="0"/>
              </a:rPr>
              <a:t>Basal ganglia</a:t>
            </a:r>
          </a:p>
          <a:p>
            <a:r>
              <a:rPr lang="en-US" dirty="0">
                <a:latin typeface="Alegreya Sans SC" panose="00000500000000000000" pitchFamily="2" charset="0"/>
              </a:rPr>
              <a:t>Cerebellum</a:t>
            </a:r>
          </a:p>
          <a:p>
            <a:r>
              <a:rPr lang="en-US" dirty="0">
                <a:latin typeface="Alegreya Sans SC" panose="00000500000000000000" pitchFamily="2" charset="0"/>
              </a:rPr>
              <a:t>Brain stem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343400" y="1592981"/>
            <a:ext cx="4800600" cy="495300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b="1" dirty="0">
                <a:solidFill>
                  <a:srgbClr val="FF3300"/>
                </a:solidFill>
                <a:latin typeface="Alegreya Sans SC" panose="00000500000000000000" pitchFamily="2" charset="0"/>
              </a:rPr>
              <a:t>Pathological </a:t>
            </a:r>
          </a:p>
          <a:p>
            <a:r>
              <a:rPr lang="en-US" dirty="0" err="1">
                <a:latin typeface="Alegreya Sans SC" panose="00000500000000000000" pitchFamily="2" charset="0"/>
              </a:rPr>
              <a:t>Periventricular</a:t>
            </a:r>
            <a:r>
              <a:rPr lang="en-US" dirty="0">
                <a:latin typeface="Alegreya Sans SC" panose="00000500000000000000" pitchFamily="2" charset="0"/>
              </a:rPr>
              <a:t> </a:t>
            </a:r>
            <a:r>
              <a:rPr lang="en-US" dirty="0" err="1">
                <a:latin typeface="Alegreya Sans SC" panose="00000500000000000000" pitchFamily="2" charset="0"/>
              </a:rPr>
              <a:t>leucomalacia</a:t>
            </a:r>
            <a:r>
              <a:rPr lang="en-US" dirty="0">
                <a:latin typeface="Alegreya Sans SC" panose="00000500000000000000" pitchFamily="2" charset="0"/>
              </a:rPr>
              <a:t> –</a:t>
            </a:r>
            <a:r>
              <a:rPr lang="en-US" b="1" dirty="0">
                <a:solidFill>
                  <a:srgbClr val="0000FF"/>
                </a:solidFill>
                <a:latin typeface="Alegreya Sans SC" panose="00000500000000000000" pitchFamily="2" charset="0"/>
              </a:rPr>
              <a:t>spastic </a:t>
            </a:r>
            <a:r>
              <a:rPr lang="en-US" b="1" dirty="0" err="1">
                <a:solidFill>
                  <a:srgbClr val="0000FF"/>
                </a:solidFill>
                <a:latin typeface="Alegreya Sans SC" panose="00000500000000000000" pitchFamily="2" charset="0"/>
              </a:rPr>
              <a:t>diplegia</a:t>
            </a:r>
            <a:endParaRPr lang="en-US" b="1" dirty="0">
              <a:solidFill>
                <a:srgbClr val="0000FF"/>
              </a:solidFill>
              <a:latin typeface="Alegreya Sans SC" panose="00000500000000000000" pitchFamily="2" charset="0"/>
            </a:endParaRPr>
          </a:p>
          <a:p>
            <a:r>
              <a:rPr lang="en-US" dirty="0">
                <a:latin typeface="Alegreya Sans SC" panose="00000500000000000000" pitchFamily="2" charset="0"/>
              </a:rPr>
              <a:t>Stroke in </a:t>
            </a:r>
            <a:r>
              <a:rPr lang="en-US" dirty="0" err="1">
                <a:latin typeface="Alegreya Sans SC" panose="00000500000000000000" pitchFamily="2" charset="0"/>
              </a:rPr>
              <a:t>utero</a:t>
            </a:r>
            <a:r>
              <a:rPr lang="en-US" dirty="0">
                <a:latin typeface="Alegreya Sans SC" panose="00000500000000000000" pitchFamily="2" charset="0"/>
              </a:rPr>
              <a:t> - </a:t>
            </a:r>
            <a:r>
              <a:rPr lang="en-US" b="1" dirty="0">
                <a:solidFill>
                  <a:srgbClr val="0000FF"/>
                </a:solidFill>
                <a:latin typeface="Alegreya Sans SC" panose="00000500000000000000" pitchFamily="2" charset="0"/>
              </a:rPr>
              <a:t>hemiplegia</a:t>
            </a:r>
          </a:p>
          <a:p>
            <a:r>
              <a:rPr lang="en-US" dirty="0">
                <a:latin typeface="Alegreya Sans SC" panose="00000500000000000000" pitchFamily="2" charset="0"/>
              </a:rPr>
              <a:t>Multifocal </a:t>
            </a:r>
            <a:r>
              <a:rPr lang="en-US" dirty="0" err="1">
                <a:latin typeface="Alegreya Sans SC" panose="00000500000000000000" pitchFamily="2" charset="0"/>
              </a:rPr>
              <a:t>encephalomalacia</a:t>
            </a:r>
            <a:r>
              <a:rPr lang="en-US" dirty="0">
                <a:latin typeface="Alegreya Sans SC" panose="00000500000000000000" pitchFamily="2" charset="0"/>
              </a:rPr>
              <a:t> -</a:t>
            </a:r>
            <a:r>
              <a:rPr lang="en-US" b="1" dirty="0">
                <a:solidFill>
                  <a:srgbClr val="0000FF"/>
                </a:solidFill>
                <a:latin typeface="Alegreya Sans SC" panose="00000500000000000000" pitchFamily="2" charset="0"/>
              </a:rPr>
              <a:t>quadriplegia</a:t>
            </a:r>
          </a:p>
          <a:p>
            <a:r>
              <a:rPr lang="en-US" dirty="0" err="1">
                <a:latin typeface="Alegreya Sans SC" panose="00000500000000000000" pitchFamily="2" charset="0"/>
              </a:rPr>
              <a:t>Cerebellar</a:t>
            </a:r>
            <a:r>
              <a:rPr lang="en-US" dirty="0">
                <a:latin typeface="Alegreya Sans SC" panose="00000500000000000000" pitchFamily="2" charset="0"/>
              </a:rPr>
              <a:t> - </a:t>
            </a:r>
            <a:r>
              <a:rPr lang="en-US" b="1" dirty="0">
                <a:solidFill>
                  <a:srgbClr val="0000FF"/>
                </a:solidFill>
                <a:latin typeface="Alegreya Sans SC" panose="00000500000000000000" pitchFamily="2" charset="0"/>
              </a:rPr>
              <a:t>ataxic</a:t>
            </a:r>
          </a:p>
          <a:p>
            <a:r>
              <a:rPr lang="en-US" dirty="0">
                <a:latin typeface="Alegreya Sans SC" panose="00000500000000000000" pitchFamily="2" charset="0"/>
              </a:rPr>
              <a:t>Basal ganglia, </a:t>
            </a:r>
            <a:r>
              <a:rPr lang="en-US" dirty="0" err="1">
                <a:latin typeface="Alegreya Sans SC" panose="00000500000000000000" pitchFamily="2" charset="0"/>
              </a:rPr>
              <a:t>thalmus</a:t>
            </a:r>
            <a:r>
              <a:rPr lang="en-US" dirty="0">
                <a:latin typeface="Alegreya Sans SC" panose="00000500000000000000" pitchFamily="2" charset="0"/>
              </a:rPr>
              <a:t>, </a:t>
            </a:r>
            <a:r>
              <a:rPr lang="en-US" dirty="0" err="1">
                <a:latin typeface="Alegreya Sans SC" panose="00000500000000000000" pitchFamily="2" charset="0"/>
              </a:rPr>
              <a:t>putamen</a:t>
            </a:r>
            <a:r>
              <a:rPr lang="en-US" dirty="0">
                <a:latin typeface="Alegreya Sans SC" panose="00000500000000000000" pitchFamily="2" charset="0"/>
              </a:rPr>
              <a:t> - </a:t>
            </a:r>
            <a:r>
              <a:rPr lang="en-US" b="1" dirty="0" err="1">
                <a:solidFill>
                  <a:srgbClr val="0000FF"/>
                </a:solidFill>
                <a:latin typeface="Alegreya Sans SC" panose="00000500000000000000" pitchFamily="2" charset="0"/>
              </a:rPr>
              <a:t>dyskinetic</a:t>
            </a:r>
            <a:endParaRPr lang="en-US" b="1" dirty="0">
              <a:solidFill>
                <a:srgbClr val="0000FF"/>
              </a:solidFill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7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457200" y="612950"/>
            <a:ext cx="8229600" cy="5174901"/>
          </a:xfrm>
          <a:noFill/>
          <a:ln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3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457200" y="406341"/>
            <a:ext cx="8229600" cy="5588118"/>
          </a:xfrm>
          <a:noFill/>
          <a:ln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3300"/>
                </a:solidFill>
                <a:latin typeface="Alegreya Sans SC" panose="00000500000000000000" pitchFamily="2" charset="0"/>
              </a:rPr>
              <a:t> </a:t>
            </a:r>
            <a:r>
              <a:rPr lang="en-US" b="1" dirty="0">
                <a:solidFill>
                  <a:srgbClr val="002060"/>
                </a:solidFill>
                <a:latin typeface="Alegreya Sans SC" panose="00000500000000000000" pitchFamily="2" charset="0"/>
              </a:rPr>
              <a:t>Differential diagnosis 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76400"/>
            <a:ext cx="7239000" cy="45259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legreya Sans SC" panose="00000500000000000000" pitchFamily="2" charset="0"/>
              </a:rPr>
              <a:t> hypotonic  CP- myopathies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 mental retardation- may have </a:t>
            </a:r>
            <a:r>
              <a:rPr lang="en-US" sz="2800" dirty="0" err="1">
                <a:latin typeface="Alegreya Sans SC" panose="00000500000000000000" pitchFamily="2" charset="0"/>
              </a:rPr>
              <a:t>hypotonia</a:t>
            </a:r>
            <a:r>
              <a:rPr lang="en-US" sz="2800" dirty="0">
                <a:latin typeface="Alegreya Sans SC" panose="00000500000000000000" pitchFamily="2" charset="0"/>
              </a:rPr>
              <a:t> but do not have abnormal motor patterns or postures.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Neurodegenerative conditions 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Dopa-responsive dystonia and organic aciduria like glutaric aciduria - </a:t>
            </a:r>
            <a:r>
              <a:rPr lang="en-US" sz="2800" dirty="0" err="1">
                <a:latin typeface="Alegreya Sans SC" panose="00000500000000000000" pitchFamily="2" charset="0"/>
              </a:rPr>
              <a:t>dystonic</a:t>
            </a:r>
            <a:r>
              <a:rPr lang="en-US" sz="2800" dirty="0">
                <a:latin typeface="Alegreya Sans SC" panose="00000500000000000000" pitchFamily="2" charset="0"/>
              </a:rPr>
              <a:t> CP.</a:t>
            </a:r>
          </a:p>
          <a:p>
            <a:endParaRPr lang="en-US" sz="28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legreya Sans SC" panose="00000500000000000000" pitchFamily="2" charset="0"/>
              </a:rPr>
              <a:t>Early markers of CP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600200"/>
            <a:ext cx="44958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Alegreya Sans SC" panose="00000500000000000000" pitchFamily="2" charset="0"/>
              </a:rPr>
              <a:t>SLOW head growth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legreya Sans SC" panose="00000500000000000000" pitchFamily="2" charset="0"/>
              </a:rPr>
              <a:t>Poor head control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legreya Sans SC" panose="00000500000000000000" pitchFamily="2" charset="0"/>
              </a:rPr>
              <a:t>Eye – roving eyes, poor hand regard, persistent squint.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legreya Sans SC" panose="00000500000000000000" pitchFamily="2" charset="0"/>
              </a:rPr>
              <a:t>Ear – lack of auditory response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legreya Sans SC" panose="00000500000000000000" pitchFamily="2" charset="0"/>
              </a:rPr>
              <a:t>Irritability, seizures, poor suck, poor quality of sleep.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legreya Sans SC" panose="00000500000000000000" pitchFamily="2" charset="0"/>
              </a:rPr>
              <a:t>Extreme sensitivity to light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Alegreya Sans SC" panose="00000500000000000000" pitchFamily="2" charset="0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600200"/>
            <a:ext cx="44958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Alegreya Sans SC" panose="00000500000000000000" pitchFamily="2" charset="0"/>
              </a:rPr>
              <a:t>Cortical thumb beyond 8 weeks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legreya Sans SC" panose="00000500000000000000" pitchFamily="2" charset="0"/>
              </a:rPr>
              <a:t>Handedness before 2 </a:t>
            </a:r>
            <a:r>
              <a:rPr lang="en-US" sz="2400" dirty="0" err="1">
                <a:latin typeface="Alegreya Sans SC" panose="00000500000000000000" pitchFamily="2" charset="0"/>
              </a:rPr>
              <a:t>yrs</a:t>
            </a:r>
            <a:endParaRPr lang="en-US" sz="2400" dirty="0">
              <a:latin typeface="Alegreya Sans SC" panose="00000500000000000000" pitchFamily="2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Alegreya Sans SC" panose="00000500000000000000" pitchFamily="2" charset="0"/>
              </a:rPr>
              <a:t>Paucity of limb movements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legreya Sans SC" panose="00000500000000000000" pitchFamily="2" charset="0"/>
              </a:rPr>
              <a:t>Scissoring of lower limbs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legreya Sans SC" panose="00000500000000000000" pitchFamily="2" charset="0"/>
              </a:rPr>
              <a:t>Toe walking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legreya Sans SC" panose="00000500000000000000" pitchFamily="2" charset="0"/>
              </a:rPr>
              <a:t>Abnormal tone</a:t>
            </a:r>
          </a:p>
          <a:p>
            <a:pPr>
              <a:lnSpc>
                <a:spcPct val="90000"/>
              </a:lnSpc>
            </a:pPr>
            <a:r>
              <a:rPr lang="en-US" sz="2400" u="sng" dirty="0">
                <a:latin typeface="Alegreya Sans SC" panose="00000500000000000000" pitchFamily="2" charset="0"/>
              </a:rPr>
              <a:t>Persistence of primitive reflexes or failure to acquire postural reflexes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legreya Sans SC" panose="00000500000000000000" pitchFamily="2" charset="0"/>
              </a:rPr>
              <a:t>Stereotypic abnormal movements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legreya Sans SC" panose="00000500000000000000" pitchFamily="2" charset="0"/>
              </a:rPr>
              <a:t>Lack of alertness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57200"/>
            <a:ext cx="18669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33400"/>
            <a:ext cx="13525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2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685800"/>
            <a:ext cx="14478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2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685800"/>
            <a:ext cx="16097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28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2514600"/>
            <a:ext cx="18288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29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43200" y="2057400"/>
            <a:ext cx="26384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30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19800" y="2133600"/>
            <a:ext cx="263842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31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" y="4648200"/>
            <a:ext cx="17811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32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95600" y="4495800"/>
            <a:ext cx="43243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685800"/>
            <a:ext cx="34766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4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838200"/>
            <a:ext cx="30861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415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667000"/>
            <a:ext cx="35052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415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2743200"/>
            <a:ext cx="29337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371600"/>
            <a:ext cx="7239000" cy="5287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Alegreya Sans SC" panose="00000500000000000000" pitchFamily="2" charset="0"/>
              </a:rPr>
              <a:t>Growth</a:t>
            </a:r>
            <a:r>
              <a:rPr lang="en-US" sz="2800" dirty="0">
                <a:latin typeface="Alegreya Sans SC" panose="00000500000000000000" pitchFamily="2" charset="0"/>
              </a:rPr>
              <a:t>, and nutrition –skin fold thickness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legreya Sans SC" panose="00000500000000000000" pitchFamily="2" charset="0"/>
              </a:rPr>
              <a:t>Frequent respiratory tract infections are common.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legreya Sans SC" panose="00000500000000000000" pitchFamily="2" charset="0"/>
              </a:rPr>
              <a:t>Facial dysmorphism and other congenital anomalies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legreya Sans SC" panose="00000500000000000000" pitchFamily="2" charset="0"/>
              </a:rPr>
              <a:t>Skin - neurocutaneous stigmata.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legreya Sans SC" panose="00000500000000000000" pitchFamily="2" charset="0"/>
              </a:rPr>
              <a:t>Head circum­ference 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legreya Sans SC" panose="00000500000000000000" pitchFamily="2" charset="0"/>
              </a:rPr>
              <a:t>Measurement of length- US &amp; LS measurement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457200"/>
            <a:ext cx="75438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legreya Sans SC" panose="00000500000000000000" pitchFamily="2" charset="0"/>
              </a:rPr>
              <a:t>Assessment of General Health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Alegreya Sans SC" panose="00000500000000000000" pitchFamily="2" charset="0"/>
              </a:rPr>
              <a:t>Neurological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legreya Sans SC" panose="00000500000000000000" pitchFamily="2" charset="0"/>
              </a:rPr>
              <a:t> Developmental milestones should be obtained </a:t>
            </a:r>
            <a:r>
              <a:rPr lang="en-US" sz="2800" dirty="0" smtClean="0">
                <a:latin typeface="Alegreya Sans SC" panose="00000500000000000000" pitchFamily="2" charset="0"/>
              </a:rPr>
              <a:t>  for </a:t>
            </a:r>
            <a:r>
              <a:rPr lang="en-US" sz="2800" dirty="0">
                <a:latin typeface="Alegreya Sans SC" panose="00000500000000000000" pitchFamily="2" charset="0"/>
              </a:rPr>
              <a:t>all domains of development. 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 A </a:t>
            </a:r>
            <a:r>
              <a:rPr lang="en-US" sz="2800" dirty="0">
                <a:latin typeface="Alegreya Sans SC" panose="00000500000000000000" pitchFamily="2" charset="0"/>
              </a:rPr>
              <a:t>thorough neurological evaluation </a:t>
            </a:r>
            <a:endParaRPr lang="en-US" sz="2800" dirty="0">
              <a:solidFill>
                <a:srgbClr val="FF3300"/>
              </a:solidFill>
              <a:latin typeface="Alegreya Sans SC" panose="00000500000000000000" pitchFamily="2" charset="0"/>
            </a:endParaRPr>
          </a:p>
          <a:p>
            <a:r>
              <a:rPr lang="en-US" sz="2800" dirty="0">
                <a:latin typeface="Alegreya Sans SC" panose="00000500000000000000" pitchFamily="2" charset="0"/>
              </a:rPr>
              <a:t> Physical examination </a:t>
            </a:r>
            <a:endParaRPr lang="en-US" sz="2800" dirty="0">
              <a:solidFill>
                <a:srgbClr val="0000FF"/>
              </a:solidFill>
              <a:latin typeface="Alegreya Sans SC" panose="00000500000000000000" pitchFamily="2" charset="0"/>
            </a:endParaRPr>
          </a:p>
          <a:p>
            <a:endParaRPr lang="en-US" sz="2800" dirty="0">
              <a:solidFill>
                <a:srgbClr val="0000FF"/>
              </a:solidFill>
              <a:latin typeface="Alegreya Sans SC" panose="00000500000000000000" pitchFamily="2" charset="0"/>
            </a:endParaRPr>
          </a:p>
          <a:p>
            <a:endParaRPr lang="en-US" sz="2800" dirty="0">
              <a:latin typeface="Alegreya Sans SC" panose="00000500000000000000" pitchFamily="2" charset="0"/>
            </a:endParaRPr>
          </a:p>
          <a:p>
            <a:endParaRPr lang="en-US" sz="28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Alegreya Sans SC" panose="00000500000000000000" pitchFamily="2" charset="0"/>
              </a:rPr>
              <a:t>Cerebral palsy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legreya Sans SC" panose="00000500000000000000" pitchFamily="2" charset="0"/>
              </a:rPr>
              <a:t>It’s  not a disease , it’s a symptom complex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 A disorder of movement and posture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 Causing activity limitation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 Non-progressive,  but it symptoms may change with maturation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 Occurred in the developing brain (AAP cut off-5 yrs)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>
                <a:latin typeface="Alegreya Sans SC" panose="00000500000000000000" pitchFamily="2" charset="0"/>
              </a:rPr>
              <a:t>Not contagious, no cure.</a:t>
            </a:r>
          </a:p>
          <a:p>
            <a:pPr>
              <a:lnSpc>
                <a:spcPct val="80000"/>
              </a:lnSpc>
              <a:defRPr/>
            </a:pPr>
            <a:endParaRPr lang="en-US" sz="2800" dirty="0">
              <a:latin typeface="Alegreya Sans SC" panose="00000500000000000000" pitchFamily="2" charset="0"/>
            </a:endParaRPr>
          </a:p>
          <a:p>
            <a:pPr>
              <a:lnSpc>
                <a:spcPct val="80000"/>
              </a:lnSpc>
              <a:buNone/>
              <a:defRPr/>
            </a:pPr>
            <a:endParaRPr lang="en-US" sz="28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-114300" y="304800"/>
            <a:ext cx="9220200" cy="11430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Alegreya Sans SC" panose="00000500000000000000" pitchFamily="2" charset="0"/>
              </a:rPr>
              <a:t>   Disorder in Movement and Posture 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legreya Sans SC" panose="00000500000000000000" pitchFamily="2" charset="0"/>
              </a:rPr>
              <a:t>Among the most clinically useful primitive reflexes are Moro, Tonic labyrinthine and ATNR 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Postural reactions are sought in each of 3 categories: righting, protection and equilibrium. 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In CP primitive reflexes persist and postural reactions do not appear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Alegreya Sans SC" panose="00000500000000000000" pitchFamily="2" charset="0"/>
              </a:rPr>
              <a:t>Assessment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Alegreya Sans SC" panose="00000500000000000000" pitchFamily="2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>
                <a:latin typeface="Alegreya Sans SC" panose="00000500000000000000" pitchFamily="2" charset="0"/>
              </a:rPr>
              <a:t>Muscle tone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Abnormality of tone is an integral part of CP.</a:t>
            </a:r>
          </a:p>
          <a:p>
            <a:r>
              <a:rPr lang="en-US" sz="2800" dirty="0" err="1">
                <a:latin typeface="Alegreya Sans SC" panose="00000500000000000000" pitchFamily="2" charset="0"/>
              </a:rPr>
              <a:t>Hypertonia</a:t>
            </a:r>
            <a:r>
              <a:rPr lang="en-US" sz="2800" dirty="0">
                <a:latin typeface="Alegreya Sans SC" panose="00000500000000000000" pitchFamily="2" charset="0"/>
              </a:rPr>
              <a:t> in CP may be purely due to spasticity (pyramidal ) or else due to dystonia (extrapyramidal). </a:t>
            </a:r>
          </a:p>
          <a:p>
            <a:r>
              <a:rPr lang="en-US" sz="2800" b="1" u="sng" dirty="0">
                <a:latin typeface="Alegreya Sans SC" panose="00000500000000000000" pitchFamily="2" charset="0"/>
              </a:rPr>
              <a:t>Assessment of Cognition and Behavior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Age appropriate non-verbal intelligence tests have to be administered for this purpose. </a:t>
            </a:r>
          </a:p>
          <a:p>
            <a:endParaRPr lang="en-US" sz="28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u="sng" dirty="0">
                <a:solidFill>
                  <a:schemeClr val="tx2">
                    <a:lumMod val="75000"/>
                  </a:schemeClr>
                </a:solidFill>
                <a:latin typeface="Alegreya Sans SC" panose="00000500000000000000" pitchFamily="2" charset="0"/>
              </a:rPr>
              <a:t>Assessment of Vision and Hearing</a:t>
            </a:r>
            <a:r>
              <a:rPr lang="en-US" sz="2800" u="sng" dirty="0">
                <a:solidFill>
                  <a:schemeClr val="tx2">
                    <a:lumMod val="75000"/>
                  </a:schemeClr>
                </a:solidFill>
                <a:latin typeface="Alegreya Sans SC" panose="00000500000000000000" pitchFamily="2" charset="0"/>
              </a:rPr>
              <a:t> 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TORCH, KERNICTERUS, IODINE DEFICIENCY</a:t>
            </a:r>
          </a:p>
          <a:p>
            <a:r>
              <a:rPr lang="en-US" sz="2800" b="1" u="sng" dirty="0">
                <a:solidFill>
                  <a:srgbClr val="002060"/>
                </a:solidFill>
                <a:latin typeface="Alegreya Sans SC" panose="00000500000000000000" pitchFamily="2" charset="0"/>
              </a:rPr>
              <a:t>Assessment of Speech and Language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Cognitive impairment , hearing impairment, oromotor dysfunction</a:t>
            </a:r>
          </a:p>
          <a:p>
            <a:r>
              <a:rPr lang="en-US" sz="2800" b="1" u="sng" dirty="0">
                <a:solidFill>
                  <a:srgbClr val="002060"/>
                </a:solidFill>
                <a:latin typeface="Alegreya Sans SC" panose="00000500000000000000" pitchFamily="2" charset="0"/>
              </a:rPr>
              <a:t>Assessment of nutrition &amp; feeding</a:t>
            </a:r>
            <a:r>
              <a:rPr lang="en-US" sz="2800" dirty="0">
                <a:latin typeface="Alegreya Sans SC" panose="00000500000000000000" pitchFamily="2" charset="0"/>
              </a:rPr>
              <a:t> 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Oromotor dysfunction , drooping of saliva, gastro-</a:t>
            </a:r>
            <a:r>
              <a:rPr lang="en-US" sz="2800" dirty="0" err="1">
                <a:latin typeface="Alegreya Sans SC" panose="00000500000000000000" pitchFamily="2" charset="0"/>
              </a:rPr>
              <a:t>eosophageal</a:t>
            </a:r>
            <a:r>
              <a:rPr lang="en-US" sz="2800" dirty="0">
                <a:latin typeface="Alegreya Sans SC" panose="00000500000000000000" pitchFamily="2" charset="0"/>
              </a:rPr>
              <a:t> reflux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Alegreya Sans SC" panose="00000500000000000000" pitchFamily="2" charset="0"/>
              </a:rPr>
              <a:t>Assessment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legreya Sans SC" panose="00000500000000000000" pitchFamily="2" charset="0"/>
              </a:rPr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legreya Sans SC" panose="00000500000000000000" pitchFamily="2" charset="0"/>
              </a:rPr>
              <a:t>Assessment of family enviournment </a:t>
            </a:r>
          </a:p>
          <a:p>
            <a:r>
              <a:rPr lang="en-US" dirty="0">
                <a:latin typeface="Alegreya Sans SC" panose="00000500000000000000" pitchFamily="2" charset="0"/>
              </a:rPr>
              <a:t>Epilepsy is seen in 30% cases</a:t>
            </a:r>
            <a:r>
              <a:rPr lang="en-US" b="1" u="sng" dirty="0">
                <a:solidFill>
                  <a:srgbClr val="002060"/>
                </a:solidFill>
                <a:latin typeface="Alegreya Sans SC" panose="00000500000000000000" pitchFamily="2" charset="0"/>
              </a:rPr>
              <a:t> </a:t>
            </a:r>
          </a:p>
          <a:p>
            <a:r>
              <a:rPr lang="en-US" b="1" u="sng" dirty="0">
                <a:solidFill>
                  <a:srgbClr val="002060"/>
                </a:solidFill>
                <a:latin typeface="Alegreya Sans SC" panose="00000500000000000000" pitchFamily="2" charset="0"/>
              </a:rPr>
              <a:t>Neuroimaging in CP</a:t>
            </a:r>
          </a:p>
          <a:p>
            <a:r>
              <a:rPr lang="en-US" dirty="0">
                <a:latin typeface="Alegreya Sans SC" panose="00000500000000000000" pitchFamily="2" charset="0"/>
              </a:rPr>
              <a:t>MRI is preferred over CT scan to rule out structural anomalies </a:t>
            </a:r>
          </a:p>
          <a:p>
            <a:r>
              <a:rPr lang="en-US" dirty="0">
                <a:latin typeface="Alegreya Sans SC" panose="00000500000000000000" pitchFamily="2" charset="0"/>
              </a:rPr>
              <a:t>Helps in etiological diagnosis &amp; prognosis</a:t>
            </a:r>
          </a:p>
          <a:p>
            <a:endParaRPr lang="en-US" dirty="0">
              <a:solidFill>
                <a:srgbClr val="002060"/>
              </a:solidFill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legreya Sans SC" panose="00000500000000000000" pitchFamily="2" charset="0"/>
              </a:rPr>
              <a:t>Management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417638"/>
            <a:ext cx="6248400" cy="5257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b="1" u="sng" dirty="0">
                <a:latin typeface="Alegreya Sans SC" panose="00000500000000000000" pitchFamily="2" charset="0"/>
              </a:rPr>
              <a:t>1.Breaking  the news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i="1" u="sng" dirty="0">
                <a:latin typeface="Alegreya Sans SC" panose="00000500000000000000" pitchFamily="2" charset="0"/>
              </a:rPr>
              <a:t> 2.Comprehensive assessment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Alegreya Sans SC" panose="00000500000000000000" pitchFamily="2" charset="0"/>
              </a:rPr>
              <a:t>a multidisciplinary team comprising of a neuro-developmental </a:t>
            </a:r>
            <a:r>
              <a:rPr lang="en-US" sz="2000" u="sng" dirty="0">
                <a:latin typeface="Alegreya Sans SC" panose="00000500000000000000" pitchFamily="2" charset="0"/>
              </a:rPr>
              <a:t>pediatrician as the team-leader</a:t>
            </a:r>
            <a:r>
              <a:rPr lang="en-US" sz="2000" dirty="0">
                <a:latin typeface="Alegreya Sans SC" panose="00000500000000000000" pitchFamily="2" charset="0"/>
              </a:rPr>
              <a:t>,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legreya Sans SC" panose="00000500000000000000" pitchFamily="2" charset="0"/>
              </a:rPr>
              <a:t>physiotherapist,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legreya Sans SC" panose="00000500000000000000" pitchFamily="2" charset="0"/>
              </a:rPr>
              <a:t>occupational therapist,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legreya Sans SC" panose="00000500000000000000" pitchFamily="2" charset="0"/>
              </a:rPr>
              <a:t>clinical psychologist,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legreya Sans SC" panose="00000500000000000000" pitchFamily="2" charset="0"/>
              </a:rPr>
              <a:t>speech pathologist,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legreya Sans SC" panose="00000500000000000000" pitchFamily="2" charset="0"/>
              </a:rPr>
              <a:t>orthopedic surgeon,</a:t>
            </a:r>
          </a:p>
          <a:p>
            <a:pPr>
              <a:lnSpc>
                <a:spcPct val="90000"/>
              </a:lnSpc>
            </a:pPr>
            <a:r>
              <a:rPr lang="en-US" sz="2000" dirty="0" err="1">
                <a:latin typeface="Alegreya Sans SC" panose="00000500000000000000" pitchFamily="2" charset="0"/>
              </a:rPr>
              <a:t>otorhinolaryngologist</a:t>
            </a:r>
            <a:r>
              <a:rPr lang="en-US" sz="2000" dirty="0">
                <a:latin typeface="Alegreya Sans SC" panose="00000500000000000000" pitchFamily="2" charset="0"/>
              </a:rPr>
              <a:t>,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legreya Sans SC" panose="00000500000000000000" pitchFamily="2" charset="0"/>
              </a:rPr>
              <a:t>ophthalmologist,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legreya Sans SC" panose="00000500000000000000" pitchFamily="2" charset="0"/>
              </a:rPr>
              <a:t>teacher,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legreya Sans SC" panose="00000500000000000000" pitchFamily="2" charset="0"/>
              </a:rPr>
              <a:t>play therapist and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legreya Sans SC" panose="00000500000000000000" pitchFamily="2" charset="0"/>
              </a:rPr>
              <a:t>social worker is required,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Alegreya Sans SC" panose="00000500000000000000" pitchFamily="2" charset="0"/>
              </a:rPr>
              <a:t>preferably under one roof.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legreya Sans SC" panose="00000500000000000000" pitchFamily="2" charset="0"/>
              </a:rPr>
              <a:t>Therapeutic management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40356" y="12192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endParaRPr lang="en-US" sz="2800" dirty="0">
              <a:latin typeface="Alegreya Sans SC" panose="00000500000000000000" pitchFamily="2" charset="0"/>
            </a:endParaRPr>
          </a:p>
          <a:p>
            <a:pPr>
              <a:lnSpc>
                <a:spcPct val="90000"/>
              </a:lnSpc>
            </a:pPr>
            <a:r>
              <a:rPr lang="en-US" sz="2800" u="sng" dirty="0">
                <a:latin typeface="Alegreya Sans SC" panose="00000500000000000000" pitchFamily="2" charset="0"/>
              </a:rPr>
              <a:t>PHYSICAL THERAPY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dirty="0">
                <a:latin typeface="Alegreya Sans SC" panose="00000500000000000000" pitchFamily="2" charset="0"/>
              </a:rPr>
              <a:t>Most commonly used treatments.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dirty="0">
                <a:latin typeface="Alegreya Sans SC" panose="00000500000000000000" pitchFamily="2" charset="0"/>
              </a:rPr>
              <a:t>Goal is good skeletal alignment for the </a:t>
            </a:r>
            <a:r>
              <a:rPr lang="en-US" u="sng" dirty="0">
                <a:latin typeface="Alegreya Sans SC" panose="00000500000000000000" pitchFamily="2" charset="0"/>
              </a:rPr>
              <a:t>spastic child. 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dirty="0">
                <a:latin typeface="Alegreya Sans SC" panose="00000500000000000000" pitchFamily="2" charset="0"/>
              </a:rPr>
              <a:t>For the child with </a:t>
            </a:r>
            <a:r>
              <a:rPr lang="en-US" u="sng" dirty="0" err="1">
                <a:latin typeface="Alegreya Sans SC" panose="00000500000000000000" pitchFamily="2" charset="0"/>
              </a:rPr>
              <a:t>athetosis</a:t>
            </a:r>
            <a:r>
              <a:rPr lang="en-US" u="sng" dirty="0">
                <a:latin typeface="Alegreya Sans SC" panose="00000500000000000000" pitchFamily="2" charset="0"/>
              </a:rPr>
              <a:t>,</a:t>
            </a:r>
            <a:r>
              <a:rPr lang="en-US" dirty="0">
                <a:latin typeface="Alegreya Sans SC" panose="00000500000000000000" pitchFamily="2" charset="0"/>
              </a:rPr>
              <a:t> training in purposeful acts, even in the face of involuntary motion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dirty="0">
                <a:latin typeface="Alegreya Sans SC" panose="00000500000000000000" pitchFamily="2" charset="0"/>
              </a:rPr>
              <a:t>Maximum development of </a:t>
            </a:r>
            <a:r>
              <a:rPr lang="en-US" dirty="0" err="1">
                <a:latin typeface="Alegreya Sans SC" panose="00000500000000000000" pitchFamily="2" charset="0"/>
              </a:rPr>
              <a:t>proprioceptive</a:t>
            </a:r>
            <a:r>
              <a:rPr lang="en-US" dirty="0">
                <a:latin typeface="Alegreya Sans SC" panose="00000500000000000000" pitchFamily="2" charset="0"/>
              </a:rPr>
              <a:t> sense for the child with </a:t>
            </a:r>
            <a:r>
              <a:rPr lang="en-US" u="sng" dirty="0">
                <a:latin typeface="Alegreya Sans SC" panose="00000500000000000000" pitchFamily="2" charset="0"/>
              </a:rPr>
              <a:t>ataxia</a:t>
            </a:r>
            <a:r>
              <a:rPr lang="en-US" dirty="0">
                <a:latin typeface="Alegreya Sans SC" panose="00000500000000000000" pitchFamily="2" charset="0"/>
              </a:rPr>
              <a:t>.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dirty="0">
                <a:latin typeface="Alegreya Sans SC" panose="00000500000000000000" pitchFamily="2" charset="0"/>
              </a:rPr>
              <a:t>Orthotic devices (braces, splints, casting).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Neurology Chapter of IAP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57200"/>
            <a:ext cx="4306888" cy="561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legreya Sans SC" panose="00000500000000000000" pitchFamily="2" charset="0"/>
              </a:rPr>
              <a:t>Physiotherapy (P.T.) -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legreya Sans SC" panose="00000500000000000000" pitchFamily="2" charset="0"/>
              </a:rPr>
              <a:t>P.T. especially when started early in life, is helpful in promoting normal motor development, and preventing deformity and contractures.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legreya Sans SC" panose="00000500000000000000" pitchFamily="2" charset="0"/>
              </a:rPr>
              <a:t>In the young child it aims at reducing abnormal patterns of movement and posture and promoting the normal ones. </a:t>
            </a: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legreya Sans SC" panose="00000500000000000000" pitchFamily="2" charset="0"/>
              </a:rPr>
              <a:t> The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legreya Sans SC" panose="00000500000000000000" pitchFamily="2" charset="0"/>
              </a:rPr>
              <a:t>neurodevelopmental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legreya Sans SC" panose="000005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legreya Sans SC" panose="00000500000000000000" pitchFamily="2" charset="0"/>
              </a:rPr>
              <a:t>Bobath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legreya Sans SC" panose="00000500000000000000" pitchFamily="2" charset="0"/>
              </a:rPr>
              <a:t> technique is commonly used.  </a:t>
            </a: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legreya Sans SC" panose="00000500000000000000" pitchFamily="2" charset="0"/>
              </a:rPr>
              <a:t>inhibition of primitive and abnormal reflexes, </a:t>
            </a: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legreya Sans SC" panose="00000500000000000000" pitchFamily="2" charset="0"/>
              </a:rPr>
              <a:t>re-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legreya Sans SC" panose="00000500000000000000" pitchFamily="2" charset="0"/>
              </a:rPr>
              <a:t>inforcement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legreya Sans SC" panose="00000500000000000000" pitchFamily="2" charset="0"/>
              </a:rPr>
              <a:t> of normal postural reflexes . 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legreya Sans SC" panose="00000500000000000000" pitchFamily="2" charset="0"/>
              </a:rPr>
              <a:t>OCCUPATIONAL THERAPY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Alegreya Sans SC" panose="00000500000000000000" pitchFamily="2" charset="0"/>
              </a:rPr>
              <a:t>PT &amp; OT is integrally related to each other.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Sitting to walking; feeding to cooking.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Important to incorporate play into program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Adaptive equipment (utensils for functional use, i.e., eating, writing),  computers, etc.</a:t>
            </a:r>
          </a:p>
          <a:p>
            <a:endParaRPr lang="en-US" sz="2800" dirty="0">
              <a:latin typeface="Alegreya Sans SC" panose="00000500000000000000" pitchFamily="2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33400"/>
            <a:ext cx="279082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61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533400"/>
            <a:ext cx="26289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619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05200"/>
            <a:ext cx="10287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619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3505200"/>
            <a:ext cx="21145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Alegreya Sans SC" panose="00000500000000000000" pitchFamily="2" charset="0"/>
              </a:rPr>
              <a:t>Additional problems with CP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400" dirty="0">
                <a:latin typeface="Alegreya Sans SC" panose="00000500000000000000" pitchFamily="2" charset="0"/>
              </a:rPr>
              <a:t> </a:t>
            </a:r>
            <a:r>
              <a:rPr lang="en-US" sz="2400" dirty="0">
                <a:latin typeface="Alegreya Sans SC" panose="00000500000000000000" pitchFamily="2" charset="0"/>
              </a:rPr>
              <a:t> </a:t>
            </a:r>
            <a:r>
              <a:rPr lang="en-US" sz="2400" dirty="0" smtClean="0">
                <a:latin typeface="Alegreya Sans SC" panose="00000500000000000000" pitchFamily="2" charset="0"/>
              </a:rPr>
              <a:t>	</a:t>
            </a:r>
            <a:r>
              <a:rPr lang="en-US" sz="2400" u="sng" dirty="0" smtClean="0">
                <a:solidFill>
                  <a:srgbClr val="CC0099"/>
                </a:solidFill>
                <a:latin typeface="Alegreya Sans SC" panose="00000500000000000000" pitchFamily="2" charset="0"/>
              </a:rPr>
              <a:t>developmental </a:t>
            </a:r>
            <a:r>
              <a:rPr lang="en-US" sz="2400" u="sng" dirty="0">
                <a:solidFill>
                  <a:srgbClr val="CC0099"/>
                </a:solidFill>
                <a:latin typeface="Alegreya Sans SC" panose="00000500000000000000" pitchFamily="2" charset="0"/>
              </a:rPr>
              <a:t>disabilities</a:t>
            </a:r>
            <a:endParaRPr lang="fr-FR" sz="2400" dirty="0">
              <a:latin typeface="Alegreya Sans SC" panose="00000500000000000000" pitchFamily="2" charset="0"/>
            </a:endParaRPr>
          </a:p>
          <a:p>
            <a:pPr marL="812800" indent="-812800">
              <a:buClr>
                <a:srgbClr val="0000FF"/>
              </a:buClr>
              <a:buFontTx/>
              <a:buAutoNum type="romanUcPeriod"/>
            </a:pPr>
            <a:r>
              <a:rPr lang="en-US" sz="2400" dirty="0">
                <a:latin typeface="Alegreya Sans SC" panose="00000500000000000000" pitchFamily="2" charset="0"/>
              </a:rPr>
              <a:t>Mental retardation (60%)- most common with quadriplegia &gt; diplagia&gt; hemiplegia</a:t>
            </a:r>
          </a:p>
          <a:p>
            <a:pPr marL="812800" indent="-812800">
              <a:buClr>
                <a:srgbClr val="0000FF"/>
              </a:buClr>
              <a:buFontTx/>
              <a:buAutoNum type="romanUcPeriod"/>
            </a:pPr>
            <a:r>
              <a:rPr lang="en-US" sz="2400" dirty="0">
                <a:latin typeface="Alegreya Sans SC" panose="00000500000000000000" pitchFamily="2" charset="0"/>
              </a:rPr>
              <a:t>Epilepsy (33%)</a:t>
            </a:r>
          </a:p>
          <a:p>
            <a:pPr marL="812800" indent="-812800">
              <a:buClr>
                <a:srgbClr val="0000FF"/>
              </a:buClr>
              <a:buFontTx/>
              <a:buAutoNum type="romanUcPeriod"/>
            </a:pPr>
            <a:r>
              <a:rPr lang="en-US" sz="2400" dirty="0">
                <a:latin typeface="Alegreya Sans SC" panose="00000500000000000000" pitchFamily="2" charset="0"/>
              </a:rPr>
              <a:t>Visual , hearing (deafness-10%) and speech defects</a:t>
            </a:r>
          </a:p>
          <a:p>
            <a:pPr marL="812800" indent="-812800">
              <a:buClr>
                <a:srgbClr val="0000FF"/>
              </a:buClr>
              <a:buFontTx/>
              <a:buAutoNum type="romanUcPeriod"/>
            </a:pPr>
            <a:r>
              <a:rPr lang="en-US" sz="2400" dirty="0">
                <a:latin typeface="Alegreya Sans SC" panose="00000500000000000000" pitchFamily="2" charset="0"/>
              </a:rPr>
              <a:t>Strabismus(50%)</a:t>
            </a:r>
          </a:p>
          <a:p>
            <a:pPr marL="812800" indent="-812800">
              <a:buClr>
                <a:srgbClr val="0000FF"/>
              </a:buClr>
              <a:buFontTx/>
              <a:buAutoNum type="romanUcPeriod"/>
            </a:pPr>
            <a:r>
              <a:rPr lang="en-US" sz="2400" dirty="0">
                <a:latin typeface="Alegreya Sans SC" panose="00000500000000000000" pitchFamily="2" charset="0"/>
              </a:rPr>
              <a:t>Cognitive dysfunction</a:t>
            </a:r>
          </a:p>
          <a:p>
            <a:pPr marL="812800" indent="-812800">
              <a:buClr>
                <a:srgbClr val="0000FF"/>
              </a:buClr>
              <a:buFontTx/>
              <a:buAutoNum type="romanUcPeriod"/>
            </a:pPr>
            <a:r>
              <a:rPr lang="en-US" sz="2400" dirty="0">
                <a:latin typeface="Alegreya Sans SC" panose="00000500000000000000" pitchFamily="2" charset="0"/>
              </a:rPr>
              <a:t>Sensory problems</a:t>
            </a:r>
          </a:p>
          <a:p>
            <a:pPr marL="812800" indent="-812800">
              <a:buClr>
                <a:srgbClr val="0000FF"/>
              </a:buClr>
              <a:buFontTx/>
              <a:buAutoNum type="romanUcPeriod"/>
            </a:pPr>
            <a:r>
              <a:rPr lang="en-US" sz="2400" dirty="0">
                <a:latin typeface="Alegreya Sans SC" panose="00000500000000000000" pitchFamily="2" charset="0"/>
              </a:rPr>
              <a:t>Emotional and behavioral problems</a:t>
            </a:r>
          </a:p>
          <a:p>
            <a:pPr marL="812800" indent="-812800">
              <a:buClr>
                <a:srgbClr val="0000FF"/>
              </a:buClr>
              <a:buFontTx/>
              <a:buAutoNum type="romanUcPeriod"/>
            </a:pPr>
            <a:r>
              <a:rPr lang="en-US" sz="2400" dirty="0">
                <a:latin typeface="Alegreya Sans SC" panose="00000500000000000000" pitchFamily="2" charset="0"/>
              </a:rPr>
              <a:t>Hip subluxation, scoliosis,</a:t>
            </a:r>
            <a:r>
              <a:rPr lang="en-US" sz="2400" b="1" dirty="0">
                <a:latin typeface="Alegreya Sans SC" panose="00000500000000000000" pitchFamily="2" charset="0"/>
              </a:rPr>
              <a:t> equinus</a:t>
            </a:r>
            <a:r>
              <a:rPr lang="en-US" sz="2400" dirty="0">
                <a:latin typeface="Alegreya Sans SC" panose="00000500000000000000" pitchFamily="2" charset="0"/>
              </a:rPr>
              <a:t> deformity, and contractures of hamstring muscles and tendoachilles.</a:t>
            </a:r>
          </a:p>
          <a:p>
            <a:pPr marL="812800" indent="-812800">
              <a:buClr>
                <a:srgbClr val="0000FF"/>
              </a:buClr>
              <a:buFontTx/>
              <a:buAutoNum type="romanUcPeriod"/>
            </a:pPr>
            <a:r>
              <a:rPr lang="en-US" sz="2400" dirty="0">
                <a:latin typeface="Alegreya Sans SC" panose="00000500000000000000" pitchFamily="2" charset="0"/>
              </a:rPr>
              <a:t> Dental problems- malocclusion </a:t>
            </a:r>
          </a:p>
          <a:p>
            <a:endParaRPr lang="en-US" sz="24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legreya Sans SC" panose="00000500000000000000" pitchFamily="2" charset="0"/>
              </a:rPr>
              <a:t>Other modalities 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u="sng" dirty="0">
                <a:solidFill>
                  <a:srgbClr val="002060"/>
                </a:solidFill>
                <a:latin typeface="Alegreya Sans SC" panose="00000500000000000000" pitchFamily="2" charset="0"/>
              </a:rPr>
              <a:t>Speech/Language therapy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Early speech training by speech/language pathologist </a:t>
            </a:r>
          </a:p>
          <a:p>
            <a:r>
              <a:rPr lang="en-US" sz="2800" b="1" u="sng" dirty="0">
                <a:solidFill>
                  <a:srgbClr val="002060"/>
                </a:solidFill>
                <a:latin typeface="Alegreya Sans SC" panose="00000500000000000000" pitchFamily="2" charset="0"/>
              </a:rPr>
              <a:t>Special Education</a:t>
            </a:r>
          </a:p>
          <a:p>
            <a:r>
              <a:rPr lang="en-US" sz="2800" b="1" u="sng" dirty="0">
                <a:solidFill>
                  <a:srgbClr val="002060"/>
                </a:solidFill>
                <a:latin typeface="Alegreya Sans SC" panose="00000500000000000000" pitchFamily="2" charset="0"/>
              </a:rPr>
              <a:t>Surgical Intervention</a:t>
            </a:r>
            <a:endParaRPr lang="en-US" sz="2800" dirty="0">
              <a:latin typeface="Alegreya Sans SC" panose="00000500000000000000" pitchFamily="2" charset="0"/>
            </a:endParaRPr>
          </a:p>
          <a:p>
            <a:r>
              <a:rPr lang="en-US" sz="2800" dirty="0">
                <a:latin typeface="Alegreya Sans SC" panose="00000500000000000000" pitchFamily="2" charset="0"/>
              </a:rPr>
              <a:t>Reserved for child who does not respond to conservative therapy Or whose spasticity causes progressive deformities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Surgery is for improved function rather than cosmetic reasons and is followed by PT.</a:t>
            </a:r>
          </a:p>
          <a:p>
            <a:endParaRPr lang="en-US" sz="2800" dirty="0">
              <a:latin typeface="Alegreya Sans SC" panose="00000500000000000000" pitchFamily="2" charset="0"/>
            </a:endParaRPr>
          </a:p>
          <a:p>
            <a:endParaRPr lang="en-US" sz="2800" b="1" u="sng" dirty="0">
              <a:solidFill>
                <a:srgbClr val="002060"/>
              </a:solidFill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legreya Sans SC" panose="00000500000000000000" pitchFamily="2" charset="0"/>
              </a:rPr>
              <a:t>Medication Therapy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legreya Sans SC" panose="00000500000000000000" pitchFamily="2" charset="0"/>
              </a:rPr>
              <a:t>Little usefulness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legreya Sans SC" panose="00000500000000000000" pitchFamily="2" charset="0"/>
              </a:rPr>
              <a:t>Anti-anxiety agents may relieve excessive motion and tension (child with </a:t>
            </a:r>
            <a:r>
              <a:rPr lang="en-US" sz="2800" dirty="0" err="1">
                <a:latin typeface="Alegreya Sans SC" panose="00000500000000000000" pitchFamily="2" charset="0"/>
              </a:rPr>
              <a:t>athetosis</a:t>
            </a:r>
            <a:r>
              <a:rPr lang="en-US" sz="2800" dirty="0">
                <a:latin typeface="Alegreya Sans SC" panose="00000500000000000000" pitchFamily="2" charset="0"/>
              </a:rPr>
              <a:t>)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dirty="0">
                <a:latin typeface="Alegreya Sans SC" panose="00000500000000000000" pitchFamily="2" charset="0"/>
              </a:rPr>
              <a:t>Skeletal muscle relaxants ( methocarbamol (</a:t>
            </a:r>
            <a:r>
              <a:rPr lang="en-US" dirty="0" err="1">
                <a:latin typeface="Alegreya Sans SC" panose="00000500000000000000" pitchFamily="2" charset="0"/>
              </a:rPr>
              <a:t>Tobaxin</a:t>
            </a:r>
            <a:r>
              <a:rPr lang="en-US" dirty="0">
                <a:latin typeface="Alegreya Sans SC" panose="00000500000000000000" pitchFamily="2" charset="0"/>
              </a:rPr>
              <a:t>), </a:t>
            </a:r>
            <a:r>
              <a:rPr lang="en-US" dirty="0" err="1">
                <a:latin typeface="Alegreya Sans SC" panose="00000500000000000000" pitchFamily="2" charset="0"/>
              </a:rPr>
              <a:t>dantrolene</a:t>
            </a:r>
            <a:r>
              <a:rPr lang="en-US" dirty="0">
                <a:latin typeface="Alegreya Sans SC" panose="00000500000000000000" pitchFamily="2" charset="0"/>
              </a:rPr>
              <a:t> (</a:t>
            </a:r>
            <a:r>
              <a:rPr lang="en-US" dirty="0" err="1">
                <a:latin typeface="Alegreya Sans SC" panose="00000500000000000000" pitchFamily="2" charset="0"/>
              </a:rPr>
              <a:t>Dantrium</a:t>
            </a:r>
            <a:r>
              <a:rPr lang="en-US" dirty="0">
                <a:latin typeface="Alegreya Sans SC" panose="00000500000000000000" pitchFamily="2" charset="0"/>
              </a:rPr>
              <a:t>), Baclofen, may be used short-term for older children and adolescents.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dirty="0">
                <a:latin typeface="Alegreya Sans SC" panose="00000500000000000000" pitchFamily="2" charset="0"/>
              </a:rPr>
              <a:t>Diazepam (Valium) for older children and adolescents, may relieve stiffness and ease motion</a:t>
            </a:r>
          </a:p>
          <a:p>
            <a:pPr marL="692150" lvl="1" indent="-347663">
              <a:lnSpc>
                <a:spcPct val="90000"/>
              </a:lnSpc>
            </a:pPr>
            <a:endParaRPr lang="en-US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legreya Sans SC" panose="00000500000000000000" pitchFamily="2" charset="0"/>
              </a:rPr>
              <a:t>Newer  medications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953000"/>
          </a:xfrm>
        </p:spPr>
        <p:txBody>
          <a:bodyPr/>
          <a:lstStyle/>
          <a:p>
            <a:r>
              <a:rPr lang="en-US" sz="2800" b="1" i="1" dirty="0">
                <a:latin typeface="Alegreya Sans SC" panose="00000500000000000000" pitchFamily="2" charset="0"/>
              </a:rPr>
              <a:t>Botulinum Toxin: (BTA):</a:t>
            </a:r>
            <a:r>
              <a:rPr lang="en-US" sz="2800" i="1" dirty="0">
                <a:latin typeface="Alegreya Sans SC" panose="00000500000000000000" pitchFamily="2" charset="0"/>
              </a:rPr>
              <a:t> </a:t>
            </a:r>
            <a:r>
              <a:rPr lang="en-US" sz="2800" dirty="0">
                <a:latin typeface="Alegreya Sans SC" panose="00000500000000000000" pitchFamily="2" charset="0"/>
              </a:rPr>
              <a:t>is derived from </a:t>
            </a:r>
            <a:r>
              <a:rPr lang="en-US" sz="2800" dirty="0" err="1">
                <a:latin typeface="Alegreya Sans SC" panose="00000500000000000000" pitchFamily="2" charset="0"/>
              </a:rPr>
              <a:t>Claustridium</a:t>
            </a:r>
            <a:r>
              <a:rPr lang="en-US" sz="2800" dirty="0">
                <a:latin typeface="Alegreya Sans SC" panose="00000500000000000000" pitchFamily="2" charset="0"/>
              </a:rPr>
              <a:t> </a:t>
            </a:r>
            <a:r>
              <a:rPr lang="en-US" sz="2800" dirty="0" err="1">
                <a:latin typeface="Alegreya Sans SC" panose="00000500000000000000" pitchFamily="2" charset="0"/>
              </a:rPr>
              <a:t>botulinum</a:t>
            </a:r>
            <a:r>
              <a:rPr lang="en-US" sz="2800" dirty="0">
                <a:latin typeface="Alegreya Sans SC" panose="00000500000000000000" pitchFamily="2" charset="0"/>
              </a:rPr>
              <a:t>.</a:t>
            </a:r>
          </a:p>
          <a:p>
            <a:endParaRPr lang="en-US" sz="2800" dirty="0">
              <a:latin typeface="Alegreya Sans SC" panose="00000500000000000000" pitchFamily="2" charset="0"/>
            </a:endParaRPr>
          </a:p>
          <a:p>
            <a:r>
              <a:rPr lang="en-US" sz="2800" dirty="0">
                <a:latin typeface="Alegreya Sans SC" panose="00000500000000000000" pitchFamily="2" charset="0"/>
              </a:rPr>
              <a:t> It causes muscle relaxation by blocking the release of </a:t>
            </a:r>
            <a:r>
              <a:rPr lang="en-US" sz="2800" dirty="0" err="1">
                <a:latin typeface="Alegreya Sans SC" panose="00000500000000000000" pitchFamily="2" charset="0"/>
              </a:rPr>
              <a:t>acetylcholinesterase</a:t>
            </a:r>
            <a:r>
              <a:rPr lang="en-US" sz="2800" dirty="0">
                <a:latin typeface="Alegreya Sans SC" panose="00000500000000000000" pitchFamily="2" charset="0"/>
              </a:rPr>
              <a:t>, with loss of motor end plates. 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As affected nerve roots sprout to form new junctions, the relaxing effect reverses over 3-6 months. 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It is more often used in children with spastic </a:t>
            </a:r>
            <a:r>
              <a:rPr lang="en-US" sz="2800" dirty="0" err="1">
                <a:latin typeface="Alegreya Sans SC" panose="00000500000000000000" pitchFamily="2" charset="0"/>
              </a:rPr>
              <a:t>diplegia</a:t>
            </a:r>
            <a:r>
              <a:rPr lang="en-US" sz="2800" dirty="0">
                <a:latin typeface="Alegreya Sans SC" panose="00000500000000000000" pitchFamily="2" charset="0"/>
              </a:rPr>
              <a:t>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legreya Sans SC" panose="00000500000000000000" pitchFamily="2" charset="0"/>
              </a:rPr>
              <a:t>Other Treatments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>
                <a:latin typeface="Alegreya Sans SC" panose="00000500000000000000" pitchFamily="2" charset="0"/>
              </a:rPr>
              <a:t>Casting</a:t>
            </a:r>
          </a:p>
          <a:p>
            <a:pPr eaLnBrk="1" hangingPunct="1">
              <a:defRPr/>
            </a:pPr>
            <a:r>
              <a:rPr lang="en-US" sz="2800" dirty="0">
                <a:latin typeface="Alegreya Sans SC" panose="00000500000000000000" pitchFamily="2" charset="0"/>
              </a:rPr>
              <a:t>Therapeutic Electrical Stimulation</a:t>
            </a:r>
          </a:p>
          <a:p>
            <a:pPr eaLnBrk="1" hangingPunct="1">
              <a:defRPr/>
            </a:pPr>
            <a:r>
              <a:rPr lang="en-US" sz="2800" dirty="0">
                <a:latin typeface="Alegreya Sans SC" panose="00000500000000000000" pitchFamily="2" charset="0"/>
              </a:rPr>
              <a:t>Point percussion therapy</a:t>
            </a:r>
            <a:r>
              <a:rPr lang="en-US" sz="2800" i="1" dirty="0">
                <a:latin typeface="Alegreya Sans SC" panose="00000500000000000000" pitchFamily="2" charset="0"/>
              </a:rPr>
              <a:t> </a:t>
            </a:r>
          </a:p>
          <a:p>
            <a:pPr eaLnBrk="1" hangingPunct="1">
              <a:defRPr/>
            </a:pPr>
            <a:r>
              <a:rPr lang="en-US" sz="2800" dirty="0">
                <a:latin typeface="Alegreya Sans SC" panose="00000500000000000000" pitchFamily="2" charset="0"/>
              </a:rPr>
              <a:t>Selective Dorsal </a:t>
            </a:r>
            <a:r>
              <a:rPr lang="en-US" sz="2800" dirty="0" err="1">
                <a:latin typeface="Alegreya Sans SC" panose="00000500000000000000" pitchFamily="2" charset="0"/>
              </a:rPr>
              <a:t>Rhizotomy</a:t>
            </a:r>
            <a:endParaRPr lang="en-US" sz="2800" dirty="0">
              <a:latin typeface="Alegreya Sans SC" panose="00000500000000000000" pitchFamily="2" charset="0"/>
            </a:endParaRPr>
          </a:p>
          <a:p>
            <a:pPr eaLnBrk="1" hangingPunct="1">
              <a:defRPr/>
            </a:pPr>
            <a:r>
              <a:rPr lang="en-US" sz="2800" dirty="0">
                <a:latin typeface="Alegreya Sans SC" panose="00000500000000000000" pitchFamily="2" charset="0"/>
              </a:rPr>
              <a:t>Massage</a:t>
            </a:r>
          </a:p>
          <a:p>
            <a:pPr eaLnBrk="1" hangingPunct="1">
              <a:defRPr/>
            </a:pPr>
            <a:r>
              <a:rPr lang="en-US" sz="2800" dirty="0">
                <a:latin typeface="Alegreya Sans SC" panose="00000500000000000000" pitchFamily="2" charset="0"/>
              </a:rPr>
              <a:t>Hyperbaric Oxygen</a:t>
            </a:r>
          </a:p>
          <a:p>
            <a:pPr eaLnBrk="1" hangingPunct="1">
              <a:defRPr/>
            </a:pPr>
            <a:r>
              <a:rPr lang="en-US" sz="2800" dirty="0">
                <a:latin typeface="Alegreya Sans SC" panose="00000500000000000000" pitchFamily="2" charset="0"/>
              </a:rPr>
              <a:t>Acupuncture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>
              <a:latin typeface="Alegreya Sans SC" panose="00000500000000000000" pitchFamily="2" charset="0"/>
            </a:endParaRPr>
          </a:p>
          <a:p>
            <a:pPr eaLnBrk="1" hangingPunct="1">
              <a:defRPr/>
            </a:pPr>
            <a:endParaRPr lang="en-US" sz="28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legreya Sans SC" panose="00000500000000000000" pitchFamily="2" charset="0"/>
              </a:rPr>
              <a:t>Prognosis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05800" cy="5440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800" dirty="0">
              <a:latin typeface="Alegreya Sans SC" panose="00000500000000000000" pitchFamily="2" charset="0"/>
            </a:endParaRPr>
          </a:p>
          <a:p>
            <a:endParaRPr lang="en-US" sz="2800" dirty="0">
              <a:latin typeface="Alegreya Sans SC" panose="00000500000000000000" pitchFamily="2" charset="0"/>
            </a:endParaRPr>
          </a:p>
          <a:p>
            <a:r>
              <a:rPr lang="en-US" sz="2800" dirty="0">
                <a:latin typeface="Alegreya Sans SC" panose="00000500000000000000" pitchFamily="2" charset="0"/>
              </a:rPr>
              <a:t>The hemiplegic type of CP has the best prognosis for walking with 95% walking by 3 years compared to 40% of other groups.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 Age of sitting is a good guide to prognosticate about walking. A child who is able to sit unsupported at 2 years will eventually be able to walk.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 On the contrary, a child whose sitting is delayed beyond 3 years has remote prospects for functional outdoor walking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2895600"/>
            <a:ext cx="50227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Thank </a:t>
            </a:r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You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8716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Alegreya Sans SC" panose="00000500000000000000" pitchFamily="2" charset="0"/>
              </a:rPr>
              <a:t>Incidence &amp; epidemiology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legreya Sans SC" panose="00000500000000000000" pitchFamily="2" charset="0"/>
              </a:rPr>
              <a:t>It is the most common cause of physical disability  in childhood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legreya Sans SC" panose="00000500000000000000" pitchFamily="2" charset="0"/>
              </a:rPr>
              <a:t>The overall prevalence of cerebral palsy ranges from 1.5 to 2.5 per 1000 live births.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legreya Sans SC" panose="00000500000000000000" pitchFamily="2" charset="0"/>
              </a:rPr>
              <a:t>The overall prevalence of CP has remained stable since the 1960’s.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legreya Sans SC" panose="00000500000000000000" pitchFamily="2" charset="0"/>
              </a:rPr>
              <a:t>Speculations that the increased survival of the VLBW preemies would cause a rise in the prevalence of CP have proven wrong.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legreya Sans SC" panose="00000500000000000000" pitchFamily="2" charset="0"/>
              </a:rPr>
              <a:t>Likewise the expected decrease in CP as a result of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legreya Sans SC" panose="00000500000000000000" pitchFamily="2" charset="0"/>
              </a:rPr>
              <a:t>    C-section and fetal monitoring has not happened.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Alegreya Sans SC" panose="00000500000000000000" pitchFamily="2" charset="0"/>
              </a:rPr>
              <a:t>Epidemiology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legreya Sans SC" panose="00000500000000000000" pitchFamily="2" charset="0"/>
              </a:rPr>
              <a:t>Due to the increased survival of very low birth weight preemies, the incidence of spastic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Alegreya Sans SC" panose="00000500000000000000" pitchFamily="2" charset="0"/>
              </a:rPr>
              <a:t>diplegia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legreya Sans SC" panose="00000500000000000000" pitchFamily="2" charset="0"/>
              </a:rPr>
              <a:t> has increased.</a:t>
            </a:r>
          </a:p>
          <a:p>
            <a:pPr eaLnBrk="1" hangingPunct="1">
              <a:defRPr/>
            </a:pP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Alegreya Sans SC" panose="00000500000000000000" pitchFamily="2" charset="0"/>
              </a:rPr>
              <a:t>Choreoathetoid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legreya Sans SC" panose="00000500000000000000" pitchFamily="2" charset="0"/>
              </a:rPr>
              <a:t> CP, due to kernicterus, has decreased.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legreya Sans SC" panose="00000500000000000000" pitchFamily="2" charset="0"/>
              </a:rPr>
              <a:t>Multiple gestation carries an increased risk of CP.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legreya Sans SC" panose="00000500000000000000" pitchFamily="2" charset="0"/>
              </a:rPr>
              <a:t>CLASSIFICATIONS 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>
                <a:solidFill>
                  <a:srgbClr val="0000FF"/>
                </a:solidFill>
                <a:latin typeface="Alegreya Sans SC" panose="00000500000000000000" pitchFamily="2" charset="0"/>
              </a:rPr>
              <a:t>TOPOGRAPHIC</a:t>
            </a:r>
          </a:p>
          <a:p>
            <a:r>
              <a:rPr lang="en-US" dirty="0">
                <a:latin typeface="Alegreya Sans SC" panose="00000500000000000000" pitchFamily="2" charset="0"/>
              </a:rPr>
              <a:t>MONO</a:t>
            </a:r>
          </a:p>
          <a:p>
            <a:r>
              <a:rPr lang="en-US" dirty="0">
                <a:latin typeface="Alegreya Sans SC" panose="00000500000000000000" pitchFamily="2" charset="0"/>
              </a:rPr>
              <a:t>HEMI</a:t>
            </a:r>
          </a:p>
          <a:p>
            <a:r>
              <a:rPr lang="en-US" dirty="0">
                <a:latin typeface="Alegreya Sans SC" panose="00000500000000000000" pitchFamily="2" charset="0"/>
              </a:rPr>
              <a:t>DIPLEGIA</a:t>
            </a:r>
          </a:p>
          <a:p>
            <a:r>
              <a:rPr lang="en-US" dirty="0">
                <a:latin typeface="Alegreya Sans SC" panose="00000500000000000000" pitchFamily="2" charset="0"/>
              </a:rPr>
              <a:t>QUADRI</a:t>
            </a:r>
          </a:p>
          <a:p>
            <a:r>
              <a:rPr lang="en-US" dirty="0">
                <a:latin typeface="Alegreya Sans SC" panose="00000500000000000000" pitchFamily="2" charset="0"/>
              </a:rPr>
              <a:t>DOUBLE HEMIPLEGIA</a:t>
            </a:r>
          </a:p>
          <a:p>
            <a:r>
              <a:rPr lang="en-US" dirty="0">
                <a:latin typeface="Alegreya Sans SC" panose="00000500000000000000" pitchFamily="2" charset="0"/>
              </a:rPr>
              <a:t>TRIPLEGIA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>
                <a:solidFill>
                  <a:srgbClr val="0000FF"/>
                </a:solidFill>
                <a:latin typeface="Alegreya Sans SC" panose="00000500000000000000" pitchFamily="2" charset="0"/>
              </a:rPr>
              <a:t>PHYSIOLOGY</a:t>
            </a:r>
          </a:p>
          <a:p>
            <a:r>
              <a:rPr lang="en-US" dirty="0">
                <a:latin typeface="Alegreya Sans SC" panose="00000500000000000000" pitchFamily="2" charset="0"/>
              </a:rPr>
              <a:t>SPASTIC (pyramidal)</a:t>
            </a:r>
          </a:p>
          <a:p>
            <a:r>
              <a:rPr lang="en-US" dirty="0">
                <a:latin typeface="Alegreya Sans SC" panose="00000500000000000000" pitchFamily="2" charset="0"/>
              </a:rPr>
              <a:t>EXTRAPYRAMIDAL</a:t>
            </a:r>
          </a:p>
          <a:p>
            <a:r>
              <a:rPr lang="en-US" dirty="0">
                <a:latin typeface="Alegreya Sans SC" panose="00000500000000000000" pitchFamily="2" charset="0"/>
              </a:rPr>
              <a:t>ATAXIC</a:t>
            </a:r>
          </a:p>
          <a:p>
            <a:r>
              <a:rPr lang="en-US" dirty="0">
                <a:latin typeface="Alegreya Sans SC" panose="00000500000000000000" pitchFamily="2" charset="0"/>
              </a:rPr>
              <a:t>MIXED</a:t>
            </a:r>
          </a:p>
          <a:p>
            <a:r>
              <a:rPr lang="en-US" dirty="0">
                <a:latin typeface="Alegreya Sans SC" panose="00000500000000000000" pitchFamily="2" charset="0"/>
              </a:rPr>
              <a:t>ATONIC</a:t>
            </a:r>
          </a:p>
          <a:p>
            <a:r>
              <a:rPr lang="en-US" dirty="0">
                <a:latin typeface="Alegreya Sans SC" panose="00000500000000000000" pitchFamily="2" charset="0"/>
              </a:rPr>
              <a:t>Dyskinetic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55" name="Rectangle 47"/>
          <p:cNvSpPr>
            <a:spLocks noGrp="1" noChangeArrowheads="1"/>
          </p:cNvSpPr>
          <p:nvPr>
            <p:ph type="title"/>
          </p:nvPr>
        </p:nvSpPr>
        <p:spPr>
          <a:xfrm>
            <a:off x="432582" y="1524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Alegreya Sans SC" panose="00000500000000000000" pitchFamily="2" charset="0"/>
              </a:rPr>
              <a:t>Comparison of Symptoms</a:t>
            </a:r>
          </a:p>
        </p:txBody>
      </p:sp>
      <p:graphicFrame>
        <p:nvGraphicFramePr>
          <p:cNvPr id="68676" name="Group 6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57465121"/>
              </p:ext>
            </p:extLst>
          </p:nvPr>
        </p:nvGraphicFramePr>
        <p:xfrm>
          <a:off x="457200" y="1295400"/>
          <a:ext cx="8229600" cy="438912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legreya Sans SC" panose="00000500000000000000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legreya Sans SC" panose="00000500000000000000" pitchFamily="2" charset="0"/>
                        </a:rPr>
                        <a:t>Pyramidal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legreya Sans SC" panose="00000500000000000000" pitchFamily="2" charset="0"/>
                        </a:rPr>
                        <a:t>Extrapyramidal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legreya Sans SC" panose="00000500000000000000" pitchFamily="2" charset="0"/>
                        </a:rPr>
                        <a:t> Tone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legreya Sans SC" panose="00000500000000000000" pitchFamily="2" charset="0"/>
                        </a:rPr>
                        <a:t>increased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legreya Sans SC" panose="00000500000000000000" pitchFamily="2" charset="0"/>
                        </a:rPr>
                        <a:t>alternating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legreya Sans SC" panose="00000500000000000000" pitchFamily="2" charset="0"/>
                        </a:rPr>
                        <a:t>Type of tone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legreya Sans SC" panose="00000500000000000000" pitchFamily="2" charset="0"/>
                        </a:rPr>
                        <a:t>spastic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legreya Sans SC" panose="00000500000000000000" pitchFamily="2" charset="0"/>
                        </a:rPr>
                        <a:t>rigid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legreya Sans SC" panose="00000500000000000000" pitchFamily="2" charset="0"/>
                        </a:rPr>
                        <a:t>DTR’s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legreya Sans SC" panose="00000500000000000000" pitchFamily="2" charset="0"/>
                        </a:rPr>
                        <a:t>increased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legreya Sans SC" panose="00000500000000000000" pitchFamily="2" charset="0"/>
                        </a:rPr>
                        <a:t>normal to increased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legreya Sans SC" panose="00000500000000000000" pitchFamily="2" charset="0"/>
                        </a:rPr>
                        <a:t>Clonus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legreya Sans SC" panose="00000500000000000000" pitchFamily="2" charset="0"/>
                        </a:rPr>
                        <a:t>Present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legreya Sans SC" panose="00000500000000000000" pitchFamily="2" charset="0"/>
                        </a:rPr>
                        <a:t>occ. present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legreya Sans SC" panose="00000500000000000000" pitchFamily="2" charset="0"/>
                        </a:rPr>
                        <a:t>Contractures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legreya Sans SC" panose="00000500000000000000" pitchFamily="2" charset="0"/>
                        </a:rPr>
                        <a:t>early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legreya Sans SC" panose="00000500000000000000" pitchFamily="2" charset="0"/>
                        </a:rPr>
                        <a:t>late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legreya Sans SC" panose="00000500000000000000" pitchFamily="2" charset="0"/>
                        </a:rPr>
                        <a:t>Primitive Reflexes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legreya Sans SC" panose="00000500000000000000" pitchFamily="2" charset="0"/>
                        </a:rPr>
                        <a:t>delayed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legreya Sans SC" panose="00000500000000000000" pitchFamily="2" charset="0"/>
                        </a:rPr>
                        <a:t>persistent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legreya Sans SC" panose="00000500000000000000" pitchFamily="2" charset="0"/>
                        </a:rPr>
                        <a:t>Involuntary movements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legreya Sans SC" panose="00000500000000000000" pitchFamily="2" charset="0"/>
                        </a:rPr>
                        <a:t>rare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legreya Sans SC" panose="00000500000000000000" pitchFamily="2" charset="0"/>
                        </a:rPr>
                        <a:t>frequent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9171"/>
            <a:ext cx="8229600" cy="11334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Alegreya Sans SC" panose="00000500000000000000" pitchFamily="2" charset="0"/>
              </a:rPr>
              <a:t>Distribution </a:t>
            </a:r>
            <a:r>
              <a:rPr lang="en-US" b="1" dirty="0">
                <a:latin typeface="Alegreya Sans SC" panose="00000500000000000000" pitchFamily="2" charset="0"/>
              </a:rPr>
              <a:t>of the Types of CP</a:t>
            </a:r>
          </a:p>
        </p:txBody>
      </p:sp>
      <p:graphicFrame>
        <p:nvGraphicFramePr>
          <p:cNvPr id="63525" name="Group 3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323639"/>
              </p:ext>
            </p:extLst>
          </p:nvPr>
        </p:nvGraphicFramePr>
        <p:xfrm>
          <a:off x="457200" y="1219200"/>
          <a:ext cx="8229600" cy="4871022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egreya Sans SC" panose="00000500000000000000" pitchFamily="2" charset="0"/>
                        </a:rPr>
                        <a:t>Types of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egreya Sans SC" panose="00000500000000000000" pitchFamily="2" charset="0"/>
                        </a:rPr>
                        <a:t>Cerebral Palsy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egreya Sans SC" panose="00000500000000000000" pitchFamily="2" charset="0"/>
                        </a:rPr>
                        <a:t>Frequency of Distribution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egreya Sans SC" panose="00000500000000000000" pitchFamily="2" charset="0"/>
                        </a:rPr>
                        <a:t>Nonspastic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egreya Sans SC" panose="00000500000000000000" pitchFamily="2" charset="0"/>
                        </a:rPr>
                        <a:t> (extrapyramidal and mixed types)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egreya Sans SC" panose="00000500000000000000" pitchFamily="2" charset="0"/>
                        </a:rPr>
                        <a:t>23%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egreya Sans SC" panose="00000500000000000000" pitchFamily="2" charset="0"/>
                        </a:rPr>
                        <a:t>Spastic CP (total)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legreya Sans SC" panose="00000500000000000000" pitchFamily="2" charset="0"/>
                        </a:rPr>
                        <a:t>77%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egreya Sans SC" panose="00000500000000000000" pitchFamily="2" charset="0"/>
                        </a:rPr>
                        <a:t>Spastic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egreya Sans SC" panose="00000500000000000000" pitchFamily="2" charset="0"/>
                        </a:rPr>
                        <a:t>Diplegia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egreya Sans SC" panose="00000500000000000000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egreya Sans SC" panose="00000500000000000000" pitchFamily="2" charset="0"/>
                        </a:rPr>
                        <a:t>21%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egreya Sans SC" panose="00000500000000000000" pitchFamily="2" charset="0"/>
                        </a:rPr>
                        <a:t>Spastic Hemiplegia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egreya Sans SC" panose="00000500000000000000" pitchFamily="2" charset="0"/>
                        </a:rPr>
                        <a:t>23%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egreya Sans SC" panose="00000500000000000000" pitchFamily="2" charset="0"/>
                        </a:rPr>
                        <a:t>Spastic Quadriplegia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egreya Sans SC" panose="00000500000000000000" pitchFamily="2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limb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571500"/>
            <a:ext cx="6096000" cy="590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</TotalTime>
  <Words>1218</Words>
  <Application>Microsoft Office PowerPoint</Application>
  <PresentationFormat>On-screen Show (4:3)</PresentationFormat>
  <Paragraphs>249</Paragraphs>
  <Slides>35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Alegreya Sans SC</vt:lpstr>
      <vt:lpstr>Arial</vt:lpstr>
      <vt:lpstr>Calibri</vt:lpstr>
      <vt:lpstr>Wingdings</vt:lpstr>
      <vt:lpstr>Office Theme</vt:lpstr>
      <vt:lpstr>Cerebral palsy BY MBBSPPT.COM</vt:lpstr>
      <vt:lpstr>Cerebral palsy definition</vt:lpstr>
      <vt:lpstr>Additional problems with CP</vt:lpstr>
      <vt:lpstr>Incidence &amp; epidemiology</vt:lpstr>
      <vt:lpstr>Epidemiology</vt:lpstr>
      <vt:lpstr>CLASSIFICATIONS </vt:lpstr>
      <vt:lpstr>Comparison of Symptoms</vt:lpstr>
      <vt:lpstr>Distribution of the Types of CP</vt:lpstr>
      <vt:lpstr>PowerPoint Presentation</vt:lpstr>
      <vt:lpstr>Etiological </vt:lpstr>
      <vt:lpstr>Etiology</vt:lpstr>
      <vt:lpstr>PowerPoint Presentation</vt:lpstr>
      <vt:lpstr>PowerPoint Presentation</vt:lpstr>
      <vt:lpstr> Differential diagnosis </vt:lpstr>
      <vt:lpstr>Early markers of CP</vt:lpstr>
      <vt:lpstr>PowerPoint Presentation</vt:lpstr>
      <vt:lpstr>PowerPoint Presentation</vt:lpstr>
      <vt:lpstr>PowerPoint Presentation</vt:lpstr>
      <vt:lpstr>Neurological Evaluation</vt:lpstr>
      <vt:lpstr>   Disorder in Movement and Posture </vt:lpstr>
      <vt:lpstr>Assessment</vt:lpstr>
      <vt:lpstr>Assessment</vt:lpstr>
      <vt:lpstr>Assessment</vt:lpstr>
      <vt:lpstr>Management </vt:lpstr>
      <vt:lpstr>Therapeutic management</vt:lpstr>
      <vt:lpstr>PowerPoint Presentation</vt:lpstr>
      <vt:lpstr>Physiotherapy (P.T.) -</vt:lpstr>
      <vt:lpstr>OCCUPATIONAL THERAPY</vt:lpstr>
      <vt:lpstr>PowerPoint Presentation</vt:lpstr>
      <vt:lpstr>Other modalities </vt:lpstr>
      <vt:lpstr>Medication Therapy</vt:lpstr>
      <vt:lpstr>Newer  medications</vt:lpstr>
      <vt:lpstr>Other Treatments</vt:lpstr>
      <vt:lpstr>Prognosis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Cerebral palsy</dc:title>
  <dc:creator>Dell</dc:creator>
  <cp:lastModifiedBy>Mithilesh Patel</cp:lastModifiedBy>
  <cp:revision>57</cp:revision>
  <dcterms:created xsi:type="dcterms:W3CDTF">2006-08-16T00:00:00Z</dcterms:created>
  <dcterms:modified xsi:type="dcterms:W3CDTF">2017-05-17T02:09:10Z</dcterms:modified>
</cp:coreProperties>
</file>