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33"/>
  </p:notesMasterIdLst>
  <p:sldIdLst>
    <p:sldId id="256" r:id="rId2"/>
    <p:sldId id="346" r:id="rId3"/>
    <p:sldId id="294" r:id="rId4"/>
    <p:sldId id="285" r:id="rId5"/>
    <p:sldId id="288" r:id="rId6"/>
    <p:sldId id="257" r:id="rId7"/>
    <p:sldId id="293" r:id="rId8"/>
    <p:sldId id="300" r:id="rId9"/>
    <p:sldId id="260" r:id="rId10"/>
    <p:sldId id="261" r:id="rId11"/>
    <p:sldId id="262" r:id="rId12"/>
    <p:sldId id="287" r:id="rId13"/>
    <p:sldId id="345" r:id="rId14"/>
    <p:sldId id="299" r:id="rId15"/>
    <p:sldId id="265" r:id="rId16"/>
    <p:sldId id="309" r:id="rId17"/>
    <p:sldId id="267" r:id="rId18"/>
    <p:sldId id="347" r:id="rId19"/>
    <p:sldId id="275" r:id="rId20"/>
    <p:sldId id="295" r:id="rId21"/>
    <p:sldId id="296" r:id="rId22"/>
    <p:sldId id="297" r:id="rId23"/>
    <p:sldId id="276" r:id="rId24"/>
    <p:sldId id="268" r:id="rId25"/>
    <p:sldId id="269" r:id="rId26"/>
    <p:sldId id="271" r:id="rId27"/>
    <p:sldId id="272" r:id="rId28"/>
    <p:sldId id="286" r:id="rId29"/>
    <p:sldId id="282" r:id="rId30"/>
    <p:sldId id="283" r:id="rId31"/>
    <p:sldId id="34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11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AAED3-90BC-484E-960D-CD9162A328D9}" type="datetimeFigureOut">
              <a:rPr lang="en-IN" smtClean="0"/>
              <a:t>02-06-2024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8BEA7-BE9E-4FFD-BC5E-76B281678059}" type="slidenum">
              <a:rPr lang="en-IN" smtClean="0"/>
              <a:t>‹#›</a:t>
            </a:fld>
            <a:endParaRPr lang="en-IN"/>
          </a:p>
        </p:txBody>
      </p:sp>
    </p:spTree>
    <p:extLst>
      <p:ext uri="{BB962C8B-B14F-4D97-AF65-F5344CB8AC3E}">
        <p14:creationId xmlns:p14="http://schemas.microsoft.com/office/powerpoint/2010/main" val="374473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r>
              <a:rPr lang="en-US"/>
              <a:t>MBBSPPT.COM</a:t>
            </a:r>
          </a:p>
        </p:txBody>
      </p:sp>
      <p:sp>
        <p:nvSpPr>
          <p:cNvPr id="6" name="Slide Number Placeholder 5"/>
          <p:cNvSpPr>
            <a:spLocks noGrp="1"/>
          </p:cNvSpPr>
          <p:nvPr>
            <p:ph type="sldNum" sz="quarter" idx="12"/>
          </p:nvPr>
        </p:nvSpPr>
        <p:spPr>
          <a:xfrm>
            <a:off x="6817317" y="5054602"/>
            <a:ext cx="413483" cy="279400"/>
          </a:xfrm>
        </p:spPr>
        <p:txBody>
          <a:bodyPr/>
          <a:lstStyle/>
          <a:p>
            <a:pPr>
              <a:defRPr/>
            </a:pPr>
            <a:fld id="{1545F92D-C5ED-4424-9DD8-0D601E9F2ABD}" type="slidenum">
              <a:rPr lang="en-US" smtClean="0"/>
              <a:pPr>
                <a:defRPr/>
              </a:pPr>
              <a:t>‹#›</a:t>
            </a:fld>
            <a:endParaRPr 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8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MBBSPPT.COM</a:t>
            </a:r>
          </a:p>
        </p:txBody>
      </p:sp>
      <p:sp>
        <p:nvSpPr>
          <p:cNvPr id="7" name="Slide Number Placeholder 6"/>
          <p:cNvSpPr>
            <a:spLocks noGrp="1"/>
          </p:cNvSpPr>
          <p:nvPr>
            <p:ph type="sldNum" sz="quarter" idx="12"/>
          </p:nvPr>
        </p:nvSpPr>
        <p:spPr/>
        <p:txBody>
          <a:bodyPr/>
          <a:lstStyle/>
          <a:p>
            <a:pPr>
              <a:defRPr/>
            </a:pPr>
            <a:fld id="{376377C3-644C-43D8-AB0B-AB92700A8963}" type="slidenum">
              <a:rPr lang="en-US" smtClean="0"/>
              <a:pPr>
                <a:defRPr/>
              </a:pPr>
              <a:t>‹#›</a:t>
            </a:fld>
            <a:endParaRPr lang="en-US"/>
          </a:p>
        </p:txBody>
      </p:sp>
    </p:spTree>
    <p:extLst>
      <p:ext uri="{BB962C8B-B14F-4D97-AF65-F5344CB8AC3E}">
        <p14:creationId xmlns:p14="http://schemas.microsoft.com/office/powerpoint/2010/main" val="2011814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pPr>
              <a:defRPr/>
            </a:pPr>
            <a:fld id="{376377C3-644C-43D8-AB0B-AB92700A8963}" type="slidenum">
              <a:rPr lang="en-US" smtClean="0"/>
              <a:pPr>
                <a:defRPr/>
              </a:pPr>
              <a:t>‹#›</a:t>
            </a:fld>
            <a:endParaRPr 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065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pPr>
              <a:defRPr/>
            </a:pPr>
            <a:fld id="{376377C3-644C-43D8-AB0B-AB92700A8963}" type="slidenum">
              <a:rPr lang="en-US" smtClean="0"/>
              <a:pPr>
                <a:defRPr/>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4876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pPr>
              <a:defRPr/>
            </a:pPr>
            <a:fld id="{376377C3-644C-43D8-AB0B-AB92700A8963}" type="slidenum">
              <a:rPr lang="en-US" smtClean="0"/>
              <a:pPr>
                <a:defRPr/>
              </a:pPr>
              <a:t>‹#›</a:t>
            </a:fld>
            <a:endParaRPr lang="en-US"/>
          </a:p>
        </p:txBody>
      </p:sp>
    </p:spTree>
    <p:extLst>
      <p:ext uri="{BB962C8B-B14F-4D97-AF65-F5344CB8AC3E}">
        <p14:creationId xmlns:p14="http://schemas.microsoft.com/office/powerpoint/2010/main" val="2074390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pPr>
              <a:defRPr/>
            </a:pPr>
            <a:fld id="{376377C3-644C-43D8-AB0B-AB92700A8963}" type="slidenum">
              <a:rPr lang="en-US" smtClean="0"/>
              <a:pPr>
                <a:defRPr/>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6028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pPr>
              <a:defRPr/>
            </a:pPr>
            <a:fld id="{376377C3-644C-43D8-AB0B-AB92700A8963}" type="slidenum">
              <a:rPr lang="en-US" smtClean="0"/>
              <a:pPr>
                <a:defRPr/>
              </a:pPr>
              <a:t>‹#›</a:t>
            </a:fld>
            <a:endParaRPr 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057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pPr>
              <a:defRPr/>
            </a:pPr>
            <a:fld id="{862F903B-0B93-4821-A4D2-68D9D206A0E5}" type="slidenum">
              <a:rPr lang="en-US" smtClean="0"/>
              <a:pPr>
                <a:defRPr/>
              </a:pPr>
              <a:t>‹#›</a:t>
            </a:fld>
            <a:endParaRPr 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532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pPr>
              <a:defRPr/>
            </a:pPr>
            <a:fld id="{339A5499-2F08-4FF1-9DDD-E0CE3F5038E5}" type="slidenum">
              <a:rPr lang="en-US" smtClean="0"/>
              <a:pPr>
                <a:defRPr/>
              </a:pPr>
              <a:t>‹#›</a:t>
            </a:fld>
            <a:endParaRPr lang="en-US"/>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847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pPr>
              <a:defRPr/>
            </a:pPr>
            <a:fld id="{FBBEA9E9-E08A-4988-B977-3C87D6B9F491}" type="slidenum">
              <a:rPr lang="en-US" smtClean="0"/>
              <a:pPr>
                <a:defRPr/>
              </a:pPr>
              <a:t>‹#›</a:t>
            </a:fld>
            <a:endParaRPr lang="en-US"/>
          </a:p>
        </p:txBody>
      </p:sp>
    </p:spTree>
    <p:extLst>
      <p:ext uri="{BB962C8B-B14F-4D97-AF65-F5344CB8AC3E}">
        <p14:creationId xmlns:p14="http://schemas.microsoft.com/office/powerpoint/2010/main" val="28464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pPr>
              <a:defRPr/>
            </a:pPr>
            <a:fld id="{27DDB235-6C10-45BE-AAED-EBFCDD0FE6D7}" type="slidenum">
              <a:rPr lang="en-US" smtClean="0"/>
              <a:pPr>
                <a:defRPr/>
              </a:pPr>
              <a:t>‹#›</a:t>
            </a:fld>
            <a:endParaRPr 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86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MBBSPPT.COM</a:t>
            </a:r>
          </a:p>
        </p:txBody>
      </p:sp>
      <p:sp>
        <p:nvSpPr>
          <p:cNvPr id="7" name="Slide Number Placeholder 6"/>
          <p:cNvSpPr>
            <a:spLocks noGrp="1"/>
          </p:cNvSpPr>
          <p:nvPr>
            <p:ph type="sldNum" sz="quarter" idx="12"/>
          </p:nvPr>
        </p:nvSpPr>
        <p:spPr/>
        <p:txBody>
          <a:bodyPr/>
          <a:lstStyle/>
          <a:p>
            <a:pPr>
              <a:defRPr/>
            </a:pPr>
            <a:fld id="{49E2E6F3-7DA9-41B9-BB35-9401CDC9B6B8}" type="slidenum">
              <a:rPr lang="en-US" smtClean="0"/>
              <a:pPr>
                <a:defRPr/>
              </a:pPr>
              <a:t>‹#›</a:t>
            </a:fld>
            <a:endParaRPr lang="en-US"/>
          </a:p>
        </p:txBody>
      </p:sp>
    </p:spTree>
    <p:extLst>
      <p:ext uri="{BB962C8B-B14F-4D97-AF65-F5344CB8AC3E}">
        <p14:creationId xmlns:p14="http://schemas.microsoft.com/office/powerpoint/2010/main" val="415255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MBBSPPT.COM</a:t>
            </a:r>
          </a:p>
        </p:txBody>
      </p:sp>
      <p:sp>
        <p:nvSpPr>
          <p:cNvPr id="9" name="Slide Number Placeholder 8"/>
          <p:cNvSpPr>
            <a:spLocks noGrp="1"/>
          </p:cNvSpPr>
          <p:nvPr>
            <p:ph type="sldNum" sz="quarter" idx="12"/>
          </p:nvPr>
        </p:nvSpPr>
        <p:spPr/>
        <p:txBody>
          <a:bodyPr/>
          <a:lstStyle/>
          <a:p>
            <a:pPr>
              <a:defRPr/>
            </a:pPr>
            <a:fld id="{947E1A25-3F49-469A-AD75-68D6E8B8BF62}" type="slidenum">
              <a:rPr lang="en-US" smtClean="0"/>
              <a:pPr>
                <a:defRPr/>
              </a:pPr>
              <a:t>‹#›</a:t>
            </a:fld>
            <a:endParaRPr 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435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MBBSPPT.COM</a:t>
            </a:r>
          </a:p>
        </p:txBody>
      </p:sp>
      <p:sp>
        <p:nvSpPr>
          <p:cNvPr id="5" name="Slide Number Placeholder 4"/>
          <p:cNvSpPr>
            <a:spLocks noGrp="1"/>
          </p:cNvSpPr>
          <p:nvPr>
            <p:ph type="sldNum" sz="quarter" idx="12"/>
          </p:nvPr>
        </p:nvSpPr>
        <p:spPr/>
        <p:txBody>
          <a:bodyPr/>
          <a:lstStyle/>
          <a:p>
            <a:pPr>
              <a:defRPr/>
            </a:pPr>
            <a:fld id="{497AAC4C-5940-4E95-B61E-DF3052248964}" type="slidenum">
              <a:rPr lang="en-US" smtClean="0"/>
              <a:pPr>
                <a:defRPr/>
              </a:pPr>
              <a:t>‹#›</a:t>
            </a:fld>
            <a:endParaRPr 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730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MBBSPPT.COM</a:t>
            </a:r>
          </a:p>
        </p:txBody>
      </p:sp>
      <p:sp>
        <p:nvSpPr>
          <p:cNvPr id="4" name="Slide Number Placeholder 3"/>
          <p:cNvSpPr>
            <a:spLocks noGrp="1"/>
          </p:cNvSpPr>
          <p:nvPr>
            <p:ph type="sldNum" sz="quarter" idx="12"/>
          </p:nvPr>
        </p:nvSpPr>
        <p:spPr/>
        <p:txBody>
          <a:bodyPr/>
          <a:lstStyle/>
          <a:p>
            <a:pPr>
              <a:defRPr/>
            </a:pPr>
            <a:fld id="{1FB5A657-4CDA-4B29-99FE-65EAEF8293A5}" type="slidenum">
              <a:rPr lang="en-US" smtClean="0"/>
              <a:pPr>
                <a:defRPr/>
              </a:pPr>
              <a:t>‹#›</a:t>
            </a:fld>
            <a:endParaRPr lang="en-US"/>
          </a:p>
        </p:txBody>
      </p:sp>
    </p:spTree>
    <p:extLst>
      <p:ext uri="{BB962C8B-B14F-4D97-AF65-F5344CB8AC3E}">
        <p14:creationId xmlns:p14="http://schemas.microsoft.com/office/powerpoint/2010/main" val="373131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MBBSPPT.COM</a:t>
            </a:r>
          </a:p>
        </p:txBody>
      </p:sp>
      <p:sp>
        <p:nvSpPr>
          <p:cNvPr id="7" name="Slide Number Placeholder 6"/>
          <p:cNvSpPr>
            <a:spLocks noGrp="1"/>
          </p:cNvSpPr>
          <p:nvPr>
            <p:ph type="sldNum" sz="quarter" idx="12"/>
          </p:nvPr>
        </p:nvSpPr>
        <p:spPr/>
        <p:txBody>
          <a:bodyPr/>
          <a:lstStyle/>
          <a:p>
            <a:pPr>
              <a:defRPr/>
            </a:pPr>
            <a:fld id="{14FF58A6-ABCE-445F-9FCB-3A222A9029C6}" type="slidenum">
              <a:rPr lang="en-US" smtClean="0"/>
              <a:pPr>
                <a:defRPr/>
              </a:pPr>
              <a:t>‹#›</a:t>
            </a:fld>
            <a:endParaRPr lang="en-US"/>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37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MBBSPPT.COM</a:t>
            </a:r>
          </a:p>
        </p:txBody>
      </p:sp>
      <p:sp>
        <p:nvSpPr>
          <p:cNvPr id="7" name="Slide Number Placeholder 6"/>
          <p:cNvSpPr>
            <a:spLocks noGrp="1"/>
          </p:cNvSpPr>
          <p:nvPr>
            <p:ph type="sldNum" sz="quarter" idx="12"/>
          </p:nvPr>
        </p:nvSpPr>
        <p:spPr/>
        <p:txBody>
          <a:bodyPr/>
          <a:lstStyle/>
          <a:p>
            <a:pPr>
              <a:defRPr/>
            </a:pPr>
            <a:fld id="{C7F5AA22-80C8-44F8-B2BF-3EA9BCAEF934}" type="slidenum">
              <a:rPr lang="en-US" smtClean="0"/>
              <a:pPr>
                <a:defRPr/>
              </a:pPr>
              <a:t>‹#›</a:t>
            </a:fld>
            <a:endParaRPr lang="en-US"/>
          </a:p>
        </p:txBody>
      </p:sp>
    </p:spTree>
    <p:extLst>
      <p:ext uri="{BB962C8B-B14F-4D97-AF65-F5344CB8AC3E}">
        <p14:creationId xmlns:p14="http://schemas.microsoft.com/office/powerpoint/2010/main" val="77892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r>
              <a:rPr lang="en-US"/>
              <a:t>MBBSPPT.COM</a:t>
            </a: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376377C3-644C-43D8-AB0B-AB92700A8963}" type="slidenum">
              <a:rPr lang="en-US" smtClean="0"/>
              <a:pPr>
                <a:defRPr/>
              </a:pPr>
              <a:t>‹#›</a:t>
            </a:fld>
            <a:endParaRPr lang="en-US"/>
          </a:p>
        </p:txBody>
      </p:sp>
    </p:spTree>
    <p:extLst>
      <p:ext uri="{BB962C8B-B14F-4D97-AF65-F5344CB8AC3E}">
        <p14:creationId xmlns:p14="http://schemas.microsoft.com/office/powerpoint/2010/main" val="39674162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921934" y="1811863"/>
            <a:ext cx="5308866" cy="1515533"/>
          </a:xfrm>
        </p:spPr>
        <p:txBody>
          <a:bodyPr/>
          <a:lstStyle/>
          <a:p>
            <a:r>
              <a:rPr lang="en-US" dirty="0"/>
              <a:t>CERVICAL FASCIA </a:t>
            </a:r>
          </a:p>
        </p:txBody>
      </p:sp>
      <p:sp>
        <p:nvSpPr>
          <p:cNvPr id="9219" name="Rectangle 3"/>
          <p:cNvSpPr>
            <a:spLocks noGrp="1" noChangeArrowheads="1"/>
          </p:cNvSpPr>
          <p:nvPr>
            <p:ph type="subTitle" idx="1"/>
          </p:nvPr>
        </p:nvSpPr>
        <p:spPr>
          <a:xfrm>
            <a:off x="1921934" y="3598327"/>
            <a:ext cx="5308866" cy="1377651"/>
          </a:xfrm>
        </p:spPr>
        <p:txBody>
          <a:bodyPr/>
          <a:lstStyle/>
          <a:p>
            <a:r>
              <a:rPr lang="en-US" dirty="0"/>
              <a:t>BY MBBSPPT.COM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76866" y="915337"/>
            <a:ext cx="6798734" cy="1303867"/>
          </a:xfrm>
        </p:spPr>
        <p:txBody>
          <a:bodyPr>
            <a:normAutofit fontScale="90000"/>
          </a:bodyPr>
          <a:lstStyle/>
          <a:p>
            <a:r>
              <a:rPr lang="en-US" dirty="0"/>
              <a:t>Inferior  to its attachment to the mandible</a:t>
            </a:r>
          </a:p>
        </p:txBody>
      </p:sp>
      <p:sp>
        <p:nvSpPr>
          <p:cNvPr id="15363" name="Rectangle 3"/>
          <p:cNvSpPr>
            <a:spLocks noGrp="1" noChangeArrowheads="1"/>
          </p:cNvSpPr>
          <p:nvPr>
            <p:ph idx="1"/>
          </p:nvPr>
        </p:nvSpPr>
        <p:spPr>
          <a:xfrm>
            <a:off x="1176865" y="2490135"/>
            <a:ext cx="6798736" cy="3444997"/>
          </a:xfrm>
        </p:spPr>
        <p:txBody>
          <a:bodyPr/>
          <a:lstStyle/>
          <a:p>
            <a:r>
              <a:rPr lang="en-US" dirty="0"/>
              <a:t>Just inferior to its attachment to the mandible, the investing layer of fascia also splits to enclose the </a:t>
            </a:r>
            <a:r>
              <a:rPr lang="en-US" dirty="0" err="1"/>
              <a:t>submandiblar</a:t>
            </a:r>
            <a:r>
              <a:rPr lang="en-US" dirty="0"/>
              <a:t> gland; posterior to the </a:t>
            </a:r>
            <a:r>
              <a:rPr lang="en-US" dirty="0" err="1"/>
              <a:t>manudible</a:t>
            </a:r>
            <a:r>
              <a:rPr lang="en-US" dirty="0"/>
              <a:t>, it splits to form the fibrous capsule of the parotid gland. </a:t>
            </a:r>
          </a:p>
          <a:p>
            <a:r>
              <a:rPr lang="en-US" dirty="0"/>
              <a:t>The </a:t>
            </a:r>
            <a:r>
              <a:rPr lang="en-US" dirty="0" err="1"/>
              <a:t>stylomandibular</a:t>
            </a:r>
            <a:r>
              <a:rPr lang="en-US" dirty="0"/>
              <a:t> ligament is a thickened modification of this layer. </a:t>
            </a:r>
          </a:p>
        </p:txBody>
      </p:sp>
      <p:sp>
        <p:nvSpPr>
          <p:cNvPr id="4" name="Footer Placeholder 3">
            <a:extLst>
              <a:ext uri="{FF2B5EF4-FFF2-40B4-BE49-F238E27FC236}">
                <a16:creationId xmlns:a16="http://schemas.microsoft.com/office/drawing/2014/main" id="{58E463FD-730C-6A8D-9BEC-45FE7076D84A}"/>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FAE67ACA-6831-FEE0-31CF-0F924198A127}"/>
              </a:ext>
            </a:extLst>
          </p:cNvPr>
          <p:cNvSpPr>
            <a:spLocks noGrp="1"/>
          </p:cNvSpPr>
          <p:nvPr>
            <p:ph type="sldNum" sz="quarter" idx="12"/>
          </p:nvPr>
        </p:nvSpPr>
        <p:spPr/>
        <p:txBody>
          <a:bodyPr/>
          <a:lstStyle/>
          <a:p>
            <a:pPr>
              <a:defRPr/>
            </a:pPr>
            <a:fld id="{FBBEA9E9-E08A-4988-B977-3C87D6B9F491}"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BF33BC-18EC-CC2B-12DD-C0F532E88B4C}"/>
              </a:ext>
            </a:extLst>
          </p:cNvPr>
          <p:cNvSpPr>
            <a:spLocks noGrp="1"/>
          </p:cNvSpPr>
          <p:nvPr>
            <p:ph type="title"/>
          </p:nvPr>
        </p:nvSpPr>
        <p:spPr/>
        <p:txBody>
          <a:bodyPr/>
          <a:lstStyle/>
          <a:p>
            <a:endParaRPr lang="en-IN"/>
          </a:p>
        </p:txBody>
      </p:sp>
      <p:sp>
        <p:nvSpPr>
          <p:cNvPr id="16386" name="Rectangle 3"/>
          <p:cNvSpPr>
            <a:spLocks noGrp="1" noChangeArrowheads="1"/>
          </p:cNvSpPr>
          <p:nvPr>
            <p:ph idx="1"/>
          </p:nvPr>
        </p:nvSpPr>
        <p:spPr>
          <a:xfrm>
            <a:off x="1176865" y="2490135"/>
            <a:ext cx="6798736" cy="3444997"/>
          </a:xfrm>
        </p:spPr>
        <p:txBody>
          <a:bodyPr>
            <a:normAutofit fontScale="70000" lnSpcReduction="20000"/>
          </a:bodyPr>
          <a:lstStyle/>
          <a:p>
            <a:r>
              <a:rPr lang="en-US" dirty="0"/>
              <a:t>Inferiorly, the investing layer of deep cervical fascia attaches to the </a:t>
            </a:r>
            <a:r>
              <a:rPr lang="en-US" dirty="0" err="1"/>
              <a:t>manubrium</a:t>
            </a:r>
            <a:r>
              <a:rPr lang="en-US" dirty="0"/>
              <a:t>, clavicles, and </a:t>
            </a:r>
            <a:r>
              <a:rPr lang="en-US" dirty="0" err="1"/>
              <a:t>acromions</a:t>
            </a:r>
            <a:r>
              <a:rPr lang="en-US" dirty="0"/>
              <a:t> and spines of the scapulae. </a:t>
            </a:r>
          </a:p>
          <a:p>
            <a:pPr lvl="1"/>
            <a:r>
              <a:rPr lang="en-US" dirty="0"/>
              <a:t>Inferiorly between the </a:t>
            </a:r>
            <a:r>
              <a:rPr lang="en-US" dirty="0" err="1"/>
              <a:t>sternal</a:t>
            </a:r>
            <a:r>
              <a:rPr lang="en-US" dirty="0"/>
              <a:t> heads of the SCMs and just superior to the </a:t>
            </a:r>
            <a:r>
              <a:rPr lang="en-US" dirty="0" err="1"/>
              <a:t>manubrium</a:t>
            </a:r>
            <a:r>
              <a:rPr lang="en-US" dirty="0"/>
              <a:t>, the investing layer of deep cervical fascia remains divided into two layers to enclose the SCM; one layer attaches to the anterior and the other to the posterior surface of the </a:t>
            </a:r>
            <a:r>
              <a:rPr lang="en-US" dirty="0" err="1"/>
              <a:t>manubrium</a:t>
            </a:r>
            <a:r>
              <a:rPr lang="en-US" dirty="0"/>
              <a:t>. </a:t>
            </a:r>
          </a:p>
          <a:p>
            <a:pPr lvl="1"/>
            <a:r>
              <a:rPr lang="en-US" dirty="0"/>
              <a:t>A </a:t>
            </a:r>
            <a:r>
              <a:rPr lang="en-US" dirty="0" err="1"/>
              <a:t>suprasternal</a:t>
            </a:r>
            <a:r>
              <a:rPr lang="en-US" dirty="0"/>
              <a:t> space lies between these layers. It encloses the inferior ends of the anterior jugular veins, the jugular venous arch, fat, and a few deep lymph nodes.</a:t>
            </a:r>
          </a:p>
          <a:p>
            <a:r>
              <a:rPr lang="en-US" dirty="0"/>
              <a:t>Posteriorly  The investing layer of deep cervical fascia is continuous posteriorly with the periosteum covering the C7 spinous process, and with the nuchal ligament (L. </a:t>
            </a:r>
            <a:r>
              <a:rPr lang="en-US" dirty="0" err="1"/>
              <a:t>ligamentum</a:t>
            </a:r>
            <a:r>
              <a:rPr lang="en-US" dirty="0"/>
              <a:t> </a:t>
            </a:r>
            <a:r>
              <a:rPr lang="en-US" dirty="0" err="1"/>
              <a:t>nuchae</a:t>
            </a:r>
            <a:r>
              <a:rPr lang="en-US" dirty="0"/>
              <a:t>), a triangular membrane that forms a median fibrous septum between the muscles of the two sides of the neck. </a:t>
            </a:r>
          </a:p>
          <a:p>
            <a:pPr lvl="1"/>
            <a:r>
              <a:rPr lang="en-US" dirty="0"/>
              <a:t>The outermost layer of deep cervical fascia, the investing layer, splits to enclose the trapezius and sternocleidomastoid (SCM) at the four corners of the neck. </a:t>
            </a:r>
          </a:p>
        </p:txBody>
      </p:sp>
      <p:sp>
        <p:nvSpPr>
          <p:cNvPr id="4" name="Footer Placeholder 3">
            <a:extLst>
              <a:ext uri="{FF2B5EF4-FFF2-40B4-BE49-F238E27FC236}">
                <a16:creationId xmlns:a16="http://schemas.microsoft.com/office/drawing/2014/main" id="{88ACD76B-1DB3-8F3F-EA39-4E506AA624D1}"/>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CC2F0586-A16E-3620-2FA5-AE14AAA777EC}"/>
              </a:ext>
            </a:extLst>
          </p:cNvPr>
          <p:cNvSpPr>
            <a:spLocks noGrp="1"/>
          </p:cNvSpPr>
          <p:nvPr>
            <p:ph type="sldNum" sz="quarter" idx="12"/>
          </p:nvPr>
        </p:nvSpPr>
        <p:spPr/>
        <p:txBody>
          <a:bodyPr/>
          <a:lstStyle/>
          <a:p>
            <a:pPr>
              <a:defRPr/>
            </a:pPr>
            <a:fld id="{FBBEA9E9-E08A-4988-B977-3C87D6B9F491}"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76866" y="915337"/>
            <a:ext cx="6798734" cy="1303867"/>
          </a:xfrm>
        </p:spPr>
        <p:txBody>
          <a:bodyPr>
            <a:normAutofit/>
          </a:bodyPr>
          <a:lstStyle/>
          <a:p>
            <a:r>
              <a:rPr lang="en-US" dirty="0"/>
              <a:t>The prevertebral fascia</a:t>
            </a:r>
          </a:p>
        </p:txBody>
      </p:sp>
      <p:sp>
        <p:nvSpPr>
          <p:cNvPr id="17411" name="Rectangle 3"/>
          <p:cNvSpPr>
            <a:spLocks noGrp="1" noChangeArrowheads="1"/>
          </p:cNvSpPr>
          <p:nvPr>
            <p:ph idx="1"/>
          </p:nvPr>
        </p:nvSpPr>
        <p:spPr>
          <a:xfrm>
            <a:off x="1176865" y="2490135"/>
            <a:ext cx="6798736" cy="3444997"/>
          </a:xfrm>
        </p:spPr>
        <p:txBody>
          <a:bodyPr>
            <a:normAutofit fontScale="77500" lnSpcReduction="20000"/>
          </a:bodyPr>
          <a:lstStyle/>
          <a:p>
            <a:endParaRPr lang="en-US"/>
          </a:p>
          <a:p>
            <a:r>
              <a:rPr lang="en-US"/>
              <a:t>The prevertebral fascia covers the anterior vertebral muscles and extends laterally on scalenus anterior, scalenus medius and levator scapulae, forming a fascial floor for the posterior triangle of the neck. </a:t>
            </a:r>
          </a:p>
          <a:p>
            <a:r>
              <a:rPr lang="en-US"/>
              <a:t>As the subclavian artery and the brachial plexus emerge from behind scalenus anterior they carry the prevertebral fascia downwards and laterally behind the clavicle as the axillary sheath. </a:t>
            </a:r>
          </a:p>
          <a:p>
            <a:r>
              <a:rPr lang="en-US"/>
              <a:t>The prevertebral fascia is particularly prominent in front of the vertebral column, where there may be two distinct layers of fascia. Traced laterally, it becomes thin and areolar and is lost as a definite fibrous layer under cover of trapezius. </a:t>
            </a:r>
            <a:endParaRPr lang="en-US" dirty="0"/>
          </a:p>
        </p:txBody>
      </p:sp>
      <p:sp>
        <p:nvSpPr>
          <p:cNvPr id="6" name="Footer Placeholder 5">
            <a:extLst>
              <a:ext uri="{FF2B5EF4-FFF2-40B4-BE49-F238E27FC236}">
                <a16:creationId xmlns:a16="http://schemas.microsoft.com/office/drawing/2014/main" id="{A12299D9-E773-A859-811F-E4ECB46BFCDD}"/>
              </a:ext>
            </a:extLst>
          </p:cNvPr>
          <p:cNvSpPr>
            <a:spLocks noGrp="1"/>
          </p:cNvSpPr>
          <p:nvPr>
            <p:ph type="ftr" sz="quarter" idx="11"/>
          </p:nvPr>
        </p:nvSpPr>
        <p:spPr/>
        <p:txBody>
          <a:bodyPr/>
          <a:lstStyle/>
          <a:p>
            <a:pPr>
              <a:defRPr/>
            </a:pPr>
            <a:r>
              <a:rPr lang="en-US"/>
              <a:t>MBBSPPT.COM</a:t>
            </a:r>
          </a:p>
        </p:txBody>
      </p:sp>
      <p:sp>
        <p:nvSpPr>
          <p:cNvPr id="7" name="Slide Number Placeholder 6">
            <a:extLst>
              <a:ext uri="{FF2B5EF4-FFF2-40B4-BE49-F238E27FC236}">
                <a16:creationId xmlns:a16="http://schemas.microsoft.com/office/drawing/2014/main" id="{70CA9116-CEE4-1113-93EA-3BB148307912}"/>
              </a:ext>
            </a:extLst>
          </p:cNvPr>
          <p:cNvSpPr>
            <a:spLocks noGrp="1"/>
          </p:cNvSpPr>
          <p:nvPr>
            <p:ph type="sldNum" sz="quarter" idx="12"/>
          </p:nvPr>
        </p:nvSpPr>
        <p:spPr/>
        <p:txBody>
          <a:bodyPr/>
          <a:lstStyle/>
          <a:p>
            <a:pPr>
              <a:defRPr/>
            </a:pPr>
            <a:fld id="{FBBEA9E9-E08A-4988-B977-3C87D6B9F491}"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76866" y="915337"/>
            <a:ext cx="6798734" cy="1303867"/>
          </a:xfrm>
        </p:spPr>
        <p:txBody>
          <a:bodyPr/>
          <a:lstStyle/>
          <a:p>
            <a:r>
              <a:rPr lang="en-US"/>
              <a:t>The prevertebral fascia</a:t>
            </a:r>
          </a:p>
        </p:txBody>
      </p:sp>
      <p:sp>
        <p:nvSpPr>
          <p:cNvPr id="18435" name="Content Placeholder 2"/>
          <p:cNvSpPr>
            <a:spLocks noGrp="1"/>
          </p:cNvSpPr>
          <p:nvPr>
            <p:ph idx="1"/>
          </p:nvPr>
        </p:nvSpPr>
        <p:spPr>
          <a:xfrm>
            <a:off x="1176865" y="2490135"/>
            <a:ext cx="6798736" cy="3444997"/>
          </a:xfrm>
        </p:spPr>
        <p:txBody>
          <a:bodyPr>
            <a:normAutofit fontScale="70000" lnSpcReduction="20000"/>
          </a:bodyPr>
          <a:lstStyle/>
          <a:p>
            <a:r>
              <a:rPr lang="en-US" dirty="0"/>
              <a:t>Superiorly: </a:t>
            </a:r>
          </a:p>
          <a:p>
            <a:pPr lvl="1"/>
            <a:r>
              <a:rPr lang="en-US" dirty="0"/>
              <a:t>The  </a:t>
            </a:r>
            <a:r>
              <a:rPr lang="en-US" dirty="0" err="1"/>
              <a:t>prevertebral</a:t>
            </a:r>
            <a:r>
              <a:rPr lang="en-US" dirty="0"/>
              <a:t> fascia is attached to the base of the skull. </a:t>
            </a:r>
          </a:p>
          <a:p>
            <a:r>
              <a:rPr lang="en-US" dirty="0"/>
              <a:t>Inferiorly:</a:t>
            </a:r>
          </a:p>
          <a:p>
            <a:pPr lvl="1"/>
            <a:r>
              <a:rPr lang="en-US" dirty="0"/>
              <a:t>It  descends in front of </a:t>
            </a:r>
            <a:r>
              <a:rPr lang="en-US" dirty="0" err="1"/>
              <a:t>longus</a:t>
            </a:r>
            <a:r>
              <a:rPr lang="en-US" dirty="0"/>
              <a:t> </a:t>
            </a:r>
            <a:r>
              <a:rPr lang="en-US" dirty="0" err="1"/>
              <a:t>colli</a:t>
            </a:r>
            <a:r>
              <a:rPr lang="en-US" dirty="0"/>
              <a:t> into the superior </a:t>
            </a:r>
            <a:r>
              <a:rPr lang="en-US" dirty="0" err="1"/>
              <a:t>mediastinum</a:t>
            </a:r>
            <a:r>
              <a:rPr lang="en-US" dirty="0"/>
              <a:t>. (where it blends with the anterior longitudinal ligament) </a:t>
            </a:r>
          </a:p>
          <a:p>
            <a:r>
              <a:rPr lang="en-US" dirty="0" err="1"/>
              <a:t>Anteriorly</a:t>
            </a:r>
            <a:r>
              <a:rPr lang="en-US" dirty="0"/>
              <a:t>: </a:t>
            </a:r>
          </a:p>
          <a:p>
            <a:pPr lvl="1"/>
            <a:r>
              <a:rPr lang="en-US" dirty="0"/>
              <a:t>The  </a:t>
            </a:r>
            <a:r>
              <a:rPr lang="en-US" dirty="0" err="1"/>
              <a:t>prevertebral</a:t>
            </a:r>
            <a:r>
              <a:rPr lang="en-US" dirty="0"/>
              <a:t> fascia is separated from the pharynx and its covering </a:t>
            </a:r>
            <a:r>
              <a:rPr lang="en-US" dirty="0" err="1"/>
              <a:t>buccopharyngeal</a:t>
            </a:r>
            <a:r>
              <a:rPr lang="en-US" dirty="0"/>
              <a:t> fascia by a loose </a:t>
            </a:r>
            <a:r>
              <a:rPr lang="en-US" dirty="0" err="1"/>
              <a:t>areolar</a:t>
            </a:r>
            <a:r>
              <a:rPr lang="en-US" dirty="0"/>
              <a:t> zone. </a:t>
            </a:r>
          </a:p>
          <a:p>
            <a:pPr lvl="2"/>
            <a:r>
              <a:rPr lang="en-US" dirty="0"/>
              <a:t>The  retropharyngeal space. </a:t>
            </a:r>
          </a:p>
          <a:p>
            <a:r>
              <a:rPr lang="en-US" dirty="0"/>
              <a:t>Laterally: </a:t>
            </a:r>
          </a:p>
          <a:p>
            <a:pPr lvl="1"/>
            <a:r>
              <a:rPr lang="en-US" dirty="0"/>
              <a:t>This  loose tissue connects the </a:t>
            </a:r>
            <a:r>
              <a:rPr lang="en-US" dirty="0" err="1"/>
              <a:t>prevertebral</a:t>
            </a:r>
            <a:r>
              <a:rPr lang="en-US" dirty="0"/>
              <a:t> fascia to the carotid sheath and the fascia on the deep surface of </a:t>
            </a:r>
            <a:r>
              <a:rPr lang="en-US" dirty="0" err="1"/>
              <a:t>sternocleidomastoid</a:t>
            </a:r>
            <a:r>
              <a:rPr lang="en-US" dirty="0"/>
              <a:t>. </a:t>
            </a:r>
          </a:p>
          <a:p>
            <a:endParaRPr lang="en-US" dirty="0"/>
          </a:p>
        </p:txBody>
      </p:sp>
      <p:sp>
        <p:nvSpPr>
          <p:cNvPr id="4" name="Footer Placeholder 3">
            <a:extLst>
              <a:ext uri="{FF2B5EF4-FFF2-40B4-BE49-F238E27FC236}">
                <a16:creationId xmlns:a16="http://schemas.microsoft.com/office/drawing/2014/main" id="{5C3D86FE-BF89-A845-3B8E-C32EDB36D664}"/>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049B2ED7-F4A8-4B40-2FA1-F2B335B07E83}"/>
              </a:ext>
            </a:extLst>
          </p:cNvPr>
          <p:cNvSpPr>
            <a:spLocks noGrp="1"/>
          </p:cNvSpPr>
          <p:nvPr>
            <p:ph type="sldNum" sz="quarter" idx="12"/>
          </p:nvPr>
        </p:nvSpPr>
        <p:spPr/>
        <p:txBody>
          <a:bodyPr/>
          <a:lstStyle/>
          <a:p>
            <a:pPr>
              <a:defRPr/>
            </a:pPr>
            <a:fld id="{FBBEA9E9-E08A-4988-B977-3C87D6B9F491}"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srcRect/>
          <a:stretch>
            <a:fillRect/>
          </a:stretch>
        </p:blipFill>
        <p:spPr bwMode="auto">
          <a:xfrm>
            <a:off x="2219325" y="76200"/>
            <a:ext cx="4705350" cy="670560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873D7ED3-9FB1-E108-37D0-B5B543DBF958}"/>
              </a:ext>
            </a:extLst>
          </p:cNvPr>
          <p:cNvSpPr>
            <a:spLocks noGrp="1"/>
          </p:cNvSpPr>
          <p:nvPr>
            <p:ph type="sldNum" sz="quarter" idx="12"/>
          </p:nvPr>
        </p:nvSpPr>
        <p:spPr/>
        <p:txBody>
          <a:bodyPr/>
          <a:lstStyle/>
          <a:p>
            <a:pPr>
              <a:defRPr/>
            </a:pPr>
            <a:fld id="{1FB5A657-4CDA-4B29-99FE-65EAEF8293A5}"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76866" y="915337"/>
            <a:ext cx="6798734" cy="1303867"/>
          </a:xfrm>
        </p:spPr>
        <p:txBody>
          <a:bodyPr>
            <a:normAutofit fontScale="90000"/>
          </a:bodyPr>
          <a:lstStyle/>
          <a:p>
            <a:r>
              <a:rPr lang="en-US" dirty="0" err="1"/>
              <a:t>Pretracheal</a:t>
            </a:r>
            <a:r>
              <a:rPr lang="en-US" dirty="0"/>
              <a:t> Layer of Deep Cervical Fascia</a:t>
            </a:r>
          </a:p>
        </p:txBody>
      </p:sp>
      <p:sp>
        <p:nvSpPr>
          <p:cNvPr id="20483" name="Rectangle 3"/>
          <p:cNvSpPr>
            <a:spLocks noGrp="1" noChangeArrowheads="1"/>
          </p:cNvSpPr>
          <p:nvPr>
            <p:ph idx="1"/>
          </p:nvPr>
        </p:nvSpPr>
        <p:spPr>
          <a:xfrm>
            <a:off x="1176865" y="2490135"/>
            <a:ext cx="6798736" cy="3444997"/>
          </a:xfrm>
        </p:spPr>
        <p:txBody>
          <a:bodyPr>
            <a:normAutofit fontScale="62500" lnSpcReduction="20000"/>
          </a:bodyPr>
          <a:lstStyle/>
          <a:p>
            <a:r>
              <a:rPr lang="en-US" dirty="0"/>
              <a:t>The thin </a:t>
            </a:r>
            <a:r>
              <a:rPr lang="en-US" dirty="0" err="1"/>
              <a:t>pretracheal</a:t>
            </a:r>
            <a:r>
              <a:rPr lang="en-US" dirty="0"/>
              <a:t> layer of deep cervical fascia is limited to the anterior part of the neck. It extends inferiorly from the hyoid into the thorax, where it blends with the fibrous pericardium covering the heart. </a:t>
            </a:r>
          </a:p>
          <a:p>
            <a:r>
              <a:rPr lang="en-US" dirty="0"/>
              <a:t>The </a:t>
            </a:r>
            <a:r>
              <a:rPr lang="en-US" dirty="0" err="1"/>
              <a:t>pretracheal</a:t>
            </a:r>
            <a:r>
              <a:rPr lang="en-US" dirty="0"/>
              <a:t> layer of fascia includes </a:t>
            </a:r>
          </a:p>
          <a:p>
            <a:pPr lvl="1"/>
            <a:r>
              <a:rPr lang="en-US" dirty="0"/>
              <a:t>A thin muscular part, which encloses the infrahyoid muscles, and </a:t>
            </a:r>
          </a:p>
          <a:p>
            <a:pPr lvl="1"/>
            <a:r>
              <a:rPr lang="en-US" dirty="0"/>
              <a:t>A visceral part, which encloses the thyroid gland, trachea, and esophagus and is continuous posteriorly and superiorly with the buccopharyngeal fascia of the pharynx. </a:t>
            </a:r>
          </a:p>
          <a:p>
            <a:r>
              <a:rPr lang="en-US" dirty="0"/>
              <a:t>The </a:t>
            </a:r>
            <a:r>
              <a:rPr lang="en-US" dirty="0" err="1"/>
              <a:t>pretracheal</a:t>
            </a:r>
            <a:r>
              <a:rPr lang="en-US" dirty="0"/>
              <a:t> fascia blends laterally with the carotid sheaths. </a:t>
            </a:r>
          </a:p>
          <a:p>
            <a:pPr lvl="1"/>
            <a:r>
              <a:rPr lang="en-US" dirty="0"/>
              <a:t>In the region of the hyoid, a thickening of the </a:t>
            </a:r>
            <a:r>
              <a:rPr lang="en-US" dirty="0" err="1"/>
              <a:t>pretracheal</a:t>
            </a:r>
            <a:r>
              <a:rPr lang="en-US" dirty="0"/>
              <a:t> fascia forms a pulley or trochlea through which the intermediate tendon of the digastric muscle passes, suspending the hyoid. </a:t>
            </a:r>
          </a:p>
          <a:p>
            <a:pPr lvl="1"/>
            <a:r>
              <a:rPr lang="en-US" dirty="0"/>
              <a:t>By wrapping around lateral border of hyoid, the </a:t>
            </a:r>
            <a:r>
              <a:rPr lang="en-US" dirty="0" err="1"/>
              <a:t>pretracheal</a:t>
            </a:r>
            <a:r>
              <a:rPr lang="en-US" dirty="0"/>
              <a:t> layer also tethers the two-bellied omohyoid muscle, redirecting the course of the muscle between the bellies.</a:t>
            </a:r>
          </a:p>
        </p:txBody>
      </p:sp>
      <p:sp>
        <p:nvSpPr>
          <p:cNvPr id="4" name="Footer Placeholder 3">
            <a:extLst>
              <a:ext uri="{FF2B5EF4-FFF2-40B4-BE49-F238E27FC236}">
                <a16:creationId xmlns:a16="http://schemas.microsoft.com/office/drawing/2014/main" id="{3E87F285-7487-63A2-EF9B-8D6DD0B2FF34}"/>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440C3AA2-4467-2699-36EE-769451E07F1D}"/>
              </a:ext>
            </a:extLst>
          </p:cNvPr>
          <p:cNvSpPr>
            <a:spLocks noGrp="1"/>
          </p:cNvSpPr>
          <p:nvPr>
            <p:ph type="sldNum" sz="quarter" idx="12"/>
          </p:nvPr>
        </p:nvSpPr>
        <p:spPr/>
        <p:txBody>
          <a:bodyPr/>
          <a:lstStyle/>
          <a:p>
            <a:pPr>
              <a:defRPr/>
            </a:pPr>
            <a:fld id="{FBBEA9E9-E08A-4988-B977-3C87D6B9F491}"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506" name="Picture 6" descr="DCF2"/>
          <p:cNvPicPr>
            <a:picLocks noChangeAspect="1" noChangeArrowheads="1"/>
          </p:cNvPicPr>
          <p:nvPr/>
        </p:nvPicPr>
        <p:blipFill>
          <a:blip r:embed="rId2"/>
          <a:srcRect/>
          <a:stretch>
            <a:fillRect/>
          </a:stretch>
        </p:blipFill>
        <p:spPr bwMode="auto">
          <a:xfrm>
            <a:off x="2175668" y="85725"/>
            <a:ext cx="4792663" cy="66865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5DFFEFD8-BC14-567E-7C3F-989FF570F0A6}"/>
              </a:ext>
            </a:extLst>
          </p:cNvPr>
          <p:cNvSpPr>
            <a:spLocks noGrp="1"/>
          </p:cNvSpPr>
          <p:nvPr>
            <p:ph type="sldNum" sz="quarter" idx="12"/>
          </p:nvPr>
        </p:nvSpPr>
        <p:spPr/>
        <p:txBody>
          <a:bodyPr/>
          <a:lstStyle/>
          <a:p>
            <a:pPr>
              <a:defRPr/>
            </a:pPr>
            <a:fld id="{1FB5A657-4CDA-4B29-99FE-65EAEF8293A5}"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76866" y="915337"/>
            <a:ext cx="6798734" cy="1303867"/>
          </a:xfrm>
        </p:spPr>
        <p:txBody>
          <a:bodyPr>
            <a:normAutofit fontScale="90000"/>
          </a:bodyPr>
          <a:lstStyle/>
          <a:p>
            <a:r>
              <a:rPr lang="en-US"/>
              <a:t>The Carotid Sheath</a:t>
            </a:r>
            <a:br>
              <a:rPr lang="en-US"/>
            </a:br>
            <a:endParaRPr lang="en-US"/>
          </a:p>
        </p:txBody>
      </p:sp>
      <p:sp>
        <p:nvSpPr>
          <p:cNvPr id="22531" name="Rectangle 3"/>
          <p:cNvSpPr>
            <a:spLocks noGrp="1" noChangeArrowheads="1"/>
          </p:cNvSpPr>
          <p:nvPr>
            <p:ph idx="1"/>
          </p:nvPr>
        </p:nvSpPr>
        <p:spPr>
          <a:xfrm>
            <a:off x="1176865" y="2490135"/>
            <a:ext cx="6798736" cy="3444997"/>
          </a:xfrm>
        </p:spPr>
        <p:txBody>
          <a:bodyPr>
            <a:normAutofit fontScale="55000" lnSpcReduction="20000"/>
          </a:bodyPr>
          <a:lstStyle/>
          <a:p>
            <a:r>
              <a:rPr lang="en-US" dirty="0"/>
              <a:t>The carotid sheath is a tubular </a:t>
            </a:r>
            <a:r>
              <a:rPr lang="en-US" dirty="0" err="1"/>
              <a:t>fascial</a:t>
            </a:r>
            <a:r>
              <a:rPr lang="en-US" dirty="0"/>
              <a:t> investment that extends from the cranial base to the root of the neck. </a:t>
            </a:r>
          </a:p>
          <a:p>
            <a:r>
              <a:rPr lang="en-US" dirty="0"/>
              <a:t>This sheath blends </a:t>
            </a:r>
            <a:r>
              <a:rPr lang="en-US" dirty="0" err="1"/>
              <a:t>anteriorly</a:t>
            </a:r>
            <a:r>
              <a:rPr lang="en-US" dirty="0"/>
              <a:t> with the investing and </a:t>
            </a:r>
            <a:r>
              <a:rPr lang="en-US" dirty="0" err="1"/>
              <a:t>pretracheal</a:t>
            </a:r>
            <a:r>
              <a:rPr lang="en-US" dirty="0"/>
              <a:t> layers of fascia and </a:t>
            </a:r>
            <a:r>
              <a:rPr lang="en-US" dirty="0" err="1"/>
              <a:t>posteriorly</a:t>
            </a:r>
            <a:r>
              <a:rPr lang="en-US" dirty="0"/>
              <a:t> with the </a:t>
            </a:r>
            <a:r>
              <a:rPr lang="en-US" dirty="0" err="1"/>
              <a:t>prevertebral</a:t>
            </a:r>
            <a:r>
              <a:rPr lang="en-US" dirty="0"/>
              <a:t> layer of fascia. </a:t>
            </a:r>
          </a:p>
          <a:p>
            <a:r>
              <a:rPr lang="en-US" dirty="0"/>
              <a:t>The carotid sheath contains </a:t>
            </a:r>
          </a:p>
          <a:p>
            <a:pPr lvl="1"/>
            <a:r>
              <a:rPr lang="en-US" dirty="0"/>
              <a:t>(1) the  common and internal carotid arteries, </a:t>
            </a:r>
          </a:p>
          <a:p>
            <a:pPr lvl="1"/>
            <a:r>
              <a:rPr lang="en-US" dirty="0"/>
              <a:t>(2) the internal jugular vein, </a:t>
            </a:r>
          </a:p>
          <a:p>
            <a:pPr lvl="1"/>
            <a:r>
              <a:rPr lang="en-US" dirty="0"/>
              <a:t>(3) the </a:t>
            </a:r>
            <a:r>
              <a:rPr lang="en-US" dirty="0" err="1"/>
              <a:t>vagus</a:t>
            </a:r>
            <a:r>
              <a:rPr lang="en-US" dirty="0"/>
              <a:t> nerve (CN X), </a:t>
            </a:r>
          </a:p>
          <a:p>
            <a:pPr lvl="1"/>
            <a:r>
              <a:rPr lang="en-US" dirty="0"/>
              <a:t>(4) some deep cervical lymph nodes, </a:t>
            </a:r>
          </a:p>
          <a:p>
            <a:pPr lvl="1"/>
            <a:r>
              <a:rPr lang="en-US" dirty="0"/>
              <a:t>(5) the carotid sinus nerve, and </a:t>
            </a:r>
          </a:p>
          <a:p>
            <a:pPr lvl="1"/>
            <a:r>
              <a:rPr lang="en-US" dirty="0"/>
              <a:t>(6) sympathetic nerve fibers (carotid </a:t>
            </a:r>
            <a:r>
              <a:rPr lang="en-US" dirty="0" err="1"/>
              <a:t>periarterial</a:t>
            </a:r>
            <a:r>
              <a:rPr lang="en-US" dirty="0"/>
              <a:t> plexuses). </a:t>
            </a:r>
          </a:p>
          <a:p>
            <a:r>
              <a:rPr lang="en-US" dirty="0"/>
              <a:t>The carotid sheath and </a:t>
            </a:r>
            <a:r>
              <a:rPr lang="en-US" dirty="0" err="1"/>
              <a:t>pretracheal</a:t>
            </a:r>
            <a:r>
              <a:rPr lang="en-US" dirty="0"/>
              <a:t> fascia communicate freely with the </a:t>
            </a:r>
            <a:r>
              <a:rPr lang="en-US" dirty="0" err="1"/>
              <a:t>mediastinum</a:t>
            </a:r>
            <a:r>
              <a:rPr lang="en-US" dirty="0"/>
              <a:t> of the thorax inferiorly and the cranial cavity superiorly. These communications represent potential pathways for the spread of infection and </a:t>
            </a:r>
            <a:r>
              <a:rPr lang="en-US" dirty="0" err="1"/>
              <a:t>extravasated</a:t>
            </a:r>
            <a:r>
              <a:rPr lang="en-US" dirty="0"/>
              <a:t> blood.</a:t>
            </a:r>
          </a:p>
        </p:txBody>
      </p:sp>
      <p:sp>
        <p:nvSpPr>
          <p:cNvPr id="4" name="Footer Placeholder 3">
            <a:extLst>
              <a:ext uri="{FF2B5EF4-FFF2-40B4-BE49-F238E27FC236}">
                <a16:creationId xmlns:a16="http://schemas.microsoft.com/office/drawing/2014/main" id="{AF95F8B2-7C69-0E25-DCD8-714DE2E581B1}"/>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A815BBD0-BDF6-C7A5-900A-FBC8209A24D5}"/>
              </a:ext>
            </a:extLst>
          </p:cNvPr>
          <p:cNvSpPr>
            <a:spLocks noGrp="1"/>
          </p:cNvSpPr>
          <p:nvPr>
            <p:ph type="sldNum" sz="quarter" idx="12"/>
          </p:nvPr>
        </p:nvSpPr>
        <p:spPr/>
        <p:txBody>
          <a:bodyPr/>
          <a:lstStyle/>
          <a:p>
            <a:pPr>
              <a:defRPr/>
            </a:pPr>
            <a:fld id="{FBBEA9E9-E08A-4988-B977-3C87D6B9F491}"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extLst>
              <p:ext uri="{D42A27DB-BD31-4B8C-83A1-F6EECF244321}">
                <p14:modId xmlns:p14="http://schemas.microsoft.com/office/powerpoint/2010/main" val="138554359"/>
              </p:ext>
            </p:extLst>
          </p:nvPr>
        </p:nvGraphicFramePr>
        <p:xfrm>
          <a:off x="228600" y="103981"/>
          <a:ext cx="8686800" cy="6650037"/>
        </p:xfrm>
        <a:graphic>
          <a:graphicData uri="http://schemas.openxmlformats.org/presentationml/2006/ole">
            <mc:AlternateContent xmlns:mc="http://schemas.openxmlformats.org/markup-compatibility/2006">
              <mc:Choice xmlns:v="urn:schemas-microsoft-com:vml" Requires="v">
                <p:oleObj spid="_x0000_s17410" name="Bitmap Image" r:id="rId2" imgW="5772956" imgH="4420217" progId="Paint.Picture">
                  <p:embed/>
                </p:oleObj>
              </mc:Choice>
              <mc:Fallback>
                <p:oleObj name="Bitmap Image" r:id="rId2" imgW="5772956" imgH="4420217"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3981"/>
                        <a:ext cx="8686800" cy="665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E6EBDE15-1E77-E5E4-D1FA-F65C240BF00E}"/>
              </a:ext>
            </a:extLst>
          </p:cNvPr>
          <p:cNvSpPr>
            <a:spLocks noGrp="1"/>
          </p:cNvSpPr>
          <p:nvPr>
            <p:ph type="sldNum" sz="quarter" idx="12"/>
          </p:nvPr>
        </p:nvSpPr>
        <p:spPr/>
        <p:txBody>
          <a:bodyPr/>
          <a:lstStyle/>
          <a:p>
            <a:pPr>
              <a:defRPr/>
            </a:pPr>
            <a:fld id="{1FB5A657-4CDA-4B29-99FE-65EAEF8293A5}"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76866" y="915337"/>
            <a:ext cx="6798734" cy="1303867"/>
          </a:xfrm>
        </p:spPr>
        <p:txBody>
          <a:bodyPr>
            <a:normAutofit/>
          </a:bodyPr>
          <a:lstStyle/>
          <a:p>
            <a:r>
              <a:rPr lang="en-US" dirty="0"/>
              <a:t>Axillary Sheath</a:t>
            </a:r>
          </a:p>
        </p:txBody>
      </p:sp>
      <p:sp>
        <p:nvSpPr>
          <p:cNvPr id="23555" name="Rectangle 3"/>
          <p:cNvSpPr>
            <a:spLocks noGrp="1" noChangeArrowheads="1"/>
          </p:cNvSpPr>
          <p:nvPr>
            <p:ph idx="1"/>
          </p:nvPr>
        </p:nvSpPr>
        <p:spPr>
          <a:xfrm>
            <a:off x="1176865" y="2490135"/>
            <a:ext cx="6798736" cy="3444997"/>
          </a:xfrm>
        </p:spPr>
        <p:txBody>
          <a:bodyPr>
            <a:normAutofit/>
          </a:bodyPr>
          <a:lstStyle/>
          <a:p>
            <a:r>
              <a:rPr lang="en-US" dirty="0"/>
              <a:t>As the </a:t>
            </a:r>
            <a:r>
              <a:rPr lang="en-US" dirty="0" err="1"/>
              <a:t>subclavian</a:t>
            </a:r>
            <a:r>
              <a:rPr lang="en-US" dirty="0"/>
              <a:t> artery and the brachial plexus emerge in the interval between the </a:t>
            </a:r>
            <a:r>
              <a:rPr lang="en-US" dirty="0" err="1"/>
              <a:t>scalenus</a:t>
            </a:r>
            <a:r>
              <a:rPr lang="en-US" dirty="0"/>
              <a:t> anterior and the </a:t>
            </a:r>
            <a:r>
              <a:rPr lang="en-US" dirty="0" err="1"/>
              <a:t>scalenus</a:t>
            </a:r>
            <a:r>
              <a:rPr lang="en-US" dirty="0"/>
              <a:t> </a:t>
            </a:r>
            <a:r>
              <a:rPr lang="en-US" dirty="0" err="1"/>
              <a:t>medius</a:t>
            </a:r>
            <a:r>
              <a:rPr lang="en-US" dirty="0"/>
              <a:t> muscles, they carry with them a sheath of the fascia, which extends into the </a:t>
            </a:r>
            <a:r>
              <a:rPr lang="en-US" dirty="0" err="1"/>
              <a:t>axilla</a:t>
            </a:r>
            <a:r>
              <a:rPr lang="en-US" dirty="0"/>
              <a:t> and is called the </a:t>
            </a:r>
            <a:r>
              <a:rPr lang="en-US" dirty="0" err="1"/>
              <a:t>axillary</a:t>
            </a:r>
            <a:r>
              <a:rPr lang="en-US" dirty="0"/>
              <a:t> sheath.</a:t>
            </a:r>
          </a:p>
        </p:txBody>
      </p:sp>
      <p:sp>
        <p:nvSpPr>
          <p:cNvPr id="4" name="Footer Placeholder 3">
            <a:extLst>
              <a:ext uri="{FF2B5EF4-FFF2-40B4-BE49-F238E27FC236}">
                <a16:creationId xmlns:a16="http://schemas.microsoft.com/office/drawing/2014/main" id="{2E46107F-A72D-6D48-D13C-1077B4623126}"/>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1C0B60C7-5377-568A-BBC5-BEE0DD369AF1}"/>
              </a:ext>
            </a:extLst>
          </p:cNvPr>
          <p:cNvSpPr>
            <a:spLocks noGrp="1"/>
          </p:cNvSpPr>
          <p:nvPr>
            <p:ph type="sldNum" sz="quarter" idx="12"/>
          </p:nvPr>
        </p:nvSpPr>
        <p:spPr/>
        <p:txBody>
          <a:bodyPr/>
          <a:lstStyle/>
          <a:p>
            <a:pPr>
              <a:defRPr/>
            </a:pPr>
            <a:fld id="{FBBEA9E9-E08A-4988-B977-3C87D6B9F491}"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CERVICAL FASCIA </a:t>
            </a:r>
          </a:p>
        </p:txBody>
      </p:sp>
      <p:sp>
        <p:nvSpPr>
          <p:cNvPr id="3" name="Content Placeholder 2"/>
          <p:cNvSpPr>
            <a:spLocks noGrp="1"/>
          </p:cNvSpPr>
          <p:nvPr>
            <p:ph idx="1"/>
          </p:nvPr>
        </p:nvSpPr>
        <p:spPr>
          <a:xfrm>
            <a:off x="1176865" y="2490135"/>
            <a:ext cx="6798736" cy="3444997"/>
          </a:xfrm>
        </p:spPr>
        <p:txBody>
          <a:bodyPr>
            <a:normAutofit fontScale="92500" lnSpcReduction="10000"/>
          </a:bodyPr>
          <a:lstStyle/>
          <a:p>
            <a:pPr lvl="1"/>
            <a:r>
              <a:rPr lang="en-US" dirty="0"/>
              <a:t>Superficial (investing) layer of deep cervical fascia</a:t>
            </a:r>
          </a:p>
          <a:p>
            <a:pPr lvl="1"/>
            <a:r>
              <a:rPr lang="en-US" dirty="0" err="1"/>
              <a:t>Prevertebral</a:t>
            </a:r>
            <a:r>
              <a:rPr lang="en-US" dirty="0"/>
              <a:t> layer of deep cervical fascia</a:t>
            </a:r>
          </a:p>
          <a:p>
            <a:pPr lvl="1"/>
            <a:r>
              <a:rPr lang="en-US" dirty="0" err="1"/>
              <a:t>Pretracheal</a:t>
            </a:r>
            <a:r>
              <a:rPr lang="en-US" dirty="0"/>
              <a:t> layer of deep cervical fascia</a:t>
            </a:r>
          </a:p>
          <a:p>
            <a:pPr lvl="1"/>
            <a:r>
              <a:rPr lang="en-US" dirty="0"/>
              <a:t>Carotid sheath: A  non-membranous layer of fascia .             (conventionally described as part of the deep cervical fascia)</a:t>
            </a:r>
          </a:p>
          <a:p>
            <a:r>
              <a:rPr lang="en-US" dirty="0"/>
              <a:t>    E. </a:t>
            </a:r>
            <a:r>
              <a:rPr lang="en-US" dirty="0" err="1"/>
              <a:t>Alar</a:t>
            </a:r>
            <a:r>
              <a:rPr lang="en-US" dirty="0"/>
              <a:t> fascia</a:t>
            </a:r>
          </a:p>
          <a:p>
            <a:r>
              <a:rPr lang="en-US" dirty="0"/>
              <a:t>    F. </a:t>
            </a:r>
            <a:r>
              <a:rPr lang="en-US" dirty="0" err="1"/>
              <a:t>Buccopharyngeal</a:t>
            </a:r>
            <a:r>
              <a:rPr lang="en-US" dirty="0"/>
              <a:t> fascia</a:t>
            </a:r>
          </a:p>
          <a:p>
            <a:r>
              <a:rPr lang="en-US" dirty="0"/>
              <a:t>    G. </a:t>
            </a:r>
            <a:r>
              <a:rPr lang="en-US" dirty="0" err="1"/>
              <a:t>Pharyngobasilar</a:t>
            </a:r>
            <a:r>
              <a:rPr lang="en-US" dirty="0"/>
              <a:t> fascia</a:t>
            </a:r>
          </a:p>
          <a:p>
            <a:endParaRPr lang="en-US" dirty="0"/>
          </a:p>
          <a:p>
            <a:endParaRPr lang="en-US" dirty="0"/>
          </a:p>
        </p:txBody>
      </p:sp>
      <p:sp>
        <p:nvSpPr>
          <p:cNvPr id="6" name="Footer Placeholder 5">
            <a:extLst>
              <a:ext uri="{FF2B5EF4-FFF2-40B4-BE49-F238E27FC236}">
                <a16:creationId xmlns:a16="http://schemas.microsoft.com/office/drawing/2014/main" id="{54002D78-40AB-C390-0F74-E90945C7A004}"/>
              </a:ext>
            </a:extLst>
          </p:cNvPr>
          <p:cNvSpPr>
            <a:spLocks noGrp="1"/>
          </p:cNvSpPr>
          <p:nvPr>
            <p:ph type="ftr" sz="quarter" idx="11"/>
          </p:nvPr>
        </p:nvSpPr>
        <p:spPr/>
        <p:txBody>
          <a:bodyPr/>
          <a:lstStyle/>
          <a:p>
            <a:pPr>
              <a:defRPr/>
            </a:pPr>
            <a:r>
              <a:rPr lang="en-US"/>
              <a:t>MBBSPPT.COM</a:t>
            </a:r>
          </a:p>
        </p:txBody>
      </p:sp>
      <p:sp>
        <p:nvSpPr>
          <p:cNvPr id="7" name="Slide Number Placeholder 6">
            <a:extLst>
              <a:ext uri="{FF2B5EF4-FFF2-40B4-BE49-F238E27FC236}">
                <a16:creationId xmlns:a16="http://schemas.microsoft.com/office/drawing/2014/main" id="{E421D781-29A3-C4BD-4DE2-EE64E7A6B912}"/>
              </a:ext>
            </a:extLst>
          </p:cNvPr>
          <p:cNvSpPr>
            <a:spLocks noGrp="1"/>
          </p:cNvSpPr>
          <p:nvPr>
            <p:ph type="sldNum" sz="quarter" idx="12"/>
          </p:nvPr>
        </p:nvSpPr>
        <p:spPr/>
        <p:txBody>
          <a:bodyPr/>
          <a:lstStyle/>
          <a:p>
            <a:pPr>
              <a:defRPr/>
            </a:pPr>
            <a:fld id="{FBBEA9E9-E08A-4988-B977-3C87D6B9F491}"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76866" y="915337"/>
            <a:ext cx="6798734" cy="1303867"/>
          </a:xfrm>
        </p:spPr>
        <p:txBody>
          <a:bodyPr>
            <a:normAutofit/>
          </a:bodyPr>
          <a:lstStyle/>
          <a:p>
            <a:r>
              <a:rPr lang="en-US" dirty="0"/>
              <a:t> Alar Fascia</a:t>
            </a:r>
          </a:p>
        </p:txBody>
      </p:sp>
      <p:sp>
        <p:nvSpPr>
          <p:cNvPr id="24579" name="Rectangle 3"/>
          <p:cNvSpPr>
            <a:spLocks noGrp="1" noChangeArrowheads="1"/>
          </p:cNvSpPr>
          <p:nvPr>
            <p:ph idx="1"/>
          </p:nvPr>
        </p:nvSpPr>
        <p:spPr>
          <a:xfrm>
            <a:off x="1176865" y="2490135"/>
            <a:ext cx="6798736" cy="3444997"/>
          </a:xfrm>
        </p:spPr>
        <p:txBody>
          <a:bodyPr/>
          <a:lstStyle/>
          <a:p>
            <a:r>
              <a:rPr lang="en-US"/>
              <a:t>Is an ancillary layer of the deep cervical fascia between the pretracheal (or buccopharyngeal) and prevertebral fasciae, and forms a subdivision of the retropharyngeal space.</a:t>
            </a:r>
          </a:p>
          <a:p>
            <a:r>
              <a:rPr lang="en-US"/>
              <a:t>Blends with the carotid sheath laterally and extends from the base of the skull to the level of the seventh cervical vertebra, where it merges with the pretracheal fascia.</a:t>
            </a:r>
          </a:p>
        </p:txBody>
      </p:sp>
      <p:sp>
        <p:nvSpPr>
          <p:cNvPr id="4" name="Footer Placeholder 3">
            <a:extLst>
              <a:ext uri="{FF2B5EF4-FFF2-40B4-BE49-F238E27FC236}">
                <a16:creationId xmlns:a16="http://schemas.microsoft.com/office/drawing/2014/main" id="{FDBFE758-B893-98B2-A605-FC79513A4C31}"/>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1836A5B5-08C1-AB1F-0850-AD4D31BC5BF9}"/>
              </a:ext>
            </a:extLst>
          </p:cNvPr>
          <p:cNvSpPr>
            <a:spLocks noGrp="1"/>
          </p:cNvSpPr>
          <p:nvPr>
            <p:ph type="sldNum" sz="quarter" idx="12"/>
          </p:nvPr>
        </p:nvSpPr>
        <p:spPr/>
        <p:txBody>
          <a:bodyPr/>
          <a:lstStyle/>
          <a:p>
            <a:pPr>
              <a:defRPr/>
            </a:pPr>
            <a:fld id="{FBBEA9E9-E08A-4988-B977-3C87D6B9F491}"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76866" y="915337"/>
            <a:ext cx="6798734" cy="1303867"/>
          </a:xfrm>
        </p:spPr>
        <p:txBody>
          <a:bodyPr/>
          <a:lstStyle/>
          <a:p>
            <a:r>
              <a:rPr lang="en-US"/>
              <a:t>Buccopharyngeal fascia</a:t>
            </a:r>
          </a:p>
        </p:txBody>
      </p:sp>
      <p:sp>
        <p:nvSpPr>
          <p:cNvPr id="25603" name="Rectangle 3"/>
          <p:cNvSpPr>
            <a:spLocks noGrp="1" noChangeArrowheads="1"/>
          </p:cNvSpPr>
          <p:nvPr>
            <p:ph idx="1"/>
          </p:nvPr>
        </p:nvSpPr>
        <p:spPr>
          <a:xfrm>
            <a:off x="1176865" y="2490135"/>
            <a:ext cx="6798736" cy="3444997"/>
          </a:xfrm>
        </p:spPr>
        <p:txBody>
          <a:bodyPr/>
          <a:lstStyle/>
          <a:p>
            <a:r>
              <a:rPr lang="en-US"/>
              <a:t>The  fascia that covers the muscular layer of the pharynx and is continued forward onto the buccinator muscle</a:t>
            </a:r>
          </a:p>
          <a:p>
            <a:pPr lvl="1"/>
            <a:r>
              <a:rPr lang="en-US"/>
              <a:t>Is attached to the pharyngeal tubercle and the pterygomandibular raphe.</a:t>
            </a:r>
          </a:p>
          <a:p>
            <a:pPr lvl="1"/>
            <a:r>
              <a:rPr lang="en-US"/>
              <a:t>Covers the buccinator muscles and the pharynx and blends with the pretracheal fascia.</a:t>
            </a:r>
          </a:p>
        </p:txBody>
      </p:sp>
      <p:sp>
        <p:nvSpPr>
          <p:cNvPr id="4" name="Footer Placeholder 3">
            <a:extLst>
              <a:ext uri="{FF2B5EF4-FFF2-40B4-BE49-F238E27FC236}">
                <a16:creationId xmlns:a16="http://schemas.microsoft.com/office/drawing/2014/main" id="{11430946-548B-C209-297A-AC732FED0920}"/>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9CD606F4-CCB6-D37B-F861-8BD22628B4D8}"/>
              </a:ext>
            </a:extLst>
          </p:cNvPr>
          <p:cNvSpPr>
            <a:spLocks noGrp="1"/>
          </p:cNvSpPr>
          <p:nvPr>
            <p:ph type="sldNum" sz="quarter" idx="12"/>
          </p:nvPr>
        </p:nvSpPr>
        <p:spPr/>
        <p:txBody>
          <a:bodyPr/>
          <a:lstStyle/>
          <a:p>
            <a:pPr>
              <a:defRPr/>
            </a:pPr>
            <a:fld id="{FBBEA9E9-E08A-4988-B977-3C87D6B9F491}"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76866" y="915337"/>
            <a:ext cx="6798734" cy="1303867"/>
          </a:xfrm>
        </p:spPr>
        <p:txBody>
          <a:bodyPr>
            <a:normAutofit/>
          </a:bodyPr>
          <a:lstStyle/>
          <a:p>
            <a:r>
              <a:rPr lang="en-US" dirty="0" err="1"/>
              <a:t>Pharyngobasilar</a:t>
            </a:r>
            <a:r>
              <a:rPr lang="en-US" dirty="0"/>
              <a:t> Fascia</a:t>
            </a:r>
          </a:p>
        </p:txBody>
      </p:sp>
      <p:sp>
        <p:nvSpPr>
          <p:cNvPr id="26627" name="Rectangle 3"/>
          <p:cNvSpPr>
            <a:spLocks noGrp="1" noChangeArrowheads="1"/>
          </p:cNvSpPr>
          <p:nvPr>
            <p:ph idx="1"/>
          </p:nvPr>
        </p:nvSpPr>
        <p:spPr>
          <a:xfrm>
            <a:off x="1176865" y="2490135"/>
            <a:ext cx="6798736" cy="3444997"/>
          </a:xfrm>
        </p:spPr>
        <p:txBody>
          <a:bodyPr/>
          <a:lstStyle/>
          <a:p>
            <a:r>
              <a:rPr lang="en-US"/>
              <a:t>Is the fibrous coat in the wall of the pharynx and is situated between the mucous membrane and the pharyngeal constrictor muscles.</a:t>
            </a:r>
          </a:p>
          <a:p>
            <a:pPr lvl="1"/>
            <a:r>
              <a:rPr lang="en-US"/>
              <a:t>The  fibrous coat of the pharyngeal wall situated between the mucous and muscular coats; it is attached above to the basilar part of the occipital bone, and the petrous part of the temporal bone. This layer and the mucosa which lines it forms the wall of the non-muscular pharynx (pharyngeal vault) above the superior pharyngesl constrictor muscle.</a:t>
            </a:r>
          </a:p>
        </p:txBody>
      </p:sp>
      <p:sp>
        <p:nvSpPr>
          <p:cNvPr id="4" name="Footer Placeholder 3">
            <a:extLst>
              <a:ext uri="{FF2B5EF4-FFF2-40B4-BE49-F238E27FC236}">
                <a16:creationId xmlns:a16="http://schemas.microsoft.com/office/drawing/2014/main" id="{81E20236-12E0-8EFD-F112-8D67DD1BE49A}"/>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63EEF27D-DA99-D65E-77AD-E3B48D4293BC}"/>
              </a:ext>
            </a:extLst>
          </p:cNvPr>
          <p:cNvSpPr>
            <a:spLocks noGrp="1"/>
          </p:cNvSpPr>
          <p:nvPr>
            <p:ph type="sldNum" sz="quarter" idx="12"/>
          </p:nvPr>
        </p:nvSpPr>
        <p:spPr/>
        <p:txBody>
          <a:bodyPr/>
          <a:lstStyle/>
          <a:p>
            <a:pPr>
              <a:defRPr/>
            </a:pPr>
            <a:fld id="{FBBEA9E9-E08A-4988-B977-3C87D6B9F491}"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76866" y="915337"/>
            <a:ext cx="6798734" cy="1303867"/>
          </a:xfrm>
        </p:spPr>
        <p:txBody>
          <a:bodyPr>
            <a:normAutofit/>
          </a:bodyPr>
          <a:lstStyle/>
          <a:p>
            <a:r>
              <a:rPr lang="en-US" dirty="0"/>
              <a:t>Cervical(mandibular)Ligaments</a:t>
            </a:r>
          </a:p>
        </p:txBody>
      </p:sp>
      <p:sp>
        <p:nvSpPr>
          <p:cNvPr id="27651" name="Rectangle 3"/>
          <p:cNvSpPr>
            <a:spLocks noGrp="1" noChangeArrowheads="1"/>
          </p:cNvSpPr>
          <p:nvPr>
            <p:ph idx="1"/>
          </p:nvPr>
        </p:nvSpPr>
        <p:spPr>
          <a:xfrm>
            <a:off x="1176865" y="2490135"/>
            <a:ext cx="6798736" cy="3444997"/>
          </a:xfrm>
        </p:spPr>
        <p:txBody>
          <a:bodyPr>
            <a:normAutofit fontScale="92500" lnSpcReduction="20000"/>
          </a:bodyPr>
          <a:lstStyle/>
          <a:p>
            <a:r>
              <a:rPr lang="en-US"/>
              <a:t>Stylohyoid ligament: Connects the styloid process to the lesser cornu of the hyoid bone</a:t>
            </a:r>
          </a:p>
          <a:p>
            <a:r>
              <a:rPr lang="en-US"/>
              <a:t>Stylomandibular ligament: Connects the styloid process to the angle of the mandible </a:t>
            </a:r>
          </a:p>
          <a:p>
            <a:r>
              <a:rPr lang="en-US"/>
              <a:t>Sphenomandibular ligament: Connects the spine of the sphenoid bone to the lingula of the mandible</a:t>
            </a:r>
          </a:p>
          <a:p>
            <a:r>
              <a:rPr lang="en-US"/>
              <a:t>Pterygomandibular ligament: Connects the hamular process of the medial pterygoid plate to the posterior end of the mylohyoid line of the mandible. It gives attachment to the superior constrictor and the buccinator muscles.</a:t>
            </a:r>
          </a:p>
          <a:p>
            <a:endParaRPr lang="en-US"/>
          </a:p>
        </p:txBody>
      </p:sp>
      <p:sp>
        <p:nvSpPr>
          <p:cNvPr id="4" name="Footer Placeholder 3">
            <a:extLst>
              <a:ext uri="{FF2B5EF4-FFF2-40B4-BE49-F238E27FC236}">
                <a16:creationId xmlns:a16="http://schemas.microsoft.com/office/drawing/2014/main" id="{235270CF-E4D3-A72C-5CBC-C69714852508}"/>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545927DF-D99B-D4CB-9874-AF4CA6F8CC36}"/>
              </a:ext>
            </a:extLst>
          </p:cNvPr>
          <p:cNvSpPr>
            <a:spLocks noGrp="1"/>
          </p:cNvSpPr>
          <p:nvPr>
            <p:ph type="sldNum" sz="quarter" idx="12"/>
          </p:nvPr>
        </p:nvSpPr>
        <p:spPr/>
        <p:txBody>
          <a:bodyPr/>
          <a:lstStyle/>
          <a:p>
            <a:pPr>
              <a:defRPr/>
            </a:pPr>
            <a:fld id="{FBBEA9E9-E08A-4988-B977-3C87D6B9F491}"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76866" y="915337"/>
            <a:ext cx="6798734" cy="1303867"/>
          </a:xfrm>
        </p:spPr>
        <p:txBody>
          <a:bodyPr>
            <a:normAutofit/>
          </a:bodyPr>
          <a:lstStyle/>
          <a:p>
            <a:r>
              <a:rPr lang="en-US" dirty="0"/>
              <a:t>The Retropharyngeal Space</a:t>
            </a:r>
          </a:p>
        </p:txBody>
      </p:sp>
      <p:sp>
        <p:nvSpPr>
          <p:cNvPr id="28675" name="Rectangle 3"/>
          <p:cNvSpPr>
            <a:spLocks noGrp="1" noChangeArrowheads="1"/>
          </p:cNvSpPr>
          <p:nvPr>
            <p:ph idx="1"/>
          </p:nvPr>
        </p:nvSpPr>
        <p:spPr>
          <a:xfrm>
            <a:off x="1176865" y="2490135"/>
            <a:ext cx="6798736" cy="3444997"/>
          </a:xfrm>
        </p:spPr>
        <p:txBody>
          <a:bodyPr/>
          <a:lstStyle/>
          <a:p>
            <a:r>
              <a:rPr lang="en-US" dirty="0"/>
              <a:t>The retropharyngeal space is the largest and most important </a:t>
            </a:r>
            <a:r>
              <a:rPr lang="en-US" dirty="0" err="1"/>
              <a:t>interfascial</a:t>
            </a:r>
            <a:r>
              <a:rPr lang="en-US" dirty="0"/>
              <a:t> space in the neck. </a:t>
            </a:r>
          </a:p>
          <a:p>
            <a:r>
              <a:rPr lang="en-US" dirty="0"/>
              <a:t>It is a potential space that consists of loose connective tissue between the visceral part of the prevertebral layer of deep cervical fascia and the buccopharyngeal fascia surrounding the pharynx superficially. </a:t>
            </a:r>
          </a:p>
        </p:txBody>
      </p:sp>
      <p:sp>
        <p:nvSpPr>
          <p:cNvPr id="4" name="Footer Placeholder 3">
            <a:extLst>
              <a:ext uri="{FF2B5EF4-FFF2-40B4-BE49-F238E27FC236}">
                <a16:creationId xmlns:a16="http://schemas.microsoft.com/office/drawing/2014/main" id="{5C5BEE1A-D79D-93C8-0EB0-E23E927F04DE}"/>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ECE72C1E-D35E-F5FF-1395-79632858C857}"/>
              </a:ext>
            </a:extLst>
          </p:cNvPr>
          <p:cNvSpPr>
            <a:spLocks noGrp="1"/>
          </p:cNvSpPr>
          <p:nvPr>
            <p:ph type="sldNum" sz="quarter" idx="12"/>
          </p:nvPr>
        </p:nvSpPr>
        <p:spPr/>
        <p:txBody>
          <a:bodyPr/>
          <a:lstStyle/>
          <a:p>
            <a:pPr>
              <a:defRPr/>
            </a:pPr>
            <a:fld id="{FBBEA9E9-E08A-4988-B977-3C87D6B9F491}"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76866" y="915337"/>
            <a:ext cx="6798734" cy="1303867"/>
          </a:xfrm>
        </p:spPr>
        <p:txBody>
          <a:bodyPr>
            <a:normAutofit/>
          </a:bodyPr>
          <a:lstStyle/>
          <a:p>
            <a:r>
              <a:rPr lang="en-US" dirty="0"/>
              <a:t>Spread of Infections in the Neck</a:t>
            </a:r>
          </a:p>
        </p:txBody>
      </p:sp>
      <p:sp>
        <p:nvSpPr>
          <p:cNvPr id="29699" name="Rectangle 3"/>
          <p:cNvSpPr>
            <a:spLocks noGrp="1" noChangeArrowheads="1"/>
          </p:cNvSpPr>
          <p:nvPr>
            <p:ph idx="1"/>
          </p:nvPr>
        </p:nvSpPr>
        <p:spPr>
          <a:xfrm>
            <a:off x="1176865" y="2490135"/>
            <a:ext cx="6798736" cy="3444997"/>
          </a:xfrm>
        </p:spPr>
        <p:txBody>
          <a:bodyPr>
            <a:normAutofit fontScale="70000" lnSpcReduction="20000"/>
          </a:bodyPr>
          <a:lstStyle/>
          <a:p>
            <a:r>
              <a:rPr lang="en-US" dirty="0"/>
              <a:t>The investing layer of deep cervical fascia helps prevent the spread of abscesses caused by tissue destruction. </a:t>
            </a:r>
          </a:p>
          <a:p>
            <a:pPr lvl="1"/>
            <a:r>
              <a:rPr lang="en-US" dirty="0"/>
              <a:t>If an infection occurs between the investing layer of deep cervical fascia and the muscular part of the </a:t>
            </a:r>
            <a:r>
              <a:rPr lang="en-US" dirty="0" err="1"/>
              <a:t>pretracheal</a:t>
            </a:r>
            <a:r>
              <a:rPr lang="en-US" dirty="0"/>
              <a:t> fascia surrounding the </a:t>
            </a:r>
            <a:r>
              <a:rPr lang="en-US" dirty="0" err="1"/>
              <a:t>infrahyoid</a:t>
            </a:r>
            <a:r>
              <a:rPr lang="en-US" dirty="0"/>
              <a:t> muscles, the infection will usually not spread beyond the superior edge of the </a:t>
            </a:r>
            <a:r>
              <a:rPr lang="en-US" dirty="0" err="1"/>
              <a:t>manubrium</a:t>
            </a:r>
            <a:r>
              <a:rPr lang="en-US" dirty="0"/>
              <a:t>. </a:t>
            </a:r>
          </a:p>
          <a:p>
            <a:pPr lvl="1"/>
            <a:r>
              <a:rPr lang="en-US" dirty="0"/>
              <a:t>If, however, the infection occurs between the investing fascia and the visceral part of </a:t>
            </a:r>
            <a:r>
              <a:rPr lang="en-US" dirty="0" err="1"/>
              <a:t>pretracheal</a:t>
            </a:r>
            <a:r>
              <a:rPr lang="en-US" dirty="0"/>
              <a:t> fascia, it can spread into the thoracic cavity anterior to the pericardium. </a:t>
            </a:r>
          </a:p>
          <a:p>
            <a:pPr lvl="1"/>
            <a:r>
              <a:rPr lang="en-US" dirty="0"/>
              <a:t>The pus may perforate the </a:t>
            </a:r>
            <a:r>
              <a:rPr lang="en-US" dirty="0" err="1"/>
              <a:t>prevertebral</a:t>
            </a:r>
            <a:r>
              <a:rPr lang="en-US" dirty="0"/>
              <a:t> layer of deep cervical fascia and enter the retropharyngeal space, producing a bulge in the pharynx (retropharyngeal abscess). This abscess may cause difficulty in swallowing (</a:t>
            </a:r>
            <a:r>
              <a:rPr lang="en-US" dirty="0" err="1"/>
              <a:t>dysphagia</a:t>
            </a:r>
            <a:r>
              <a:rPr lang="en-US" dirty="0"/>
              <a:t>) and speaking (</a:t>
            </a:r>
            <a:r>
              <a:rPr lang="en-US" dirty="0" err="1"/>
              <a:t>dysarthria</a:t>
            </a:r>
            <a:r>
              <a:rPr lang="en-US" dirty="0"/>
              <a:t>). </a:t>
            </a:r>
          </a:p>
          <a:p>
            <a:pPr lvl="1"/>
            <a:r>
              <a:rPr lang="en-US" dirty="0"/>
              <a:t>Similarly, air from a ruptured trachea, bronchus, or esophagus (</a:t>
            </a:r>
            <a:r>
              <a:rPr lang="en-US" dirty="0" err="1"/>
              <a:t>pneumomediastinum</a:t>
            </a:r>
            <a:r>
              <a:rPr lang="en-US" dirty="0"/>
              <a:t>) can pass superiorly in the neck.</a:t>
            </a:r>
          </a:p>
        </p:txBody>
      </p:sp>
      <p:sp>
        <p:nvSpPr>
          <p:cNvPr id="4" name="Footer Placeholder 3">
            <a:extLst>
              <a:ext uri="{FF2B5EF4-FFF2-40B4-BE49-F238E27FC236}">
                <a16:creationId xmlns:a16="http://schemas.microsoft.com/office/drawing/2014/main" id="{F1F5F2E9-3A43-0B05-BAFD-AF8C80A5AC07}"/>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A1F63CBE-E511-1EC6-3441-3848FA8E94D5}"/>
              </a:ext>
            </a:extLst>
          </p:cNvPr>
          <p:cNvSpPr>
            <a:spLocks noGrp="1"/>
          </p:cNvSpPr>
          <p:nvPr>
            <p:ph type="sldNum" sz="quarter" idx="12"/>
          </p:nvPr>
        </p:nvSpPr>
        <p:spPr/>
        <p:txBody>
          <a:bodyPr/>
          <a:lstStyle/>
          <a:p>
            <a:pPr>
              <a:defRPr/>
            </a:pPr>
            <a:fld id="{FBBEA9E9-E08A-4988-B977-3C87D6B9F491}"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76866" y="915337"/>
            <a:ext cx="6798734" cy="1303867"/>
          </a:xfrm>
        </p:spPr>
        <p:txBody>
          <a:bodyPr>
            <a:normAutofit fontScale="90000"/>
          </a:bodyPr>
          <a:lstStyle/>
          <a:p>
            <a:r>
              <a:rPr lang="en-US"/>
              <a:t>Acute Infections of the Fascial Spaces of the Neck</a:t>
            </a:r>
          </a:p>
        </p:txBody>
      </p:sp>
      <p:sp>
        <p:nvSpPr>
          <p:cNvPr id="30723" name="Rectangle 3"/>
          <p:cNvSpPr>
            <a:spLocks noGrp="1" noChangeArrowheads="1"/>
          </p:cNvSpPr>
          <p:nvPr>
            <p:ph idx="1"/>
          </p:nvPr>
        </p:nvSpPr>
        <p:spPr>
          <a:xfrm>
            <a:off x="1176865" y="2490135"/>
            <a:ext cx="6798736" cy="3444997"/>
          </a:xfrm>
        </p:spPr>
        <p:txBody>
          <a:bodyPr>
            <a:normAutofit fontScale="92500"/>
          </a:bodyPr>
          <a:lstStyle/>
          <a:p>
            <a:r>
              <a:rPr lang="en-US" dirty="0"/>
              <a:t>Dental infections most commonly involve the lower molar teeth. The infection spreads medially from the mandible into the submandibular and masticatory spaces and pushes the tongue forward and upward. Further spread downward may involve the visceral space and lead to edema of the vocal cords and airway obstruction.</a:t>
            </a:r>
          </a:p>
          <a:p>
            <a:r>
              <a:rPr lang="en-US" dirty="0"/>
              <a:t>Ludwig's angina is an acute infection of the submandibular fascial space and is commonly secondary to dental infection.</a:t>
            </a:r>
          </a:p>
        </p:txBody>
      </p:sp>
      <p:sp>
        <p:nvSpPr>
          <p:cNvPr id="4" name="Footer Placeholder 3">
            <a:extLst>
              <a:ext uri="{FF2B5EF4-FFF2-40B4-BE49-F238E27FC236}">
                <a16:creationId xmlns:a16="http://schemas.microsoft.com/office/drawing/2014/main" id="{50C6DC85-B144-A1E4-D2A7-7FF82D891F1C}"/>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D3A9DBA8-2D51-B769-B2FF-EC38CA3FF2C0}"/>
              </a:ext>
            </a:extLst>
          </p:cNvPr>
          <p:cNvSpPr>
            <a:spLocks noGrp="1"/>
          </p:cNvSpPr>
          <p:nvPr>
            <p:ph type="sldNum" sz="quarter" idx="12"/>
          </p:nvPr>
        </p:nvSpPr>
        <p:spPr/>
        <p:txBody>
          <a:bodyPr/>
          <a:lstStyle/>
          <a:p>
            <a:pPr>
              <a:defRPr/>
            </a:pPr>
            <a:fld id="{FBBEA9E9-E08A-4988-B977-3C87D6B9F491}"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76866" y="915337"/>
            <a:ext cx="6798734" cy="1303867"/>
          </a:xfrm>
        </p:spPr>
        <p:txBody>
          <a:bodyPr>
            <a:normAutofit fontScale="90000"/>
          </a:bodyPr>
          <a:lstStyle/>
          <a:p>
            <a:r>
              <a:rPr lang="en-US" dirty="0"/>
              <a:t>Chronic Infection of the Fascial Spaces of the Neck</a:t>
            </a:r>
          </a:p>
        </p:txBody>
      </p:sp>
      <p:sp>
        <p:nvSpPr>
          <p:cNvPr id="31747" name="Rectangle 3"/>
          <p:cNvSpPr>
            <a:spLocks noGrp="1" noChangeArrowheads="1"/>
          </p:cNvSpPr>
          <p:nvPr>
            <p:ph idx="1"/>
          </p:nvPr>
        </p:nvSpPr>
        <p:spPr>
          <a:xfrm>
            <a:off x="1176865" y="2490135"/>
            <a:ext cx="6798736" cy="3444997"/>
          </a:xfrm>
        </p:spPr>
        <p:txBody>
          <a:bodyPr/>
          <a:lstStyle/>
          <a:p>
            <a:r>
              <a:rPr lang="en-US" dirty="0"/>
              <a:t>Tuberculous infection of the deep cervical lymph nodes can result in liquefaction and destruction of one or more of the nodes. The pus is at first limited by the investing layer of the deep fascia. </a:t>
            </a:r>
          </a:p>
          <a:p>
            <a:r>
              <a:rPr lang="en-US" dirty="0"/>
              <a:t>Later, this becomes eroded at one point, and the pus passes into the less restricted superficial fascia.</a:t>
            </a:r>
          </a:p>
        </p:txBody>
      </p:sp>
      <p:sp>
        <p:nvSpPr>
          <p:cNvPr id="4" name="Footer Placeholder 3">
            <a:extLst>
              <a:ext uri="{FF2B5EF4-FFF2-40B4-BE49-F238E27FC236}">
                <a16:creationId xmlns:a16="http://schemas.microsoft.com/office/drawing/2014/main" id="{30F9FA11-A48B-4DB0-7774-5C2502B32105}"/>
              </a:ext>
            </a:extLst>
          </p:cNvPr>
          <p:cNvSpPr>
            <a:spLocks noGrp="1"/>
          </p:cNvSpPr>
          <p:nvPr>
            <p:ph type="ftr" sz="quarter" idx="11"/>
          </p:nvPr>
        </p:nvSpPr>
        <p:spPr/>
        <p:txBody>
          <a:bodyPr/>
          <a:lstStyle/>
          <a:p>
            <a:pPr>
              <a:defRPr/>
            </a:pPr>
            <a:r>
              <a:rPr lang="en-US"/>
              <a:t>MBBSPPT.COM</a:t>
            </a:r>
          </a:p>
        </p:txBody>
      </p:sp>
      <p:sp>
        <p:nvSpPr>
          <p:cNvPr id="5" name="Slide Number Placeholder 4">
            <a:extLst>
              <a:ext uri="{FF2B5EF4-FFF2-40B4-BE49-F238E27FC236}">
                <a16:creationId xmlns:a16="http://schemas.microsoft.com/office/drawing/2014/main" id="{580B3A2C-7F93-D36F-D32F-67FBB1F4097D}"/>
              </a:ext>
            </a:extLst>
          </p:cNvPr>
          <p:cNvSpPr>
            <a:spLocks noGrp="1"/>
          </p:cNvSpPr>
          <p:nvPr>
            <p:ph type="sldNum" sz="quarter" idx="12"/>
          </p:nvPr>
        </p:nvSpPr>
        <p:spPr/>
        <p:txBody>
          <a:bodyPr/>
          <a:lstStyle/>
          <a:p>
            <a:pPr>
              <a:defRPr/>
            </a:pPr>
            <a:fld id="{FBBEA9E9-E08A-4988-B977-3C87D6B9F491}"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770" name="Picture 4" descr="DCF"/>
          <p:cNvPicPr>
            <a:picLocks noChangeAspect="1" noChangeArrowheads="1"/>
          </p:cNvPicPr>
          <p:nvPr/>
        </p:nvPicPr>
        <p:blipFill>
          <a:blip r:embed="rId2"/>
          <a:srcRect/>
          <a:stretch>
            <a:fillRect/>
          </a:stretch>
        </p:blipFill>
        <p:spPr bwMode="auto">
          <a:xfrm>
            <a:off x="114300" y="962818"/>
            <a:ext cx="8915400" cy="4932363"/>
          </a:xfrm>
          <a:prstGeom prst="rect">
            <a:avLst/>
          </a:prstGeom>
          <a:noFill/>
          <a:ln w="9525">
            <a:noFill/>
            <a:miter lim="800000"/>
            <a:headEnd/>
            <a:tailEnd/>
          </a:ln>
        </p:spPr>
      </p:pic>
      <p:sp>
        <p:nvSpPr>
          <p:cNvPr id="32771" name="Rectangle 5"/>
          <p:cNvSpPr>
            <a:spLocks noChangeArrowheads="1"/>
          </p:cNvSpPr>
          <p:nvPr/>
        </p:nvSpPr>
        <p:spPr bwMode="auto">
          <a:xfrm>
            <a:off x="609600" y="4114800"/>
            <a:ext cx="1066800" cy="304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 name="Slide Number Placeholder 2">
            <a:extLst>
              <a:ext uri="{FF2B5EF4-FFF2-40B4-BE49-F238E27FC236}">
                <a16:creationId xmlns:a16="http://schemas.microsoft.com/office/drawing/2014/main" id="{64C70861-2DE7-3E24-ABF3-B167272A8914}"/>
              </a:ext>
            </a:extLst>
          </p:cNvPr>
          <p:cNvSpPr>
            <a:spLocks noGrp="1"/>
          </p:cNvSpPr>
          <p:nvPr>
            <p:ph type="sldNum" sz="quarter" idx="12"/>
          </p:nvPr>
        </p:nvSpPr>
        <p:spPr/>
        <p:txBody>
          <a:bodyPr/>
          <a:lstStyle/>
          <a:p>
            <a:pPr>
              <a:defRPr/>
            </a:pPr>
            <a:fld id="{1FB5A657-4CDA-4B29-99FE-65EAEF8293A5}"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srcRect/>
          <a:stretch>
            <a:fillRect/>
          </a:stretch>
        </p:blipFill>
        <p:spPr bwMode="auto">
          <a:xfrm>
            <a:off x="1105951" y="240506"/>
            <a:ext cx="6932097" cy="6376987"/>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FDF35137-9B72-D37B-EDB8-0C1CC935CB40}"/>
              </a:ext>
            </a:extLst>
          </p:cNvPr>
          <p:cNvSpPr>
            <a:spLocks noGrp="1"/>
          </p:cNvSpPr>
          <p:nvPr>
            <p:ph type="sldNum" sz="quarter" idx="12"/>
          </p:nvPr>
        </p:nvSpPr>
        <p:spPr/>
        <p:txBody>
          <a:bodyPr/>
          <a:lstStyle/>
          <a:p>
            <a:pPr>
              <a:defRPr/>
            </a:pPr>
            <a:fld id="{1FB5A657-4CDA-4B29-99FE-65EAEF8293A5}"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extLst>
              <p:ext uri="{D42A27DB-BD31-4B8C-83A1-F6EECF244321}">
                <p14:modId xmlns:p14="http://schemas.microsoft.com/office/powerpoint/2010/main" val="3383309832"/>
              </p:ext>
            </p:extLst>
          </p:nvPr>
        </p:nvGraphicFramePr>
        <p:xfrm>
          <a:off x="0" y="53975"/>
          <a:ext cx="9144000" cy="6750050"/>
        </p:xfrm>
        <a:graphic>
          <a:graphicData uri="http://schemas.openxmlformats.org/presentationml/2006/ole">
            <mc:AlternateContent xmlns:mc="http://schemas.openxmlformats.org/markup-compatibility/2006">
              <mc:Choice xmlns:v="urn:schemas-microsoft-com:vml" Requires="v">
                <p:oleObj spid="_x0000_s1026" name="Bitmap Image" r:id="rId2" imgW="7923810" imgH="5847619" progId="PBrush">
                  <p:embed/>
                </p:oleObj>
              </mc:Choice>
              <mc:Fallback>
                <p:oleObj name="Bitmap Image" r:id="rId2" imgW="7923810" imgH="5847619" progId="PBrush">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975"/>
                        <a:ext cx="9144000" cy="675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7DE96D3F-92B0-2A2F-47A7-9BD88855EB47}"/>
              </a:ext>
            </a:extLst>
          </p:cNvPr>
          <p:cNvSpPr>
            <a:spLocks noGrp="1"/>
          </p:cNvSpPr>
          <p:nvPr>
            <p:ph type="sldNum" sz="quarter" idx="12"/>
          </p:nvPr>
        </p:nvSpPr>
        <p:spPr/>
        <p:txBody>
          <a:bodyPr/>
          <a:lstStyle/>
          <a:p>
            <a:pPr>
              <a:defRPr/>
            </a:pPr>
            <a:fld id="{1FB5A657-4CDA-4B29-99FE-65EAEF8293A5}"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srcRect/>
          <a:stretch>
            <a:fillRect/>
          </a:stretch>
        </p:blipFill>
        <p:spPr bwMode="auto">
          <a:xfrm>
            <a:off x="1159602" y="247650"/>
            <a:ext cx="6824796" cy="636270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0F1159E8-8512-7DB0-B4BB-B3821C88058C}"/>
              </a:ext>
            </a:extLst>
          </p:cNvPr>
          <p:cNvSpPr>
            <a:spLocks noGrp="1"/>
          </p:cNvSpPr>
          <p:nvPr>
            <p:ph type="sldNum" sz="quarter" idx="12"/>
          </p:nvPr>
        </p:nvSpPr>
        <p:spPr/>
        <p:txBody>
          <a:bodyPr/>
          <a:lstStyle/>
          <a:p>
            <a:pPr>
              <a:defRPr/>
            </a:pPr>
            <a:fld id="{1FB5A657-4CDA-4B29-99FE-65EAEF8293A5}"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6CDB0B1-69C8-B250-BE86-CD58EBC023ED}"/>
              </a:ext>
            </a:extLst>
          </p:cNvPr>
          <p:cNvSpPr>
            <a:spLocks noGrp="1"/>
          </p:cNvSpPr>
          <p:nvPr>
            <p:ph type="sldNum" sz="quarter" idx="12"/>
          </p:nvPr>
        </p:nvSpPr>
        <p:spPr/>
        <p:txBody>
          <a:bodyPr/>
          <a:lstStyle/>
          <a:p>
            <a:pPr>
              <a:defRPr/>
            </a:pPr>
            <a:fld id="{FBBEA9E9-E08A-4988-B977-3C87D6B9F491}" type="slidenum">
              <a:rPr lang="en-US" smtClean="0"/>
              <a:pPr>
                <a:defRPr/>
              </a:pPr>
              <a:t>31</a:t>
            </a:fld>
            <a:endParaRPr lang="en-US" dirty="0"/>
          </a:p>
        </p:txBody>
      </p:sp>
      <p:sp>
        <p:nvSpPr>
          <p:cNvPr id="6" name="TextBox 5">
            <a:extLst>
              <a:ext uri="{FF2B5EF4-FFF2-40B4-BE49-F238E27FC236}">
                <a16:creationId xmlns:a16="http://schemas.microsoft.com/office/drawing/2014/main" id="{D74B4EA6-A8FE-A384-2EA5-500312395410}"/>
              </a:ext>
            </a:extLst>
          </p:cNvPr>
          <p:cNvSpPr txBox="1"/>
          <p:nvPr/>
        </p:nvSpPr>
        <p:spPr>
          <a:xfrm>
            <a:off x="1143000" y="2274838"/>
            <a:ext cx="6858000" cy="2308324"/>
          </a:xfrm>
          <a:prstGeom prst="rect">
            <a:avLst/>
          </a:prstGeom>
          <a:noFill/>
        </p:spPr>
        <p:txBody>
          <a:bodyPr wrap="square" rtlCol="0">
            <a:spAutoFit/>
          </a:bodyPr>
          <a:lstStyle/>
          <a:p>
            <a:pPr algn="ctr"/>
            <a:r>
              <a:rPr lang="en-US" sz="7200" dirty="0"/>
              <a:t>THANK</a:t>
            </a:r>
          </a:p>
          <a:p>
            <a:pPr algn="ctr"/>
            <a:r>
              <a:rPr lang="en-US" sz="7200" dirty="0"/>
              <a:t>YOU!</a:t>
            </a:r>
            <a:endParaRPr lang="en-IN" sz="7200" dirty="0"/>
          </a:p>
        </p:txBody>
      </p:sp>
    </p:spTree>
    <p:extLst>
      <p:ext uri="{BB962C8B-B14F-4D97-AF65-F5344CB8AC3E}">
        <p14:creationId xmlns:p14="http://schemas.microsoft.com/office/powerpoint/2010/main" val="9215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1828800" y="5257800"/>
            <a:ext cx="1600200" cy="4572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10243" name="Picture 4"/>
          <p:cNvPicPr>
            <a:picLocks noChangeAspect="1" noChangeArrowheads="1"/>
          </p:cNvPicPr>
          <p:nvPr/>
        </p:nvPicPr>
        <p:blipFill>
          <a:blip r:embed="rId2"/>
          <a:srcRect/>
          <a:stretch>
            <a:fillRect/>
          </a:stretch>
        </p:blipFill>
        <p:spPr bwMode="auto">
          <a:xfrm>
            <a:off x="0" y="581025"/>
            <a:ext cx="9144000" cy="56959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DF19D62F-E722-31AA-7254-F41BB928246B}"/>
              </a:ext>
            </a:extLst>
          </p:cNvPr>
          <p:cNvSpPr>
            <a:spLocks noGrp="1"/>
          </p:cNvSpPr>
          <p:nvPr>
            <p:ph type="sldNum" sz="quarter" idx="12"/>
          </p:nvPr>
        </p:nvSpPr>
        <p:spPr/>
        <p:txBody>
          <a:bodyPr/>
          <a:lstStyle/>
          <a:p>
            <a:pPr>
              <a:defRPr/>
            </a:pPr>
            <a:fld id="{1FB5A657-4CDA-4B29-99FE-65EAEF8293A5}"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extLst>
              <p:ext uri="{D42A27DB-BD31-4B8C-83A1-F6EECF244321}">
                <p14:modId xmlns:p14="http://schemas.microsoft.com/office/powerpoint/2010/main" val="3920221750"/>
              </p:ext>
            </p:extLst>
          </p:nvPr>
        </p:nvGraphicFramePr>
        <p:xfrm>
          <a:off x="819150" y="257052"/>
          <a:ext cx="7505700" cy="6343895"/>
        </p:xfrm>
        <a:graphic>
          <a:graphicData uri="http://schemas.openxmlformats.org/presentationml/2006/ole">
            <mc:AlternateContent xmlns:mc="http://schemas.openxmlformats.org/markup-compatibility/2006">
              <mc:Choice xmlns:v="urn:schemas-microsoft-com:vml" Requires="v">
                <p:oleObj spid="_x0000_s2050" name="Bitmap Image" r:id="rId2" imgW="5353797" imgH="4525007" progId="PBrush">
                  <p:embed/>
                </p:oleObj>
              </mc:Choice>
              <mc:Fallback>
                <p:oleObj name="Bitmap Image" r:id="rId2" imgW="5353797" imgH="4525007" progId="PBrush">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257052"/>
                        <a:ext cx="7505700" cy="6343895"/>
                      </a:xfrm>
                      <a:prstGeom prst="rect">
                        <a:avLst/>
                      </a:prstGeom>
                      <a:noFill/>
                      <a:ln>
                        <a:noFill/>
                      </a:ln>
                      <a:effectLst/>
                    </p:spPr>
                  </p:pic>
                </p:oleObj>
              </mc:Fallback>
            </mc:AlternateContent>
          </a:graphicData>
        </a:graphic>
      </p:graphicFrame>
      <p:sp>
        <p:nvSpPr>
          <p:cNvPr id="3" name="Slide Number Placeholder 2">
            <a:extLst>
              <a:ext uri="{FF2B5EF4-FFF2-40B4-BE49-F238E27FC236}">
                <a16:creationId xmlns:a16="http://schemas.microsoft.com/office/drawing/2014/main" id="{C9960E1D-C5B6-32B7-153D-E8D9B1850857}"/>
              </a:ext>
            </a:extLst>
          </p:cNvPr>
          <p:cNvSpPr>
            <a:spLocks noGrp="1"/>
          </p:cNvSpPr>
          <p:nvPr>
            <p:ph type="sldNum" sz="quarter" idx="12"/>
          </p:nvPr>
        </p:nvSpPr>
        <p:spPr/>
        <p:txBody>
          <a:bodyPr/>
          <a:lstStyle/>
          <a:p>
            <a:pPr>
              <a:defRPr/>
            </a:pPr>
            <a:fld id="{1FB5A657-4CDA-4B29-99FE-65EAEF8293A5}"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76866" y="915337"/>
            <a:ext cx="6798734" cy="1303867"/>
          </a:xfrm>
        </p:spPr>
        <p:txBody>
          <a:bodyPr/>
          <a:lstStyle/>
          <a:p>
            <a:r>
              <a:rPr lang="en-US" dirty="0"/>
              <a:t>Superficial fascia </a:t>
            </a:r>
          </a:p>
        </p:txBody>
      </p:sp>
      <p:sp>
        <p:nvSpPr>
          <p:cNvPr id="11267" name="Rectangle 3"/>
          <p:cNvSpPr>
            <a:spLocks noGrp="1" noChangeArrowheads="1"/>
          </p:cNvSpPr>
          <p:nvPr>
            <p:ph idx="1"/>
          </p:nvPr>
        </p:nvSpPr>
        <p:spPr>
          <a:xfrm>
            <a:off x="1176865" y="2490135"/>
            <a:ext cx="6798736" cy="3444997"/>
          </a:xfrm>
        </p:spPr>
        <p:txBody>
          <a:bodyPr>
            <a:normAutofit/>
          </a:bodyPr>
          <a:lstStyle/>
          <a:p>
            <a:r>
              <a:rPr lang="en-US" dirty="0"/>
              <a:t>The superficial cervical fascia is usually a thin lamina covering </a:t>
            </a:r>
            <a:r>
              <a:rPr lang="en-US" dirty="0" err="1"/>
              <a:t>platysma</a:t>
            </a:r>
            <a:r>
              <a:rPr lang="en-US" dirty="0"/>
              <a:t> and is hardly demonstrable as a separate layer.</a:t>
            </a:r>
          </a:p>
        </p:txBody>
      </p:sp>
      <p:sp>
        <p:nvSpPr>
          <p:cNvPr id="4" name="Footer Placeholder 3">
            <a:extLst>
              <a:ext uri="{FF2B5EF4-FFF2-40B4-BE49-F238E27FC236}">
                <a16:creationId xmlns:a16="http://schemas.microsoft.com/office/drawing/2014/main" id="{D95947EB-1859-0DC9-8A0C-098646ADA804}"/>
              </a:ext>
            </a:extLst>
          </p:cNvPr>
          <p:cNvSpPr>
            <a:spLocks noGrp="1"/>
          </p:cNvSpPr>
          <p:nvPr>
            <p:ph type="ftr" sz="quarter" idx="11"/>
          </p:nvPr>
        </p:nvSpPr>
        <p:spPr/>
        <p:txBody>
          <a:bodyPr/>
          <a:lstStyle/>
          <a:p>
            <a:pPr>
              <a:defRPr/>
            </a:pPr>
            <a:r>
              <a:rPr lang="en-US" dirty="0"/>
              <a:t>MBBSPPT.COM</a:t>
            </a:r>
          </a:p>
        </p:txBody>
      </p:sp>
      <p:sp>
        <p:nvSpPr>
          <p:cNvPr id="5" name="Slide Number Placeholder 4">
            <a:extLst>
              <a:ext uri="{FF2B5EF4-FFF2-40B4-BE49-F238E27FC236}">
                <a16:creationId xmlns:a16="http://schemas.microsoft.com/office/drawing/2014/main" id="{58A550DE-A225-10EE-8C0F-4AC57E1959FD}"/>
              </a:ext>
            </a:extLst>
          </p:cNvPr>
          <p:cNvSpPr>
            <a:spLocks noGrp="1"/>
          </p:cNvSpPr>
          <p:nvPr>
            <p:ph type="sldNum" sz="quarter" idx="12"/>
          </p:nvPr>
        </p:nvSpPr>
        <p:spPr/>
        <p:txBody>
          <a:bodyPr/>
          <a:lstStyle/>
          <a:p>
            <a:pPr>
              <a:defRPr/>
            </a:pPr>
            <a:fld id="{FBBEA9E9-E08A-4988-B977-3C87D6B9F491}"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685800" y="304800"/>
            <a:ext cx="7543800" cy="6378575"/>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FD510B58-1BA4-0D91-1565-F51991E11F75}"/>
              </a:ext>
            </a:extLst>
          </p:cNvPr>
          <p:cNvSpPr>
            <a:spLocks noGrp="1"/>
          </p:cNvSpPr>
          <p:nvPr>
            <p:ph type="sldNum" sz="quarter" idx="12"/>
          </p:nvPr>
        </p:nvSpPr>
        <p:spPr/>
        <p:txBody>
          <a:bodyPr/>
          <a:lstStyle/>
          <a:p>
            <a:pPr>
              <a:defRPr/>
            </a:pPr>
            <a:fld id="{1FB5A657-4CDA-4B29-99FE-65EAEF8293A5}"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314" name="Picture 5" descr="dcf3"/>
          <p:cNvPicPr>
            <a:picLocks noChangeAspect="1" noChangeArrowheads="1"/>
          </p:cNvPicPr>
          <p:nvPr/>
        </p:nvPicPr>
        <p:blipFill>
          <a:blip r:embed="rId2"/>
          <a:srcRect/>
          <a:stretch>
            <a:fillRect/>
          </a:stretch>
        </p:blipFill>
        <p:spPr bwMode="auto">
          <a:xfrm>
            <a:off x="2095500" y="-25400"/>
            <a:ext cx="4953000" cy="690880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17FD2F5F-D79C-8DC7-28C8-8AC16534EA98}"/>
              </a:ext>
            </a:extLst>
          </p:cNvPr>
          <p:cNvSpPr>
            <a:spLocks noGrp="1"/>
          </p:cNvSpPr>
          <p:nvPr>
            <p:ph type="sldNum" sz="quarter" idx="12"/>
          </p:nvPr>
        </p:nvSpPr>
        <p:spPr/>
        <p:txBody>
          <a:bodyPr/>
          <a:lstStyle/>
          <a:p>
            <a:pPr>
              <a:defRPr/>
            </a:pPr>
            <a:fld id="{1FB5A657-4CDA-4B29-99FE-65EAEF8293A5}"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76866" y="915337"/>
            <a:ext cx="6798734" cy="1303867"/>
          </a:xfrm>
        </p:spPr>
        <p:txBody>
          <a:bodyPr>
            <a:normAutofit fontScale="90000"/>
          </a:bodyPr>
          <a:lstStyle/>
          <a:p>
            <a:r>
              <a:rPr lang="en-US" dirty="0"/>
              <a:t>The investing layer of deep cervical fascia</a:t>
            </a:r>
          </a:p>
        </p:txBody>
      </p:sp>
      <p:sp>
        <p:nvSpPr>
          <p:cNvPr id="14339" name="Rectangle 3"/>
          <p:cNvSpPr>
            <a:spLocks noGrp="1" noChangeArrowheads="1"/>
          </p:cNvSpPr>
          <p:nvPr>
            <p:ph idx="1"/>
          </p:nvPr>
        </p:nvSpPr>
        <p:spPr>
          <a:xfrm>
            <a:off x="1176865" y="2490135"/>
            <a:ext cx="6798736" cy="3444997"/>
          </a:xfrm>
        </p:spPr>
        <p:txBody>
          <a:bodyPr>
            <a:normAutofit fontScale="70000" lnSpcReduction="20000"/>
          </a:bodyPr>
          <a:lstStyle/>
          <a:p>
            <a:r>
              <a:rPr lang="en-US" dirty="0"/>
              <a:t>The investing layer of deep cervical fascia, the most superficial deep fascial layer, surrounds the entire neck deep to the skin and subcutaneous tissue. At the four corners of the neck, it splits into superficial and deep layers to enclose (invest) the trapezius and sternocleidomastoid (SCM) muscles. Superiorly, the investing layer of deep cervical fascia attaches to :</a:t>
            </a:r>
          </a:p>
          <a:p>
            <a:r>
              <a:rPr lang="en-US" dirty="0"/>
              <a:t>Superior nuchal line of the occipital bone.</a:t>
            </a:r>
          </a:p>
          <a:p>
            <a:r>
              <a:rPr lang="en-US" dirty="0"/>
              <a:t>Mastoid processes of the temporal bones.</a:t>
            </a:r>
          </a:p>
          <a:p>
            <a:r>
              <a:rPr lang="en-US" dirty="0"/>
              <a:t>Zygomatic arches.</a:t>
            </a:r>
          </a:p>
          <a:p>
            <a:r>
              <a:rPr lang="en-US" dirty="0"/>
              <a:t>Inferior border of the mandible.</a:t>
            </a:r>
          </a:p>
          <a:p>
            <a:r>
              <a:rPr lang="en-US" dirty="0"/>
              <a:t>Hyoid bone.</a:t>
            </a:r>
          </a:p>
          <a:p>
            <a:r>
              <a:rPr lang="en-US" dirty="0"/>
              <a:t>Spinous processes of the cervical vertebrae.</a:t>
            </a:r>
          </a:p>
        </p:txBody>
      </p:sp>
      <p:sp>
        <p:nvSpPr>
          <p:cNvPr id="4" name="Footer Placeholder 3">
            <a:extLst>
              <a:ext uri="{FF2B5EF4-FFF2-40B4-BE49-F238E27FC236}">
                <a16:creationId xmlns:a16="http://schemas.microsoft.com/office/drawing/2014/main" id="{FE9F57BE-7800-D901-E8C8-F897FB4D3DF1}"/>
              </a:ext>
            </a:extLst>
          </p:cNvPr>
          <p:cNvSpPr>
            <a:spLocks noGrp="1"/>
          </p:cNvSpPr>
          <p:nvPr>
            <p:ph type="ftr" sz="quarter" idx="11"/>
          </p:nvPr>
        </p:nvSpPr>
        <p:spPr/>
        <p:txBody>
          <a:bodyPr/>
          <a:lstStyle/>
          <a:p>
            <a:pPr>
              <a:defRPr/>
            </a:pPr>
            <a:r>
              <a:rPr lang="en-US" dirty="0"/>
              <a:t>MBBSPPT.COM</a:t>
            </a:r>
          </a:p>
        </p:txBody>
      </p:sp>
      <p:sp>
        <p:nvSpPr>
          <p:cNvPr id="5" name="Slide Number Placeholder 4">
            <a:extLst>
              <a:ext uri="{FF2B5EF4-FFF2-40B4-BE49-F238E27FC236}">
                <a16:creationId xmlns:a16="http://schemas.microsoft.com/office/drawing/2014/main" id="{AA58FB75-741D-AF25-FEBC-0F2B925952CD}"/>
              </a:ext>
            </a:extLst>
          </p:cNvPr>
          <p:cNvSpPr>
            <a:spLocks noGrp="1"/>
          </p:cNvSpPr>
          <p:nvPr>
            <p:ph type="sldNum" sz="quarter" idx="12"/>
          </p:nvPr>
        </p:nvSpPr>
        <p:spPr/>
        <p:txBody>
          <a:bodyPr/>
          <a:lstStyle/>
          <a:p>
            <a:pPr>
              <a:defRPr/>
            </a:pPr>
            <a:fld id="{FBBEA9E9-E08A-4988-B977-3C87D6B9F491}" type="slidenum">
              <a:rPr lang="en-US" smtClean="0"/>
              <a:pPr>
                <a:defRPr/>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2357</TotalTime>
  <Words>1708</Words>
  <Application>Microsoft Office PowerPoint</Application>
  <PresentationFormat>On-screen Show (4:3)</PresentationFormat>
  <Paragraphs>144</Paragraphs>
  <Slides>31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6" baseType="lpstr">
      <vt:lpstr>Arial</vt:lpstr>
      <vt:lpstr>Calibri</vt:lpstr>
      <vt:lpstr>Garamond</vt:lpstr>
      <vt:lpstr>Organic</vt:lpstr>
      <vt:lpstr>Bitmap Image</vt:lpstr>
      <vt:lpstr>CERVICAL FASCIA </vt:lpstr>
      <vt:lpstr>CERVICAL FASCIA </vt:lpstr>
      <vt:lpstr>PowerPoint Presentation</vt:lpstr>
      <vt:lpstr>PowerPoint Presentation</vt:lpstr>
      <vt:lpstr>PowerPoint Presentation</vt:lpstr>
      <vt:lpstr>Superficial fascia </vt:lpstr>
      <vt:lpstr>PowerPoint Presentation</vt:lpstr>
      <vt:lpstr>PowerPoint Presentation</vt:lpstr>
      <vt:lpstr>The investing layer of deep cervical fascia</vt:lpstr>
      <vt:lpstr>Inferior  to its attachment to the mandible</vt:lpstr>
      <vt:lpstr>PowerPoint Presentation</vt:lpstr>
      <vt:lpstr>The prevertebral fascia</vt:lpstr>
      <vt:lpstr>The prevertebral fascia</vt:lpstr>
      <vt:lpstr>PowerPoint Presentation</vt:lpstr>
      <vt:lpstr>Pretracheal Layer of Deep Cervical Fascia</vt:lpstr>
      <vt:lpstr>PowerPoint Presentation</vt:lpstr>
      <vt:lpstr>The Carotid Sheath </vt:lpstr>
      <vt:lpstr>PowerPoint Presentation</vt:lpstr>
      <vt:lpstr>Axillary Sheath</vt:lpstr>
      <vt:lpstr> Alar Fascia</vt:lpstr>
      <vt:lpstr>Buccopharyngeal fascia</vt:lpstr>
      <vt:lpstr>Pharyngobasilar Fascia</vt:lpstr>
      <vt:lpstr>Cervical(mandibular)Ligaments</vt:lpstr>
      <vt:lpstr>The Retropharyngeal Space</vt:lpstr>
      <vt:lpstr>Spread of Infections in the Neck</vt:lpstr>
      <vt:lpstr>Acute Infections of the Fascial Spaces of the Neck</vt:lpstr>
      <vt:lpstr>Chronic Infection of the Fascial Spaces of the Neck</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CERVICAL FASCIA</dc:title>
  <dc:creator>Owner</dc:creator>
  <cp:lastModifiedBy>Rajesh Patel</cp:lastModifiedBy>
  <cp:revision>99</cp:revision>
  <dcterms:created xsi:type="dcterms:W3CDTF">2008-12-22T13:53:35Z</dcterms:created>
  <dcterms:modified xsi:type="dcterms:W3CDTF">2024-06-02T11:47:28Z</dcterms:modified>
</cp:coreProperties>
</file>