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9" r:id="rId4"/>
    <p:sldId id="260" r:id="rId5"/>
    <p:sldId id="272" r:id="rId6"/>
    <p:sldId id="274" r:id="rId7"/>
    <p:sldId id="261" r:id="rId8"/>
    <p:sldId id="294" r:id="rId9"/>
    <p:sldId id="262" r:id="rId10"/>
    <p:sldId id="275" r:id="rId11"/>
    <p:sldId id="263" r:id="rId12"/>
    <p:sldId id="264" r:id="rId13"/>
    <p:sldId id="265" r:id="rId14"/>
    <p:sldId id="276" r:id="rId15"/>
    <p:sldId id="266" r:id="rId16"/>
    <p:sldId id="267" r:id="rId17"/>
    <p:sldId id="268" r:id="rId18"/>
    <p:sldId id="270" r:id="rId19"/>
    <p:sldId id="271" r:id="rId20"/>
    <p:sldId id="277" r:id="rId21"/>
    <p:sldId id="278" r:id="rId22"/>
    <p:sldId id="273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103"/>
    <a:srgbClr val="FF9933"/>
    <a:srgbClr val="7F0356"/>
    <a:srgbClr val="660033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7B3572C-7961-4CF9-BCB3-300053AA031B}" type="datetimeFigureOut">
              <a:rPr lang="en-IN"/>
              <a:pPr>
                <a:defRPr/>
              </a:pPr>
              <a:t>01-06-2017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9C9BA6-69DA-47F0-B9B0-B87BB38C436D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934772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8A3F4DF-2070-4007-9101-597195FA6296}" type="slidenum">
              <a:rPr lang="en-IN" altLang="en-US" sz="1200"/>
              <a:pPr eaLnBrk="1" hangingPunct="1"/>
              <a:t>10</a:t>
            </a:fld>
            <a:endParaRPr lang="en-IN" altLang="en-US" sz="1200"/>
          </a:p>
        </p:txBody>
      </p:sp>
    </p:spTree>
    <p:extLst>
      <p:ext uri="{BB962C8B-B14F-4D97-AF65-F5344CB8AC3E}">
        <p14:creationId xmlns:p14="http://schemas.microsoft.com/office/powerpoint/2010/main" val="343480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4F4CE-AFAA-4D59-857E-F725D0ACF5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473287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A87DA-FC36-4255-AE69-B6BC04BAAE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236088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8669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4483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22603-F0BE-4C53-8E0F-E58EF4EAB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511529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467600" cy="1143000"/>
          </a:xfrm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legreya Sans SC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88840"/>
            <a:ext cx="7467600" cy="4114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legreya Sans SC" pitchFamily="2" charset="0"/>
              </a:defRPr>
            </a:lvl1pPr>
            <a:lvl2pPr>
              <a:defRPr sz="2800">
                <a:solidFill>
                  <a:schemeClr val="tx1"/>
                </a:solidFill>
                <a:latin typeface="Alegreya Sans SC" pitchFamily="2" charset="0"/>
              </a:defRPr>
            </a:lvl2pPr>
            <a:lvl3pPr>
              <a:defRPr sz="2800">
                <a:solidFill>
                  <a:schemeClr val="tx1"/>
                </a:solidFill>
                <a:latin typeface="Alegreya Sans SC" pitchFamily="2" charset="0"/>
              </a:defRPr>
            </a:lvl3pPr>
            <a:lvl4pPr>
              <a:defRPr sz="2800">
                <a:solidFill>
                  <a:schemeClr val="tx1"/>
                </a:solidFill>
                <a:latin typeface="Alegreya Sans SC" pitchFamily="2" charset="0"/>
              </a:defRPr>
            </a:lvl4pPr>
            <a:lvl5pPr>
              <a:defRPr sz="2800">
                <a:solidFill>
                  <a:schemeClr val="tx1"/>
                </a:solidFill>
                <a:latin typeface="Alegreya Sans SC" pitchFamily="2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27D7F-BCBC-45ED-8CB5-4B08B0F05F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653450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9670B-58A2-47D5-A00B-312F55F53D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273343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65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65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EC7A6-012C-4353-87F8-5E3D3C16C4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100081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3CDD9-5296-4EEA-919A-0753107760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444836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5222D-1A0E-4D27-80B3-BD718FA5EB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960357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3462E-855E-4310-8C78-31BA0EBAE7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445112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80E98-AC91-4B3D-AB03-55541757C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628210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507BE-FDEF-4920-9329-3EFDA5B9FE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588274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467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1"/>
            <a:r>
              <a:rPr lang="en-US" altLang="en-US" smtClean="0"/>
              <a:t>Fourth level</a:t>
            </a:r>
          </a:p>
          <a:p>
            <a:pPr lvl="2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C693AA-5172-41EC-ABFC-72115F91CD1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 descr="70%"/>
          <p:cNvSpPr>
            <a:spLocks noChangeArrowheads="1"/>
          </p:cNvSpPr>
          <p:nvPr/>
        </p:nvSpPr>
        <p:spPr bwMode="auto">
          <a:xfrm>
            <a:off x="0" y="0"/>
            <a:ext cx="1066800" cy="6858000"/>
          </a:xfrm>
          <a:prstGeom prst="rect">
            <a:avLst/>
          </a:prstGeom>
          <a:pattFill prst="pct70">
            <a:fgClr>
              <a:srgbClr val="003399"/>
            </a:fgClr>
            <a:bgClr>
              <a:schemeClr val="bg1"/>
            </a:bgClr>
          </a:patt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IN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66800" y="228600"/>
            <a:ext cx="8077200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1066800" y="6629400"/>
            <a:ext cx="8077200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" name="Lin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anose="05000000000000000000" pitchFamily="2" charset="2"/>
        <a:buChar char="Ø"/>
        <a:defRPr sz="3200">
          <a:solidFill>
            <a:srgbClr val="7F035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anose="05000000000000000000" pitchFamily="2" charset="2"/>
        <a:buChar char="Ø"/>
        <a:defRPr sz="3200">
          <a:solidFill>
            <a:srgbClr val="7F035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anose="05000000000000000000" pitchFamily="2" charset="2"/>
        <a:buChar char="Ø"/>
        <a:defRPr sz="3200">
          <a:solidFill>
            <a:srgbClr val="7F035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anose="05000000000000000000" pitchFamily="2" charset="2"/>
        <a:buChar char="Ø"/>
        <a:defRPr sz="3200">
          <a:solidFill>
            <a:srgbClr val="6600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anose="05000000000000000000" pitchFamily="2" charset="2"/>
        <a:buChar char="Ø"/>
        <a:defRPr sz="3200">
          <a:solidFill>
            <a:srgbClr val="6600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Ø"/>
        <a:defRPr sz="3200">
          <a:solidFill>
            <a:srgbClr val="6600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Ø"/>
        <a:defRPr sz="3200">
          <a:solidFill>
            <a:srgbClr val="6600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Ø"/>
        <a:defRPr sz="3200">
          <a:solidFill>
            <a:srgbClr val="6600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Ø"/>
        <a:defRPr sz="3200">
          <a:solidFill>
            <a:srgbClr val="6600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467600" cy="1143000"/>
          </a:xfrm>
        </p:spPr>
        <p:txBody>
          <a:bodyPr/>
          <a:lstStyle/>
          <a:p>
            <a:pPr algn="l" eaLnBrk="1" hangingPunct="1"/>
            <a:r>
              <a:rPr lang="en-US" altLang="en-US" sz="4800" dirty="0" smtClean="0"/>
              <a:t>CHILDHOOD OBESITY</a:t>
            </a:r>
            <a:br>
              <a:rPr lang="en-US" altLang="en-US" sz="4800" dirty="0" smtClean="0"/>
            </a:br>
            <a:r>
              <a:rPr lang="en-US" altLang="en-US" sz="2000" dirty="0" smtClean="0"/>
              <a:t>BY MBBSPPT.COM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pic>
        <p:nvPicPr>
          <p:cNvPr id="13315" name="Picture 4" descr="C:\My Documents\My Pictures\fat chil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88840"/>
            <a:ext cx="2343646" cy="296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Mechanism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7467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</a:pPr>
            <a:r>
              <a:rPr lang="en-US" altLang="en-US" b="1" smtClean="0"/>
              <a:t>Increased metabolic efficiency Lower BMR: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smtClean="0"/>
              <a:t> BMR of children with at-least one obese parent    10% lower than children of lean parents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</a:pPr>
            <a:r>
              <a:rPr lang="en-US" altLang="en-US" b="1" smtClean="0"/>
              <a:t>Lower spontaneous physical activity: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Marlett" pitchFamily="2" charset="2"/>
              <a:buNone/>
            </a:pPr>
            <a:r>
              <a:rPr lang="en-US" altLang="en-US" sz="2400" smtClean="0"/>
              <a:t>Decreased energy expenditure upto 500 Cal/day in obese children as a result of spontaneous activity(ie fidgeting)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03266" y="279903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Environmental factors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12875"/>
            <a:ext cx="7305675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Sedentary life style: </a:t>
            </a:r>
            <a:r>
              <a:rPr lang="en-US" altLang="en-US" sz="2400" smtClean="0"/>
              <a:t>20% children do not perform &gt; 2hrs of rigorous physical activity/ week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TV viewing/computers: </a:t>
            </a:r>
            <a:r>
              <a:rPr lang="en-US" altLang="en-US" sz="2400" smtClean="0"/>
              <a:t>33% of 10-15 year olds watch &gt; 5 hrs of TV/day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Unlimited access to food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Academic pressures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Feeding practices:  </a:t>
            </a:r>
            <a:r>
              <a:rPr lang="en-US" altLang="en-US" sz="2400" smtClean="0"/>
              <a:t>Eating out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                              Eating in front of TV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                              Skipping breakfast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? Over-estimated energy requirements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Dietary factors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484313"/>
            <a:ext cx="7467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Unlimited availability of palatable and high Cal density food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Increased soft drink consumption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Amount of fat in household cooking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Decreased energy requirement in obese due to decreased fat free mass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is-reporting of food intake &amp; physical activity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23850" y="981075"/>
            <a:ext cx="8515350" cy="4400550"/>
          </a:xfrm>
          <a:custGeom>
            <a:avLst/>
            <a:gdLst>
              <a:gd name="T0" fmla="*/ 0 w 8515672"/>
              <a:gd name="T1" fmla="*/ 0 h 4126110"/>
              <a:gd name="T2" fmla="*/ 8515350 w 8515672"/>
              <a:gd name="T3" fmla="*/ 0 h 4126110"/>
              <a:gd name="T4" fmla="*/ 8515350 w 8515672"/>
              <a:gd name="T5" fmla="*/ 4691776 h 4126110"/>
              <a:gd name="T6" fmla="*/ 4179303 w 8515672"/>
              <a:gd name="T7" fmla="*/ 4693942 h 4126110"/>
              <a:gd name="T8" fmla="*/ 0 w 8515672"/>
              <a:gd name="T9" fmla="*/ 4691776 h 4126110"/>
              <a:gd name="T10" fmla="*/ 0 w 8515672"/>
              <a:gd name="T11" fmla="*/ 0 h 41261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515672"/>
              <a:gd name="T19" fmla="*/ 0 h 4126110"/>
              <a:gd name="T20" fmla="*/ 8515672 w 8515672"/>
              <a:gd name="T21" fmla="*/ 4126110 h 41261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15672" h="4126110">
                <a:moveTo>
                  <a:pt x="0" y="0"/>
                </a:moveTo>
                <a:lnTo>
                  <a:pt x="8515672" y="0"/>
                </a:lnTo>
                <a:lnTo>
                  <a:pt x="8515672" y="4124206"/>
                </a:lnTo>
                <a:lnTo>
                  <a:pt x="4179461" y="4126110"/>
                </a:lnTo>
                <a:lnTo>
                  <a:pt x="0" y="4124206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Alegreya Sans SC" panose="00000500000000000000" pitchFamily="2" charset="0"/>
              </a:rPr>
              <a:t>    Parents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2800">
              <a:solidFill>
                <a:srgbClr val="7F0356"/>
              </a:solidFill>
              <a:latin typeface="Alegreya Sans SC" panose="00000500000000000000" pitchFamily="2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Alegreya Sans SC" panose="00000500000000000000" pitchFamily="2" charset="0"/>
              </a:rPr>
              <a:t>                      Environment                    Genetic susceptibility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Alegreya Sans SC" panose="00000500000000000000" pitchFamily="2" charset="0"/>
              </a:rPr>
              <a:t>Food preferences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Alegreya Sans SC" panose="00000500000000000000" pitchFamily="2" charset="0"/>
              </a:rPr>
              <a:t>Food consumption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Alegreya Sans SC" panose="00000500000000000000" pitchFamily="2" charset="0"/>
              </a:rPr>
              <a:t>Physical activity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Alegreya Sans SC" panose="00000500000000000000" pitchFamily="2" charset="0"/>
              </a:rPr>
              <a:t>                                   </a:t>
            </a:r>
            <a:r>
              <a:rPr lang="en-US" altLang="en-US" sz="2800">
                <a:latin typeface="Alegreya Sans SC" panose="00000500000000000000" pitchFamily="2" charset="0"/>
              </a:rPr>
              <a:t>                              </a:t>
            </a:r>
            <a:r>
              <a:rPr lang="en-US" altLang="en-US" sz="2800" b="1">
                <a:latin typeface="Alegreya Sans SC" panose="00000500000000000000" pitchFamily="2" charset="0"/>
              </a:rPr>
              <a:t>Obesity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H="1">
            <a:off x="3810000" y="1447800"/>
            <a:ext cx="83820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4648200" y="1447800"/>
            <a:ext cx="83820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3429000" y="2781300"/>
            <a:ext cx="0" cy="2232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6" name="Line 8"/>
          <p:cNvSpPr>
            <a:spLocks noChangeShapeType="1"/>
          </p:cNvSpPr>
          <p:nvPr/>
        </p:nvSpPr>
        <p:spPr bwMode="auto">
          <a:xfrm>
            <a:off x="3429000" y="5013325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>
            <a:off x="6126163" y="2781300"/>
            <a:ext cx="0" cy="2232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 flipH="1">
            <a:off x="5486400" y="5013325"/>
            <a:ext cx="639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2656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Pathological obesity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467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Accounts for &lt; 1% of cases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Genetic syndromes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Endocrine disorders: </a:t>
            </a:r>
            <a:r>
              <a:rPr lang="en-US" altLang="en-US" sz="2400" smtClean="0"/>
              <a:t>Hypercortisolism, hypothyroidism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CNS causes: </a:t>
            </a:r>
            <a:r>
              <a:rPr lang="en-US" altLang="en-US" sz="2400" smtClean="0"/>
              <a:t>Trauma, tumors, post-infectious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Others: </a:t>
            </a:r>
            <a:r>
              <a:rPr lang="en-US" altLang="en-US" sz="2400" smtClean="0"/>
              <a:t>Immobilisation, drugs, muscular dystrophy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2656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Complications of Obesity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467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 Hypertension: 10-30% children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( M Verma et al Ludhiana, Gupta et al, Jaipur)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Obese children have 2.4 fold risk for elevated BP and up-to 10 fold risk for adult 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Greater increase noted in children with abdominal adiposity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Weight loss decreases blood pressure in most cases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755576" y="548680"/>
            <a:ext cx="7772400" cy="588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>
                <a:srgbClr val="CC3399"/>
              </a:buClr>
              <a:buFont typeface="Marlett" pitchFamily="2" charset="2"/>
              <a:buNone/>
            </a:pPr>
            <a:r>
              <a:rPr lang="en-US" altLang="en-US" sz="4400" b="1" dirty="0">
                <a:latin typeface="Alegreya Sans SC" panose="00000500000000000000" pitchFamily="2" charset="0"/>
              </a:rPr>
              <a:t>Type 2 DM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latin typeface="Alegreya Sans SC" panose="00000500000000000000" pitchFamily="2" charset="0"/>
              </a:rPr>
              <a:t>Prevalence increasing wherever childhood obesity is increasing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latin typeface="Alegreya Sans SC" panose="00000500000000000000" pitchFamily="2" charset="0"/>
              </a:rPr>
              <a:t>Japan: 30 fold increase in its prevalence over last 20 years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latin typeface="Alegreya Sans SC" panose="00000500000000000000" pitchFamily="2" charset="0"/>
              </a:rPr>
              <a:t>Obesity single most important risk factor for insulin resistance &amp; cardiovascular risk factors, worse in children who were LBW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latin typeface="Alegreya Sans SC" panose="00000500000000000000" pitchFamily="2" charset="0"/>
              </a:rPr>
              <a:t> Many cases found on routine blood glucose testing rather than from symptoms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latin typeface="Alegreya Sans SC" panose="00000500000000000000" pitchFamily="2" charset="0"/>
              </a:rPr>
              <a:t>Spontaneous weight loss in adolescents may be a sign of its onset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en-US" sz="2800" dirty="0">
              <a:solidFill>
                <a:srgbClr val="7F0356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2175" y="325438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Complications </a:t>
            </a:r>
            <a:r>
              <a:rPr lang="en-US" altLang="en-US" dirty="0" err="1" smtClean="0"/>
              <a:t>contd</a:t>
            </a:r>
            <a:endParaRPr lang="en-US" alt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172450" cy="4362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Hypercholesterolemia, decreased HDL, increased TG, LDL           Increased risk of CAD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Early menarche, menstrual disturbances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 </a:t>
            </a:r>
            <a:r>
              <a:rPr lang="en-US" altLang="en-US" b="1" smtClean="0"/>
              <a:t>Orthopedic Complications: </a:t>
            </a:r>
            <a:r>
              <a:rPr lang="en-US" altLang="en-US" smtClean="0"/>
              <a:t>Genu valgum, slipped femoral head epiphysis, Blount disease, flat feet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b="1" smtClean="0"/>
              <a:t>Sleep apnea: </a:t>
            </a:r>
            <a:r>
              <a:rPr lang="en-US" altLang="en-US" smtClean="0"/>
              <a:t>central &amp; obstructive,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Marlett" pitchFamily="2" charset="2"/>
              <a:buNone/>
            </a:pPr>
            <a:r>
              <a:rPr lang="en-US" altLang="en-US" smtClean="0"/>
              <a:t>   chronic hypoxemia, hypercapnea, day time somnolence</a:t>
            </a:r>
            <a:endParaRPr lang="en-US" altLang="en-US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Inter-triginous infections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29700" name="AutoShape 5"/>
          <p:cNvSpPr>
            <a:spLocks noChangeArrowheads="1"/>
          </p:cNvSpPr>
          <p:nvPr/>
        </p:nvSpPr>
        <p:spPr bwMode="auto">
          <a:xfrm>
            <a:off x="2124075" y="2163763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IN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971550" y="549275"/>
            <a:ext cx="7315200" cy="393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>
                <a:latin typeface="Alegreya Sans SC" panose="00000500000000000000" pitchFamily="2" charset="0"/>
              </a:rPr>
              <a:t>Psychological complications</a:t>
            </a:r>
          </a:p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Wingdings" panose="05000000000000000000" pitchFamily="2" charset="2"/>
              <a:buChar char="Ø"/>
            </a:pPr>
            <a:r>
              <a:rPr lang="en-US" altLang="en-US" sz="2800">
                <a:latin typeface="Alegreya Sans SC" panose="00000500000000000000" pitchFamily="2" charset="0"/>
              </a:rPr>
              <a:t>Viewed as clumsy, unattractive, over-indulgent</a:t>
            </a:r>
          </a:p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Wingdings" panose="05000000000000000000" pitchFamily="2" charset="2"/>
              <a:buChar char="Ø"/>
            </a:pPr>
            <a:r>
              <a:rPr lang="en-US" altLang="en-US" sz="2800">
                <a:latin typeface="Alegreya Sans SC" panose="00000500000000000000" pitchFamily="2" charset="0"/>
              </a:rPr>
              <a:t>Teased on the play ground, excluded from games</a:t>
            </a:r>
          </a:p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Wingdings" panose="05000000000000000000" pitchFamily="2" charset="2"/>
              <a:buChar char="Ø"/>
            </a:pPr>
            <a:r>
              <a:rPr lang="en-US" altLang="en-US" sz="2800">
                <a:latin typeface="Alegreya Sans SC" panose="00000500000000000000" pitchFamily="2" charset="0"/>
              </a:rPr>
              <a:t>Lowered self-image, withdrawal     from social contact</a:t>
            </a:r>
          </a:p>
        </p:txBody>
      </p:sp>
      <p:pic>
        <p:nvPicPr>
          <p:cNvPr id="30723" name="Picture 3" descr="C:\My Documents\My Pictures\boy fat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48125"/>
            <a:ext cx="32766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661205"/>
            <a:ext cx="8928100" cy="1008063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Evaluation of an obese child: History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endParaRPr lang="en-US" altLang="en-US" sz="32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467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Dietary details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Activity pattern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Mental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School performance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Drug intake, H/O CNS injury/infection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Psycho-social concerns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Prevalence of obesity &amp; body fat distribution in other family members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Risk of obesity related morbidity in family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Obesity in children: An emerging concern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7467600" cy="4457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Common nutritional problem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USA 22% of children and adolescents overweight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Prevalence increased by almost 50% in last 2 decades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India: High prevalence among the urban affluent adolescents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    Delhi: 24.7% overweight, 7.4% obese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    Chennai: 9.6% overweight, 6% obese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    Jaipur: 10.1% overweight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3534" y="332656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Examination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4676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Accurate height &amp; weight</a:t>
            </a:r>
          </a:p>
          <a:p>
            <a:pPr eaLnBrk="1" hangingPunct="1"/>
            <a:r>
              <a:rPr lang="en-US" altLang="en-US" smtClean="0"/>
              <a:t>Parental height</a:t>
            </a:r>
          </a:p>
          <a:p>
            <a:pPr eaLnBrk="1" hangingPunct="1"/>
            <a:r>
              <a:rPr lang="en-US" altLang="en-US" smtClean="0"/>
              <a:t>Blood pressure</a:t>
            </a:r>
          </a:p>
          <a:p>
            <a:pPr eaLnBrk="1" hangingPunct="1"/>
            <a:r>
              <a:rPr lang="en-US" altLang="en-US" smtClean="0"/>
              <a:t>Pubertal staging</a:t>
            </a:r>
          </a:p>
          <a:p>
            <a:pPr eaLnBrk="1" hangingPunct="1"/>
            <a:r>
              <a:rPr lang="en-US" altLang="en-US" smtClean="0"/>
              <a:t>Acanthosis nigricans</a:t>
            </a:r>
          </a:p>
          <a:p>
            <a:pPr eaLnBrk="1" hangingPunct="1"/>
            <a:r>
              <a:rPr lang="en-US" altLang="en-US" smtClean="0"/>
              <a:t>Dysmorphic features</a:t>
            </a:r>
          </a:p>
          <a:p>
            <a:pPr eaLnBrk="1" hangingPunct="1"/>
            <a:r>
              <a:rPr lang="en-US" altLang="en-US" smtClean="0"/>
              <a:t>Development assessment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32772" name="Picture 4" descr="C:\My Documents\My Pictures\acanth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35538"/>
            <a:ext cx="2743200" cy="19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77975"/>
            <a:ext cx="7467600" cy="10080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Investigations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371600"/>
            <a:ext cx="7343775" cy="5010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/>
              <a:t>Guided by clinical presentation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b="1" smtClean="0"/>
              <a:t>Simple obesity: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Lipid profile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Fasting blood glucose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Bone age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/>
              <a:t>Suspected pathological obesity: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Thyroid profile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Plasma cortisol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GH studies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Pituitary evaluation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A:\a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3415" y="332656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Management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467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Difficult &amp; frustrating to treat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Physicians avoid taking care of obese children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      - </a:t>
            </a:r>
            <a:r>
              <a:rPr lang="en-US" altLang="en-US" b="1" smtClean="0"/>
              <a:t>Parental fault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/>
              <a:t>       - Psychological problem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Dieticians hand out meal plans unsuccessful on previous many occasions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Some myths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84313"/>
            <a:ext cx="7467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Obesity equates with health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AF1D70"/>
                </a:solidFill>
              </a:rPr>
              <a:t>   </a:t>
            </a:r>
            <a:r>
              <a:rPr lang="en-US" altLang="en-US" b="1" smtClean="0"/>
              <a:t>Fact: Obese children have well documented   morbidity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Obesity will reduce/disappear during growth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AF1D70"/>
                </a:solidFill>
              </a:rPr>
              <a:t>   </a:t>
            </a:r>
            <a:r>
              <a:rPr lang="en-US" altLang="en-US" b="1" smtClean="0"/>
              <a:t>Fact: It does not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Dietary restriction will impair normal growth and development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AF1D70"/>
                </a:solidFill>
              </a:rPr>
              <a:t>   </a:t>
            </a:r>
            <a:r>
              <a:rPr lang="en-US" altLang="en-US" b="1" smtClean="0"/>
              <a:t>Fact: only 2-4% of daily energy requirement is used for growth &amp; obese children are over-nourished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rgbClr val="FF8103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3885" y="620688"/>
            <a:ext cx="7561262" cy="11255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Aim of therapy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12875"/>
            <a:ext cx="7467600" cy="43195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Life long weight control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Decrease energy intake while allowing normal growth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b="1" smtClean="0"/>
              <a:t>If weight reduction is planned: </a:t>
            </a:r>
            <a:r>
              <a:rPr lang="en-US" altLang="en-US" smtClean="0"/>
              <a:t>Serious commitment of all involved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Weight cycling to be avoided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Individualized plan according to the current eating pattern, intellect &amp; degree of motivation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2656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Therapeutic strategies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4676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Nutrition education</a:t>
            </a:r>
          </a:p>
          <a:p>
            <a:pPr eaLnBrk="1" hangingPunct="1"/>
            <a:r>
              <a:rPr lang="en-US" altLang="en-US" smtClean="0"/>
              <a:t>Regular exercise program</a:t>
            </a:r>
          </a:p>
          <a:p>
            <a:pPr eaLnBrk="1" hangingPunct="1"/>
            <a:r>
              <a:rPr lang="en-US" altLang="en-US" smtClean="0"/>
              <a:t>Lifestyle/ behavior modification</a:t>
            </a:r>
          </a:p>
          <a:p>
            <a:pPr eaLnBrk="1" hangingPunct="1"/>
            <a:r>
              <a:rPr lang="en-US" altLang="en-US" smtClean="0"/>
              <a:t>Psychological &amp; family therapy</a:t>
            </a:r>
          </a:p>
          <a:p>
            <a:pPr eaLnBrk="1" hangingPunct="1"/>
            <a:r>
              <a:rPr lang="en-US" altLang="en-US" smtClean="0"/>
              <a:t>? Drugs</a:t>
            </a:r>
          </a:p>
          <a:p>
            <a:pPr eaLnBrk="1" hangingPunct="1"/>
            <a:r>
              <a:rPr lang="en-US" altLang="en-US" smtClean="0"/>
              <a:t>? Surgery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260648"/>
            <a:ext cx="7921625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Diet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467600" cy="4419600"/>
          </a:xfrm>
        </p:spPr>
        <p:txBody>
          <a:bodyPr/>
          <a:lstStyle/>
          <a:p>
            <a:pPr eaLnBrk="1" hangingPunct="1"/>
            <a:r>
              <a:rPr lang="en-US" altLang="en-US" smtClean="0"/>
              <a:t>Same nutritional principals as those for healthy children</a:t>
            </a:r>
          </a:p>
          <a:p>
            <a:pPr eaLnBrk="1" hangingPunct="1"/>
            <a:r>
              <a:rPr lang="en-US" altLang="en-US" smtClean="0"/>
              <a:t>Fats&lt;30% of total calories, proteins 15% &amp; CHO (mostly complex) &gt;55%</a:t>
            </a:r>
          </a:p>
          <a:p>
            <a:pPr eaLnBrk="1" hangingPunct="1"/>
            <a:r>
              <a:rPr lang="en-US" altLang="en-US" smtClean="0"/>
              <a:t>Advisable to refrain from calorie counting</a:t>
            </a:r>
          </a:p>
          <a:p>
            <a:pPr eaLnBrk="1" hangingPunct="1"/>
            <a:r>
              <a:rPr lang="en-US" altLang="en-US" smtClean="0"/>
              <a:t>Avoid use of term “on diet”: 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32656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Diet therapy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7467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/>
              <a:t>Severe dietary restriction avoided: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Loss of lean body mass, nutritional deficiencies &amp; other un-physiological changes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May lead to repeated weight loss failures &amp; non-compliance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Does not promote healthy eating behavior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Safety &amp; long term benefits not documented in children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68413"/>
            <a:ext cx="7723188" cy="5086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Generally sufficient to reduce fat &amp; sugar intake by avoiding high Cal &amp; fried food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Reducing cooking fat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Avoiding mid-meal snacks/ replacing with low Cal snacks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Increasing fiber content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Ensuring family participation in the diet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Role of intensive dietary regimens: Limited to grossly obese children who have achieved their final height and have obesity related complications:  Protein sparing modified fast (PSMF)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rgbClr val="FF9933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32656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Diet therapy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4676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                 Childhood obesity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Hypertension             	Adult obesity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Diabetes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Hyperlipidemia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Orthopedic complications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Psychosocial disorders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Socio-economic effects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>
          <a:xfrm>
            <a:off x="900113" y="18864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Why are we concerned?</a:t>
            </a:r>
          </a:p>
        </p:txBody>
      </p:sp>
      <p:sp>
        <p:nvSpPr>
          <p:cNvPr id="15364" name="AutoShape 6"/>
          <p:cNvSpPr>
            <a:spLocks noChangeArrowheads="1"/>
          </p:cNvSpPr>
          <p:nvPr/>
        </p:nvSpPr>
        <p:spPr bwMode="auto">
          <a:xfrm>
            <a:off x="5292725" y="2514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IN" altLang="en-US"/>
          </a:p>
        </p:txBody>
      </p:sp>
      <p:sp>
        <p:nvSpPr>
          <p:cNvPr id="15365" name="AutoShape 7"/>
          <p:cNvSpPr>
            <a:spLocks noChangeArrowheads="1"/>
          </p:cNvSpPr>
          <p:nvPr/>
        </p:nvSpPr>
        <p:spPr bwMode="auto">
          <a:xfrm>
            <a:off x="3563938" y="3086100"/>
            <a:ext cx="823912" cy="381000"/>
          </a:xfrm>
          <a:prstGeom prst="leftArrow">
            <a:avLst>
              <a:gd name="adj1" fmla="val 50000"/>
              <a:gd name="adj2" fmla="val 5406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IN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Exercise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449513"/>
            <a:ext cx="7467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Important conjunct to diet therapy in a wt loss program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Little effect on short term wt loss but significant long term advantage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Ensure that active games are viewed as fun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Build up slowly keeping in mind child’s preferences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pic>
        <p:nvPicPr>
          <p:cNvPr id="43012" name="Picture 4" descr="C:\My Documents\My Pictures\exerci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80020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Behavior modification &amp; Social Support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4676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Backbone of effective weight loss program</a:t>
            </a:r>
          </a:p>
          <a:p>
            <a:pPr eaLnBrk="1" hangingPunct="1"/>
            <a:r>
              <a:rPr lang="en-US" altLang="en-US" smtClean="0"/>
              <a:t>Convince entire family regarding need for weight loss &amp; ensure their participation</a:t>
            </a:r>
          </a:p>
          <a:p>
            <a:pPr eaLnBrk="1" hangingPunct="1"/>
            <a:r>
              <a:rPr lang="en-US" altLang="en-US" smtClean="0"/>
              <a:t>Encourage other obese family members to lose weight</a:t>
            </a:r>
          </a:p>
          <a:p>
            <a:pPr eaLnBrk="1" hangingPunct="1"/>
            <a:r>
              <a:rPr lang="en-US" altLang="en-US" smtClean="0"/>
              <a:t>Encourage self monitoring of weight &amp; Cal intake, goal setting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pic>
        <p:nvPicPr>
          <p:cNvPr id="44036" name="Picture 4" descr="C:\Program Files\Common Files\Microsoft Shared\Clipart\cagcat50\bd04972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4906963"/>
            <a:ext cx="2466975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14326"/>
            <a:ext cx="7467600" cy="102711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Drug therapy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91550" cy="4878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Obesity is a chronic condition requiring continuous treatment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Both long &amp; short term risks and benefits should be considered before drugs are prescribed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No long term, randomized, double blind, placebo controlled trials comparing the efficacy of drug treatment against that of a program including diet, exercise &amp; behavior modification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adults used for severe obesity with associated co-morbidities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Current role limited to research studies only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7467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/>
              <a:t>Mode of action: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Decreased energy intake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Increased energy output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Decreased absorption of nutrients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/>
              <a:t>Drugs currently recommended for use in adults: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 Sibutramine –now banned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Orlistat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Metformin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14326"/>
            <a:ext cx="7467600" cy="102711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Drug therapy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Prevention: Critical period for intervention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61198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/>
              <a:t>Critical periods for development of obesity: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Pre-natal period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Period of obesity rebound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Adolescence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AF1D70"/>
                </a:solidFill>
              </a:rPr>
              <a:t>  </a:t>
            </a:r>
            <a:r>
              <a:rPr lang="en-US" altLang="en-US" b="1" smtClean="0"/>
              <a:t>Pre-school years best period   for intervention :</a:t>
            </a:r>
            <a:r>
              <a:rPr lang="en-US" altLang="en-US" smtClean="0"/>
              <a:t> Limit  proliferation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   of adipose cells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rgbClr val="FF8103"/>
              </a:solidFill>
            </a:endParaRPr>
          </a:p>
        </p:txBody>
      </p:sp>
      <p:pic>
        <p:nvPicPr>
          <p:cNvPr id="47108" name="Picture 4" descr="C:\My Documents\My Pictures\fat bab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3810000"/>
            <a:ext cx="20415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62450" y="310598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Prevention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30413"/>
            <a:ext cx="7685087" cy="4535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Parental education: Emphasize their role as models of healthy behavior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Knowledge regarding correct diet principles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Encourage development of healthy eating habits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Avoid force feeding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Keep fat intake moderate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Avoid fast foods, soft drinks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Sweets and other nutrient poor foods should be allowed in limited amounts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pic>
        <p:nvPicPr>
          <p:cNvPr id="48132" name="Picture 4" descr="C:\My Documents\My Pictures\fo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151813" cy="4786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Encourage physical sports &amp; outdoor games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Restrict TV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Schools should offer healthy food choices in cafeterias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Express affection &amp; approval through ways other than food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Early focus on children at risk of obesity: specially those with obese parents or obese siblings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HEAT IT UP: Healthy eating and activity together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62450" y="310598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Prevention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Challenge ahead: Role of physicians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4676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Identify overweight &amp; obese children: Take height and weight at visits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FF9933"/>
                </a:solidFill>
              </a:rPr>
              <a:t>  </a:t>
            </a:r>
            <a:r>
              <a:rPr lang="en-US" altLang="en-US" b="1" smtClean="0"/>
              <a:t>Up-to 35% of parents do not recognize their weight problem</a:t>
            </a:r>
          </a:p>
          <a:p>
            <a:pPr eaLnBrk="1" hangingPunct="1"/>
            <a:r>
              <a:rPr lang="en-US" altLang="en-US" smtClean="0"/>
              <a:t>Look for obesity related complications</a:t>
            </a:r>
          </a:p>
          <a:p>
            <a:pPr eaLnBrk="1" hangingPunct="1"/>
            <a:r>
              <a:rPr lang="en-US" altLang="en-US" smtClean="0"/>
              <a:t>Promote a healthy life-style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819400"/>
            <a:ext cx="50227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You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8294888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64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Obese child: obese adult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467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10-20% of obese infants are obese as children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40% of obese children are obese during adolescence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75-80% of obese adolescents become obese adults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&gt;1/3rds of obese children are obese as adults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Definition &amp; diagnostic criteria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467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Excess body weight in relation to lean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body mass Weight for height &gt;120%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Does not account for body frame/ muscle mass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Longitudinal assessment desirable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6250"/>
            <a:ext cx="74676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BMI: wt (Kg)/Ht(m)</a:t>
            </a:r>
            <a:r>
              <a:rPr lang="en-US" altLang="en-US" baseline="30000" smtClean="0"/>
              <a:t>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6962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/>
              <a:t>Adults:      </a:t>
            </a:r>
            <a:r>
              <a:rPr lang="en-US" altLang="en-US" smtClean="0"/>
              <a:t>&gt; 25 – Overweight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         &gt; 30 – Obese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/>
              <a:t>BMI &gt; 25</a:t>
            </a:r>
            <a:r>
              <a:rPr lang="en-US" altLang="en-US" smtClean="0"/>
              <a:t>: Increased risk of medical            complications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/>
              <a:t>Children: </a:t>
            </a:r>
            <a:r>
              <a:rPr lang="en-US" altLang="en-US" smtClean="0"/>
              <a:t>BMI for age &amp; sex </a:t>
            </a:r>
            <a:endParaRPr lang="en-US" altLang="en-US" smtClean="0">
              <a:solidFill>
                <a:srgbClr val="AF1D7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FFCC66"/>
                </a:solidFill>
              </a:rPr>
              <a:t>      </a:t>
            </a:r>
            <a:r>
              <a:rPr lang="en-US" altLang="en-US" b="1" smtClean="0"/>
              <a:t>&gt; 85</a:t>
            </a:r>
            <a:r>
              <a:rPr lang="en-US" altLang="en-US" b="1" baseline="30000" smtClean="0"/>
              <a:t>th</a:t>
            </a:r>
            <a:r>
              <a:rPr lang="en-US" altLang="en-US" b="1" smtClean="0"/>
              <a:t> centile: </a:t>
            </a:r>
            <a:r>
              <a:rPr lang="en-US" altLang="en-US" smtClean="0"/>
              <a:t>At risk for obesity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</a:t>
            </a:r>
            <a:r>
              <a:rPr lang="en-US" altLang="en-US" b="1" smtClean="0"/>
              <a:t>&gt;95</a:t>
            </a:r>
            <a:r>
              <a:rPr lang="en-US" altLang="en-US" b="1" baseline="30000" smtClean="0"/>
              <a:t>th</a:t>
            </a:r>
            <a:r>
              <a:rPr lang="en-US" altLang="en-US" b="1" smtClean="0"/>
              <a:t> centile: </a:t>
            </a:r>
            <a:r>
              <a:rPr lang="en-US" altLang="en-US" smtClean="0"/>
              <a:t>Obese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My Documents\a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913"/>
            <a:ext cx="9121775" cy="71739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71550" y="579438"/>
            <a:ext cx="7239000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3399"/>
              </a:buClr>
              <a:buFont typeface="Marlett" pitchFamily="2" charset="2"/>
              <a:buChar char="v"/>
            </a:pPr>
            <a:r>
              <a:rPr lang="en-US" altLang="en-US" sz="2800" b="1">
                <a:latin typeface="Alegreya Sans SC" panose="00000500000000000000" pitchFamily="2" charset="0"/>
              </a:rPr>
              <a:t>Skin fold thickness:</a:t>
            </a:r>
          </a:p>
          <a:p>
            <a:pPr algn="ctr" eaLnBrk="1" hangingPunct="1">
              <a:spcBef>
                <a:spcPct val="50000"/>
              </a:spcBef>
              <a:buClr>
                <a:srgbClr val="003399"/>
              </a:buClr>
              <a:buFont typeface="Marlett" pitchFamily="2" charset="2"/>
              <a:buNone/>
            </a:pPr>
            <a:r>
              <a:rPr lang="en-US" altLang="en-US" sz="3200">
                <a:latin typeface="Tahoma" panose="020B0604030504040204" pitchFamily="34" charset="0"/>
              </a:rPr>
              <a:t> </a:t>
            </a:r>
            <a:r>
              <a:rPr lang="en-US" altLang="en-US">
                <a:latin typeface="Alegreya Sans SC" panose="00000500000000000000" pitchFamily="2" charset="0"/>
              </a:rPr>
              <a:t>Estimation of regional fat distribution</a:t>
            </a:r>
          </a:p>
          <a:p>
            <a:pPr algn="ctr" eaLnBrk="1" hangingPunct="1">
              <a:spcBef>
                <a:spcPct val="50000"/>
              </a:spcBef>
              <a:buClr>
                <a:srgbClr val="003399"/>
              </a:buClr>
              <a:buFont typeface="Marlett" pitchFamily="2" charset="2"/>
              <a:buChar char="v"/>
            </a:pPr>
            <a:r>
              <a:rPr lang="en-US" altLang="en-US" sz="2800" b="1">
                <a:latin typeface="Alegreya Sans SC" panose="00000500000000000000" pitchFamily="2" charset="0"/>
              </a:rPr>
              <a:t>Waist Hip Ratio:</a:t>
            </a:r>
          </a:p>
          <a:p>
            <a:pPr algn="ctr" eaLnBrk="1" hangingPunct="1">
              <a:spcBef>
                <a:spcPct val="50000"/>
              </a:spcBef>
              <a:buClr>
                <a:srgbClr val="003399"/>
              </a:buClr>
              <a:buFont typeface="Marlett" pitchFamily="2" charset="2"/>
              <a:buNone/>
            </a:pPr>
            <a:r>
              <a:rPr lang="en-US" altLang="en-US">
                <a:latin typeface="Alegreya Sans SC" panose="00000500000000000000" pitchFamily="2" charset="0"/>
              </a:rPr>
              <a:t>WHR&gt; 0.8: Hyper-insulinemia, insulin resistance, NIDDM in adults</a:t>
            </a:r>
          </a:p>
          <a:p>
            <a:pPr algn="ctr" eaLnBrk="1" hangingPunct="1">
              <a:spcBef>
                <a:spcPct val="50000"/>
              </a:spcBef>
              <a:buClr>
                <a:srgbClr val="003399"/>
              </a:buClr>
              <a:buFont typeface="Marlett" pitchFamily="2" charset="2"/>
              <a:buChar char="v"/>
            </a:pPr>
            <a:r>
              <a:rPr lang="en-US" altLang="en-US" sz="2800" b="1">
                <a:latin typeface="Alegreya Sans SC" panose="00000500000000000000" pitchFamily="2" charset="0"/>
              </a:rPr>
              <a:t>Visceral - subcutaneous fat ratio: </a:t>
            </a:r>
          </a:p>
          <a:p>
            <a:pPr algn="ctr" eaLnBrk="1" hangingPunct="1">
              <a:spcBef>
                <a:spcPct val="50000"/>
              </a:spcBef>
              <a:buClr>
                <a:schemeClr val="tx1"/>
              </a:buClr>
              <a:buFont typeface="Marlett" pitchFamily="2" charset="2"/>
              <a:buNone/>
            </a:pPr>
            <a:r>
              <a:rPr lang="en-US" altLang="en-US">
                <a:latin typeface="Alegreya Sans SC" panose="00000500000000000000" pitchFamily="2" charset="0"/>
              </a:rPr>
              <a:t>Estimates total &amp; regional body adiposity</a:t>
            </a:r>
          </a:p>
          <a:p>
            <a:pPr algn="ctr" eaLnBrk="1" hangingPunct="1">
              <a:spcBef>
                <a:spcPct val="50000"/>
              </a:spcBef>
              <a:buClr>
                <a:schemeClr val="tx1"/>
              </a:buClr>
              <a:buFont typeface="Marlett" pitchFamily="2" charset="2"/>
              <a:buNone/>
            </a:pPr>
            <a:r>
              <a:rPr lang="en-US" altLang="en-US">
                <a:latin typeface="Alegreya Sans SC" panose="00000500000000000000" pitchFamily="2" charset="0"/>
              </a:rPr>
              <a:t>Visceral fat associated with dyslipidemia, hyperinsulinemia &amp; cardiac risk</a:t>
            </a:r>
          </a:p>
          <a:p>
            <a:pPr algn="ctr" eaLnBrk="1" hangingPunct="1">
              <a:spcBef>
                <a:spcPct val="50000"/>
              </a:spcBef>
              <a:buClr>
                <a:schemeClr val="tx1"/>
              </a:buClr>
              <a:buFont typeface="Marlett" pitchFamily="2" charset="2"/>
              <a:buChar char="v"/>
            </a:pPr>
            <a:endParaRPr lang="en-US" altLang="en-US" sz="2800">
              <a:solidFill>
                <a:srgbClr val="660033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96934" y="332656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      Cause of Simple Obesity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011363"/>
            <a:ext cx="7467600" cy="4319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Imbalance of energy intake and output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Multi-factorial origin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 Genetic Factors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Strong role of parental fatness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Both obese  :</a:t>
            </a:r>
            <a:r>
              <a:rPr lang="en-US" altLang="en-US" smtClean="0"/>
              <a:t> 80% children obese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One obese   :</a:t>
            </a:r>
            <a:r>
              <a:rPr lang="en-US" altLang="en-US" smtClean="0"/>
              <a:t> 40% children obese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None obese :</a:t>
            </a:r>
            <a:r>
              <a:rPr lang="en-US" altLang="en-US" smtClean="0"/>
              <a:t> 14% children obese</a:t>
            </a:r>
          </a:p>
          <a:p>
            <a:pPr eaLnBrk="1" hangingPunct="1">
              <a:lnSpc>
                <a:spcPct val="4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Rise in prevalence too steep to be accounted for by heredity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rgbClr val="FF9933"/>
              </a:solidFill>
            </a:endParaRPr>
          </a:p>
        </p:txBody>
      </p:sp>
      <p:pic>
        <p:nvPicPr>
          <p:cNvPr id="21508" name="Picture 4" descr="C:\My Documents\My Pictures\family obesit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1435</Words>
  <Application>Microsoft Office PowerPoint</Application>
  <PresentationFormat>On-screen Show (4:3)</PresentationFormat>
  <Paragraphs>236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Times New Roman</vt:lpstr>
      <vt:lpstr>Arial</vt:lpstr>
      <vt:lpstr>Comic Sans MS</vt:lpstr>
      <vt:lpstr>Tahoma</vt:lpstr>
      <vt:lpstr>Wingdings</vt:lpstr>
      <vt:lpstr>Calibri</vt:lpstr>
      <vt:lpstr>Alegreya Sans SC</vt:lpstr>
      <vt:lpstr>Marlett</vt:lpstr>
      <vt:lpstr>Default Design</vt:lpstr>
      <vt:lpstr>CHILDHOOD OBESITY BY MBBSPPT.COM </vt:lpstr>
      <vt:lpstr>Obesity in children: An emerging concern</vt:lpstr>
      <vt:lpstr>Why are we concerned?</vt:lpstr>
      <vt:lpstr>Obese child: obese adult</vt:lpstr>
      <vt:lpstr>Definition &amp; diagnostic criteria</vt:lpstr>
      <vt:lpstr>BMI: wt (Kg)/Ht(m)2</vt:lpstr>
      <vt:lpstr>PowerPoint Presentation</vt:lpstr>
      <vt:lpstr>PowerPoint Presentation</vt:lpstr>
      <vt:lpstr>        Cause of Simple Obesity</vt:lpstr>
      <vt:lpstr>Mechanism </vt:lpstr>
      <vt:lpstr>Environmental factors</vt:lpstr>
      <vt:lpstr>Dietary factors</vt:lpstr>
      <vt:lpstr>PowerPoint Presentation</vt:lpstr>
      <vt:lpstr>Pathological obesity</vt:lpstr>
      <vt:lpstr>Complications of Obesity</vt:lpstr>
      <vt:lpstr>PowerPoint Presentation</vt:lpstr>
      <vt:lpstr>Complications contd</vt:lpstr>
      <vt:lpstr>PowerPoint Presentation</vt:lpstr>
      <vt:lpstr>Evaluation of an obese child: History </vt:lpstr>
      <vt:lpstr>Examination</vt:lpstr>
      <vt:lpstr>Investigations</vt:lpstr>
      <vt:lpstr>PowerPoint Presentation</vt:lpstr>
      <vt:lpstr>Management</vt:lpstr>
      <vt:lpstr>Some myths</vt:lpstr>
      <vt:lpstr>Aim of therapy </vt:lpstr>
      <vt:lpstr>Therapeutic strategies</vt:lpstr>
      <vt:lpstr>Diet </vt:lpstr>
      <vt:lpstr>Diet therapy</vt:lpstr>
      <vt:lpstr>Diet therapy</vt:lpstr>
      <vt:lpstr>Exercise</vt:lpstr>
      <vt:lpstr>Behavior modification &amp; Social Support</vt:lpstr>
      <vt:lpstr>Drug therapy</vt:lpstr>
      <vt:lpstr>Drug therapy</vt:lpstr>
      <vt:lpstr>Prevention: Critical period for intervention</vt:lpstr>
      <vt:lpstr>Prevention</vt:lpstr>
      <vt:lpstr>Prevention</vt:lpstr>
      <vt:lpstr>Challenge ahead: Role of physicians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Childhood obesity  Emerging trends &amp; Challenges</dc:title>
  <dc:creator>seth</dc:creator>
  <cp:lastModifiedBy>Mithilesh Patel</cp:lastModifiedBy>
  <cp:revision>37</cp:revision>
  <dcterms:created xsi:type="dcterms:W3CDTF">2003-11-20T13:50:14Z</dcterms:created>
  <dcterms:modified xsi:type="dcterms:W3CDTF">2017-06-01T21:25:22Z</dcterms:modified>
</cp:coreProperties>
</file>