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36"/>
  </p:handoutMasterIdLst>
  <p:sldIdLst>
    <p:sldId id="279" r:id="rId2"/>
    <p:sldId id="270" r:id="rId3"/>
    <p:sldId id="311" r:id="rId4"/>
    <p:sldId id="271" r:id="rId5"/>
    <p:sldId id="272" r:id="rId6"/>
    <p:sldId id="302" r:id="rId7"/>
    <p:sldId id="303" r:id="rId8"/>
    <p:sldId id="319" r:id="rId9"/>
    <p:sldId id="316" r:id="rId10"/>
    <p:sldId id="317" r:id="rId11"/>
    <p:sldId id="294" r:id="rId12"/>
    <p:sldId id="318" r:id="rId13"/>
    <p:sldId id="323" r:id="rId14"/>
    <p:sldId id="320" r:id="rId15"/>
    <p:sldId id="321" r:id="rId16"/>
    <p:sldId id="322" r:id="rId17"/>
    <p:sldId id="324" r:id="rId18"/>
    <p:sldId id="282" r:id="rId19"/>
    <p:sldId id="306" r:id="rId20"/>
    <p:sldId id="309" r:id="rId21"/>
    <p:sldId id="310" r:id="rId22"/>
    <p:sldId id="290" r:id="rId23"/>
    <p:sldId id="312" r:id="rId24"/>
    <p:sldId id="292" r:id="rId25"/>
    <p:sldId id="307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280" r:id="rId34"/>
    <p:sldId id="33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39FD1E-5119-BF2E-B6C0-6686B74A7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22205-CD7B-9C33-A7D4-72930D6D34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C4939-B485-4E6F-9127-7ADE86B4B58B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4F887-C096-D559-502A-988A3325B2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0E50B-F6BC-878A-A277-B6397930CA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3D43-C870-42A8-8830-E11D18DC2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3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6438-CFB5-4AA4-A55F-8B85E3F60B3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5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7F3-D570-45AF-9480-9BFFA26CFC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43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E3C-5015-4431-9DEE-FA4DD6A5B8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0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FE80-191B-4632-4B74-322B9CDF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CB86-A76B-8E07-FEE9-6BE5124DF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B185E-CA98-051A-F733-14CB01C9FA4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E7AEDB-408C-0DE3-9D89-7D5AA76E027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1FCFA-656C-73F9-A799-0676FC39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CA0706-76C3-7698-3B3D-206C409E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9E9FD9-2FE5-8D21-56F1-4F4DA2BC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CB59C3-45CA-41BD-9CF2-288A03FC8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19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1EDD-301E-BFBA-35AA-3D920228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087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B7729-2491-2DDF-6094-05228834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0833E-5C24-EF35-2D93-7189E90F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7F73-6FAA-51C9-CA5E-85272129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59EF-717B-46EC-8739-943A900571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5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286604"/>
            <a:ext cx="7543800" cy="1084995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76400"/>
            <a:ext cx="7543801" cy="41926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9DBB-C178-4735-A66C-34F61757F3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8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D39-F1DE-4002-98C4-FD8A0D0179E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8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A375-D6A0-4FC8-A260-C7BAB9835D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53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D3D5-5C47-42F0-BBE3-F1C57B1732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6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6652-7FA5-487A-8DD8-9E51B2DC17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3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3F86-8929-4744-A468-9CFB47CFC8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1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B04E4-9415-43DD-BD71-AFE9705E80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33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D94-EA92-49B3-86B5-063EF6BB4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0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AC59EF-717B-46EC-8739-943A9005711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9802A039-B98D-65E8-0D0A-52B053765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CHRONIC INFLAMMATION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A2135BD1-D9CE-2453-6E81-13DCEBDB1E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5" y="1927225"/>
            <a:ext cx="3556000" cy="386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B2598CF6-B836-F372-BE77-6D1EE20B4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/>
              <a:t>During chronic inflammation macrophages serve to eliminate injurious agents and initiate repair- however, they are as well responsible for much of the tissue injury that occurs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E49F9351-D1B8-AEAD-A82B-00F51DECF24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114800"/>
            <a:ext cx="2514600" cy="2230438"/>
            <a:chOff x="2112" y="2640"/>
            <a:chExt cx="1584" cy="1405"/>
          </a:xfrm>
        </p:grpSpPr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1F0B1D6E-2102-3947-1B33-976B2B268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640"/>
              <a:ext cx="1584" cy="1405"/>
            </a:xfrm>
            <a:custGeom>
              <a:avLst/>
              <a:gdLst>
                <a:gd name="T0" fmla="*/ 622 w 2001"/>
                <a:gd name="T1" fmla="*/ 91 h 2221"/>
                <a:gd name="T2" fmla="*/ 832 w 2001"/>
                <a:gd name="T3" fmla="*/ 36 h 2221"/>
                <a:gd name="T4" fmla="*/ 1061 w 2001"/>
                <a:gd name="T5" fmla="*/ 0 h 2221"/>
                <a:gd name="T6" fmla="*/ 1170 w 2001"/>
                <a:gd name="T7" fmla="*/ 64 h 2221"/>
                <a:gd name="T8" fmla="*/ 1207 w 2001"/>
                <a:gd name="T9" fmla="*/ 183 h 2221"/>
                <a:gd name="T10" fmla="*/ 1225 w 2001"/>
                <a:gd name="T11" fmla="*/ 393 h 2221"/>
                <a:gd name="T12" fmla="*/ 1234 w 2001"/>
                <a:gd name="T13" fmla="*/ 493 h 2221"/>
                <a:gd name="T14" fmla="*/ 1271 w 2001"/>
                <a:gd name="T15" fmla="*/ 576 h 2221"/>
                <a:gd name="T16" fmla="*/ 1317 w 2001"/>
                <a:gd name="T17" fmla="*/ 695 h 2221"/>
                <a:gd name="T18" fmla="*/ 1344 w 2001"/>
                <a:gd name="T19" fmla="*/ 905 h 2221"/>
                <a:gd name="T20" fmla="*/ 1445 w 2001"/>
                <a:gd name="T21" fmla="*/ 823 h 2221"/>
                <a:gd name="T22" fmla="*/ 1829 w 2001"/>
                <a:gd name="T23" fmla="*/ 658 h 2221"/>
                <a:gd name="T24" fmla="*/ 1902 w 2001"/>
                <a:gd name="T25" fmla="*/ 877 h 2221"/>
                <a:gd name="T26" fmla="*/ 1948 w 2001"/>
                <a:gd name="T27" fmla="*/ 1133 h 2221"/>
                <a:gd name="T28" fmla="*/ 1957 w 2001"/>
                <a:gd name="T29" fmla="*/ 1179 h 2221"/>
                <a:gd name="T30" fmla="*/ 1966 w 2001"/>
                <a:gd name="T31" fmla="*/ 1225 h 2221"/>
                <a:gd name="T32" fmla="*/ 1902 w 2001"/>
                <a:gd name="T33" fmla="*/ 1609 h 2221"/>
                <a:gd name="T34" fmla="*/ 1737 w 2001"/>
                <a:gd name="T35" fmla="*/ 1636 h 2221"/>
                <a:gd name="T36" fmla="*/ 1271 w 2001"/>
                <a:gd name="T37" fmla="*/ 1591 h 2221"/>
                <a:gd name="T38" fmla="*/ 1070 w 2001"/>
                <a:gd name="T39" fmla="*/ 1572 h 2221"/>
                <a:gd name="T40" fmla="*/ 924 w 2001"/>
                <a:gd name="T41" fmla="*/ 1581 h 2221"/>
                <a:gd name="T42" fmla="*/ 942 w 2001"/>
                <a:gd name="T43" fmla="*/ 1755 h 2221"/>
                <a:gd name="T44" fmla="*/ 997 w 2001"/>
                <a:gd name="T45" fmla="*/ 1865 h 2221"/>
                <a:gd name="T46" fmla="*/ 1033 w 2001"/>
                <a:gd name="T47" fmla="*/ 2020 h 2221"/>
                <a:gd name="T48" fmla="*/ 1024 w 2001"/>
                <a:gd name="T49" fmla="*/ 2139 h 2221"/>
                <a:gd name="T50" fmla="*/ 896 w 2001"/>
                <a:gd name="T51" fmla="*/ 2221 h 2221"/>
                <a:gd name="T52" fmla="*/ 768 w 2001"/>
                <a:gd name="T53" fmla="*/ 2203 h 2221"/>
                <a:gd name="T54" fmla="*/ 640 w 2001"/>
                <a:gd name="T55" fmla="*/ 2139 h 2221"/>
                <a:gd name="T56" fmla="*/ 576 w 2001"/>
                <a:gd name="T57" fmla="*/ 2093 h 2221"/>
                <a:gd name="T58" fmla="*/ 448 w 2001"/>
                <a:gd name="T59" fmla="*/ 1993 h 2221"/>
                <a:gd name="T60" fmla="*/ 348 w 2001"/>
                <a:gd name="T61" fmla="*/ 1911 h 2221"/>
                <a:gd name="T62" fmla="*/ 229 w 2001"/>
                <a:gd name="T63" fmla="*/ 1700 h 2221"/>
                <a:gd name="T64" fmla="*/ 192 w 2001"/>
                <a:gd name="T65" fmla="*/ 1554 h 2221"/>
                <a:gd name="T66" fmla="*/ 201 w 2001"/>
                <a:gd name="T67" fmla="*/ 1389 h 2221"/>
                <a:gd name="T68" fmla="*/ 357 w 2001"/>
                <a:gd name="T69" fmla="*/ 1152 h 2221"/>
                <a:gd name="T70" fmla="*/ 412 w 2001"/>
                <a:gd name="T71" fmla="*/ 1069 h 2221"/>
                <a:gd name="T72" fmla="*/ 503 w 2001"/>
                <a:gd name="T73" fmla="*/ 969 h 2221"/>
                <a:gd name="T74" fmla="*/ 549 w 2001"/>
                <a:gd name="T75" fmla="*/ 905 h 2221"/>
                <a:gd name="T76" fmla="*/ 558 w 2001"/>
                <a:gd name="T77" fmla="*/ 813 h 2221"/>
                <a:gd name="T78" fmla="*/ 393 w 2001"/>
                <a:gd name="T79" fmla="*/ 740 h 2221"/>
                <a:gd name="T80" fmla="*/ 238 w 2001"/>
                <a:gd name="T81" fmla="*/ 667 h 2221"/>
                <a:gd name="T82" fmla="*/ 201 w 2001"/>
                <a:gd name="T83" fmla="*/ 640 h 2221"/>
                <a:gd name="T84" fmla="*/ 156 w 2001"/>
                <a:gd name="T85" fmla="*/ 621 h 2221"/>
                <a:gd name="T86" fmla="*/ 137 w 2001"/>
                <a:gd name="T87" fmla="*/ 594 h 2221"/>
                <a:gd name="T88" fmla="*/ 110 w 2001"/>
                <a:gd name="T89" fmla="*/ 576 h 2221"/>
                <a:gd name="T90" fmla="*/ 37 w 2001"/>
                <a:gd name="T91" fmla="*/ 475 h 2221"/>
                <a:gd name="T92" fmla="*/ 18 w 2001"/>
                <a:gd name="T93" fmla="*/ 402 h 2221"/>
                <a:gd name="T94" fmla="*/ 0 w 2001"/>
                <a:gd name="T95" fmla="*/ 347 h 2221"/>
                <a:gd name="T96" fmla="*/ 28 w 2001"/>
                <a:gd name="T97" fmla="*/ 173 h 2221"/>
                <a:gd name="T98" fmla="*/ 165 w 2001"/>
                <a:gd name="T99" fmla="*/ 109 h 2221"/>
                <a:gd name="T100" fmla="*/ 466 w 2001"/>
                <a:gd name="T101" fmla="*/ 119 h 2221"/>
                <a:gd name="T102" fmla="*/ 521 w 2001"/>
                <a:gd name="T103" fmla="*/ 137 h 2221"/>
                <a:gd name="T104" fmla="*/ 540 w 2001"/>
                <a:gd name="T105" fmla="*/ 155 h 2221"/>
                <a:gd name="T106" fmla="*/ 604 w 2001"/>
                <a:gd name="T107" fmla="*/ 137 h 2221"/>
                <a:gd name="T108" fmla="*/ 622 w 2001"/>
                <a:gd name="T109" fmla="*/ 91 h 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1" h="2221">
                  <a:moveTo>
                    <a:pt x="622" y="91"/>
                  </a:moveTo>
                  <a:cubicBezTo>
                    <a:pt x="694" y="77"/>
                    <a:pt x="760" y="57"/>
                    <a:pt x="832" y="36"/>
                  </a:cubicBezTo>
                  <a:cubicBezTo>
                    <a:pt x="893" y="18"/>
                    <a:pt x="994" y="11"/>
                    <a:pt x="1061" y="0"/>
                  </a:cubicBezTo>
                  <a:cubicBezTo>
                    <a:pt x="1128" y="9"/>
                    <a:pt x="1136" y="11"/>
                    <a:pt x="1170" y="64"/>
                  </a:cubicBezTo>
                  <a:cubicBezTo>
                    <a:pt x="1182" y="104"/>
                    <a:pt x="1195" y="143"/>
                    <a:pt x="1207" y="183"/>
                  </a:cubicBezTo>
                  <a:cubicBezTo>
                    <a:pt x="1228" y="250"/>
                    <a:pt x="1208" y="325"/>
                    <a:pt x="1225" y="393"/>
                  </a:cubicBezTo>
                  <a:cubicBezTo>
                    <a:pt x="1228" y="426"/>
                    <a:pt x="1228" y="460"/>
                    <a:pt x="1234" y="493"/>
                  </a:cubicBezTo>
                  <a:cubicBezTo>
                    <a:pt x="1239" y="520"/>
                    <a:pt x="1262" y="550"/>
                    <a:pt x="1271" y="576"/>
                  </a:cubicBezTo>
                  <a:cubicBezTo>
                    <a:pt x="1286" y="616"/>
                    <a:pt x="1300" y="655"/>
                    <a:pt x="1317" y="695"/>
                  </a:cubicBezTo>
                  <a:cubicBezTo>
                    <a:pt x="1324" y="766"/>
                    <a:pt x="1336" y="834"/>
                    <a:pt x="1344" y="905"/>
                  </a:cubicBezTo>
                  <a:cubicBezTo>
                    <a:pt x="1380" y="849"/>
                    <a:pt x="1351" y="885"/>
                    <a:pt x="1445" y="823"/>
                  </a:cubicBezTo>
                  <a:cubicBezTo>
                    <a:pt x="1558" y="748"/>
                    <a:pt x="1695" y="677"/>
                    <a:pt x="1829" y="658"/>
                  </a:cubicBezTo>
                  <a:cubicBezTo>
                    <a:pt x="1950" y="682"/>
                    <a:pt x="1869" y="777"/>
                    <a:pt x="1902" y="877"/>
                  </a:cubicBezTo>
                  <a:cubicBezTo>
                    <a:pt x="1916" y="963"/>
                    <a:pt x="1932" y="1047"/>
                    <a:pt x="1948" y="1133"/>
                  </a:cubicBezTo>
                  <a:cubicBezTo>
                    <a:pt x="1951" y="1148"/>
                    <a:pt x="1954" y="1164"/>
                    <a:pt x="1957" y="1179"/>
                  </a:cubicBezTo>
                  <a:cubicBezTo>
                    <a:pt x="1960" y="1194"/>
                    <a:pt x="1966" y="1225"/>
                    <a:pt x="1966" y="1225"/>
                  </a:cubicBezTo>
                  <a:cubicBezTo>
                    <a:pt x="1964" y="1280"/>
                    <a:pt x="2001" y="1534"/>
                    <a:pt x="1902" y="1609"/>
                  </a:cubicBezTo>
                  <a:cubicBezTo>
                    <a:pt x="1871" y="1632"/>
                    <a:pt x="1766" y="1633"/>
                    <a:pt x="1737" y="1636"/>
                  </a:cubicBezTo>
                  <a:cubicBezTo>
                    <a:pt x="1399" y="1614"/>
                    <a:pt x="1554" y="1631"/>
                    <a:pt x="1271" y="1591"/>
                  </a:cubicBezTo>
                  <a:cubicBezTo>
                    <a:pt x="1204" y="1582"/>
                    <a:pt x="1070" y="1572"/>
                    <a:pt x="1070" y="1572"/>
                  </a:cubicBezTo>
                  <a:cubicBezTo>
                    <a:pt x="1021" y="1575"/>
                    <a:pt x="972" y="1573"/>
                    <a:pt x="924" y="1581"/>
                  </a:cubicBezTo>
                  <a:cubicBezTo>
                    <a:pt x="867" y="1591"/>
                    <a:pt x="919" y="1720"/>
                    <a:pt x="942" y="1755"/>
                  </a:cubicBezTo>
                  <a:cubicBezTo>
                    <a:pt x="951" y="1794"/>
                    <a:pt x="968" y="1837"/>
                    <a:pt x="997" y="1865"/>
                  </a:cubicBezTo>
                  <a:cubicBezTo>
                    <a:pt x="1010" y="1918"/>
                    <a:pt x="1025" y="1965"/>
                    <a:pt x="1033" y="2020"/>
                  </a:cubicBezTo>
                  <a:cubicBezTo>
                    <a:pt x="1030" y="2060"/>
                    <a:pt x="1034" y="2100"/>
                    <a:pt x="1024" y="2139"/>
                  </a:cubicBezTo>
                  <a:cubicBezTo>
                    <a:pt x="1006" y="2207"/>
                    <a:pt x="949" y="2204"/>
                    <a:pt x="896" y="2221"/>
                  </a:cubicBezTo>
                  <a:cubicBezTo>
                    <a:pt x="853" y="2215"/>
                    <a:pt x="810" y="2210"/>
                    <a:pt x="768" y="2203"/>
                  </a:cubicBezTo>
                  <a:cubicBezTo>
                    <a:pt x="737" y="2198"/>
                    <a:pt x="676" y="2153"/>
                    <a:pt x="640" y="2139"/>
                  </a:cubicBezTo>
                  <a:cubicBezTo>
                    <a:pt x="607" y="2090"/>
                    <a:pt x="641" y="2129"/>
                    <a:pt x="576" y="2093"/>
                  </a:cubicBezTo>
                  <a:cubicBezTo>
                    <a:pt x="529" y="2067"/>
                    <a:pt x="489" y="2028"/>
                    <a:pt x="448" y="1993"/>
                  </a:cubicBezTo>
                  <a:cubicBezTo>
                    <a:pt x="415" y="1965"/>
                    <a:pt x="348" y="1911"/>
                    <a:pt x="348" y="1911"/>
                  </a:cubicBezTo>
                  <a:cubicBezTo>
                    <a:pt x="311" y="1839"/>
                    <a:pt x="265" y="1773"/>
                    <a:pt x="229" y="1700"/>
                  </a:cubicBezTo>
                  <a:cubicBezTo>
                    <a:pt x="208" y="1657"/>
                    <a:pt x="203" y="1600"/>
                    <a:pt x="192" y="1554"/>
                  </a:cubicBezTo>
                  <a:cubicBezTo>
                    <a:pt x="195" y="1499"/>
                    <a:pt x="194" y="1444"/>
                    <a:pt x="201" y="1389"/>
                  </a:cubicBezTo>
                  <a:cubicBezTo>
                    <a:pt x="214" y="1293"/>
                    <a:pt x="301" y="1222"/>
                    <a:pt x="357" y="1152"/>
                  </a:cubicBezTo>
                  <a:cubicBezTo>
                    <a:pt x="378" y="1126"/>
                    <a:pt x="392" y="1096"/>
                    <a:pt x="412" y="1069"/>
                  </a:cubicBezTo>
                  <a:cubicBezTo>
                    <a:pt x="489" y="963"/>
                    <a:pt x="423" y="1064"/>
                    <a:pt x="503" y="969"/>
                  </a:cubicBezTo>
                  <a:cubicBezTo>
                    <a:pt x="520" y="949"/>
                    <a:pt x="549" y="905"/>
                    <a:pt x="549" y="905"/>
                  </a:cubicBezTo>
                  <a:cubicBezTo>
                    <a:pt x="554" y="889"/>
                    <a:pt x="583" y="835"/>
                    <a:pt x="558" y="813"/>
                  </a:cubicBezTo>
                  <a:cubicBezTo>
                    <a:pt x="526" y="785"/>
                    <a:pt x="441" y="752"/>
                    <a:pt x="393" y="740"/>
                  </a:cubicBezTo>
                  <a:cubicBezTo>
                    <a:pt x="342" y="714"/>
                    <a:pt x="289" y="693"/>
                    <a:pt x="238" y="667"/>
                  </a:cubicBezTo>
                  <a:cubicBezTo>
                    <a:pt x="224" y="660"/>
                    <a:pt x="214" y="647"/>
                    <a:pt x="201" y="640"/>
                  </a:cubicBezTo>
                  <a:cubicBezTo>
                    <a:pt x="187" y="632"/>
                    <a:pt x="171" y="627"/>
                    <a:pt x="156" y="621"/>
                  </a:cubicBezTo>
                  <a:cubicBezTo>
                    <a:pt x="150" y="612"/>
                    <a:pt x="145" y="602"/>
                    <a:pt x="137" y="594"/>
                  </a:cubicBezTo>
                  <a:cubicBezTo>
                    <a:pt x="129" y="586"/>
                    <a:pt x="117" y="584"/>
                    <a:pt x="110" y="576"/>
                  </a:cubicBezTo>
                  <a:cubicBezTo>
                    <a:pt x="83" y="545"/>
                    <a:pt x="63" y="508"/>
                    <a:pt x="37" y="475"/>
                  </a:cubicBezTo>
                  <a:cubicBezTo>
                    <a:pt x="31" y="451"/>
                    <a:pt x="24" y="426"/>
                    <a:pt x="18" y="402"/>
                  </a:cubicBezTo>
                  <a:cubicBezTo>
                    <a:pt x="13" y="383"/>
                    <a:pt x="0" y="347"/>
                    <a:pt x="0" y="347"/>
                  </a:cubicBezTo>
                  <a:cubicBezTo>
                    <a:pt x="1" y="338"/>
                    <a:pt x="0" y="201"/>
                    <a:pt x="28" y="173"/>
                  </a:cubicBezTo>
                  <a:cubicBezTo>
                    <a:pt x="68" y="133"/>
                    <a:pt x="112" y="117"/>
                    <a:pt x="165" y="109"/>
                  </a:cubicBezTo>
                  <a:cubicBezTo>
                    <a:pt x="265" y="112"/>
                    <a:pt x="366" y="111"/>
                    <a:pt x="466" y="119"/>
                  </a:cubicBezTo>
                  <a:cubicBezTo>
                    <a:pt x="485" y="121"/>
                    <a:pt x="521" y="137"/>
                    <a:pt x="521" y="137"/>
                  </a:cubicBezTo>
                  <a:cubicBezTo>
                    <a:pt x="527" y="143"/>
                    <a:pt x="531" y="154"/>
                    <a:pt x="540" y="155"/>
                  </a:cubicBezTo>
                  <a:cubicBezTo>
                    <a:pt x="542" y="155"/>
                    <a:pt x="602" y="140"/>
                    <a:pt x="604" y="137"/>
                  </a:cubicBezTo>
                  <a:cubicBezTo>
                    <a:pt x="615" y="124"/>
                    <a:pt x="616" y="106"/>
                    <a:pt x="622" y="91"/>
                  </a:cubicBezTo>
                  <a:close/>
                </a:path>
              </a:pathLst>
            </a:custGeom>
            <a:solidFill>
              <a:srgbClr val="B2EC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949" name="Oval 5">
              <a:extLst>
                <a:ext uri="{FF2B5EF4-FFF2-40B4-BE49-F238E27FC236}">
                  <a16:creationId xmlns:a16="http://schemas.microsoft.com/office/drawing/2014/main" id="{952F73D0-4216-1BCA-904F-3397F2EC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432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2950" name="Group 6">
            <a:extLst>
              <a:ext uri="{FF2B5EF4-FFF2-40B4-BE49-F238E27FC236}">
                <a16:creationId xmlns:a16="http://schemas.microsoft.com/office/drawing/2014/main" id="{4C48F471-50AA-D20D-AA93-1AD5D2AA907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447800"/>
            <a:ext cx="2133600" cy="1295400"/>
            <a:chOff x="2160" y="912"/>
            <a:chExt cx="1344" cy="816"/>
          </a:xfrm>
        </p:grpSpPr>
        <p:sp>
          <p:nvSpPr>
            <p:cNvPr id="82951" name="Oval 7">
              <a:extLst>
                <a:ext uri="{FF2B5EF4-FFF2-40B4-BE49-F238E27FC236}">
                  <a16:creationId xmlns:a16="http://schemas.microsoft.com/office/drawing/2014/main" id="{FE5C60F2-53B8-3DCC-362A-9C3149AF3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912"/>
              <a:ext cx="1344" cy="816"/>
            </a:xfrm>
            <a:prstGeom prst="ellipse">
              <a:avLst/>
            </a:prstGeom>
            <a:solidFill>
              <a:srgbClr val="B2EC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952" name="Oval 8">
              <a:extLst>
                <a:ext uri="{FF2B5EF4-FFF2-40B4-BE49-F238E27FC236}">
                  <a16:creationId xmlns:a16="http://schemas.microsoft.com/office/drawing/2014/main" id="{E10F4237-3FC0-BFEB-A022-16B0F9689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104"/>
              <a:ext cx="480" cy="4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82953" name="Group 9">
            <a:extLst>
              <a:ext uri="{FF2B5EF4-FFF2-40B4-BE49-F238E27FC236}">
                <a16:creationId xmlns:a16="http://schemas.microsoft.com/office/drawing/2014/main" id="{019DDF02-89A6-F43F-B230-29FAEA8DE4F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362200"/>
            <a:ext cx="1371600" cy="1295400"/>
            <a:chOff x="4224" y="1488"/>
            <a:chExt cx="864" cy="816"/>
          </a:xfrm>
        </p:grpSpPr>
        <p:sp>
          <p:nvSpPr>
            <p:cNvPr id="82954" name="Oval 10">
              <a:extLst>
                <a:ext uri="{FF2B5EF4-FFF2-40B4-BE49-F238E27FC236}">
                  <a16:creationId xmlns:a16="http://schemas.microsoft.com/office/drawing/2014/main" id="{07155611-6BCA-25D0-8475-968C46577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88"/>
              <a:ext cx="864" cy="8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955" name="Oval 11">
              <a:extLst>
                <a:ext uri="{FF2B5EF4-FFF2-40B4-BE49-F238E27FC236}">
                  <a16:creationId xmlns:a16="http://schemas.microsoft.com/office/drawing/2014/main" id="{0E00455C-864C-AE23-1048-4631F8393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32"/>
              <a:ext cx="624" cy="52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82956" name="Line 12">
            <a:extLst>
              <a:ext uri="{FF2B5EF4-FFF2-40B4-BE49-F238E27FC236}">
                <a16:creationId xmlns:a16="http://schemas.microsoft.com/office/drawing/2014/main" id="{6DDA69B9-1B22-C200-DF85-8A928F568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19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957" name="Line 13">
            <a:extLst>
              <a:ext uri="{FF2B5EF4-FFF2-40B4-BE49-F238E27FC236}">
                <a16:creationId xmlns:a16="http://schemas.microsoft.com/office/drawing/2014/main" id="{6A3A7AD5-442B-D1F1-BF83-56C7A5BF7E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048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958" name="Line 14">
            <a:extLst>
              <a:ext uri="{FF2B5EF4-FFF2-40B4-BE49-F238E27FC236}">
                <a16:creationId xmlns:a16="http://schemas.microsoft.com/office/drawing/2014/main" id="{50A549B9-E6E6-DBC4-F832-2F65243DD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23BB69D4-5743-F295-57C2-2BFA2457A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IFN-g</a:t>
            </a:r>
          </a:p>
        </p:txBody>
      </p:sp>
      <p:sp>
        <p:nvSpPr>
          <p:cNvPr id="82960" name="Text Box 16">
            <a:extLst>
              <a:ext uri="{FF2B5EF4-FFF2-40B4-BE49-F238E27FC236}">
                <a16:creationId xmlns:a16="http://schemas.microsoft.com/office/drawing/2014/main" id="{45120CC9-2F33-0B0C-85CC-6A49F0D1F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1928813"/>
            <a:ext cx="268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/>
              <a:t>Activated T cell or NK cell</a:t>
            </a:r>
          </a:p>
        </p:txBody>
      </p:sp>
      <p:sp>
        <p:nvSpPr>
          <p:cNvPr id="82961" name="Text Box 17">
            <a:extLst>
              <a:ext uri="{FF2B5EF4-FFF2-40B4-BE49-F238E27FC236}">
                <a16:creationId xmlns:a16="http://schemas.microsoft.com/office/drawing/2014/main" id="{CD794698-6D47-80AE-8737-29186A9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2090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/>
              <a:t>Tissue macrophage</a:t>
            </a:r>
          </a:p>
        </p:txBody>
      </p:sp>
      <p:sp>
        <p:nvSpPr>
          <p:cNvPr id="82962" name="Text Box 18">
            <a:extLst>
              <a:ext uri="{FF2B5EF4-FFF2-40B4-BE49-F238E27FC236}">
                <a16:creationId xmlns:a16="http://schemas.microsoft.com/office/drawing/2014/main" id="{8CEFE9EF-25CD-1C9F-2764-CBDC6EEC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/>
              <a:t>Activated macrophage</a:t>
            </a:r>
          </a:p>
        </p:txBody>
      </p:sp>
      <p:sp>
        <p:nvSpPr>
          <p:cNvPr id="82963" name="Text Box 19">
            <a:extLst>
              <a:ext uri="{FF2B5EF4-FFF2-40B4-BE49-F238E27FC236}">
                <a16:creationId xmlns:a16="http://schemas.microsoft.com/office/drawing/2014/main" id="{6C994543-951E-EE8D-2545-1F51AAE8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2774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Non Immune activation:</a:t>
            </a:r>
          </a:p>
          <a:p>
            <a:pPr eaLnBrk="1" hangingPunct="1"/>
            <a:r>
              <a:rPr lang="en-US" altLang="en-US" b="1"/>
              <a:t>Endotoxins, </a:t>
            </a:r>
          </a:p>
          <a:p>
            <a:pPr eaLnBrk="1" hangingPunct="1"/>
            <a:r>
              <a:rPr lang="en-US" altLang="en-US" b="1"/>
              <a:t>fibronectin, </a:t>
            </a:r>
          </a:p>
          <a:p>
            <a:pPr eaLnBrk="1" hangingPunct="1"/>
            <a:r>
              <a:rPr lang="en-US" altLang="en-US" b="1"/>
              <a:t>chemical mediators</a:t>
            </a:r>
          </a:p>
        </p:txBody>
      </p:sp>
      <p:sp>
        <p:nvSpPr>
          <p:cNvPr id="82964" name="Line 20">
            <a:extLst>
              <a:ext uri="{FF2B5EF4-FFF2-40B4-BE49-F238E27FC236}">
                <a16:creationId xmlns:a16="http://schemas.microsoft.com/office/drawing/2014/main" id="{209BB645-B51E-65E4-506B-3C97AB408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953000"/>
            <a:ext cx="990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965" name="Line 21">
            <a:extLst>
              <a:ext uri="{FF2B5EF4-FFF2-40B4-BE49-F238E27FC236}">
                <a16:creationId xmlns:a16="http://schemas.microsoft.com/office/drawing/2014/main" id="{D706BAEC-90DF-A21D-8387-246145877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724400"/>
            <a:ext cx="838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966" name="Text Box 22">
            <a:extLst>
              <a:ext uri="{FF2B5EF4-FFF2-40B4-BE49-F238E27FC236}">
                <a16:creationId xmlns:a16="http://schemas.microsoft.com/office/drawing/2014/main" id="{664F0DF0-D71E-2188-09E5-EACBFB9D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276225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Tissue injury</a:t>
            </a:r>
            <a:endParaRPr lang="en-US" altLang="en-US"/>
          </a:p>
          <a:p>
            <a:pPr eaLnBrk="1" hangingPunct="1"/>
            <a:r>
              <a:rPr lang="en-US" altLang="en-US" sz="1600"/>
              <a:t>Toxic oxygen metabolites</a:t>
            </a:r>
          </a:p>
          <a:p>
            <a:pPr eaLnBrk="1" hangingPunct="1"/>
            <a:r>
              <a:rPr lang="en-US" altLang="en-US" sz="1600"/>
              <a:t>Metallo-proteases</a:t>
            </a:r>
          </a:p>
          <a:p>
            <a:pPr eaLnBrk="1" hangingPunct="1"/>
            <a:r>
              <a:rPr lang="en-US" altLang="en-US" sz="1600"/>
              <a:t>Coagulation factors</a:t>
            </a:r>
          </a:p>
          <a:p>
            <a:pPr eaLnBrk="1" hangingPunct="1"/>
            <a:r>
              <a:rPr lang="en-US" altLang="en-US" sz="1600"/>
              <a:t>AA metabolites and NO</a:t>
            </a:r>
            <a:endParaRPr lang="en-US" altLang="en-US" sz="1600" b="1"/>
          </a:p>
        </p:txBody>
      </p:sp>
      <p:sp>
        <p:nvSpPr>
          <p:cNvPr id="82967" name="Text Box 23">
            <a:extLst>
              <a:ext uri="{FF2B5EF4-FFF2-40B4-BE49-F238E27FC236}">
                <a16:creationId xmlns:a16="http://schemas.microsoft.com/office/drawing/2014/main" id="{5C1885D7-A5A1-976A-AF43-52162739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4291013"/>
            <a:ext cx="23971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Fibrosis (Scaring)</a:t>
            </a:r>
          </a:p>
          <a:p>
            <a:pPr eaLnBrk="1" hangingPunct="1"/>
            <a:r>
              <a:rPr lang="en-US" altLang="en-US" sz="1600"/>
              <a:t>Growth factors involved</a:t>
            </a:r>
          </a:p>
          <a:p>
            <a:pPr eaLnBrk="1" hangingPunct="1"/>
            <a:r>
              <a:rPr lang="en-US" altLang="en-US" sz="1600"/>
              <a:t> in fibroblast proliferation</a:t>
            </a:r>
          </a:p>
          <a:p>
            <a:pPr eaLnBrk="1" hangingPunct="1"/>
            <a:r>
              <a:rPr lang="en-US" altLang="en-US" sz="1600"/>
              <a:t>(PDGF,TGFb,FGF)</a:t>
            </a:r>
          </a:p>
          <a:p>
            <a:pPr eaLnBrk="1" hangingPunct="1"/>
            <a:r>
              <a:rPr lang="en-US" altLang="en-US" sz="1600"/>
              <a:t>Angiogenesis factors</a:t>
            </a:r>
          </a:p>
          <a:p>
            <a:pPr eaLnBrk="1" hangingPunct="1"/>
            <a:r>
              <a:rPr lang="en-US" altLang="en-US" sz="1600"/>
              <a:t>(FGF,VEGF)</a:t>
            </a:r>
          </a:p>
          <a:p>
            <a:pPr eaLnBrk="1" hangingPunct="1"/>
            <a:r>
              <a:rPr lang="en-US" altLang="en-US" sz="1600"/>
              <a:t>Collagen deposition </a:t>
            </a:r>
          </a:p>
          <a:p>
            <a:pPr eaLnBrk="1" hangingPunct="1"/>
            <a:r>
              <a:rPr lang="en-US" altLang="en-US" sz="1600"/>
              <a:t>(IL-13 and TGFb)</a:t>
            </a:r>
          </a:p>
          <a:p>
            <a:pPr eaLnBrk="1" hangingPunct="1"/>
            <a:endParaRPr lang="en-US" altLang="en-US" sz="1600"/>
          </a:p>
          <a:p>
            <a:pPr eaLnBrk="1" hangingPunct="1"/>
            <a:endParaRPr lang="en-US" alt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4C4EDFE-E4C6-2858-2206-D10B89931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2 BASIC TYPES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4BA9FB8-7DC3-3B50-B849-7ECEA27A4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u="sng" dirty="0">
                <a:solidFill>
                  <a:schemeClr val="accent2"/>
                </a:solidFill>
              </a:rPr>
              <a:t>Chronic Nonspecific Inflammation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A preponderance of mononuclear cells (macrophages, lymph, plasma cells) often with fibrosis and vascular proliferation.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Fibrosis (scarring) &amp; distortion of tissue architecture.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Mediated by the interactions of mono/macrophages with lymphocytes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Cytokines from macrophages activate lymphocytes which produce cytokines activating macrophages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B-cell activation occurs via macrophage presented antigens producing antigen specific plasma cell proliferation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01408DCC-AB76-0C83-74CA-B22A6A6AC1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200" u="sng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u="sng" dirty="0">
                <a:solidFill>
                  <a:schemeClr val="accent2"/>
                </a:solidFill>
              </a:rPr>
              <a:t>Granulomatous Inflammation: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br>
              <a:rPr lang="en-US" altLang="en-US" sz="2200" u="sng" dirty="0">
                <a:solidFill>
                  <a:schemeClr val="accent2"/>
                </a:solidFill>
              </a:rPr>
            </a:br>
            <a:r>
              <a:rPr lang="en-US" altLang="en-US" sz="2200" dirty="0">
                <a:solidFill>
                  <a:schemeClr val="tx1"/>
                </a:solidFill>
              </a:rPr>
              <a:t>A distinctive form of chronic inflammation characterized by focal accumulations of activated macrophages.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Foci of epithelioid macrophages are surrounded by a collar of lymphocytes.  Macrophages may coalesce to form giant cells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Areas of central necrosis (caseous necrosis) may be present in infectious granulomas (TB).  The necrotic tissue consists of microbe-filled macrophages killed by T-lymphocytes, cytokines, activated macrophages.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Foreign body granulomas are elicited by ~inert foreign bodies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Immune granulomas are formed by T-cell mediated responses to persistent antigens.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</a:rPr>
              <a:t>Granulomatous inflammation is a distinctive inflammatory reaction with a few important causes both infectious or noninfectious.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3C41AA1-BF18-65D6-6442-8A22251D9E57}"/>
              </a:ext>
            </a:extLst>
          </p:cNvPr>
          <p:cNvSpPr txBox="1">
            <a:spLocks noChangeArrowheads="1"/>
          </p:cNvSpPr>
          <p:nvPr/>
        </p:nvSpPr>
        <p:spPr>
          <a:xfrm>
            <a:off x="975360" y="304800"/>
            <a:ext cx="7543800" cy="1084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2 BASIC TYPES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81E6DE2-10D2-8F82-5EEA-E1269CF29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CAUSES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23C06B0-126D-D05F-ABA6-821A0149CC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Persistent </a:t>
            </a:r>
            <a:r>
              <a:rPr lang="en-US" altLang="en-US" sz="2800" dirty="0" err="1">
                <a:solidFill>
                  <a:schemeClr val="tx1"/>
                </a:solidFill>
              </a:rPr>
              <a:t>bactrial</a:t>
            </a:r>
            <a:r>
              <a:rPr lang="en-US" altLang="en-US" sz="2800" dirty="0">
                <a:solidFill>
                  <a:schemeClr val="tx1"/>
                </a:solidFill>
              </a:rPr>
              <a:t> inf: TB, syphilis, borreliosis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Persistent viral inf: Progressive chr. Viral hepatitis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Immunological reactions: autoimmune disorders, delayed hypersensitivity, chronic transplant rejection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Primary granulomatous disease: sarcoidosis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Chr. Irritation: bronchitis in smokers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Non-degradable (foreign body) particles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Disease of unknown etiology: ulcerative colitis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>
            <a:extLst>
              <a:ext uri="{FF2B5EF4-FFF2-40B4-BE49-F238E27FC236}">
                <a16:creationId xmlns:a16="http://schemas.microsoft.com/office/drawing/2014/main" id="{902958FA-6B1F-6710-B1CB-3807B403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PULMONARY TUBERCULOSIS</a:t>
            </a:r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74F43582-C367-E4B1-687C-6ADFAA27E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>
            <a:extLst>
              <a:ext uri="{FF2B5EF4-FFF2-40B4-BE49-F238E27FC236}">
                <a16:creationId xmlns:a16="http://schemas.microsoft.com/office/drawing/2014/main" id="{F6FB714A-8647-8A56-7B94-039E1EA87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GIANT CELL</a:t>
            </a: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CC6E8B54-9A4A-AE4F-D47F-1348C434F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>
            <a:extLst>
              <a:ext uri="{FF2B5EF4-FFF2-40B4-BE49-F238E27FC236}">
                <a16:creationId xmlns:a16="http://schemas.microsoft.com/office/drawing/2014/main" id="{EB37B1D0-AF75-BFEF-24F0-77F60D3A1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PULMONARY SARCOIDOSIS</a:t>
            </a: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8B10D433-A359-182A-0270-EC0387848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80C2A63-E06D-AB34-C754-56521087A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Morphological Subtypes Of Macrophages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0C35835-5140-0D2D-BD0D-0727A9CE6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Foamy Macro: Phagocytosis of lipid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Hemosiderin laden macro: at site of </a:t>
            </a:r>
            <a:r>
              <a:rPr lang="en-US" altLang="en-US" dirty="0" err="1">
                <a:solidFill>
                  <a:schemeClr val="tx1"/>
                </a:solidFill>
              </a:rPr>
              <a:t>haem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Epithelioid cell: in immune granuloma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u="sng" dirty="0">
                <a:solidFill>
                  <a:schemeClr val="tx1"/>
                </a:solidFill>
              </a:rPr>
              <a:t>Giant cells: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err="1">
                <a:solidFill>
                  <a:schemeClr val="tx1"/>
                </a:solidFill>
              </a:rPr>
              <a:t>Langhans</a:t>
            </a:r>
            <a:r>
              <a:rPr lang="en-US" altLang="en-US" dirty="0">
                <a:solidFill>
                  <a:schemeClr val="tx1"/>
                </a:solidFill>
              </a:rPr>
              <a:t> Type: in immune granuloma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Foreign Body: in histiocytic granuloma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Touton Type: after necrosis of adipose tissue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FB3B0A1-4CF9-A5DC-19E0-C37F3F96A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Lymphatics in Inflammation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A71C3F2-1756-6083-C55B-AB6AEFECE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620000" cy="4068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Lymph vessels &amp; nodes filter and monitor the extravascular fluid that fails to return to the post-capillary vasculature. 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They represent a second line of defense in conjunction with the mononuclear phagocytic system to agents not contained by local responses.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F4491FF-DADC-9DA4-9087-83DA7671C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Lymph Nodes and Lymphatics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CFBEB0E-C148-815A-68D6-F1F3C7BE51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Lymphatics drain tissues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Flow increased in inflammation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Antigen to the lymph node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Toxins, infectious agents also to the node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Lymphadenitis, lymphangitis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Usually contained there, otherwise </a:t>
            </a:r>
            <a:r>
              <a:rPr lang="en-US" altLang="en-US" u="sng" dirty="0">
                <a:solidFill>
                  <a:schemeClr val="tx1"/>
                </a:solidFill>
              </a:rPr>
              <a:t>bacteremia </a:t>
            </a:r>
            <a:r>
              <a:rPr lang="en-US" altLang="en-US" dirty="0">
                <a:solidFill>
                  <a:schemeClr val="tx1"/>
                </a:solidFill>
              </a:rPr>
              <a:t> ensues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Tissue-resident macrophages must then prevent overwhelming infection</a:t>
            </a:r>
            <a:endParaRPr lang="en-US" altLang="en-US" u="sng" dirty="0">
              <a:solidFill>
                <a:schemeClr val="tx1"/>
              </a:solidFill>
            </a:endParaRPr>
          </a:p>
          <a:p>
            <a:pPr lvl="1"/>
            <a:endParaRPr lang="en-US" altLang="en-US" u="sng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5F9364A-E33C-1D99-CB1D-689BA149A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CHRONIC INFLAMMATION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D84416C-88CE-ADE1-0E3D-04DC2AF83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Chronic inflammation is a prolonged process (weeks-months-years) in which three processes are occurring simultaneously:</a:t>
            </a:r>
          </a:p>
          <a:p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Active inflammation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Tissue destruction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Tissue healing (repair &amp; fibrosis)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26BF615-DF44-D299-444B-E864F16FE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SYSTEMIC EFFECTS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F15287A-D4D1-2D0B-E4D5-1054C9FF4F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Fever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One of the easily recognized cytokine-mediated (esp. IL-1, IL-6, TNF) </a:t>
            </a:r>
            <a:r>
              <a:rPr lang="en-US" altLang="en-US" i="1">
                <a:solidFill>
                  <a:schemeClr val="tx1"/>
                </a:solidFill>
              </a:rPr>
              <a:t>acute-phase reactions</a:t>
            </a:r>
            <a:r>
              <a:rPr lang="en-US" altLang="en-US">
                <a:solidFill>
                  <a:schemeClr val="tx1"/>
                </a:solidFill>
              </a:rPr>
              <a:t> including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Anorexia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Skeletal muscle protein degradation</a:t>
            </a:r>
          </a:p>
          <a:p>
            <a:pPr lvl="2"/>
            <a:r>
              <a:rPr lang="en-US" altLang="en-US">
                <a:solidFill>
                  <a:schemeClr val="tx1"/>
                </a:solidFill>
              </a:rPr>
              <a:t>Hypotension</a:t>
            </a:r>
          </a:p>
          <a:p>
            <a:r>
              <a:rPr lang="en-US" altLang="en-US">
                <a:solidFill>
                  <a:schemeClr val="tx1"/>
                </a:solidFill>
              </a:rPr>
              <a:t>Leukocytosis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Elevated white blood cell count</a:t>
            </a:r>
          </a:p>
          <a:p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6CBB2D6-E6AE-9797-E7C5-B50E5A870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Systemic effects (cont’d)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FDEECD3-C29F-8438-DAA6-520CE7839E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Bacterial infection (neutrophilia)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Parasitic infection (eosinophilia)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Viral infection (lymphocytosis)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Sepsis (an overwhelming bacterial infection) the large number of microbes and endotoxin result in the production of large amounts of cytokines particularly TNF &amp; IL-1- results in the onset of septic shock (DIC, hypoglycemia and cardiovascular collapse).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982B1B0-7914-5616-1CF7-1FDA7AAF9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59" y="685800"/>
            <a:ext cx="7543802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Systemic Effects of Inflammation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554B7F2-7079-23E2-B348-AF1C16C21A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Cardiovascular response: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↑ HR &amp; BP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↓ sweating redirection of peripheral blood flow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Constitutional responses: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 Rigors						    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Chills	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Anorexia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Somnolence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</a:rPr>
              <a:t>Malaise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0105416-57F4-EBAF-FFBE-5EF0C45F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58" y="5345874"/>
            <a:ext cx="30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All due to cytokines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36130B4-BC3B-96ED-290B-764FB8FF7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u="sng" dirty="0">
                <a:solidFill>
                  <a:schemeClr val="tx1"/>
                </a:solidFill>
              </a:rPr>
              <a:t>Outcome of chronic inflammation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794C8F55-062F-E5A7-8611-9EFF872F816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b="1">
                <a:solidFill>
                  <a:schemeClr val="tx1"/>
                </a:solidFill>
              </a:rPr>
              <a:t>Ulcers</a:t>
            </a:r>
          </a:p>
          <a:p>
            <a:r>
              <a:rPr lang="en-US" altLang="en-US" sz="2400" b="1">
                <a:solidFill>
                  <a:schemeClr val="tx1"/>
                </a:solidFill>
              </a:rPr>
              <a:t>Fistulas</a:t>
            </a:r>
          </a:p>
          <a:p>
            <a:r>
              <a:rPr lang="en-US" altLang="en-US" sz="2400" b="1">
                <a:solidFill>
                  <a:schemeClr val="tx1"/>
                </a:solidFill>
              </a:rPr>
              <a:t>Granulomatous diseases</a:t>
            </a:r>
          </a:p>
          <a:p>
            <a:r>
              <a:rPr lang="en-US" altLang="en-US" sz="2400" b="1">
                <a:solidFill>
                  <a:schemeClr val="tx1"/>
                </a:solidFill>
              </a:rPr>
              <a:t>Fibrotic diseases (Scaring)</a:t>
            </a:r>
          </a:p>
          <a:p>
            <a:r>
              <a:rPr lang="en-US" altLang="en-US" sz="2400" b="1">
                <a:solidFill>
                  <a:schemeClr val="tx1"/>
                </a:solidFill>
              </a:rPr>
              <a:t>and combinations of the above</a:t>
            </a:r>
          </a:p>
          <a:p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1686514E-BB10-E61A-956C-D1D46C2D51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5" y="1846263"/>
            <a:ext cx="3053949" cy="4022725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57143A8-B64F-A772-B1B3-1EC617AEB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0772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Consequences of Defective or Excessive Inflammation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25CAB91-E1E3-15A0-2887-7786A73DFB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0772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200" b="1" dirty="0">
                <a:solidFill>
                  <a:schemeClr val="tx1"/>
                </a:solidFill>
              </a:rPr>
              <a:t>Defective inflammation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Increased susceptibility and vulnerability to infection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Delayed healing, inflammation is an essential part of healing in removal of damaged and necrotic tissue and stimulation of reparative processes.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200" b="1" dirty="0">
                <a:solidFill>
                  <a:schemeClr val="tx1"/>
                </a:solidFill>
              </a:rPr>
              <a:t>Excessive inflammation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Allergic reactions of all types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Autoimmune disorders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Cancer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Atherosclerosis/ischemic heart disease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Some neurodegenerative disorders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E3C7C7F-6400-AFFA-EAF3-0C86862FB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Patterns of acute and chronic inflammation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81C5CAB-2D38-3D26-68A9-99C4F1B62B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Serous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Watery, protein-poor effusion (e.g., blister)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Fibrinous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Fibrin accumulation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Either entirely removed or becomes fibrotic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Suppurative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Presence of pus (pyogenic staph spp.)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Often walled-off if persistent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Ulceration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Necrotic and eroded epithelial surface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Underlying acute and chronic inflammation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Trauma, toxins, vascular insufficiency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AB7D83F-59FE-E153-CFB6-1CF82DE57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Patterns of chronic inflammation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E98B4C7-F55A-930F-E896-358AD792D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solidFill>
                  <a:schemeClr val="tx1"/>
                </a:solidFill>
              </a:rPr>
              <a:t>Predominant changes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Proliferation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Exudation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Fibrosis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Ulceration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6C470CA-64F2-AA97-80D8-8022AE6A9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PROLIFERATION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8C53BE6-A11A-E73A-1486-8E10EC1850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Granulation tissue</a:t>
            </a:r>
          </a:p>
          <a:p>
            <a:r>
              <a:rPr lang="en-US" altLang="en-US">
                <a:solidFill>
                  <a:schemeClr val="tx1"/>
                </a:solidFill>
              </a:rPr>
              <a:t>Granuloma</a:t>
            </a:r>
          </a:p>
          <a:p>
            <a:r>
              <a:rPr lang="en-US" altLang="en-US">
                <a:solidFill>
                  <a:schemeClr val="tx1"/>
                </a:solidFill>
              </a:rPr>
              <a:t>Round cell infiltrate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A963AC9-B518-8C71-CAED-8287905E9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GRANULATION TISSUE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FED0CC6-59F1-9552-690E-63E55EE172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Was used by surgeon for the red, granular tissue filling the nonhealing wounds</a:t>
            </a:r>
          </a:p>
          <a:p>
            <a:pPr marL="609600" indent="-609600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Occurs: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After substantial tissue destruction </a:t>
            </a:r>
            <a:r>
              <a:rPr lang="en-US" altLang="en-US" sz="2800" dirty="0" err="1">
                <a:solidFill>
                  <a:schemeClr val="tx1"/>
                </a:solidFill>
              </a:rPr>
              <a:t>eg</a:t>
            </a:r>
            <a:r>
              <a:rPr lang="en-US" altLang="en-US" sz="2800" dirty="0">
                <a:solidFill>
                  <a:schemeClr val="tx1"/>
                </a:solidFill>
              </a:rPr>
              <a:t>: infarction, ulceration, abscess, surface wound that create large defects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When the Inflammation takes place in tissues that do not regenerate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When there is abundant fibrin exudation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9C52D2A-F3D0-1EDD-F876-7A6861353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COMPONENTS OF GRANULATION TISSUE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0589638-4518-4EC1-185D-F9F00D7A3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Macrophages, lymphocytes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Newly formed capillaries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Myofibroblasts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Extracellular matrix- collagen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E5C687F-40BE-77A5-A0B1-B579F61B9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OUTCOME OF ACUTE INFLAMMATION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5B5DEF1-BB8B-EEB6-FBD8-C697C8261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Resolution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due to elimination of the offending agent and regeneration of injured tissue with normal function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Healing by connective tissue replacement (fibrosis/scar formation)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Occurs after large tissue destruction,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fibrinous exudation  into serous cavities 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tissue without regeneration capabilities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Progression to chronic inflammation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Resulting in granuloma formation to wall off injurious agent and tissue fibrosis (scar formation)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5D785BC-F2E9-D263-62A1-85A346CD2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EXUDATION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5DB9AEC-0C13-10C0-0D72-14F9E3E46A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Chronic abscess</a:t>
            </a:r>
          </a:p>
          <a:p>
            <a:r>
              <a:rPr lang="en-US" altLang="en-US">
                <a:solidFill>
                  <a:schemeClr val="tx1"/>
                </a:solidFill>
              </a:rPr>
              <a:t>Pilonidal sinus</a:t>
            </a:r>
          </a:p>
          <a:p>
            <a:r>
              <a:rPr lang="en-US" altLang="en-US">
                <a:solidFill>
                  <a:schemeClr val="tx1"/>
                </a:solidFill>
              </a:rPr>
              <a:t>Chronic suppurative osteomyelitis</a:t>
            </a:r>
          </a:p>
          <a:p>
            <a:r>
              <a:rPr lang="en-US" altLang="en-US">
                <a:solidFill>
                  <a:schemeClr val="tx1"/>
                </a:solidFill>
              </a:rPr>
              <a:t>Actinomycosiss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E6BDE0B-58EA-77DC-4207-BFCF53DEB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FIBROSIS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3E7AFC9-22A4-BB5A-8851-7418372BF2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Cirrhosis of liver</a:t>
            </a:r>
          </a:p>
          <a:p>
            <a:r>
              <a:rPr lang="en-US" altLang="en-US">
                <a:solidFill>
                  <a:schemeClr val="tx1"/>
                </a:solidFill>
              </a:rPr>
              <a:t>End stage kidney</a:t>
            </a:r>
          </a:p>
          <a:p>
            <a:r>
              <a:rPr lang="en-US" altLang="en-US">
                <a:solidFill>
                  <a:schemeClr val="tx1"/>
                </a:solidFill>
              </a:rPr>
              <a:t>Honeycomb lung</a:t>
            </a:r>
          </a:p>
          <a:p>
            <a:r>
              <a:rPr lang="en-US" altLang="en-US">
                <a:solidFill>
                  <a:schemeClr val="tx1"/>
                </a:solidFill>
              </a:rPr>
              <a:t>Obliterative intimal fibrosis in small arteries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3E769D5-5227-808B-05CF-81AEAC1F3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ULCERATION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17C7A204-149C-9EEF-D4A3-635AFD1123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Peptic ulcer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Trophic ulcer – due to impaired blood flow on the legs, associated with varicose veins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Decubital ulcer – due to long standing pressure + bacterial infection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0162E12D-F5F9-F2D2-C10E-AAF1BA2CB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1524000"/>
            <a:ext cx="7543801" cy="4876800"/>
          </a:xfrm>
        </p:spPr>
        <p:txBody>
          <a:bodyPr>
            <a:noAutofit/>
          </a:bodyPr>
          <a:lstStyle/>
          <a:p>
            <a:pPr marL="1371600" lvl="2" indent="-4572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3 Processes occurring simultaneously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Acute inflammation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Tissue destruction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Tissue healing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endParaRPr lang="en-US" altLang="en-US" sz="1600" dirty="0">
              <a:solidFill>
                <a:schemeClr val="tx1"/>
              </a:solidFill>
            </a:endParaRPr>
          </a:p>
          <a:p>
            <a:pPr marL="1371600" lvl="2" indent="-4572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Can occur: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After inadequate acute inflammation (Incomplete)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Repeated acute inflammation (Interminable)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Low grade inflammatory response (Improper)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endParaRPr lang="en-US" altLang="en-US" sz="1600" dirty="0">
              <a:solidFill>
                <a:schemeClr val="tx1"/>
              </a:solidFill>
            </a:endParaRPr>
          </a:p>
          <a:p>
            <a:pPr marL="1371600" lvl="2" indent="-4572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Cellular response: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Acute (PMNs)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Chronic (macrophages, lymphocytes, plasma cells, eosinophils, mast cells)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Tissue destruction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Granuloma formation (giant cells, </a:t>
            </a:r>
            <a:r>
              <a:rPr lang="en-US" altLang="en-US" sz="1600" dirty="0" err="1">
                <a:solidFill>
                  <a:schemeClr val="tx1"/>
                </a:solidFill>
              </a:rPr>
              <a:t>epitheliod</a:t>
            </a:r>
            <a:r>
              <a:rPr lang="en-US" altLang="en-US" sz="1600" dirty="0">
                <a:solidFill>
                  <a:schemeClr val="tx1"/>
                </a:solidFill>
              </a:rPr>
              <a:t> cells)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Connective tissue response (fibrosis&amp; angiogenesis)</a:t>
            </a:r>
          </a:p>
          <a:p>
            <a:pPr marL="2209800" lvl="4" indent="-381000">
              <a:lnSpc>
                <a:spcPct val="80000"/>
              </a:lnSpc>
              <a:buFontTx/>
              <a:buAutoNum type="arabicPeriod"/>
            </a:pPr>
            <a:r>
              <a:rPr lang="en-US" altLang="en-US" sz="1600" dirty="0">
                <a:solidFill>
                  <a:schemeClr val="tx1"/>
                </a:solidFill>
              </a:rPr>
              <a:t>Lymphatic system involvement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2479F6B-DEF4-4840-EFA8-120C54115C61}"/>
              </a:ext>
            </a:extLst>
          </p:cNvPr>
          <p:cNvSpPr txBox="1">
            <a:spLocks noChangeArrowheads="1"/>
          </p:cNvSpPr>
          <p:nvPr/>
        </p:nvSpPr>
        <p:spPr>
          <a:xfrm>
            <a:off x="822960" y="286604"/>
            <a:ext cx="7543800" cy="1084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E9250A-DB16-73C0-999E-A889B326F54F}"/>
              </a:ext>
            </a:extLst>
          </p:cNvPr>
          <p:cNvSpPr txBox="1"/>
          <p:nvPr/>
        </p:nvSpPr>
        <p:spPr>
          <a:xfrm>
            <a:off x="609600" y="292116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YOU!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5947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7670F2C-BD5A-B4EB-1D74-FA7933491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CHRONIC INFLAMMATION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A75808D-92E9-6EA3-AD97-C3465D781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7240" y="1524000"/>
            <a:ext cx="7589520" cy="4602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Chronic inflammation can occur: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Following acute inflammation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Persistence of the inciting stimulus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Interruption of normal healing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Repeated episodes of acute inflammation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Low-grade inflammatory response (without a proper acute response) due to: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Persistent infection by intracellular microbes (TB, some viruses)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Agents that incite a low grade immune response (some fungal infections)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Prolonged exposure to low grade, potentially toxic exogenous or endogenous substances.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Self-directed immune reactions.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486F2DF-CD4B-ADDC-5A02-AA7207B22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467600" cy="4297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Acute inflammation</a:t>
            </a:r>
            <a:r>
              <a:rPr lang="en-US" altLang="en-US" sz="2800" dirty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Vascular changes, edema, neutrophilic infiltrate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Chronic inflammation: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Infiltration of mononuclear inflammatory cells (macrophages, lymphocytes &amp; plasma cells)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Tissue destruction due to persistent injury and inflammatory cells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Attempts at healing by connective tissue replacement involving angiogenesis and fibrosis.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3490B5A-BA1E-52A1-83FE-E269EC47AEEF}"/>
              </a:ext>
            </a:extLst>
          </p:cNvPr>
          <p:cNvSpPr txBox="1">
            <a:spLocks noChangeArrowheads="1"/>
          </p:cNvSpPr>
          <p:nvPr/>
        </p:nvSpPr>
        <p:spPr>
          <a:xfrm>
            <a:off x="822960" y="286604"/>
            <a:ext cx="7543800" cy="1084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CHRONIC INFLAMMATION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382F6F6-A652-8886-0656-A8CBD932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THE PLAYERS (MONONUCLEAR PHAGOCYTE SYSTEM)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2C2F8A4-7C99-2BC4-131C-8590AFE057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Macrophages</a:t>
            </a:r>
          </a:p>
          <a:p>
            <a:endParaRPr lang="en-US" altLang="en-US" sz="9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Scattered all over (microglia, Kupffer cells, sinus histiocytes, alveolar macrophages,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Circulate as monocytes and reach site of injury within 24 – 48 hrs. and transform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Become activated by T cell-derived cytokines, endotoxins, and other products of inflammation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AB01BB8-B234-CD99-7F4E-BDE3E5428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PLAYERS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DD10442-47C0-C70F-3ED9-9F86BE6E2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T and B lymphocytes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Antigen-activated (via macrophages and dendritic cells)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Release macrophage-activating cytokines (in turn, macrophages release lymphocyte-activating cytokines until inflammatory stimulus is removed)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Plasma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Terminally differentiated B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</a:rPr>
              <a:t>Produce antibodies</a:t>
            </a:r>
          </a:p>
          <a:p>
            <a:pPr lvl="1"/>
            <a:endParaRPr lang="en-US" altLang="en-US" sz="2400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>
            <a:extLst>
              <a:ext uri="{FF2B5EF4-FFF2-40B4-BE49-F238E27FC236}">
                <a16:creationId xmlns:a16="http://schemas.microsoft.com/office/drawing/2014/main" id="{EE868BD0-2826-780C-D0B1-DA5DB7DAB3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Eosinophils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- Found especially at sites of parasitic infection, or at allergic (</a:t>
            </a:r>
            <a:r>
              <a:rPr lang="en-US" altLang="en-US" sz="2800" dirty="0" err="1">
                <a:solidFill>
                  <a:schemeClr val="tx1"/>
                </a:solidFill>
              </a:rPr>
              <a:t>IgE</a:t>
            </a:r>
            <a:r>
              <a:rPr lang="en-US" altLang="en-US" sz="2800" dirty="0">
                <a:solidFill>
                  <a:schemeClr val="tx1"/>
                </a:solidFill>
              </a:rPr>
              <a:t>-mediated) sites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Mast cells</a:t>
            </a:r>
            <a:r>
              <a:rPr lang="en-US" altLang="en-US" sz="2800" dirty="0">
                <a:solidFill>
                  <a:schemeClr val="tx1"/>
                </a:solidFill>
              </a:rPr>
              <a:t> (basophils)</a:t>
            </a:r>
          </a:p>
        </p:txBody>
      </p:sp>
      <p:pic>
        <p:nvPicPr>
          <p:cNvPr id="86024" name="Picture 8">
            <a:extLst>
              <a:ext uri="{FF2B5EF4-FFF2-40B4-BE49-F238E27FC236}">
                <a16:creationId xmlns:a16="http://schemas.microsoft.com/office/drawing/2014/main" id="{E0238708-2D31-6495-17B9-19D81D9709C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5550" y="1600200"/>
            <a:ext cx="3041650" cy="1752600"/>
          </a:xfrm>
          <a:ln/>
        </p:spPr>
      </p:pic>
      <p:pic>
        <p:nvPicPr>
          <p:cNvPr id="86025" name="Picture 9">
            <a:extLst>
              <a:ext uri="{FF2B5EF4-FFF2-40B4-BE49-F238E27FC236}">
                <a16:creationId xmlns:a16="http://schemas.microsoft.com/office/drawing/2014/main" id="{D5341E52-0AD8-AD07-8177-4BC2EF0F5CA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505200"/>
            <a:ext cx="3048000" cy="191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10F3484-1920-9B29-43FA-9409F12C43FD}"/>
              </a:ext>
            </a:extLst>
          </p:cNvPr>
          <p:cNvSpPr txBox="1">
            <a:spLocks noChangeArrowheads="1"/>
          </p:cNvSpPr>
          <p:nvPr/>
        </p:nvSpPr>
        <p:spPr>
          <a:xfrm>
            <a:off x="822960" y="286604"/>
            <a:ext cx="7543800" cy="1084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THE PLAYERS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5F70C2F-C42B-5F68-005F-8D6102233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The Dominant Cellular Player in Chronic Inflammation is The Tissue Macrophage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7286C5B-5151-F4F9-D138-B14D66F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69342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dirty="0">
                <a:solidFill>
                  <a:schemeClr val="tx2"/>
                </a:solidFill>
              </a:rPr>
              <a:t>It is joined by lymphocytes and plasma cells,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however mast cells and eosinophils are as well involved  in chronic allergic diseases</a:t>
            </a: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68B342F5-7C75-6C05-98C5-50BB1B52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13360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260D0C23-5ED0-785D-726B-C3136D69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10001"/>
          <a:stretch>
            <a:fillRect/>
          </a:stretch>
        </p:blipFill>
        <p:spPr bwMode="auto">
          <a:xfrm>
            <a:off x="4634484" y="4449763"/>
            <a:ext cx="2133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7E975FF3-C1E4-580C-56F8-77A186F3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1336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>
            <a:extLst>
              <a:ext uri="{FF2B5EF4-FFF2-40B4-BE49-F238E27FC236}">
                <a16:creationId xmlns:a16="http://schemas.microsoft.com/office/drawing/2014/main" id="{F6991FB1-C89C-0604-CD61-8A49BE71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2225"/>
            <a:ext cx="2133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Line 8">
            <a:extLst>
              <a:ext uri="{FF2B5EF4-FFF2-40B4-BE49-F238E27FC236}">
                <a16:creationId xmlns:a16="http://schemas.microsoft.com/office/drawing/2014/main" id="{08D4F92C-1353-687F-979D-CB19A147F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86000"/>
            <a:ext cx="1752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EA2E1FC2-0518-4CE8-589E-C6336DFDE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838200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dirty="0"/>
              <a:t>Blood monocyte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EB9E7F9E-123E-ABD7-2213-E3F60546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8382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Tissue macrophage (RES)</a:t>
            </a:r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B9888819-EEEC-F152-2328-71C93390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101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dirty="0"/>
              <a:t>migrate into tissue </a:t>
            </a:r>
          </a:p>
          <a:p>
            <a:pPr eaLnBrk="1" hangingPunct="1"/>
            <a:r>
              <a:rPr lang="en-US" altLang="en-US" dirty="0"/>
              <a:t>within 48 hours </a:t>
            </a:r>
          </a:p>
          <a:p>
            <a:pPr eaLnBrk="1" hangingPunct="1"/>
            <a:r>
              <a:rPr lang="en-US" altLang="en-US" dirty="0"/>
              <a:t>after injury</a:t>
            </a:r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B430507B-4D56-5D41-0A0D-FCF57F39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84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and differentiate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A3D23F2F-E530-280F-F728-762D15EB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295400"/>
            <a:ext cx="19050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Kupffer cell (liver)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Microglia (CNS)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Histiocytes (spleen)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Alveolar macs (lung)</a:t>
            </a: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AB38195C-4A64-F8E0-A944-015D02A6B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048D8BE2-206A-44AF-BDD9-9F22C0BD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808" y="6216650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/>
              <a:t>Lymphocyte</a:t>
            </a: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69F6DC0C-6784-5977-D6CE-941AD4A4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Plasma cell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737</TotalTime>
  <Words>1370</Words>
  <Application>Microsoft Office PowerPoint</Application>
  <PresentationFormat>On-screen Show (4:3)</PresentationFormat>
  <Paragraphs>249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Wingdings</vt:lpstr>
      <vt:lpstr>Retrospect</vt:lpstr>
      <vt:lpstr>CHRONIC INFLAMMATION</vt:lpstr>
      <vt:lpstr>CHRONIC INFLAMMATION</vt:lpstr>
      <vt:lpstr>OUTCOME OF ACUTE INFLAMMATION</vt:lpstr>
      <vt:lpstr>CHRONIC INFLAMMATION</vt:lpstr>
      <vt:lpstr>PowerPoint Presentation</vt:lpstr>
      <vt:lpstr>THE PLAYERS (MONONUCLEAR PHAGOCYTE SYSTEM)</vt:lpstr>
      <vt:lpstr>THE PLAYERS</vt:lpstr>
      <vt:lpstr>PowerPoint Presentation</vt:lpstr>
      <vt:lpstr>The Dominant Cellular Player in Chronic Inflammation is The Tissue Macrophage</vt:lpstr>
      <vt:lpstr>PowerPoint Presentation</vt:lpstr>
      <vt:lpstr>2 BASIC TYPES </vt:lpstr>
      <vt:lpstr>PowerPoint Presentation</vt:lpstr>
      <vt:lpstr>CAUSES</vt:lpstr>
      <vt:lpstr>PULMONARY TUBERCULOSIS</vt:lpstr>
      <vt:lpstr>GIANT CELL</vt:lpstr>
      <vt:lpstr>PULMONARY SARCOIDOSIS</vt:lpstr>
      <vt:lpstr>Morphological Subtypes Of Macrophages</vt:lpstr>
      <vt:lpstr>Lymphatics in Inflammation</vt:lpstr>
      <vt:lpstr>Lymph Nodes and Lymphatics</vt:lpstr>
      <vt:lpstr>SYSTEMIC EFFECTS</vt:lpstr>
      <vt:lpstr>Systemic effects (cont’d)</vt:lpstr>
      <vt:lpstr>Systemic Effects of Inflammation</vt:lpstr>
      <vt:lpstr>Outcome of chronic inflammation</vt:lpstr>
      <vt:lpstr>Consequences of Defective or Excessive Inflammation</vt:lpstr>
      <vt:lpstr>Patterns of acute and chronic inflammation</vt:lpstr>
      <vt:lpstr>Patterns of chronic inflammation</vt:lpstr>
      <vt:lpstr>PROLIFERATION</vt:lpstr>
      <vt:lpstr>GRANULATION TISSUE</vt:lpstr>
      <vt:lpstr>COMPONENTS OF GRANULATION TISSUE</vt:lpstr>
      <vt:lpstr>EXUDATION</vt:lpstr>
      <vt:lpstr>FIBROSIS</vt:lpstr>
      <vt:lpstr>ULCERATION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Patel</dc:creator>
  <cp:lastModifiedBy>Rajesh Patel</cp:lastModifiedBy>
  <cp:revision>42</cp:revision>
  <cp:lastPrinted>1601-01-01T00:00:00Z</cp:lastPrinted>
  <dcterms:created xsi:type="dcterms:W3CDTF">1601-01-01T00:00:00Z</dcterms:created>
  <dcterms:modified xsi:type="dcterms:W3CDTF">2024-05-03T18:05:37Z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