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65" r:id="rId3"/>
    <p:sldId id="257" r:id="rId4"/>
    <p:sldId id="266" r:id="rId5"/>
    <p:sldId id="358" r:id="rId6"/>
    <p:sldId id="359" r:id="rId7"/>
    <p:sldId id="360" r:id="rId8"/>
    <p:sldId id="361" r:id="rId9"/>
    <p:sldId id="362" r:id="rId10"/>
    <p:sldId id="363"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1" d="100"/>
          <a:sy n="111" d="100"/>
        </p:scale>
        <p:origin x="165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61BEF0D-F0BB-DE4B-95CE-6DB70DBA9567}" type="datetimeFigureOut">
              <a:rPr lang="en-US" smtClean="0"/>
              <a:pPr/>
              <a:t>2/19/2025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4118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186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7" name="Straight Connector 6"/>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2362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896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2399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8897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2/19/2025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02513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2/19/2025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3306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2/19/2025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98889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74649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0657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B61BEF0D-F0BB-DE4B-95CE-6DB70DBA9567}" type="datetimeFigureOut">
              <a:rPr lang="en-US" smtClean="0"/>
              <a:pPr/>
              <a:t>2/19/2025</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D57F1E4F-1CFF-5643-939E-217C01CDF565}" type="slidenum">
              <a:rPr lang="en-US" smtClean="0"/>
              <a:pPr/>
              <a:t>‹#›</a:t>
            </a:fld>
            <a:endParaRPr lang="en-US" dirty="0"/>
          </a:p>
        </p:txBody>
      </p:sp>
      <p:cxnSp>
        <p:nvCxnSpPr>
          <p:cNvPr id="7" name="Straight Connector 6"/>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151964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377" rtl="0" eaLnBrk="1" latinLnBrk="0" hangingPunct="1">
        <a:lnSpc>
          <a:spcPct val="80000"/>
        </a:lnSpc>
        <a:spcBef>
          <a:spcPct val="0"/>
        </a:spcBef>
        <a:buNone/>
        <a:defRPr sz="4400" kern="1200" cap="all" spc="100" baseline="0">
          <a:solidFill>
            <a:schemeClr val="tx1">
              <a:lumMod val="90000"/>
              <a:lumOff val="10000"/>
            </a:schemeClr>
          </a:solidFill>
          <a:latin typeface="+mj-lt"/>
          <a:ea typeface="+mj-ea"/>
          <a:cs typeface="+mj-cs"/>
        </a:defRPr>
      </a:lvl1pPr>
    </p:titleStyle>
    <p:body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FE63658-9F22-DC92-DC5F-787D23AB714E}"/>
              </a:ext>
            </a:extLst>
          </p:cNvPr>
          <p:cNvPicPr>
            <a:picLocks noChangeAspect="1"/>
          </p:cNvPicPr>
          <p:nvPr/>
        </p:nvPicPr>
        <p:blipFill>
          <a:blip r:embed="rId2"/>
          <a:srcRect t="22553"/>
          <a:stretch/>
        </p:blipFill>
        <p:spPr>
          <a:xfrm>
            <a:off x="2433637" y="360800"/>
            <a:ext cx="4276725" cy="4101501"/>
          </a:xfrm>
          <a:prstGeom prst="rect">
            <a:avLst/>
          </a:prstGeom>
        </p:spPr>
      </p:pic>
      <p:sp>
        <p:nvSpPr>
          <p:cNvPr id="8" name="Title 7">
            <a:extLst>
              <a:ext uri="{FF2B5EF4-FFF2-40B4-BE49-F238E27FC236}">
                <a16:creationId xmlns:a16="http://schemas.microsoft.com/office/drawing/2014/main" id="{1EB07739-BCA6-A5A5-A525-0CDD2C348786}"/>
              </a:ext>
            </a:extLst>
          </p:cNvPr>
          <p:cNvSpPr>
            <a:spLocks noGrp="1"/>
          </p:cNvSpPr>
          <p:nvPr>
            <p:ph type="ctrTitle"/>
          </p:nvPr>
        </p:nvSpPr>
        <p:spPr>
          <a:xfrm>
            <a:off x="342900" y="4960137"/>
            <a:ext cx="5829300" cy="1463040"/>
          </a:xfrm>
        </p:spPr>
        <p:txBody>
          <a:bodyPr>
            <a:normAutofit/>
          </a:bodyPr>
          <a:lstStyle/>
          <a:p>
            <a:r>
              <a:rPr lang="en-US" dirty="0"/>
              <a:t>Chronic Obstructive Pulmonary Disease </a:t>
            </a:r>
            <a:endParaRPr lang="en-IN" dirty="0"/>
          </a:p>
        </p:txBody>
      </p:sp>
      <p:sp>
        <p:nvSpPr>
          <p:cNvPr id="9" name="Subtitle 8">
            <a:extLst>
              <a:ext uri="{FF2B5EF4-FFF2-40B4-BE49-F238E27FC236}">
                <a16:creationId xmlns:a16="http://schemas.microsoft.com/office/drawing/2014/main" id="{21F18373-9AF4-7E4B-5196-464836769DE4}"/>
              </a:ext>
            </a:extLst>
          </p:cNvPr>
          <p:cNvSpPr>
            <a:spLocks noGrp="1"/>
          </p:cNvSpPr>
          <p:nvPr>
            <p:ph type="subTitle" idx="1"/>
          </p:nvPr>
        </p:nvSpPr>
        <p:spPr>
          <a:xfrm>
            <a:off x="6457950" y="4960137"/>
            <a:ext cx="2400300" cy="1463040"/>
          </a:xfrm>
        </p:spPr>
        <p:txBody>
          <a:bodyPr/>
          <a:lstStyle/>
          <a:p>
            <a:r>
              <a:rPr lang="en-US" dirty="0"/>
              <a:t>BY MBBSPPT.COM</a:t>
            </a:r>
          </a:p>
        </p:txBody>
      </p:sp>
    </p:spTree>
    <p:extLst>
      <p:ext uri="{BB962C8B-B14F-4D97-AF65-F5344CB8AC3E}">
        <p14:creationId xmlns:p14="http://schemas.microsoft.com/office/powerpoint/2010/main" val="2313604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93084" y="2875002"/>
            <a:ext cx="3557832" cy="110799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66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Thank You</a:t>
            </a:r>
            <a:endParaRPr lang="en-US" sz="6600"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style.rotation</p:attrName>
                                        </p:attrNameLst>
                                      </p:cBhvr>
                                      <p:tavLst>
                                        <p:tav tm="0">
                                          <p:val>
                                            <p:fltVal val="720"/>
                                          </p:val>
                                        </p:tav>
                                        <p:tav tm="100000">
                                          <p:val>
                                            <p:fltVal val="0"/>
                                          </p:val>
                                        </p:tav>
                                      </p:tavLst>
                                    </p:anim>
                                    <p:anim calcmode="lin" valueType="num">
                                      <p:cBhvr>
                                        <p:cTn id="9" dur="2000" fill="hold"/>
                                        <p:tgtEl>
                                          <p:spTgt spid="3"/>
                                        </p:tgtEl>
                                        <p:attrNameLst>
                                          <p:attrName>ppt_h</p:attrName>
                                        </p:attrNameLst>
                                      </p:cBhvr>
                                      <p:tavLst>
                                        <p:tav tm="0">
                                          <p:val>
                                            <p:fltVal val="0"/>
                                          </p:val>
                                        </p:tav>
                                        <p:tav tm="100000">
                                          <p:val>
                                            <p:strVal val="#ppt_h"/>
                                          </p:val>
                                        </p:tav>
                                      </p:tavLst>
                                    </p:anim>
                                    <p:anim calcmode="lin" valueType="num">
                                      <p:cBhvr>
                                        <p:cTn id="10" dur="2000" fill="hold"/>
                                        <p:tgtEl>
                                          <p:spTgt spid="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Introduction </a:t>
            </a:r>
            <a:endParaRPr lang="en-IN" dirty="0"/>
          </a:p>
        </p:txBody>
      </p:sp>
      <p:sp>
        <p:nvSpPr>
          <p:cNvPr id="2" name="Content Placeholder 1"/>
          <p:cNvSpPr>
            <a:spLocks noGrp="1"/>
          </p:cNvSpPr>
          <p:nvPr>
            <p:ph idx="1"/>
          </p:nvPr>
        </p:nvSpPr>
        <p:spPr>
          <a:xfrm>
            <a:off x="768096" y="2084832"/>
            <a:ext cx="7607808" cy="1344168"/>
          </a:xfrm>
        </p:spPr>
        <p:txBody>
          <a:bodyPr>
            <a:noAutofit/>
          </a:bodyPr>
          <a:lstStyle/>
          <a:p>
            <a:pPr marL="92075" indent="0" algn="just">
              <a:buNone/>
            </a:pPr>
            <a:r>
              <a:rPr lang="en-US" sz="1800" dirty="0"/>
              <a:t>Chronic Obstructive Pulmonary Disease (COPD) is a lung disease that makes it hard to breathe. It is caused by damage to the lungs over many years, usually from smoking.</a:t>
            </a:r>
          </a:p>
        </p:txBody>
      </p:sp>
      <p:pic>
        <p:nvPicPr>
          <p:cNvPr id="6" name="Picture 5">
            <a:extLst>
              <a:ext uri="{FF2B5EF4-FFF2-40B4-BE49-F238E27FC236}">
                <a16:creationId xmlns:a16="http://schemas.microsoft.com/office/drawing/2014/main" id="{2E059A64-4B8D-63D9-631F-72CD6187D408}"/>
              </a:ext>
            </a:extLst>
          </p:cNvPr>
          <p:cNvPicPr>
            <a:picLocks noChangeAspect="1"/>
          </p:cNvPicPr>
          <p:nvPr/>
        </p:nvPicPr>
        <p:blipFill>
          <a:blip r:embed="rId2"/>
          <a:stretch>
            <a:fillRect/>
          </a:stretch>
        </p:blipFill>
        <p:spPr>
          <a:xfrm>
            <a:off x="5092913" y="3429000"/>
            <a:ext cx="3405488" cy="2425746"/>
          </a:xfrm>
          <a:prstGeom prst="rect">
            <a:avLst/>
          </a:prstGeom>
        </p:spPr>
      </p:pic>
      <p:sp>
        <p:nvSpPr>
          <p:cNvPr id="7" name="Content Placeholder 1">
            <a:extLst>
              <a:ext uri="{FF2B5EF4-FFF2-40B4-BE49-F238E27FC236}">
                <a16:creationId xmlns:a16="http://schemas.microsoft.com/office/drawing/2014/main" id="{6484724B-89B3-A7FA-BA3C-7734B3F2472B}"/>
              </a:ext>
            </a:extLst>
          </p:cNvPr>
          <p:cNvSpPr txBox="1">
            <a:spLocks/>
          </p:cNvSpPr>
          <p:nvPr/>
        </p:nvSpPr>
        <p:spPr>
          <a:xfrm>
            <a:off x="768096" y="2969622"/>
            <a:ext cx="4324817" cy="4011821"/>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marL="92075" indent="0" algn="just">
              <a:buFont typeface="Tw Cen MT" panose="020B0602020104020603" pitchFamily="34" charset="0"/>
              <a:buNone/>
            </a:pPr>
            <a:r>
              <a:rPr lang="en-US" sz="1800" dirty="0"/>
              <a:t>COPD is often a mix of two diseases:</a:t>
            </a:r>
          </a:p>
          <a:p>
            <a:pPr marL="434975" indent="-342900" algn="just">
              <a:buFont typeface="+mj-lt"/>
              <a:buAutoNum type="arabicPeriod"/>
            </a:pPr>
            <a:r>
              <a:rPr lang="en-US" sz="1800" b="1" dirty="0"/>
              <a:t>Chronic bronchitis: </a:t>
            </a:r>
            <a:r>
              <a:rPr lang="en-US" sz="1800" dirty="0"/>
              <a:t>In chronic bronchitis, the airways that carry air to the lungs get inflamed and make a lot of mucus. This can narrow or block the airways, making it hard for you to breathe. </a:t>
            </a:r>
          </a:p>
          <a:p>
            <a:pPr marL="434975" indent="-342900" algn="just">
              <a:buFont typeface="+mj-lt"/>
              <a:buAutoNum type="arabicPeriod"/>
            </a:pPr>
            <a:r>
              <a:rPr lang="en-US" sz="1800" b="1" dirty="0"/>
              <a:t>Emphysema: </a:t>
            </a:r>
            <a:r>
              <a:rPr lang="en-US" sz="1800" dirty="0"/>
              <a:t>In emphysema, these air sacs are damaged and lose their stretch. Less air gets in and out of the lungs, which makes you feel short of breath.</a:t>
            </a:r>
          </a:p>
        </p:txBody>
      </p:sp>
    </p:spTree>
    <p:extLst>
      <p:ext uri="{BB962C8B-B14F-4D97-AF65-F5344CB8AC3E}">
        <p14:creationId xmlns:p14="http://schemas.microsoft.com/office/powerpoint/2010/main" val="1295673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Symptoms</a:t>
            </a:r>
            <a:endParaRPr lang="en-IN" dirty="0"/>
          </a:p>
        </p:txBody>
      </p:sp>
      <p:sp>
        <p:nvSpPr>
          <p:cNvPr id="2" name="Content Placeholder 1"/>
          <p:cNvSpPr>
            <a:spLocks noGrp="1"/>
          </p:cNvSpPr>
          <p:nvPr>
            <p:ph idx="1"/>
          </p:nvPr>
        </p:nvSpPr>
        <p:spPr>
          <a:xfrm>
            <a:off x="768095" y="2084832"/>
            <a:ext cx="7290055" cy="4224528"/>
          </a:xfrm>
        </p:spPr>
        <p:txBody>
          <a:bodyPr>
            <a:noAutofit/>
          </a:bodyPr>
          <a:lstStyle/>
          <a:p>
            <a:pPr marL="92075" indent="0">
              <a:buNone/>
            </a:pPr>
            <a:r>
              <a:rPr lang="en-US" sz="1800" dirty="0"/>
              <a:t>COPD symptoms often don't appear until significant lung damage has occurred, and they usually worsen over time, particularly if smoking exposure continues. For chronic bronchitis, the main symptom is a daily cough and mucus (sputum) production at least three months a year for two consecutive years.</a:t>
            </a:r>
          </a:p>
          <a:p>
            <a:pPr marL="377825" indent="-285750">
              <a:buFont typeface="Arial" panose="020B0604020202020204" pitchFamily="34" charset="0"/>
              <a:buChar char="•"/>
            </a:pPr>
            <a:r>
              <a:rPr lang="en-US" sz="1600" dirty="0"/>
              <a:t>Other signs and symptoms of COPD may include:</a:t>
            </a:r>
          </a:p>
          <a:p>
            <a:pPr marL="377825" indent="-285750">
              <a:buFont typeface="Arial" panose="020B0604020202020204" pitchFamily="34" charset="0"/>
              <a:buChar char="•"/>
            </a:pPr>
            <a:r>
              <a:rPr lang="en-US" sz="1600" dirty="0"/>
              <a:t>Shortness of breath, especially during physical activities.</a:t>
            </a:r>
          </a:p>
          <a:p>
            <a:pPr marL="377825" indent="-285750">
              <a:buFont typeface="Arial" panose="020B0604020202020204" pitchFamily="34" charset="0"/>
              <a:buChar char="•"/>
            </a:pPr>
            <a:r>
              <a:rPr lang="en-US" sz="1600" dirty="0"/>
              <a:t>Wheezing.</a:t>
            </a:r>
          </a:p>
          <a:p>
            <a:pPr marL="377825" indent="-285750">
              <a:buFont typeface="Arial" panose="020B0604020202020204" pitchFamily="34" charset="0"/>
              <a:buChar char="•"/>
            </a:pPr>
            <a:r>
              <a:rPr lang="en-US" sz="1600" dirty="0"/>
              <a:t>Having to clear your throat first thing in the morning, due to excess mucus in your lungs.</a:t>
            </a:r>
          </a:p>
          <a:p>
            <a:pPr marL="377825" indent="-285750">
              <a:buFont typeface="Arial" panose="020B0604020202020204" pitchFamily="34" charset="0"/>
              <a:buChar char="•"/>
            </a:pPr>
            <a:r>
              <a:rPr lang="en-US" sz="1600" dirty="0"/>
              <a:t>Lack of energy.</a:t>
            </a:r>
          </a:p>
          <a:p>
            <a:pPr marL="377825" indent="-285750">
              <a:buFont typeface="Arial" panose="020B0604020202020204" pitchFamily="34" charset="0"/>
              <a:buChar char="•"/>
            </a:pPr>
            <a:r>
              <a:rPr lang="en-US" sz="1600" dirty="0"/>
              <a:t>People with COPD are also likely to experience episodes called exacerbations, during which their symptoms become worse than usual day-to-day variation and persist for at least several days.</a:t>
            </a:r>
          </a:p>
        </p:txBody>
      </p:sp>
    </p:spTree>
    <p:extLst>
      <p:ext uri="{BB962C8B-B14F-4D97-AF65-F5344CB8AC3E}">
        <p14:creationId xmlns:p14="http://schemas.microsoft.com/office/powerpoint/2010/main" val="3724306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ED2119-535A-DCBF-8AC2-46FC03C3CEB4}"/>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1B9EF992-8143-E91A-3CF5-4406A502CD91}"/>
              </a:ext>
            </a:extLst>
          </p:cNvPr>
          <p:cNvSpPr>
            <a:spLocks noGrp="1"/>
          </p:cNvSpPr>
          <p:nvPr>
            <p:ph type="title"/>
          </p:nvPr>
        </p:nvSpPr>
        <p:spPr/>
        <p:txBody>
          <a:bodyPr/>
          <a:lstStyle/>
          <a:p>
            <a:r>
              <a:rPr lang="en-US" dirty="0"/>
              <a:t>causes</a:t>
            </a:r>
            <a:endParaRPr lang="en-IN" dirty="0"/>
          </a:p>
        </p:txBody>
      </p:sp>
      <p:sp>
        <p:nvSpPr>
          <p:cNvPr id="2" name="Content Placeholder 1">
            <a:extLst>
              <a:ext uri="{FF2B5EF4-FFF2-40B4-BE49-F238E27FC236}">
                <a16:creationId xmlns:a16="http://schemas.microsoft.com/office/drawing/2014/main" id="{134FD28B-EED3-A9A1-E25B-8CB4F58A1575}"/>
              </a:ext>
            </a:extLst>
          </p:cNvPr>
          <p:cNvSpPr>
            <a:spLocks noGrp="1"/>
          </p:cNvSpPr>
          <p:nvPr>
            <p:ph idx="1"/>
          </p:nvPr>
        </p:nvSpPr>
        <p:spPr>
          <a:xfrm>
            <a:off x="768095" y="2084832"/>
            <a:ext cx="7290055" cy="4224528"/>
          </a:xfrm>
        </p:spPr>
        <p:txBody>
          <a:bodyPr>
            <a:noAutofit/>
          </a:bodyPr>
          <a:lstStyle/>
          <a:p>
            <a:pPr marL="92075" indent="0">
              <a:buNone/>
            </a:pPr>
            <a:r>
              <a:rPr lang="en-US" sz="1800" dirty="0"/>
              <a:t>The main cause of COPD in developed countries is tobacco smoking. In the developing world, COPD often occurs in people exposed to fumes from burning fuel for cooking and heating in poorly ventilated homes.</a:t>
            </a:r>
          </a:p>
          <a:p>
            <a:pPr marL="92075" indent="0">
              <a:buNone/>
            </a:pPr>
            <a:r>
              <a:rPr lang="en-US" sz="1800" dirty="0"/>
              <a:t>In the vast majority of cases, the lung damage that leads to COPD is caused by long-term cigarette smoking.</a:t>
            </a:r>
          </a:p>
          <a:p>
            <a:pPr marL="92075" indent="0">
              <a:buNone/>
            </a:pPr>
            <a:r>
              <a:rPr lang="en-US" sz="1800" dirty="0"/>
              <a:t>Other irritants can cause COPD, including cigar smoke, secondhand smoke, pipe smoke, air pollution and workplace exposure to dust, smoke or fumes.</a:t>
            </a:r>
          </a:p>
          <a:p>
            <a:pPr marL="92075" indent="0">
              <a:buNone/>
            </a:pPr>
            <a:r>
              <a:rPr lang="en-US" sz="1800" dirty="0"/>
              <a:t>In about 1 percent of people with COPD, the disease results from a genetic disorder that causes low levels of a protein called alpha-1-antitrypsin. Alpha-1-antitrypsin (</a:t>
            </a:r>
            <a:r>
              <a:rPr lang="en-US" sz="1800" dirty="0" err="1"/>
              <a:t>AAt</a:t>
            </a:r>
            <a:r>
              <a:rPr lang="en-US" sz="1800" dirty="0"/>
              <a:t>) is made in the liver and secreted into the bloodstream to help protect the lungs.</a:t>
            </a:r>
          </a:p>
        </p:txBody>
      </p:sp>
    </p:spTree>
    <p:extLst>
      <p:ext uri="{BB962C8B-B14F-4D97-AF65-F5344CB8AC3E}">
        <p14:creationId xmlns:p14="http://schemas.microsoft.com/office/powerpoint/2010/main" val="735761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a:extLst>
              <a:ext uri="{FF2B5EF4-FFF2-40B4-BE49-F238E27FC236}">
                <a16:creationId xmlns:a16="http://schemas.microsoft.com/office/drawing/2014/main" id="{9E46AA98-94DC-C8B4-1E46-4BEB57EC1DB4}"/>
              </a:ext>
            </a:extLst>
          </p:cNvPr>
          <p:cNvPicPr>
            <a:picLocks noChangeAspect="1"/>
          </p:cNvPicPr>
          <p:nvPr/>
        </p:nvPicPr>
        <p:blipFill>
          <a:blip r:embed="rId2"/>
          <a:stretch>
            <a:fillRect/>
          </a:stretch>
        </p:blipFill>
        <p:spPr>
          <a:xfrm>
            <a:off x="690880" y="518159"/>
            <a:ext cx="7762239" cy="582168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2F37AF-B44B-41B7-4D1F-C80D6ED467B1}"/>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20E069BD-ACF4-296D-816B-38C1A2E0A1AD}"/>
              </a:ext>
            </a:extLst>
          </p:cNvPr>
          <p:cNvSpPr>
            <a:spLocks noGrp="1"/>
          </p:cNvSpPr>
          <p:nvPr>
            <p:ph type="title"/>
          </p:nvPr>
        </p:nvSpPr>
        <p:spPr/>
        <p:txBody>
          <a:bodyPr/>
          <a:lstStyle/>
          <a:p>
            <a:r>
              <a:rPr lang="en-US" dirty="0"/>
              <a:t>Diagnosis</a:t>
            </a:r>
            <a:endParaRPr lang="en-IN" dirty="0"/>
          </a:p>
        </p:txBody>
      </p:sp>
      <p:sp>
        <p:nvSpPr>
          <p:cNvPr id="2" name="Content Placeholder 1">
            <a:extLst>
              <a:ext uri="{FF2B5EF4-FFF2-40B4-BE49-F238E27FC236}">
                <a16:creationId xmlns:a16="http://schemas.microsoft.com/office/drawing/2014/main" id="{1C2DE62D-518C-94BA-7EAF-9F144E3788B2}"/>
              </a:ext>
            </a:extLst>
          </p:cNvPr>
          <p:cNvSpPr>
            <a:spLocks noGrp="1"/>
          </p:cNvSpPr>
          <p:nvPr>
            <p:ph idx="1"/>
          </p:nvPr>
        </p:nvSpPr>
        <p:spPr>
          <a:xfrm>
            <a:off x="768095" y="2084832"/>
            <a:ext cx="7290055" cy="4224528"/>
          </a:xfrm>
        </p:spPr>
        <p:txBody>
          <a:bodyPr>
            <a:noAutofit/>
          </a:bodyPr>
          <a:lstStyle/>
          <a:p>
            <a:pPr marL="377825" indent="-285750">
              <a:buFont typeface="Arial" panose="020B0604020202020204" pitchFamily="34" charset="0"/>
              <a:buChar char="•"/>
            </a:pPr>
            <a:r>
              <a:rPr lang="en-US" sz="1800" dirty="0"/>
              <a:t>Lung (pulmonary) function tests: Pulmonary function tests measure the amount of air you can inhale and exhale, and if your lungs are delivering enough oxygen to your blood.</a:t>
            </a:r>
          </a:p>
          <a:p>
            <a:pPr marL="377825" indent="-285750">
              <a:buFont typeface="Arial" panose="020B0604020202020204" pitchFamily="34" charset="0"/>
              <a:buChar char="•"/>
            </a:pPr>
            <a:r>
              <a:rPr lang="en-US" sz="1800" dirty="0"/>
              <a:t>Spirometry is the most common lung function test. During this test, you'll be asked to blow into a large tube connected to a small machine called a spirometer. This machine measures how much air your lungs can hold and how fast you can blow the air out of your lungs.</a:t>
            </a:r>
          </a:p>
          <a:p>
            <a:pPr marL="377825" indent="-285750">
              <a:buFont typeface="Arial" panose="020B0604020202020204" pitchFamily="34" charset="0"/>
              <a:buChar char="•"/>
            </a:pPr>
            <a:r>
              <a:rPr lang="en-US" sz="1800" dirty="0"/>
              <a:t>Chest X-ray: A chest X-ray can show emphysema, one of the main causes of COPD. An X-ray can also rule out other lung problems or heart failure.</a:t>
            </a:r>
          </a:p>
          <a:p>
            <a:pPr marL="377825" indent="-285750">
              <a:buFont typeface="Arial" panose="020B0604020202020204" pitchFamily="34" charset="0"/>
              <a:buChar char="•"/>
            </a:pPr>
            <a:r>
              <a:rPr lang="en-US" sz="1800" dirty="0"/>
              <a:t>CT scan.</a:t>
            </a:r>
          </a:p>
          <a:p>
            <a:pPr marL="377825" indent="-285750">
              <a:buFont typeface="Arial" panose="020B0604020202020204" pitchFamily="34" charset="0"/>
              <a:buChar char="•"/>
            </a:pPr>
            <a:r>
              <a:rPr lang="en-US" sz="1800" dirty="0"/>
              <a:t>Arterial blood gas analysis.</a:t>
            </a:r>
          </a:p>
          <a:p>
            <a:pPr marL="377825" indent="-285750">
              <a:buFont typeface="Arial" panose="020B0604020202020204" pitchFamily="34" charset="0"/>
              <a:buChar char="•"/>
            </a:pPr>
            <a:r>
              <a:rPr lang="en-US" sz="1800" dirty="0"/>
              <a:t>Laboratory tests.</a:t>
            </a:r>
          </a:p>
        </p:txBody>
      </p:sp>
    </p:spTree>
    <p:extLst>
      <p:ext uri="{BB962C8B-B14F-4D97-AF65-F5344CB8AC3E}">
        <p14:creationId xmlns:p14="http://schemas.microsoft.com/office/powerpoint/2010/main" val="2652149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EE6C06-0CDB-2857-A0BA-2B6607724ED9}"/>
            </a:ext>
          </a:extLst>
        </p:cNvPr>
        <p:cNvGrpSpPr/>
        <p:nvPr/>
      </p:nvGrpSpPr>
      <p:grpSpPr>
        <a:xfrm>
          <a:off x="0" y="0"/>
          <a:ext cx="0" cy="0"/>
          <a:chOff x="0" y="0"/>
          <a:chExt cx="0" cy="0"/>
        </a:xfrm>
      </p:grpSpPr>
      <p:pic>
        <p:nvPicPr>
          <p:cNvPr id="3" name="Content Placeholder 3">
            <a:extLst>
              <a:ext uri="{FF2B5EF4-FFF2-40B4-BE49-F238E27FC236}">
                <a16:creationId xmlns:a16="http://schemas.microsoft.com/office/drawing/2014/main" id="{DCF7884D-4EF7-FA94-5AA6-098A0511CA00}"/>
              </a:ext>
            </a:extLst>
          </p:cNvPr>
          <p:cNvPicPr>
            <a:picLocks noChangeAspect="1"/>
          </p:cNvPicPr>
          <p:nvPr/>
        </p:nvPicPr>
        <p:blipFill>
          <a:blip r:embed="rId2"/>
          <a:stretch>
            <a:fillRect/>
          </a:stretch>
        </p:blipFill>
        <p:spPr>
          <a:xfrm>
            <a:off x="1772518" y="1000818"/>
            <a:ext cx="5598963" cy="4856364"/>
          </a:xfrm>
          <a:prstGeom prst="rect">
            <a:avLst/>
          </a:prstGeom>
        </p:spPr>
      </p:pic>
    </p:spTree>
    <p:extLst>
      <p:ext uri="{BB962C8B-B14F-4D97-AF65-F5344CB8AC3E}">
        <p14:creationId xmlns:p14="http://schemas.microsoft.com/office/powerpoint/2010/main" val="2336195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0F1B37-4088-0375-30CC-81E7F08B977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AB470303-D2D7-2EF6-5B17-FC663008CC22}"/>
              </a:ext>
            </a:extLst>
          </p:cNvPr>
          <p:cNvSpPr>
            <a:spLocks noGrp="1"/>
          </p:cNvSpPr>
          <p:nvPr>
            <p:ph type="title"/>
          </p:nvPr>
        </p:nvSpPr>
        <p:spPr/>
        <p:txBody>
          <a:bodyPr/>
          <a:lstStyle/>
          <a:p>
            <a:r>
              <a:rPr lang="en-US" dirty="0"/>
              <a:t>treatment</a:t>
            </a:r>
            <a:endParaRPr lang="en-IN" dirty="0"/>
          </a:p>
        </p:txBody>
      </p:sp>
      <p:sp>
        <p:nvSpPr>
          <p:cNvPr id="2" name="Content Placeholder 1">
            <a:extLst>
              <a:ext uri="{FF2B5EF4-FFF2-40B4-BE49-F238E27FC236}">
                <a16:creationId xmlns:a16="http://schemas.microsoft.com/office/drawing/2014/main" id="{7DBE9D2B-311A-E866-6A42-132E5AB1BD43}"/>
              </a:ext>
            </a:extLst>
          </p:cNvPr>
          <p:cNvSpPr>
            <a:spLocks noGrp="1"/>
          </p:cNvSpPr>
          <p:nvPr>
            <p:ph idx="1"/>
          </p:nvPr>
        </p:nvSpPr>
        <p:spPr>
          <a:xfrm>
            <a:off x="768095" y="2084832"/>
            <a:ext cx="7290055" cy="4224528"/>
          </a:xfrm>
        </p:spPr>
        <p:txBody>
          <a:bodyPr>
            <a:noAutofit/>
          </a:bodyPr>
          <a:lstStyle/>
          <a:p>
            <a:pPr marL="377825" indent="-285750">
              <a:buFont typeface="Arial" panose="020B0604020202020204" pitchFamily="34" charset="0"/>
              <a:buChar char="•"/>
            </a:pPr>
            <a:r>
              <a:rPr lang="en-US" sz="1800" dirty="0"/>
              <a:t>Quitting smoking is the most important thing you can do to slow the disease and improve your quality of life.</a:t>
            </a:r>
          </a:p>
          <a:p>
            <a:pPr marL="377825" indent="-285750">
              <a:buFont typeface="Arial" panose="020B0604020202020204" pitchFamily="34" charset="0"/>
              <a:buChar char="•"/>
            </a:pPr>
            <a:r>
              <a:rPr lang="en-US" sz="1800" dirty="0"/>
              <a:t>Other things you can do that really make a difference including eating well, staying active, and avoiding triggers. </a:t>
            </a:r>
          </a:p>
          <a:p>
            <a:pPr marL="92075" indent="0">
              <a:buNone/>
            </a:pPr>
            <a:r>
              <a:rPr lang="en-US" sz="1800" b="1" dirty="0"/>
              <a:t>Medicines:</a:t>
            </a:r>
          </a:p>
          <a:p>
            <a:pPr marL="377825" indent="-285750">
              <a:buFont typeface="Arial" panose="020B0604020202020204" pitchFamily="34" charset="0"/>
              <a:buChar char="•"/>
            </a:pPr>
            <a:r>
              <a:rPr lang="en-US" sz="1800" dirty="0"/>
              <a:t>Bronchodilators : Bronchodilators are used to open or relax your airways and help your shortness of breath. They are :</a:t>
            </a:r>
          </a:p>
          <a:p>
            <a:pPr marL="377825" indent="-285750">
              <a:buFont typeface="Arial" panose="020B0604020202020204" pitchFamily="34" charset="0"/>
              <a:buChar char="•"/>
            </a:pPr>
            <a:r>
              <a:rPr lang="en-US" sz="1800" dirty="0"/>
              <a:t>Anticholinergics (such as ipratropium).</a:t>
            </a:r>
          </a:p>
          <a:p>
            <a:pPr marL="377825" indent="-285750">
              <a:buFont typeface="Arial" panose="020B0604020202020204" pitchFamily="34" charset="0"/>
              <a:buChar char="•"/>
            </a:pPr>
            <a:r>
              <a:rPr lang="en-US" sz="1800" dirty="0"/>
              <a:t>Beta2-agonists (such as albuterol or levalbuterol).</a:t>
            </a:r>
          </a:p>
          <a:p>
            <a:pPr marL="377825" indent="-285750">
              <a:buFont typeface="Arial" panose="020B0604020202020204" pitchFamily="34" charset="0"/>
              <a:buChar char="•"/>
            </a:pPr>
            <a:r>
              <a:rPr lang="en-US" sz="1800" dirty="0"/>
              <a:t>Corticosteroids (such as prednisone) may be used in pill form to treat a COPD flare-up or in an inhaled form to prevent flare-ups. They are often used if you also have asthma.</a:t>
            </a:r>
          </a:p>
        </p:txBody>
      </p:sp>
    </p:spTree>
    <p:extLst>
      <p:ext uri="{BB962C8B-B14F-4D97-AF65-F5344CB8AC3E}">
        <p14:creationId xmlns:p14="http://schemas.microsoft.com/office/powerpoint/2010/main" val="687688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112F28-2A73-7B16-D307-381AB5AAE574}"/>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47C36210-8921-85BE-B97F-304620CCFA94}"/>
              </a:ext>
            </a:extLst>
          </p:cNvPr>
          <p:cNvSpPr>
            <a:spLocks noGrp="1"/>
          </p:cNvSpPr>
          <p:nvPr>
            <p:ph type="title"/>
          </p:nvPr>
        </p:nvSpPr>
        <p:spPr/>
        <p:txBody>
          <a:bodyPr/>
          <a:lstStyle/>
          <a:p>
            <a:r>
              <a:rPr lang="en-US" dirty="0"/>
              <a:t>treatment</a:t>
            </a:r>
            <a:endParaRPr lang="en-IN" dirty="0"/>
          </a:p>
        </p:txBody>
      </p:sp>
      <p:sp>
        <p:nvSpPr>
          <p:cNvPr id="2" name="Content Placeholder 1">
            <a:extLst>
              <a:ext uri="{FF2B5EF4-FFF2-40B4-BE49-F238E27FC236}">
                <a16:creationId xmlns:a16="http://schemas.microsoft.com/office/drawing/2014/main" id="{4F9889AA-145C-3C29-862A-062BE377CBF6}"/>
              </a:ext>
            </a:extLst>
          </p:cNvPr>
          <p:cNvSpPr>
            <a:spLocks noGrp="1"/>
          </p:cNvSpPr>
          <p:nvPr>
            <p:ph idx="1"/>
          </p:nvPr>
        </p:nvSpPr>
        <p:spPr>
          <a:xfrm>
            <a:off x="768095" y="2084832"/>
            <a:ext cx="7290055" cy="4224528"/>
          </a:xfrm>
        </p:spPr>
        <p:txBody>
          <a:bodyPr>
            <a:noAutofit/>
          </a:bodyPr>
          <a:lstStyle/>
          <a:p>
            <a:pPr marL="92075" indent="0">
              <a:buNone/>
            </a:pPr>
            <a:r>
              <a:rPr lang="en-US" sz="1800" dirty="0"/>
              <a:t>If COPD gets worse, you may need other treatment, such as:</a:t>
            </a:r>
          </a:p>
          <a:p>
            <a:pPr marL="377825" indent="-285750">
              <a:buFont typeface="Arial" panose="020B0604020202020204" pitchFamily="34" charset="0"/>
              <a:buChar char="•"/>
            </a:pPr>
            <a:r>
              <a:rPr lang="en-US" sz="1800" dirty="0"/>
              <a:t>Oxygen treatment: This involves getting extra oxygen through a face mask or through a small tube that fits just inside your nose. It can be done in the hospital or at home.</a:t>
            </a:r>
          </a:p>
          <a:p>
            <a:pPr marL="377825" indent="-285750">
              <a:buFont typeface="Arial" panose="020B0604020202020204" pitchFamily="34" charset="0"/>
              <a:buChar char="•"/>
            </a:pPr>
            <a:r>
              <a:rPr lang="en-US" sz="1800" dirty="0"/>
              <a:t>Treatment for muscle weakness and weight loss: Many people with severe COPD have trouble keeping their weight up and their bodies strong. This can be treated by paying attention to eating regularly and well.</a:t>
            </a:r>
          </a:p>
          <a:p>
            <a:pPr marL="377825" indent="-285750">
              <a:buFont typeface="Arial" panose="020B0604020202020204" pitchFamily="34" charset="0"/>
              <a:buChar char="•"/>
            </a:pPr>
            <a:r>
              <a:rPr lang="en-US" sz="1800" dirty="0"/>
              <a:t>Surgery: Surgery is rarely used for COPD. It's only considered for people who have severe COPD that has not improved with other treatment.</a:t>
            </a:r>
          </a:p>
        </p:txBody>
      </p:sp>
    </p:spTree>
    <p:extLst>
      <p:ext uri="{BB962C8B-B14F-4D97-AF65-F5344CB8AC3E}">
        <p14:creationId xmlns:p14="http://schemas.microsoft.com/office/powerpoint/2010/main" val="118558945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177</TotalTime>
  <Words>746</Words>
  <Application>Microsoft Office PowerPoint</Application>
  <PresentationFormat>On-screen Show (4:3)</PresentationFormat>
  <Paragraphs>41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Tw Cen MT</vt:lpstr>
      <vt:lpstr>Tw Cen MT Condensed</vt:lpstr>
      <vt:lpstr>Wingdings 3</vt:lpstr>
      <vt:lpstr>Integral</vt:lpstr>
      <vt:lpstr>Chronic Obstructive Pulmonary Disease </vt:lpstr>
      <vt:lpstr>Introduction </vt:lpstr>
      <vt:lpstr>Symptoms</vt:lpstr>
      <vt:lpstr>causes</vt:lpstr>
      <vt:lpstr>PowerPoint Presentation</vt:lpstr>
      <vt:lpstr>Diagnosis</vt:lpstr>
      <vt:lpstr>PowerPoint Presentation</vt:lpstr>
      <vt:lpstr>treatment</vt:lpstr>
      <vt:lpstr>treatment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Siddharth</dc:creator>
  <cp:lastModifiedBy>Rajesh Patel</cp:lastModifiedBy>
  <cp:revision>15</cp:revision>
  <dcterms:created xsi:type="dcterms:W3CDTF">2017-05-27T00:41:39Z</dcterms:created>
  <dcterms:modified xsi:type="dcterms:W3CDTF">2025-02-19T17:23:03Z</dcterms:modified>
</cp:coreProperties>
</file>