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7" r:id="rId3"/>
    <p:sldId id="268" r:id="rId4"/>
    <p:sldId id="269" r:id="rId5"/>
    <p:sldId id="295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30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7" r:id="rId31"/>
    <p:sldId id="298" r:id="rId32"/>
    <p:sldId id="299" r:id="rId33"/>
    <p:sldId id="300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82C0-6C61-4623-A38D-32E793FFC44E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6DB9-CFF2-482B-8EE9-8C3390E56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6DB9-CFF2-482B-8EE9-8C3390E562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6DB9-CFF2-482B-8EE9-8C3390E562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smtClean="0"/>
              <a:t>Cholesteatoma. ear</a:t>
            </a:r>
          </a:p>
        </p:txBody>
      </p:sp>
    </p:spTree>
    <p:extLst>
      <p:ext uri="{BB962C8B-B14F-4D97-AF65-F5344CB8AC3E}">
        <p14:creationId xmlns:p14="http://schemas.microsoft.com/office/powerpoint/2010/main" val="142980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ACC4BA-F120-48E5-975A-342660CD8A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96202B-36DD-4006-A57A-9BCEE31960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en-US" sz="44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bg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legreya Sans SC" panose="00000500000000000000" pitchFamily="2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400" b="0" kern="1200">
          <a:solidFill>
            <a:schemeClr val="bg1"/>
          </a:solidFill>
          <a:latin typeface="Alegreya Sans SC" panose="00000500000000000000" pitchFamily="2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b="0" kern="1200">
          <a:solidFill>
            <a:schemeClr val="bg1"/>
          </a:solidFill>
          <a:latin typeface="Alegreya Sans SC" panose="00000500000000000000" pitchFamily="2" charset="0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b="0" kern="1200">
          <a:solidFill>
            <a:schemeClr val="bg1"/>
          </a:solidFill>
          <a:latin typeface="Alegreya Sans SC" panose="00000500000000000000" pitchFamily="2" charset="0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b="0" kern="1200">
          <a:solidFill>
            <a:schemeClr val="bg1"/>
          </a:solidFill>
          <a:latin typeface="Alegreya Sans SC" panose="00000500000000000000" pitchFamily="2" charset="0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b="0" kern="1200">
          <a:solidFill>
            <a:schemeClr val="bg1"/>
          </a:solidFill>
          <a:latin typeface="Alegreya Sans SC" panose="00000500000000000000" pitchFamily="2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8305800" cy="150993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CHRONIC </a:t>
            </a:r>
            <a:r>
              <a:rPr lang="en-US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SUPPURATIVE</a:t>
            </a:r>
            <a:br>
              <a:rPr lang="en-US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OTITIS MEDIA</a:t>
            </a:r>
            <a:br>
              <a:rPr lang="en-US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BY MBBSPPT.COM</a:t>
            </a:r>
            <a:endParaRPr lang="en-US" sz="2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990600"/>
            <a:ext cx="73152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mesotympanic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spreads 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invading the sinus tympani and facial recess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pic>
        <p:nvPicPr>
          <p:cNvPr id="3" name="Picture 5" descr="ear surgical anatomy 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247491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ar surgical anatomy 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2819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14400" y="990600"/>
            <a:ext cx="75438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Anterior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epitympanic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spreads with extension to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geniculate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ganglion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pic>
        <p:nvPicPr>
          <p:cNvPr id="3" name="Picture 6" descr="ear surgical anatomy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33956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1524000"/>
            <a:ext cx="72390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1. Congenital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2. Acquired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a. Primary acquired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b. Secondary acquired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25" y="457200"/>
            <a:ext cx="8023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CLASSIFICATION OF CHOLESTEATOMA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49" y="1235464"/>
            <a:ext cx="8008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Arises from embryonic cell rests present in the middle ear cavity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temporal bone. Occurs commonly at 3 important sites :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middle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ear , petrous apex and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cerebello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pontine angle. </a:t>
            </a:r>
          </a:p>
          <a:p>
            <a:endParaRPr lang="en-US" sz="24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3" name="Content Placeholder 3" descr="D:\Biscuit\Cholesteatoma\congeni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504" y="2895600"/>
            <a:ext cx="3516923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406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CONGENITAL CHOLESTEATOMA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6" name="Picture 6" descr="congenital cholestea#178673.jpg                                000138E6&#10;Hard Drive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10286" r="10286" b="27052"/>
          <a:stretch>
            <a:fillRect/>
          </a:stretch>
        </p:blipFill>
        <p:spPr>
          <a:xfrm>
            <a:off x="5020499" y="2895600"/>
            <a:ext cx="341206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755" y="457200"/>
            <a:ext cx="6816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ACQUIRED CHOLESTEATOMA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7700" y="1371600"/>
            <a:ext cx="7772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Primary : In this condition there is no history of preexisting or previous episodes of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otitis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media or perforation. Lesions just arise from the attic region of the middle 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Secondary : always follows active middle ear infection , there is already a pre-existing perforation in pars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tensa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. Often associated with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posterosuperior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marginal perforation or large central canal perforation.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371600"/>
            <a:ext cx="8153400" cy="50434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Eustachian tube obstruction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Persistent negative pressure in middle 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Attic 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posterosuperior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retraction pocket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Metaplasia of                                               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	Proliferation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Middle ear mucosa                                        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	basal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layer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 Subclinical infections of middle 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1487"/>
            <a:ext cx="8249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PRIMARY ACQUIRED CHOLESTEATOMA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24200" y="1752600"/>
            <a:ext cx="114300" cy="5612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63014" y="4297778"/>
            <a:ext cx="857250" cy="1333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3346984" y="4052985"/>
            <a:ext cx="1857375" cy="823815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Primary acquired </a:t>
            </a:r>
            <a:r>
              <a:rPr lang="en-US" dirty="0" err="1" smtClean="0"/>
              <a:t>cholesteatoma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257800" y="4307780"/>
            <a:ext cx="857250" cy="20478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Bent-Up Arrow 8"/>
          <p:cNvSpPr/>
          <p:nvPr/>
        </p:nvSpPr>
        <p:spPr>
          <a:xfrm flipH="1">
            <a:off x="1143000" y="4953000"/>
            <a:ext cx="838200" cy="685800"/>
          </a:xfrm>
          <a:prstGeom prst="bentUpArrow">
            <a:avLst>
              <a:gd name="adj1" fmla="val 25000"/>
              <a:gd name="adj2" fmla="val 25000"/>
              <a:gd name="adj3" fmla="val 352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Bent-Up Arrow 9"/>
          <p:cNvSpPr/>
          <p:nvPr/>
        </p:nvSpPr>
        <p:spPr>
          <a:xfrm>
            <a:off x="6781800" y="4968081"/>
            <a:ext cx="838200" cy="655637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18522" y="3492516"/>
            <a:ext cx="114300" cy="50482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834489" y="2653996"/>
            <a:ext cx="114300" cy="5612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00199" y="1600200"/>
            <a:ext cx="7165975" cy="4972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Repeated infection                 Acute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necrotising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through perforation        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otitis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media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Metaplasia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of                        Large central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middle ear mucosa                marginal perforation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                   Epithelial migration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                   through perforation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                      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90800" y="2423109"/>
            <a:ext cx="152400" cy="100012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5400000">
            <a:off x="1916112" y="5046662"/>
            <a:ext cx="1928813" cy="579438"/>
          </a:xfrm>
          <a:prstGeom prst="bentUpArrow">
            <a:avLst>
              <a:gd name="adj1" fmla="val 25000"/>
              <a:gd name="adj2" fmla="val 23353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249530" y="5867400"/>
            <a:ext cx="2071687" cy="571500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Secondary acquired</a:t>
            </a:r>
          </a:p>
          <a:p>
            <a:pPr algn="ctr">
              <a:defRPr/>
            </a:pPr>
            <a:r>
              <a:rPr lang="en-US" sz="1600" b="1" dirty="0" err="1" smtClean="0"/>
              <a:t>cholesteatoma</a:t>
            </a:r>
            <a:endParaRPr lang="en-US" sz="1600" dirty="0"/>
          </a:p>
        </p:txBody>
      </p:sp>
      <p:sp>
        <p:nvSpPr>
          <p:cNvPr id="6" name="Bent-Up Arrow 5"/>
          <p:cNvSpPr/>
          <p:nvPr/>
        </p:nvSpPr>
        <p:spPr>
          <a:xfrm rot="5400000" flipV="1">
            <a:off x="5459329" y="5562600"/>
            <a:ext cx="714375" cy="761999"/>
          </a:xfrm>
          <a:prstGeom prst="bentUpArrow">
            <a:avLst>
              <a:gd name="adj1" fmla="val 25000"/>
              <a:gd name="adj2" fmla="val 24391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19800" y="2500313"/>
            <a:ext cx="152400" cy="92868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019800" y="4163556"/>
            <a:ext cx="152400" cy="7381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5541" y="496550"/>
            <a:ext cx="5109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SECONDARY </a:t>
            </a:r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ACQUIRED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1242" y="1905000"/>
            <a:ext cx="7772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1. Pressure theory -  increase in the pressure caused by enlarging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leads to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bone erosion.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(This theory is not accepted anymore 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2. Enzymatic theory: 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holesteatoma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lang="en-US" sz="2400" noProof="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has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osteoclasts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and mononuclear inflammatory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cells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. These cells release acid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phosphatase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collagenase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and other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proteolytic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enzymes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which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cause bone erosion.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3.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Pyogenic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osteitis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: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Pyogneic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bacteria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releases enzymes which  cause bone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destruction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7133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THEORIES OF BONE INVASION BY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Infection</a:t>
            </a: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Otorrhea</a:t>
            </a:r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Bone destruction</a:t>
            </a: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Hearing loss</a:t>
            </a: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Facial nerve  paralysis</a:t>
            </a: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Labyrinthine fistula</a:t>
            </a: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Intracranial complications</a:t>
            </a:r>
          </a:p>
        </p:txBody>
      </p:sp>
      <p:sp>
        <p:nvSpPr>
          <p:cNvPr id="3" name="Down Arrow 2"/>
          <p:cNvSpPr/>
          <p:nvPr/>
        </p:nvSpPr>
        <p:spPr>
          <a:xfrm>
            <a:off x="1981200" y="10668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81200" y="19812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81200" y="28956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81200" y="38100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81200" y="47244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81200" y="5638800"/>
            <a:ext cx="45719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57200"/>
            <a:ext cx="2545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SEQUELAE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895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CSOM (UNSAFE)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Atticoantral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diseases is associated with the following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pathological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processes: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1. Cholesteatoma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2. Osteitis and granulation tissue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3.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Ossicular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necrosis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4. Cholesterol granuloma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7771" y="457200"/>
            <a:ext cx="3783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PATHOGENESIS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2050" name="Picture 2" descr="C:\Users\Administrator\Pictures\img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48100"/>
            <a:ext cx="2971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90600" y="1676400"/>
            <a:ext cx="7239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Gram -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ve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: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Proteus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, Pseudomonas and 		</a:t>
            </a:r>
            <a:r>
              <a:rPr lang="en-US" sz="2800" dirty="0">
                <a:solidFill>
                  <a:schemeClr val="bg1"/>
                </a:solidFill>
                <a:latin typeface="Alegreya Sans SC" panose="00000500000000000000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. Coli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Gram +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ve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: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Staphylococci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Anaerobes: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Bacteroides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melaninogenicus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, 		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 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Bacteroides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fragilis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3900" y="76200"/>
            <a:ext cx="7772400" cy="11430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  <a:ea typeface="+mj-ea"/>
                <a:cs typeface="+mj-cs"/>
              </a:rPr>
              <a:t>BACTERIOLOGY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SYMPTOMS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29017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EAR DISCHARGE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HEARING LOSS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BLEEDING</a:t>
            </a:r>
            <a:endParaRPr lang="en-US" sz="28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Cholesteo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52400"/>
            <a:ext cx="4445000" cy="415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Pictures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86200"/>
            <a:ext cx="8991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457200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SIGNS</a:t>
            </a:r>
            <a:endParaRPr lang="en-US" sz="48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06" y="1317073"/>
            <a:ext cx="32474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PERFORATION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RETRACTION POCKET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endParaRPr lang="en-US" sz="24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5" name="Picture 4" descr="WP_000910.jpg"/>
          <p:cNvPicPr>
            <a:picLocks noChangeAspect="1"/>
          </p:cNvPicPr>
          <p:nvPr/>
        </p:nvPicPr>
        <p:blipFill>
          <a:blip r:embed="rId2" cstate="print"/>
          <a:srcRect l="37400" t="48950" b="12161"/>
          <a:stretch>
            <a:fillRect/>
          </a:stretch>
        </p:blipFill>
        <p:spPr>
          <a:xfrm>
            <a:off x="1295400" y="3810000"/>
            <a:ext cx="647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olesteatoma_053002-labe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5250"/>
            <a:ext cx="89916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02841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Examination under microscope</a:t>
            </a:r>
          </a:p>
          <a:p>
            <a:pPr marL="457200" indent="-457200">
              <a:buAutoNum type="arabicPeriod"/>
            </a:pPr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Audiogram and Tuning fork tests </a:t>
            </a:r>
          </a:p>
          <a:p>
            <a:pPr marL="990600" lvl="1" indent="-533400" algn="just"/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(Usually of conductive type.</a:t>
            </a:r>
          </a:p>
          <a:p>
            <a:pPr marL="990600" lvl="1" indent="-533400" algn="just"/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Loss in low frequencies of 64, 28, 256)</a:t>
            </a:r>
          </a:p>
          <a:p>
            <a:endParaRPr lang="en-US" sz="2800" dirty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legreya Sans SC" panose="00000500000000000000" pitchFamily="2" charset="0"/>
              </a:rPr>
              <a:t>3. X-Ray Both 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Mastoid or CT scan temporal bone</a:t>
            </a:r>
            <a:endParaRPr lang="en-US" sz="2800" dirty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legreya Sans SC" panose="00000500000000000000" pitchFamily="2" charset="0"/>
              </a:rPr>
              <a:t>• Benign CSOM - Sclerosis of Mastoid</a:t>
            </a:r>
          </a:p>
          <a:p>
            <a:r>
              <a:rPr lang="en-US" sz="2800" dirty="0">
                <a:solidFill>
                  <a:schemeClr val="bg1"/>
                </a:solidFill>
                <a:latin typeface="Alegreya Sans SC" panose="00000500000000000000" pitchFamily="2" charset="0"/>
              </a:rPr>
              <a:t>• Danger CSOM – Sclerosis with 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Erosion</a:t>
            </a:r>
          </a:p>
          <a:p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4. Pus – Culture &amp; Sensitivity</a:t>
            </a:r>
            <a:endParaRPr lang="en-US" sz="28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33400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INVESTIGATIONS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olesteatoma with e#178672.jpg                                000138E6&#10;Hard Drive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0572" b="31305"/>
          <a:stretch>
            <a:fillRect/>
          </a:stretch>
        </p:blipFill>
        <p:spPr>
          <a:xfrm>
            <a:off x="1066800" y="1066800"/>
            <a:ext cx="692943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Tympanostomy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tube for early retraction pockets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Surgery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if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retraction persists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"/>
            <a:ext cx="6636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PREVENTIVE MANAGEMENT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4" name="Picture 5" descr="typical silastic tube (519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5000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455" y="457200"/>
            <a:ext cx="329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TREATMENT</a:t>
            </a:r>
            <a:endParaRPr lang="en-US" sz="48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To achieve the goal of total eradication of </a:t>
            </a: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to obtain a safe and dry ear. </a:t>
            </a:r>
          </a:p>
          <a:p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Methods: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Surgical </a:t>
            </a:r>
          </a:p>
          <a:p>
            <a:pPr marL="457200" indent="-457200"/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	- Canal wall up procedure</a:t>
            </a:r>
          </a:p>
          <a:p>
            <a:pPr marL="457200" indent="-457200"/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	- Canal wall down procedure</a:t>
            </a:r>
          </a:p>
          <a:p>
            <a:pPr marL="457200" indent="-457200"/>
            <a:endParaRPr lang="en-US" sz="28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457200" indent="-457200"/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2.    Reconstructive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It involves the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posterosuperior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part of the middle ear cleft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(attic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, antrum , posterior tympanum and mastoid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) and is associated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with cholesteatoma. This is termed as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unsafe because 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dangerous intra cranial and extra cranial complications can  occur, proving  fatal to the patient. </a:t>
            </a:r>
          </a:p>
          <a:p>
            <a:endParaRPr lang="en-US" sz="24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238"/>
            <a:ext cx="8124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ATTICOANTRAL TYPE OR UNSAFE TYPE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31" y="3835441"/>
            <a:ext cx="3531669" cy="28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35441"/>
            <a:ext cx="3505200" cy="28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0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30410-choleste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5913"/>
            <a:ext cx="85344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FACTORS </a:t>
            </a:r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INDICATING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COMPLICATIONS IN </a:t>
            </a:r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CSOM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0318"/>
            <a:ext cx="40446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PAIN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VERTIGO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PERSISTENT  HEADACHE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FACIAL WEAKNESS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IRRITABILITY AND NECK  RIGIDITY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DIPLOPIA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ATAXIA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ABSCESS ROUND THE EAR</a:t>
            </a:r>
            <a:endParaRPr lang="en-US" sz="2000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39474"/>
              </p:ext>
            </p:extLst>
          </p:nvPr>
        </p:nvGraphicFramePr>
        <p:xfrm>
          <a:off x="1066800" y="1295400"/>
          <a:ext cx="6934200" cy="50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48116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Tubotympanic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/safe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Atticoantral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/unsafe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3051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Discharge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Profuse, </a:t>
                      </a: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mucoid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,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odourless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Scanty, purulent, </a:t>
                      </a: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foulsmelling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Perforation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Central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Attic/marginal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Granulations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Uncommon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Common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Polyp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Pale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Red and fleshy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Cholesteatoma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Absent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Present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complications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Rare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Common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83051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Audiogram 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Mild to moderate conductive deafness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legreya Sans SC" panose="00000500000000000000" pitchFamily="2" charset="0"/>
                        </a:rPr>
                        <a:t>Conductive or mixed deafness</a:t>
                      </a:r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  <a:tr h="48116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bg1"/>
                        </a:solidFill>
                        <a:latin typeface="Alegreya Sans SC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8194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egreya Sans SC" panose="00000500000000000000" pitchFamily="2" charset="0"/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egreya Sans SC" panose="00000500000000000000" pitchFamily="2" charset="0"/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863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( or </a:t>
            </a: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keratoma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)  is defined as a cystic bag like structure lined by stratified </a:t>
            </a: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squamous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epithelium on a fibrous matrix. This sac contains desquamated </a:t>
            </a: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squamous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epithelium.  </a:t>
            </a:r>
            <a:r>
              <a:rPr lang="en-US" sz="28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</a:t>
            </a:r>
            <a:r>
              <a:rPr lang="en-US" sz="28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is also defined as 'skin in wrong place'.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choleste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2928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THEORIES TO EXPALIN PATHOGENESIS OF CHOLESTEATOMA</a:t>
            </a:r>
            <a:endParaRPr lang="en-US" sz="40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66704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Cawthrone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theory 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Basal cell hyperplasia or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Ruedi’s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theory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Epithelial invasion or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Habermann’s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theory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Metaplasia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or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sade’s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theory</a:t>
            </a:r>
          </a:p>
          <a:p>
            <a:pPr marL="342900" indent="-342900">
              <a:buFontTx/>
              <a:buAutoNum type="arabicPeriod"/>
            </a:pP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Theory of invagination</a:t>
            </a:r>
            <a:r>
              <a:rPr lang="en-US" sz="2400" i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or </a:t>
            </a:r>
            <a:r>
              <a:rPr lang="en-US" sz="2400" dirty="0" err="1" smtClean="0">
                <a:solidFill>
                  <a:schemeClr val="bg1"/>
                </a:solidFill>
                <a:latin typeface="Alegreya Sans SC" panose="00000500000000000000" pitchFamily="2" charset="0"/>
              </a:rPr>
              <a:t>Wittmaack's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theory</a:t>
            </a:r>
            <a:endParaRPr lang="en-US" sz="2400" dirty="0" smtClean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ooks2\Scott-Brown’s Otorhinolaryngology, Head and Neck Surgery\Part 19 The ear, hearing and balance\Section B Clinical aspects\237 Conditions of the middle ear\237c Chronic otitis media\237c.40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>
          <a:xfrm>
            <a:off x="1447800" y="1905000"/>
            <a:ext cx="6357938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09006" y="381000"/>
            <a:ext cx="6835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ATTIC  RETRACTION POCKETS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19725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COMMON SITES OF ORIGIN OF CHOLESTEATOMA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133600"/>
            <a:ext cx="4797425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epitympanum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mesotympanum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Anterior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epitympanum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pic>
        <p:nvPicPr>
          <p:cNvPr id="1026" name="Picture 2" descr="C:\Users\Administrator\Pictures\DSC02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18685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1219200"/>
            <a:ext cx="7772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Posterior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epitympanic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cholesteatoma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spreads by passing through superior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incudal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 space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greya Sans SC" panose="00000500000000000000" pitchFamily="2" charset="0"/>
              </a:rPr>
              <a:t>antrum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egreya Sans SC" panose="00000500000000000000" pitchFamily="2" charset="0"/>
            </a:endParaRPr>
          </a:p>
        </p:txBody>
      </p:sp>
      <p:pic>
        <p:nvPicPr>
          <p:cNvPr id="3" name="Picture 6" descr="ear surgical anatom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2709863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417095"/>
            <a:ext cx="6215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egreya Sans SC" panose="00000500000000000000" pitchFamily="2" charset="0"/>
              </a:rPr>
              <a:t>CHOLESTEATOMA SPREAD</a:t>
            </a:r>
            <a:endParaRPr lang="en-US" sz="4400" b="1" dirty="0">
              <a:solidFill>
                <a:schemeClr val="bg1"/>
              </a:solidFill>
              <a:latin typeface="Alegreya Sans SC" panose="00000500000000000000" pitchFamily="2" charset="0"/>
            </a:endParaRPr>
          </a:p>
        </p:txBody>
      </p:sp>
      <p:pic>
        <p:nvPicPr>
          <p:cNvPr id="5" name="Picture 5" descr="spaces"/>
          <p:cNvPicPr>
            <a:picLocks noChangeAspect="1" noChangeArrowheads="1"/>
          </p:cNvPicPr>
          <p:nvPr/>
        </p:nvPicPr>
        <p:blipFill>
          <a:blip r:embed="rId3" cstate="print"/>
          <a:srcRect b="1786"/>
          <a:stretch>
            <a:fillRect/>
          </a:stretch>
        </p:blipFill>
        <p:spPr>
          <a:xfrm>
            <a:off x="3962400" y="2362200"/>
            <a:ext cx="4419600" cy="419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4156</TotalTime>
  <Words>646</Words>
  <Application>Microsoft Office PowerPoint</Application>
  <PresentationFormat>On-screen Show (4:3)</PresentationFormat>
  <Paragraphs>180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Alegreya Sans SC</vt:lpstr>
      <vt:lpstr>Arial</vt:lpstr>
      <vt:lpstr>Calibri</vt:lpstr>
      <vt:lpstr>Constantia</vt:lpstr>
      <vt:lpstr>Wingdings</vt:lpstr>
      <vt:lpstr>Wingdings 2</vt:lpstr>
      <vt:lpstr>Paper</vt:lpstr>
      <vt:lpstr>CHRONIC SUPPURATIVE OTITIS MEDIA BY MBBSPPT.COM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SUPPORATIVE OTITIS MEDIA (UNSAFE)</dc:title>
  <dc:creator>Administrator</dc:creator>
  <cp:lastModifiedBy>Mithilesh Patel</cp:lastModifiedBy>
  <cp:revision>34</cp:revision>
  <dcterms:created xsi:type="dcterms:W3CDTF">2012-05-01T14:59:16Z</dcterms:created>
  <dcterms:modified xsi:type="dcterms:W3CDTF">2017-05-24T16:56:38Z</dcterms:modified>
</cp:coreProperties>
</file>