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4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B4605-AD7D-4DCC-BB08-FE81D3830D37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7680F-D8BB-4EF7-A791-B91E778C33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727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C5-2CE4-4FB6-B29F-6C5A14A345F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58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51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93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8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B4D4-AA51-4D20-BCD0-A0F0EB0855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00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07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4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63C0-FEA8-4275-8A9E-D269C69826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51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B398-CEE0-4C7B-8F8A-D96CFAB8A2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57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25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0E6D-DE08-4180-9D14-3BAF3FC1DC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64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D98CFD2-5991-48EB-A3FF-233D7F642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20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8CB0D6-C65E-7D99-A806-3F53FE3FA3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 anchor="ctr">
            <a:normAutofit fontScale="90000"/>
          </a:bodyPr>
          <a:lstStyle/>
          <a:p>
            <a:r>
              <a:rPr lang="en-US" altLang="en-US" sz="4400" b="1" dirty="0"/>
              <a:t>CHRONIC WOUND INFECTION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BB1A35A1-D8E6-CB52-22C9-110B14A726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u="sng" dirty="0"/>
              <a:t>TUBERCULAR LEPROSY</a:t>
            </a:r>
          </a:p>
          <a:p>
            <a:pPr lvl="3"/>
            <a:r>
              <a:rPr lang="en-US" altLang="en-US" sz="2400" dirty="0"/>
              <a:t>Strong tissue response</a:t>
            </a:r>
          </a:p>
          <a:p>
            <a:pPr lvl="3"/>
            <a:r>
              <a:rPr lang="en-US" altLang="en-US" sz="2400" dirty="0"/>
              <a:t>Bacilli, not numerous</a:t>
            </a:r>
          </a:p>
          <a:p>
            <a:pPr lvl="3"/>
            <a:r>
              <a:rPr lang="en-US" altLang="en-US" sz="2400" dirty="0" err="1"/>
              <a:t>Epitheloid</a:t>
            </a:r>
            <a:r>
              <a:rPr lang="en-US" altLang="en-US" sz="2400" dirty="0"/>
              <a:t> cells. Lymphocytes giant cells.</a:t>
            </a:r>
          </a:p>
          <a:p>
            <a:pPr lvl="3"/>
            <a:r>
              <a:rPr lang="en-US" altLang="en-US" sz="2400" dirty="0"/>
              <a:t>TL lesion are sharply localized affecting one part of body.</a:t>
            </a:r>
          </a:p>
          <a:p>
            <a:pPr lvl="3"/>
            <a:r>
              <a:rPr lang="en-US" altLang="en-US" sz="2400" dirty="0"/>
              <a:t>LL symmetrical , extensive lesion</a:t>
            </a:r>
          </a:p>
          <a:p>
            <a:pPr lvl="3"/>
            <a:r>
              <a:rPr lang="en-US" altLang="en-US" sz="2400" dirty="0"/>
              <a:t>TL causes early, severe but localized deformity</a:t>
            </a:r>
          </a:p>
          <a:p>
            <a:pPr lvl="3"/>
            <a:r>
              <a:rPr lang="en-US" altLang="en-US" sz="2400" dirty="0"/>
              <a:t>LL causes deformity late, more mildly widely spread</a:t>
            </a:r>
          </a:p>
          <a:p>
            <a:pPr lvl="3"/>
            <a:r>
              <a:rPr lang="en-US" altLang="en-US" sz="2400" dirty="0"/>
              <a:t>BL severely deformed pt with widespread disease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E127BE02-FEB3-3F66-5E23-6A83685A79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Unique Feature:</a:t>
            </a:r>
          </a:p>
          <a:p>
            <a:pPr lvl="1"/>
            <a:r>
              <a:rPr lang="en-US" altLang="en-US" sz="1800" dirty="0"/>
              <a:t>Axilla, gluteal cleft spared ( warm areas)</a:t>
            </a:r>
          </a:p>
          <a:p>
            <a:pPr lvl="1"/>
            <a:r>
              <a:rPr lang="en-US" altLang="en-US" sz="1800" dirty="0"/>
              <a:t>Body surface &amp; cooler parts are affected</a:t>
            </a:r>
          </a:p>
          <a:p>
            <a:pPr lvl="1"/>
            <a:r>
              <a:rPr lang="en-US" altLang="en-US" sz="1800" dirty="0"/>
              <a:t>Testis affected</a:t>
            </a:r>
          </a:p>
          <a:p>
            <a:pPr lvl="1"/>
            <a:r>
              <a:rPr lang="en-US" altLang="en-US" sz="1800" dirty="0"/>
              <a:t>Ovary &amp; deeply placed glands &amp; organs not affect</a:t>
            </a:r>
          </a:p>
          <a:p>
            <a:pPr lvl="1"/>
            <a:r>
              <a:rPr lang="en-US" altLang="en-US" sz="1800" dirty="0"/>
              <a:t>During the Tx many Pt, manifested acute episodes referred as Reactions. (2 types)</a:t>
            </a:r>
          </a:p>
          <a:p>
            <a:pPr marL="457200" lvl="2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sz="3000" dirty="0"/>
              <a:t>Lepra or type 1 reaction</a:t>
            </a:r>
          </a:p>
          <a:p>
            <a:pPr marL="0" indent="0">
              <a:buNone/>
            </a:pPr>
            <a:r>
              <a:rPr lang="en-US" altLang="en-US" sz="2800" dirty="0"/>
              <a:t>ENL ( erythema nodosum leprosum – type 2 reaction</a:t>
            </a:r>
          </a:p>
          <a:p>
            <a:pPr lvl="2"/>
            <a:endParaRPr lang="en-US" altLang="en-US" sz="2800" dirty="0"/>
          </a:p>
          <a:p>
            <a:pPr lvl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DE728068-D44C-39C3-CCD3-99FB863E42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u="sng" dirty="0"/>
              <a:t>TYPE 1 OR LEPRA REACTION</a:t>
            </a:r>
          </a:p>
          <a:p>
            <a:pPr lvl="1"/>
            <a:r>
              <a:rPr lang="en-US" altLang="en-US" sz="2400" dirty="0"/>
              <a:t>Found in – BT, BB, BL</a:t>
            </a:r>
          </a:p>
          <a:p>
            <a:pPr lvl="1"/>
            <a:r>
              <a:rPr lang="en-US" altLang="en-US" sz="2400" dirty="0"/>
              <a:t>Erythematous, warm skin lesion</a:t>
            </a:r>
          </a:p>
          <a:p>
            <a:pPr lvl="1"/>
            <a:r>
              <a:rPr lang="en-US" altLang="en-US" sz="2400" dirty="0"/>
              <a:t>Swollen, tender nerves</a:t>
            </a:r>
          </a:p>
          <a:p>
            <a:pPr lvl="1"/>
            <a:r>
              <a:rPr lang="en-US" altLang="en-US" sz="2400" dirty="0">
                <a:cs typeface="Arial" panose="020B0604020202020204" pitchFamily="34" charset="0"/>
              </a:rPr>
              <a:t>▲ in cell mediated immunity by host with more lymphocyte into lesion causing acute infiltration &amp; </a:t>
            </a:r>
            <a:r>
              <a:rPr lang="en-US" altLang="en-US" sz="2400" dirty="0" err="1">
                <a:cs typeface="Arial" panose="020B0604020202020204" pitchFamily="34" charset="0"/>
              </a:rPr>
              <a:t>odema</a:t>
            </a:r>
            <a:r>
              <a:rPr lang="en-US" altLang="en-US" sz="2400" dirty="0">
                <a:cs typeface="Arial" panose="020B0604020202020204" pitchFamily="34" charset="0"/>
              </a:rPr>
              <a:t> --- ‘ </a:t>
            </a:r>
            <a:r>
              <a:rPr lang="en-US" altLang="en-US" sz="2400" dirty="0" err="1">
                <a:cs typeface="Arial" panose="020B0604020202020204" pitchFamily="34" charset="0"/>
              </a:rPr>
              <a:t>revercal</a:t>
            </a:r>
            <a:r>
              <a:rPr lang="en-US" altLang="en-US" sz="2400" dirty="0">
                <a:cs typeface="Arial" panose="020B0604020202020204" pitchFamily="34" charset="0"/>
              </a:rPr>
              <a:t> reaction’ due to </a:t>
            </a:r>
            <a:r>
              <a:rPr lang="en-US" altLang="en-US" sz="2400" dirty="0" err="1">
                <a:cs typeface="Arial" panose="020B0604020202020204" pitchFamily="34" charset="0"/>
              </a:rPr>
              <a:t>distriction</a:t>
            </a:r>
            <a:r>
              <a:rPr lang="en-US" altLang="en-US" sz="2400" dirty="0">
                <a:cs typeface="Arial" panose="020B0604020202020204" pitchFamily="34" charset="0"/>
              </a:rPr>
              <a:t> of </a:t>
            </a:r>
            <a:r>
              <a:rPr lang="en-US" altLang="en-US" sz="2400" dirty="0" err="1">
                <a:cs typeface="Arial" panose="020B0604020202020204" pitchFamily="34" charset="0"/>
              </a:rPr>
              <a:t>M.Leprae</a:t>
            </a:r>
            <a:r>
              <a:rPr lang="en-US" altLang="en-US" sz="2400" dirty="0">
                <a:cs typeface="Arial" panose="020B0604020202020204" pitchFamily="34" charset="0"/>
              </a:rPr>
              <a:t> but irreversible destruction of nerve axons if infiltration is in nerves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8E7D6564-491B-7A02-4641-015FDF4118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r>
              <a:rPr lang="en-US" altLang="en-US" sz="2400" b="1" u="sng" dirty="0"/>
              <a:t>ENL (ERYTHEMA NODOSUM LEPROSUM) TYPE 2</a:t>
            </a:r>
          </a:p>
          <a:p>
            <a:pPr lvl="3"/>
            <a:r>
              <a:rPr lang="en-US" altLang="en-US" sz="2400" dirty="0"/>
              <a:t>Occurs in BL, LL, occurs during the Tx.</a:t>
            </a:r>
          </a:p>
          <a:p>
            <a:pPr lvl="3"/>
            <a:r>
              <a:rPr lang="en-US" altLang="en-US" sz="2400" dirty="0"/>
              <a:t>Erythematous lesion all over</a:t>
            </a:r>
          </a:p>
          <a:p>
            <a:pPr lvl="3"/>
            <a:r>
              <a:rPr lang="en-US" altLang="en-US" sz="2400" dirty="0"/>
              <a:t>Malaise, Fever, nerve &amp; joint pain</a:t>
            </a:r>
          </a:p>
          <a:p>
            <a:pPr lvl="3"/>
            <a:r>
              <a:rPr lang="en-US" altLang="en-US" sz="2400" dirty="0"/>
              <a:t>Rhinitis, acute iridocyclitis, swollen tender Ln glands, </a:t>
            </a:r>
            <a:r>
              <a:rPr lang="en-US" altLang="en-US" sz="2400" dirty="0" err="1"/>
              <a:t>epididymorchitidis</a:t>
            </a:r>
            <a:r>
              <a:rPr lang="en-US" altLang="en-US" sz="2400" dirty="0"/>
              <a:t>, proteinuria</a:t>
            </a:r>
          </a:p>
          <a:p>
            <a:pPr lvl="3"/>
            <a:r>
              <a:rPr lang="en-US" altLang="en-US" sz="2400" dirty="0" err="1"/>
              <a:t>Arthus</a:t>
            </a:r>
            <a:r>
              <a:rPr lang="en-US" altLang="en-US" sz="2400" dirty="0"/>
              <a:t> type reaction occur</a:t>
            </a:r>
          </a:p>
          <a:p>
            <a:pPr lvl="3"/>
            <a:r>
              <a:rPr lang="en-US" altLang="en-US" sz="2400" dirty="0"/>
              <a:t>Nerve lesion characteristic</a:t>
            </a:r>
          </a:p>
          <a:p>
            <a:pPr lvl="3"/>
            <a:r>
              <a:rPr lang="en-US" altLang="en-US" sz="2400" dirty="0"/>
              <a:t>Anesthesia</a:t>
            </a:r>
          </a:p>
          <a:p>
            <a:pPr lvl="3"/>
            <a:r>
              <a:rPr lang="en-US" altLang="en-US" sz="2400" dirty="0"/>
              <a:t>Nerve thickening of superficial nerves</a:t>
            </a:r>
          </a:p>
          <a:p>
            <a:pPr lvl="3"/>
            <a:r>
              <a:rPr lang="en-US" altLang="en-US" sz="2400" dirty="0"/>
              <a:t>Sec. damage &amp; deformity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FED5ACF5-BD0D-1680-EF64-7844F1D67F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00" b="1" u="sng" dirty="0"/>
              <a:t>MEDICAL TREATMENT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DAPSONE: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MDT for multibacillary cases ( LL, BL, BB)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Dapsone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Rifampicin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Clofazimine (50mg /d)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Steroid for nerve damage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Analgesics for pain relief X duration 2 years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Paucibacillary (BT, TL)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Duration 6months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Rifampicin 600mg / d X 2days at beginning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Dapsone 100mg / 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Decompression of nerves: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Relief of compression at entrapment site ( cubital, carpal, tarsal tunnel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INDICATION: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INTRACTABLE PAIN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INCREASING PARALYSIS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1560CD63-2E9D-3193-A506-967BC39AF8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/>
              <a:t>SURGERY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DEFORMITY CAUSED BY</a:t>
            </a:r>
          </a:p>
          <a:p>
            <a:pPr lvl="5">
              <a:lnSpc>
                <a:spcPct val="90000"/>
              </a:lnSpc>
            </a:pPr>
            <a:r>
              <a:rPr lang="en-US" altLang="en-US" sz="2000" dirty="0"/>
              <a:t>PRIMARY (Leprosy or its reaction)</a:t>
            </a:r>
          </a:p>
          <a:p>
            <a:pPr lvl="5">
              <a:lnSpc>
                <a:spcPct val="90000"/>
              </a:lnSpc>
            </a:pPr>
            <a:r>
              <a:rPr lang="en-US" altLang="en-US" sz="2000" dirty="0"/>
              <a:t>SECONDARY ( due to misuse or anesthesia)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FACE- Primary deformity – skin – thickened nodular ‘leonine facies’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HAIR- loss of eyebrow hair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NASAL CARTILAGE- Loss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LAGOPTHALMOS - upper branches of facial nerve affected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ISLAND FLAP for eyebrow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Postnasal inlay to nose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/>
              <a:t>Temporalis muscle segment for eyelids</a:t>
            </a:r>
          </a:p>
          <a:p>
            <a:pPr lvl="4">
              <a:lnSpc>
                <a:spcPct val="90000"/>
              </a:lnSpc>
            </a:pPr>
            <a:r>
              <a:rPr lang="en-US" altLang="en-US" sz="2000" dirty="0" err="1"/>
              <a:t>Faselift</a:t>
            </a:r>
            <a:r>
              <a:rPr lang="en-US" altLang="en-US" sz="2000" dirty="0"/>
              <a:t>- to restore normal face contour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B99B6338-38A1-5314-41DF-972C14D214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228600" lvl="1" indent="0">
              <a:lnSpc>
                <a:spcPct val="90000"/>
              </a:lnSpc>
              <a:buNone/>
            </a:pPr>
            <a:r>
              <a:rPr lang="en-US" altLang="en-US" dirty="0"/>
              <a:t>EYES- blindness due to paralysis of eyelids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Acute lepromatous infiltrate of ant. Segment of eye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Acute iridocyclitis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en-US" altLang="en-US" dirty="0"/>
              <a:t>HANDS- reconstruction of deformity – paralysis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Ext. Carpi radialis brevis extended with free grafts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Flexor </a:t>
            </a:r>
            <a:r>
              <a:rPr lang="en-US" altLang="en-US" dirty="0" err="1"/>
              <a:t>sublimis</a:t>
            </a:r>
            <a:r>
              <a:rPr lang="en-US" altLang="en-US" dirty="0"/>
              <a:t> tendon to ring finger is run in opposition with </a:t>
            </a:r>
            <a:r>
              <a:rPr lang="en-US" altLang="en-US" dirty="0" err="1"/>
              <a:t>abd</a:t>
            </a:r>
            <a:r>
              <a:rPr lang="en-US" altLang="en-US" dirty="0"/>
              <a:t>, brevis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dirty="0"/>
              <a:t>SECONDARY DEFORMITY: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Damage to finger tips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Scared hands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Stumps remains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dirty="0"/>
              <a:t>FEET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en-US" altLang="en-US" dirty="0"/>
              <a:t>PRIMARY DEFORMITY: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Clawing of ankle, toes, anesthesia of sole of foot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Foot drop lateral popliteal nerve damages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8C4DB64-23EE-0800-B20C-7D0A1E3D41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914400" lvl="4" indent="0">
              <a:buNone/>
            </a:pPr>
            <a:r>
              <a:rPr lang="en-US" altLang="en-US" sz="2000" dirty="0"/>
              <a:t>SECONDARY DEFORMITY</a:t>
            </a:r>
          </a:p>
          <a:p>
            <a:pPr lvl="5"/>
            <a:r>
              <a:rPr lang="en-US" altLang="en-US" sz="1800" dirty="0"/>
              <a:t>Anesthesia of sole of foot</a:t>
            </a:r>
          </a:p>
          <a:p>
            <a:pPr lvl="5"/>
            <a:r>
              <a:rPr lang="en-US" altLang="en-US" sz="1800" dirty="0"/>
              <a:t>Tropic ulcers</a:t>
            </a:r>
          </a:p>
          <a:p>
            <a:pPr lvl="5"/>
            <a:r>
              <a:rPr lang="en-US" altLang="en-US" sz="1800" dirty="0"/>
              <a:t>Foot is contracted , distorted, destructed to amputation</a:t>
            </a:r>
          </a:p>
          <a:p>
            <a:pPr lvl="5"/>
            <a:r>
              <a:rPr lang="en-US" altLang="en-US" sz="1800" dirty="0"/>
              <a:t>Rest with plaster cast</a:t>
            </a:r>
          </a:p>
          <a:p>
            <a:pPr lvl="5"/>
            <a:r>
              <a:rPr lang="en-US" altLang="en-US" sz="1800" dirty="0"/>
              <a:t>Regular use of special foot wear</a:t>
            </a:r>
          </a:p>
          <a:p>
            <a:pPr lvl="2"/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5E3B117A-9749-24C4-63DB-B36BDD8C9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600" b="1" u="sng" dirty="0"/>
              <a:t>TETANUS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CAUSE: Cl. Tetani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EXOTOXIN---</a:t>
            </a:r>
            <a:r>
              <a:rPr lang="en-US" altLang="en-US" sz="2400" dirty="0">
                <a:sym typeface="Wingdings" panose="05000000000000000000" pitchFamily="2" charset="2"/>
              </a:rPr>
              <a:t>Inhibits Cholinesterase At Motor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   </a:t>
            </a:r>
            <a:r>
              <a:rPr lang="en-US" altLang="en-US" sz="2400" dirty="0">
                <a:cs typeface="Arial" panose="020B0604020202020204" pitchFamily="34" charset="0"/>
                <a:sym typeface="Wingdings" panose="05000000000000000000" pitchFamily="2" charset="2"/>
              </a:rPr>
              <a:t>↓</a:t>
            </a:r>
            <a:r>
              <a:rPr lang="en-US" altLang="en-US" sz="2400" dirty="0">
                <a:sym typeface="Wingdings" panose="05000000000000000000" pitchFamily="2" charset="2"/>
              </a:rPr>
              <a:t>			End Plate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		CNS			       </a:t>
            </a:r>
            <a:r>
              <a:rPr lang="en-US" altLang="en-US" sz="2400" dirty="0">
                <a:cs typeface="Arial" panose="020B0604020202020204" pitchFamily="34" charset="0"/>
              </a:rPr>
              <a:t>↓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	   </a:t>
            </a:r>
            <a:r>
              <a:rPr lang="en-US" altLang="en-US" sz="2400" dirty="0">
                <a:cs typeface="Arial" panose="020B0604020202020204" pitchFamily="34" charset="0"/>
                <a:sym typeface="Wingdings" panose="05000000000000000000" pitchFamily="2" charset="2"/>
              </a:rPr>
              <a:t>↓ </a:t>
            </a:r>
            <a:r>
              <a:rPr lang="en-US" altLang="en-US" sz="4400" dirty="0">
                <a:cs typeface="Arial" panose="020B0604020202020204" pitchFamily="34" charset="0"/>
                <a:sym typeface="Wingdings" panose="05000000000000000000" pitchFamily="2" charset="2"/>
              </a:rPr>
              <a:t>            </a:t>
            </a:r>
            <a:r>
              <a:rPr lang="en-US" altLang="en-US" sz="2400" dirty="0">
                <a:cs typeface="Arial" panose="020B0604020202020204" pitchFamily="34" charset="0"/>
              </a:rPr>
              <a:t>      E</a:t>
            </a:r>
            <a:r>
              <a:rPr lang="en-US" altLang="en-US" sz="2400" dirty="0"/>
              <a:t>xcess Ach locally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					       </a:t>
            </a:r>
            <a:r>
              <a:rPr lang="en-US" altLang="en-US" sz="2400" dirty="0">
                <a:cs typeface="Arial" panose="020B0604020202020204" pitchFamily="34" charset="0"/>
              </a:rPr>
              <a:t>↓</a:t>
            </a: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▲Hyper Excite                 Sustained Tonic Muscle Spasm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of Motor Neuron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In Ant, Horn Cells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  <a:sym typeface="Wingdings" panose="05000000000000000000" pitchFamily="2" charset="2"/>
              </a:rPr>
              <a:t>		↓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Explosive Widespread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	Reflex Spasm Of Muscle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In Response To Sensory Stimuli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32CD7BBC-B44E-0A1A-E5B9-931AE99DBE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/>
              <a:t>PERIOD OF ONSET: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Shorter interval between first symptom &amp; reflex spasm, poor is the prognosis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Interval &lt; 48hrs ---</a:t>
            </a:r>
            <a:r>
              <a:rPr lang="en-US" altLang="en-US" sz="1800" dirty="0">
                <a:sym typeface="Wingdings" panose="05000000000000000000" pitchFamily="2" charset="2"/>
              </a:rPr>
              <a:t> death is likely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/>
              <a:t>S/S: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Dyphagia</a:t>
            </a:r>
            <a:r>
              <a:rPr lang="en-US" altLang="en-US" sz="1800" dirty="0"/>
              <a:t>, Jaw Stiffness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Severe Neck Pain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Back &amp; Abdominal Pain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Tonic Muscle Spasms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Riscus</a:t>
            </a:r>
            <a:r>
              <a:rPr lang="en-US" altLang="en-US" sz="1800" dirty="0"/>
              <a:t> Sardonicus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Diff. in Respiration &amp; Swallowing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Reflex Convulsions of All Muscles --</a:t>
            </a:r>
            <a:r>
              <a:rPr lang="en-US" altLang="en-US" sz="1800" dirty="0">
                <a:sym typeface="Wingdings" panose="05000000000000000000" pitchFamily="2" charset="2"/>
              </a:rPr>
              <a:t> Pain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>
                <a:sym typeface="Wingdings" panose="05000000000000000000" pitchFamily="2" charset="2"/>
              </a:rPr>
              <a:t>Opisthotonus</a:t>
            </a:r>
            <a:r>
              <a:rPr lang="en-US" altLang="en-US" sz="1800" dirty="0">
                <a:sym typeface="Wingdings" panose="05000000000000000000" pitchFamily="2" charset="2"/>
              </a:rPr>
              <a:t> --- Muscle Rapture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cs typeface="Arial" panose="020B0604020202020204" pitchFamily="34" charset="0"/>
                <a:sym typeface="Wingdings" panose="05000000000000000000" pitchFamily="2" charset="2"/>
              </a:rPr>
              <a:t>▲ Temp, Rapid Pulse, Resp Failure &amp; Death</a:t>
            </a:r>
            <a:endParaRPr lang="en-US" altLang="en-US" sz="18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4039C3CB-0D37-0DF3-FBB4-533B1C352D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en-US" altLang="en-US" sz="4500" b="1" u="sng" dirty="0"/>
              <a:t>SALMONELLA</a:t>
            </a:r>
          </a:p>
          <a:p>
            <a:pPr>
              <a:buFontTx/>
              <a:buNone/>
            </a:pP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900" b="1" dirty="0"/>
              <a:t>Cause</a:t>
            </a:r>
            <a:r>
              <a:rPr lang="en-US" altLang="en-US" sz="2900" dirty="0"/>
              <a:t>: </a:t>
            </a:r>
            <a:r>
              <a:rPr lang="en-US" altLang="en-US" sz="2900" dirty="0" err="1"/>
              <a:t>S.Typhi</a:t>
            </a:r>
            <a:r>
              <a:rPr lang="en-US" altLang="en-US" sz="2900" dirty="0"/>
              <a:t>, </a:t>
            </a:r>
            <a:r>
              <a:rPr lang="en-US" altLang="en-US" sz="2900" dirty="0" err="1"/>
              <a:t>S.Paratyphi</a:t>
            </a:r>
            <a:endParaRPr lang="en-US" altLang="en-US" sz="2900" dirty="0"/>
          </a:p>
          <a:p>
            <a:pPr>
              <a:buFontTx/>
              <a:buNone/>
            </a:pPr>
            <a:r>
              <a:rPr lang="en-US" altLang="en-US" sz="2900" b="1" dirty="0"/>
              <a:t>CLINICAL FEATURE</a:t>
            </a:r>
            <a:r>
              <a:rPr lang="en-US" altLang="en-US" sz="2900" dirty="0"/>
              <a:t>: </a:t>
            </a:r>
          </a:p>
          <a:p>
            <a:pPr>
              <a:buFontTx/>
              <a:buNone/>
            </a:pPr>
            <a:r>
              <a:rPr lang="en-US" altLang="en-US" sz="2900" dirty="0"/>
              <a:t>		Enteric Fever, Bacteremia, Osteitis, Perforation of Ileal Ulcer</a:t>
            </a:r>
          </a:p>
          <a:p>
            <a:pPr>
              <a:buFontTx/>
              <a:buNone/>
            </a:pPr>
            <a:r>
              <a:rPr lang="en-US" altLang="en-US" sz="2900" dirty="0"/>
              <a:t>		Carrier Stat: Persistence of bacteria in Gall bladder</a:t>
            </a:r>
          </a:p>
          <a:p>
            <a:pPr>
              <a:buFontTx/>
              <a:buNone/>
            </a:pPr>
            <a:r>
              <a:rPr lang="en-US" altLang="en-US" sz="2900" b="1" dirty="0"/>
              <a:t>TREATMENT</a:t>
            </a:r>
            <a:r>
              <a:rPr lang="en-US" altLang="en-US" sz="2900" dirty="0"/>
              <a:t>: Ciprofloxacin 500mg BD for 10 Days</a:t>
            </a:r>
          </a:p>
          <a:p>
            <a:pPr>
              <a:buFontTx/>
              <a:buNone/>
            </a:pPr>
            <a:endParaRPr lang="en-US" altLang="en-US" sz="2900" u="sng" dirty="0"/>
          </a:p>
          <a:p>
            <a:pPr>
              <a:buFontTx/>
              <a:buNone/>
            </a:pPr>
            <a:r>
              <a:rPr lang="en-US" altLang="en-US" sz="2900" u="sng" dirty="0"/>
              <a:t>OTHER SALMONELLA</a:t>
            </a:r>
          </a:p>
          <a:p>
            <a:pPr>
              <a:buFontTx/>
              <a:buNone/>
            </a:pPr>
            <a:r>
              <a:rPr lang="en-US" altLang="en-US" sz="2900" dirty="0"/>
              <a:t>		S. Typhimurium</a:t>
            </a:r>
          </a:p>
          <a:p>
            <a:pPr>
              <a:buFontTx/>
              <a:buNone/>
            </a:pPr>
            <a:r>
              <a:rPr lang="en-US" altLang="en-US" sz="2900" dirty="0"/>
              <a:t>		S. Enteritidis</a:t>
            </a:r>
          </a:p>
          <a:p>
            <a:pPr>
              <a:buFontTx/>
              <a:buNone/>
            </a:pPr>
            <a:r>
              <a:rPr lang="en-US" altLang="en-US" sz="2900" b="1" dirty="0"/>
              <a:t>D/D:</a:t>
            </a:r>
          </a:p>
          <a:p>
            <a:pPr>
              <a:buFontTx/>
              <a:buNone/>
            </a:pPr>
            <a:r>
              <a:rPr lang="en-US" altLang="en-US" sz="2900" dirty="0"/>
              <a:t>		Only Symptomatic Treatment</a:t>
            </a:r>
          </a:p>
          <a:p>
            <a:pPr>
              <a:buFontTx/>
              <a:buNone/>
            </a:pPr>
            <a:r>
              <a:rPr lang="en-US" altLang="en-US" sz="2900" dirty="0"/>
              <a:t>		If Bacteremia: Antibiotics Used</a:t>
            </a:r>
          </a:p>
          <a:p>
            <a:pPr>
              <a:buFontTx/>
              <a:buNone/>
            </a:pPr>
            <a:r>
              <a:rPr lang="en-US" altLang="en-US" sz="2900" dirty="0"/>
              <a:t>		Spinal- </a:t>
            </a:r>
            <a:r>
              <a:rPr lang="en-US" altLang="en-US" sz="2900" dirty="0" err="1"/>
              <a:t>Feco</a:t>
            </a:r>
            <a:r>
              <a:rPr lang="en-US" altLang="en-US" sz="2900" dirty="0"/>
              <a:t>-oral Route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4FEA471D-A0CC-B1A5-21DA-7E9ABA7087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dirty="0"/>
              <a:t>TREATMENT:</a:t>
            </a:r>
          </a:p>
          <a:p>
            <a:pPr marL="914400" lvl="4" indent="0">
              <a:buNone/>
            </a:pPr>
            <a:r>
              <a:rPr lang="en-US" altLang="en-US" dirty="0"/>
              <a:t>-Isolation</a:t>
            </a:r>
          </a:p>
          <a:p>
            <a:pPr marL="914400" lvl="4" indent="0">
              <a:buNone/>
            </a:pPr>
            <a:r>
              <a:rPr lang="en-US" altLang="en-US" dirty="0"/>
              <a:t>-Quietness &amp; Comfort</a:t>
            </a:r>
          </a:p>
          <a:p>
            <a:pPr marL="914400" lvl="4" indent="0">
              <a:buNone/>
            </a:pPr>
            <a:r>
              <a:rPr lang="en-US" altLang="en-US" dirty="0"/>
              <a:t>-Drainage Of Pus</a:t>
            </a:r>
          </a:p>
          <a:p>
            <a:pPr marL="914400" lvl="4" indent="0">
              <a:buNone/>
            </a:pPr>
            <a:r>
              <a:rPr lang="en-US" altLang="en-US" dirty="0"/>
              <a:t>-Wound Toilet</a:t>
            </a:r>
          </a:p>
          <a:p>
            <a:pPr marL="914400" lvl="4" indent="0">
              <a:buNone/>
            </a:pPr>
            <a:r>
              <a:rPr lang="en-US" altLang="en-US" dirty="0"/>
              <a:t>-Anti Tetanus Globulin (250 – 500 IU)</a:t>
            </a:r>
          </a:p>
          <a:p>
            <a:pPr marL="914400" lvl="4" indent="0">
              <a:buNone/>
            </a:pPr>
            <a:r>
              <a:rPr lang="en-US" altLang="en-US" dirty="0"/>
              <a:t>-Antibiotics – Penicillin, Metronidazole</a:t>
            </a:r>
          </a:p>
          <a:p>
            <a:pPr marL="914400" lvl="4" indent="0">
              <a:buNone/>
            </a:pPr>
            <a:r>
              <a:rPr lang="en-US" altLang="en-US" dirty="0"/>
              <a:t>-Lung Protection</a:t>
            </a:r>
          </a:p>
          <a:p>
            <a:endParaRPr lang="en-US" altLang="en-US" u="sng" dirty="0"/>
          </a:p>
          <a:p>
            <a:pPr marL="914400" lvl="4" indent="0">
              <a:buNone/>
            </a:pPr>
            <a:r>
              <a:rPr lang="en-US" altLang="en-US" sz="2000" u="sng" dirty="0"/>
              <a:t>Stage 1:</a:t>
            </a:r>
          </a:p>
          <a:p>
            <a:pPr lvl="5"/>
            <a:r>
              <a:rPr lang="en-US" altLang="en-US" dirty="0"/>
              <a:t>Tonic Rigidity</a:t>
            </a:r>
          </a:p>
          <a:p>
            <a:pPr lvl="5"/>
            <a:r>
              <a:rPr lang="en-US" altLang="en-US" dirty="0"/>
              <a:t>Mild Sedation by Barbiturate 4times/D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9C536D17-2C2E-1229-453C-F7E3DFA17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685800" lvl="3" indent="0">
              <a:buNone/>
            </a:pPr>
            <a:r>
              <a:rPr lang="en-US" altLang="en-US" dirty="0"/>
              <a:t>	</a:t>
            </a:r>
            <a:r>
              <a:rPr lang="en-US" altLang="en-US" sz="2000" u="sng" dirty="0"/>
              <a:t>Stage 2:</a:t>
            </a:r>
          </a:p>
          <a:p>
            <a:pPr lvl="5"/>
            <a:r>
              <a:rPr lang="en-US" altLang="en-US" dirty="0"/>
              <a:t>Seriously Ill, Dysphagia &amp; Reflex Spasm</a:t>
            </a:r>
          </a:p>
          <a:p>
            <a:pPr lvl="5"/>
            <a:r>
              <a:rPr lang="en-US" altLang="en-US" dirty="0"/>
              <a:t>RT</a:t>
            </a:r>
          </a:p>
          <a:p>
            <a:pPr lvl="5"/>
            <a:r>
              <a:rPr lang="en-US" altLang="en-US" dirty="0"/>
              <a:t>Sedation</a:t>
            </a:r>
          </a:p>
          <a:p>
            <a:pPr lvl="5"/>
            <a:r>
              <a:rPr lang="en-US" altLang="en-US" dirty="0"/>
              <a:t>Tracheostomy</a:t>
            </a:r>
          </a:p>
          <a:p>
            <a:endParaRPr lang="en-US" altLang="en-US" dirty="0"/>
          </a:p>
          <a:p>
            <a:pPr marL="914400" lvl="4" indent="0">
              <a:buNone/>
            </a:pPr>
            <a:r>
              <a:rPr lang="en-US" altLang="en-US" sz="2000" u="sng" dirty="0"/>
              <a:t>Stage 3:</a:t>
            </a:r>
          </a:p>
          <a:p>
            <a:pPr lvl="5"/>
            <a:r>
              <a:rPr lang="en-US" altLang="en-US" dirty="0"/>
              <a:t>Dangerously Ill PT.</a:t>
            </a:r>
          </a:p>
          <a:p>
            <a:pPr lvl="5"/>
            <a:r>
              <a:rPr lang="en-US" altLang="en-US" dirty="0" err="1"/>
              <a:t>Curarisation</a:t>
            </a:r>
            <a:r>
              <a:rPr lang="en-US" altLang="en-US" dirty="0"/>
              <a:t> (40mg Tubocurarine IV/ IM)</a:t>
            </a:r>
          </a:p>
          <a:p>
            <a:pPr lvl="5"/>
            <a:r>
              <a:rPr lang="en-US" altLang="en-US" dirty="0"/>
              <a:t>Intermittent +VE Press. Respiration</a:t>
            </a:r>
          </a:p>
          <a:p>
            <a:pPr lvl="5"/>
            <a:r>
              <a:rPr lang="en-US" altLang="en-US" dirty="0"/>
              <a:t>Intensive Nursing Care &amp; Sedation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F03F-B70E-EC6C-8E58-5C6E132F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122" y="2834640"/>
            <a:ext cx="5937755" cy="118872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220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3D899-B740-3647-675E-57B3AE5A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122" y="2834640"/>
            <a:ext cx="5937755" cy="1188720"/>
          </a:xfrm>
        </p:spPr>
        <p:txBody>
          <a:bodyPr/>
          <a:lstStyle/>
          <a:p>
            <a:r>
              <a:rPr lang="en-US" altLang="en-US" sz="2400" b="1" u="sng" dirty="0"/>
              <a:t>MYCOBACTERIA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769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83A56321-AC98-EA9D-154B-D32035689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u="sng" dirty="0"/>
              <a:t>TUBERCULOSIS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Cause: </a:t>
            </a:r>
            <a:r>
              <a:rPr lang="en-US" altLang="en-US" sz="2000" dirty="0"/>
              <a:t>Mycobacterium Tuberculosis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Spread:  </a:t>
            </a:r>
            <a:r>
              <a:rPr lang="en-US" altLang="en-US" sz="2000" dirty="0"/>
              <a:t>Airborne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Three route: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		Direct Spreading: Lungs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		Tonsils: LV of Necks</a:t>
            </a:r>
          </a:p>
          <a:p>
            <a:pPr lvl="3">
              <a:lnSpc>
                <a:spcPct val="80000"/>
              </a:lnSpc>
              <a:buNone/>
            </a:pPr>
            <a:r>
              <a:rPr lang="en-US" altLang="en-US" sz="2000" dirty="0"/>
              <a:t>		Ileum: LN of </a:t>
            </a:r>
            <a:r>
              <a:rPr lang="en-US" altLang="en-US" sz="2000" dirty="0" err="1"/>
              <a:t>ileocaecal</a:t>
            </a:r>
            <a:r>
              <a:rPr lang="en-US" altLang="en-US" sz="2000" dirty="0"/>
              <a:t> angle.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CLINICAL FEATURE: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		-Cough with sputum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			-May contain blood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4FF96AE5-23E8-36B8-9E6F-C72562FE3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TREATMENT: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-Nutrition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-Hygiene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-Triple therapy: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	Rifampicin  600mg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	INH 300mg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	</a:t>
            </a:r>
            <a:r>
              <a:rPr lang="en-US" altLang="en-US" sz="2000" dirty="0" err="1"/>
              <a:t>Pyrizinamide</a:t>
            </a:r>
            <a:r>
              <a:rPr lang="en-US" altLang="en-US" sz="2000" dirty="0"/>
              <a:t> 1.5gm – 2gm for 2 – 3 months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	INH &amp; </a:t>
            </a:r>
            <a:r>
              <a:rPr lang="en-US" altLang="en-US" sz="2000" dirty="0" err="1"/>
              <a:t>Rifa</a:t>
            </a:r>
            <a:r>
              <a:rPr lang="en-US" altLang="en-US" sz="2000" dirty="0"/>
              <a:t> for 6months: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b="1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/>
              <a:t>REGISTNAT CASES: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-Sputum for AFB done every month for negativity of bacilli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	-Genitourinary, Orthopedics for 9 months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93D1A4B7-83E7-FCCF-2938-111CDBD7EC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dirty="0"/>
              <a:t>SIDE EFFECTS:</a:t>
            </a:r>
          </a:p>
          <a:p>
            <a:pPr lvl="4"/>
            <a:r>
              <a:rPr lang="en-US" altLang="en-US" sz="2000" dirty="0"/>
              <a:t>ETHAMBUTOL: Visual Impairment</a:t>
            </a:r>
          </a:p>
          <a:p>
            <a:pPr lvl="4"/>
            <a:r>
              <a:rPr lang="en-US" altLang="en-US" sz="2000" dirty="0"/>
              <a:t>RIFAMPICIN: Hepatitis</a:t>
            </a:r>
          </a:p>
          <a:p>
            <a:pPr lvl="4"/>
            <a:r>
              <a:rPr lang="en-US" altLang="en-US" sz="2000" dirty="0"/>
              <a:t>PYRIZINAMIDE: Not be Given in Gout</a:t>
            </a:r>
          </a:p>
          <a:p>
            <a:pPr lvl="4"/>
            <a:r>
              <a:rPr lang="en-US" altLang="en-US" sz="2000" dirty="0"/>
              <a:t>CONDITION TO FLAREUP</a:t>
            </a:r>
          </a:p>
          <a:p>
            <a:pPr lvl="7"/>
            <a:r>
              <a:rPr lang="en-US" altLang="en-US" sz="2000" dirty="0"/>
              <a:t>Trauma</a:t>
            </a:r>
          </a:p>
          <a:p>
            <a:pPr lvl="7"/>
            <a:r>
              <a:rPr lang="en-US" altLang="en-US" sz="2000" dirty="0"/>
              <a:t>After GI surgery</a:t>
            </a:r>
          </a:p>
          <a:p>
            <a:pPr lvl="7"/>
            <a:r>
              <a:rPr lang="en-US" altLang="en-US" sz="2000" dirty="0"/>
              <a:t>Immunosuppressant</a:t>
            </a:r>
          </a:p>
          <a:p>
            <a:pPr lvl="7"/>
            <a:r>
              <a:rPr lang="en-US" altLang="en-US" sz="2000" dirty="0"/>
              <a:t>Steroids</a:t>
            </a:r>
          </a:p>
          <a:p>
            <a:pPr lvl="7"/>
            <a:r>
              <a:rPr lang="en-US" altLang="en-US" sz="2000" dirty="0"/>
              <a:t>Old 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BB6FBEBC-6520-9FEC-6459-AFD0626C05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dirty="0"/>
              <a:t>OPPURTUNIST MYCOBACTERIA:</a:t>
            </a:r>
          </a:p>
          <a:p>
            <a:pPr>
              <a:buFontTx/>
              <a:buNone/>
            </a:pPr>
            <a:endParaRPr lang="en-US" altLang="en-US" dirty="0"/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Kansasii</a:t>
            </a:r>
            <a:r>
              <a:rPr lang="en-US" altLang="en-US" sz="2400" dirty="0"/>
              <a:t>: Pulmonary lesion</a:t>
            </a:r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Chelonei</a:t>
            </a:r>
            <a:r>
              <a:rPr lang="en-US" altLang="en-US" sz="2400" dirty="0"/>
              <a:t>: Sub acute Abscess</a:t>
            </a:r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Fortuitum</a:t>
            </a:r>
            <a:r>
              <a:rPr lang="en-US" altLang="en-US" sz="2400" dirty="0"/>
              <a:t>: Sub acute Abscess</a:t>
            </a:r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Marinum</a:t>
            </a:r>
            <a:r>
              <a:rPr lang="en-US" altLang="en-US" sz="2400" dirty="0"/>
              <a:t>: Skin granulomatous</a:t>
            </a:r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Ulcerans</a:t>
            </a:r>
            <a:r>
              <a:rPr lang="en-US" altLang="en-US" sz="2400" dirty="0"/>
              <a:t>: Buruli Ulcer in east Africa</a:t>
            </a:r>
          </a:p>
          <a:p>
            <a:pPr lvl="2">
              <a:buNone/>
            </a:pPr>
            <a:r>
              <a:rPr lang="en-US" altLang="en-US" sz="2400" dirty="0"/>
              <a:t>M. </a:t>
            </a:r>
            <a:r>
              <a:rPr lang="en-US" altLang="en-US" sz="2400" dirty="0" err="1"/>
              <a:t>Arium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intercellulare</a:t>
            </a:r>
            <a:r>
              <a:rPr lang="en-US" altLang="en-US" sz="2400" dirty="0"/>
              <a:t>:  AIDS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4D08CB88-3C05-4B91-0EC4-77FA705334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1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u="sng" dirty="0"/>
              <a:t>LEPROSY(HANSEN’S DISEASE)</a:t>
            </a:r>
          </a:p>
          <a:p>
            <a:endParaRPr lang="en-US" altLang="en-US" u="sng" dirty="0"/>
          </a:p>
          <a:p>
            <a:pPr marL="0" indent="0">
              <a:buNone/>
            </a:pPr>
            <a:r>
              <a:rPr lang="en-US" altLang="en-US" sz="2000" b="1" dirty="0"/>
              <a:t>Cause: </a:t>
            </a:r>
            <a:r>
              <a:rPr lang="en-US" altLang="en-US" sz="2000" dirty="0"/>
              <a:t>M. Lepra</a:t>
            </a:r>
          </a:p>
          <a:p>
            <a:pPr marL="457200" lvl="2" indent="0">
              <a:buNone/>
            </a:pPr>
            <a:r>
              <a:rPr lang="en-US" altLang="en-US" sz="2000" dirty="0"/>
              <a:t>	Acid fast bacillus</a:t>
            </a:r>
          </a:p>
          <a:p>
            <a:pPr marL="0" indent="0">
              <a:buNone/>
            </a:pPr>
            <a:r>
              <a:rPr lang="en-US" altLang="en-US" sz="2000" b="1" dirty="0"/>
              <a:t>Source:</a:t>
            </a:r>
          </a:p>
          <a:p>
            <a:pPr marL="228600" lvl="1" indent="0">
              <a:buNone/>
            </a:pPr>
            <a:r>
              <a:rPr lang="en-US" altLang="en-US" sz="2000" dirty="0"/>
              <a:t>	Oro-Nasal Secretion of Pt, of Lepromatous</a:t>
            </a:r>
          </a:p>
          <a:p>
            <a:pPr marL="0" indent="0">
              <a:buNone/>
            </a:pPr>
            <a:r>
              <a:rPr lang="en-US" altLang="en-US" sz="2000" b="1" dirty="0"/>
              <a:t>Organ Affected:</a:t>
            </a:r>
          </a:p>
          <a:p>
            <a:pPr marL="914400" lvl="4" indent="0">
              <a:buNone/>
            </a:pPr>
            <a:r>
              <a:rPr lang="en-US" altLang="en-US" sz="2000" dirty="0"/>
              <a:t>-Skin</a:t>
            </a:r>
          </a:p>
          <a:p>
            <a:pPr marL="914400" lvl="4" indent="0">
              <a:buNone/>
            </a:pPr>
            <a:r>
              <a:rPr lang="en-US" altLang="en-US" sz="2000" dirty="0"/>
              <a:t>-Upper Respiratory Tract</a:t>
            </a:r>
          </a:p>
          <a:p>
            <a:pPr marL="914400" lvl="4" indent="0">
              <a:buNone/>
            </a:pPr>
            <a:r>
              <a:rPr lang="en-US" altLang="en-US" sz="2000" dirty="0"/>
              <a:t>-Peripheral Nerve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3A2893A1-DB52-55A9-7EF5-0C7AB81F43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LL		BL		BB		BT		TT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sz="2400" dirty="0"/>
              <a:t>Borderline Patients</a:t>
            </a:r>
          </a:p>
          <a:p>
            <a:pPr>
              <a:buFontTx/>
              <a:buNone/>
            </a:pPr>
            <a:r>
              <a:rPr lang="en-US" altLang="en-US" sz="2400" dirty="0"/>
              <a:t>	Without Treatment 	------</a:t>
            </a:r>
            <a:r>
              <a:rPr lang="en-US" altLang="en-US" sz="2400" dirty="0">
                <a:sym typeface="Wingdings" panose="05000000000000000000" pitchFamily="2" charset="2"/>
              </a:rPr>
              <a:t>	LL</a:t>
            </a:r>
          </a:p>
          <a:p>
            <a:pPr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With Treatment 	------	TT</a:t>
            </a:r>
          </a:p>
          <a:p>
            <a:pPr>
              <a:buFontTx/>
              <a:buNone/>
            </a:pPr>
            <a:endParaRPr lang="en-US" altLang="en-US" sz="2400" dirty="0"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400" b="1" u="sng" dirty="0">
                <a:sym typeface="Wingdings" panose="05000000000000000000" pitchFamily="2" charset="2"/>
              </a:rPr>
              <a:t>LEPROMATOUS LEPROSY</a:t>
            </a:r>
          </a:p>
          <a:p>
            <a:pPr lvl="1">
              <a:buNone/>
            </a:pPr>
            <a:r>
              <a:rPr lang="en-US" altLang="en-US" sz="2200" dirty="0">
                <a:sym typeface="Wingdings" panose="05000000000000000000" pitchFamily="2" charset="2"/>
              </a:rPr>
              <a:t>Resistance very Little or Absent</a:t>
            </a:r>
          </a:p>
          <a:p>
            <a:pPr lvl="1">
              <a:buNone/>
            </a:pPr>
            <a:r>
              <a:rPr lang="en-US" altLang="en-US" sz="2200" dirty="0">
                <a:sym typeface="Wingdings" panose="05000000000000000000" pitchFamily="2" charset="2"/>
              </a:rPr>
              <a:t>Bacillus Multiply With Little Cellular Response</a:t>
            </a:r>
          </a:p>
          <a:p>
            <a:pPr lvl="1">
              <a:buNone/>
            </a:pPr>
            <a:r>
              <a:rPr lang="en-US" altLang="en-US" sz="2200" dirty="0" err="1">
                <a:sym typeface="Wingdings" panose="05000000000000000000" pitchFamily="2" charset="2"/>
              </a:rPr>
              <a:t>Subcut</a:t>
            </a:r>
            <a:r>
              <a:rPr lang="en-US" altLang="en-US" sz="2200" dirty="0">
                <a:sym typeface="Wingdings" panose="05000000000000000000" pitchFamily="2" charset="2"/>
              </a:rPr>
              <a:t>. Tissue Loaded Masses Of Bacilli ‘Globe’</a:t>
            </a:r>
          </a:p>
          <a:p>
            <a:pPr lvl="1">
              <a:buNone/>
            </a:pPr>
            <a:r>
              <a:rPr lang="en-US" altLang="en-US" sz="2200" dirty="0">
                <a:sym typeface="Wingdings" panose="05000000000000000000" pitchFamily="2" charset="2"/>
              </a:rPr>
              <a:t>Cellular Infiltrate is of Macrophage &amp; Lymphocyte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294</TotalTime>
  <Words>1106</Words>
  <Application>Microsoft Office PowerPoint</Application>
  <PresentationFormat>On-screen Show (4:3)</PresentationFormat>
  <Paragraphs>215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Wingdings</vt:lpstr>
      <vt:lpstr>Parcel</vt:lpstr>
      <vt:lpstr>CHRONIC WOUND INFECTION</vt:lpstr>
      <vt:lpstr>PowerPoint Presentation</vt:lpstr>
      <vt:lpstr>MYCOBACTERIA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NAVIN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</dc:title>
  <dc:creator>Desktop</dc:creator>
  <cp:lastModifiedBy>Rajesh Patel</cp:lastModifiedBy>
  <cp:revision>71</cp:revision>
  <dcterms:created xsi:type="dcterms:W3CDTF">2011-05-02T04:48:54Z</dcterms:created>
  <dcterms:modified xsi:type="dcterms:W3CDTF">2024-05-05T12:14:11Z</dcterms:modified>
</cp:coreProperties>
</file>