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257" r:id="rId3"/>
    <p:sldId id="258" r:id="rId4"/>
    <p:sldId id="259" r:id="rId5"/>
    <p:sldId id="260" r:id="rId6"/>
    <p:sldId id="261" r:id="rId7"/>
    <p:sldId id="263" r:id="rId8"/>
    <p:sldId id="265" r:id="rId9"/>
    <p:sldId id="266" r:id="rId10"/>
    <p:sldId id="267" r:id="rId11"/>
    <p:sldId id="268" r:id="rId12"/>
    <p:sldId id="269" r:id="rId13"/>
    <p:sldId id="270" r:id="rId14"/>
    <p:sldId id="271" r:id="rId15"/>
    <p:sldId id="272" r:id="rId16"/>
    <p:sldId id="274" r:id="rId17"/>
    <p:sldId id="275" r:id="rId18"/>
    <p:sldId id="276" r:id="rId19"/>
    <p:sldId id="277" r:id="rId20"/>
    <p:sldId id="280" r:id="rId21"/>
    <p:sldId id="281" r:id="rId22"/>
    <p:sldId id="282" r:id="rId23"/>
    <p:sldId id="283" r:id="rId24"/>
    <p:sldId id="284" r:id="rId25"/>
    <p:sldId id="285" r:id="rId26"/>
    <p:sldId id="286" r:id="rId27"/>
    <p:sldId id="287" r:id="rId28"/>
    <p:sldId id="288" r:id="rId29"/>
    <p:sldId id="289"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9" autoAdjust="0"/>
  </p:normalViewPr>
  <p:slideViewPr>
    <p:cSldViewPr>
      <p:cViewPr varScale="1">
        <p:scale>
          <a:sx n="66" d="100"/>
          <a:sy n="66" d="100"/>
        </p:scale>
        <p:origin x="560"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77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0E20D0DE-DEF9-41EA-8C3C-8B21D3DB5C65}" type="datetimeFigureOut">
              <a:rPr lang="en-IN"/>
              <a:pPr>
                <a:defRPr/>
              </a:pPr>
              <a:t>01-06-2017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EB1A5E5-4367-4D4C-9338-3015E1084793}" type="slidenum">
              <a:rPr lang="en-IN" altLang="en-US"/>
              <a:pPr/>
              <a:t>‹#›</a:t>
            </a:fld>
            <a:endParaRPr lang="en-IN" altLang="en-US"/>
          </a:p>
        </p:txBody>
      </p:sp>
    </p:spTree>
    <p:extLst>
      <p:ext uri="{BB962C8B-B14F-4D97-AF65-F5344CB8AC3E}">
        <p14:creationId xmlns:p14="http://schemas.microsoft.com/office/powerpoint/2010/main" val="29237511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N" alt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DAC1E8-0EE9-4597-AE38-99212ADA7678}" type="slidenum">
              <a:rPr lang="en-IN" altLang="en-US"/>
              <a:pPr eaLnBrk="1" hangingPunct="1"/>
              <a:t>45</a:t>
            </a:fld>
            <a:endParaRPr lang="en-IN" altLang="en-US"/>
          </a:p>
        </p:txBody>
      </p:sp>
    </p:spTree>
    <p:extLst>
      <p:ext uri="{BB962C8B-B14F-4D97-AF65-F5344CB8AC3E}">
        <p14:creationId xmlns:p14="http://schemas.microsoft.com/office/powerpoint/2010/main" val="1293536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2663799-30E2-4F5B-B132-62D96365E225}" type="datetimeFigureOut">
              <a:rPr lang="en-US"/>
              <a:pPr>
                <a:defRPr/>
              </a:pPr>
              <a:t>6/1/2017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AAE8A1F-BFAF-4347-B7F0-B150C30125A0}" type="slidenum">
              <a:rPr lang="en-US" altLang="en-US"/>
              <a:pPr/>
              <a:t>‹#›</a:t>
            </a:fld>
            <a:endParaRPr lang="en-US" altLang="en-US"/>
          </a:p>
        </p:txBody>
      </p:sp>
    </p:spTree>
    <p:extLst>
      <p:ext uri="{BB962C8B-B14F-4D97-AF65-F5344CB8AC3E}">
        <p14:creationId xmlns:p14="http://schemas.microsoft.com/office/powerpoint/2010/main" val="217083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454299-4196-43D8-A82F-AE4AB7092DB8}" type="datetimeFigureOut">
              <a:rPr lang="en-US"/>
              <a:pPr>
                <a:defRPr/>
              </a:pPr>
              <a:t>6/1/2017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1DB0CF-2ED0-438E-AE35-3AAA926FD0FD}" type="slidenum">
              <a:rPr lang="en-US" altLang="en-US"/>
              <a:pPr/>
              <a:t>‹#›</a:t>
            </a:fld>
            <a:endParaRPr lang="en-US" altLang="en-US"/>
          </a:p>
        </p:txBody>
      </p:sp>
    </p:spTree>
    <p:extLst>
      <p:ext uri="{BB962C8B-B14F-4D97-AF65-F5344CB8AC3E}">
        <p14:creationId xmlns:p14="http://schemas.microsoft.com/office/powerpoint/2010/main" val="46463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A26A57-30A0-408B-8947-ECC300E8F60B}" type="datetimeFigureOut">
              <a:rPr lang="en-US"/>
              <a:pPr>
                <a:defRPr/>
              </a:pPr>
              <a:t>6/1/2017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E7A0288-1A90-4D05-883F-CB888CDE3DC9}" type="slidenum">
              <a:rPr lang="en-US" altLang="en-US"/>
              <a:pPr/>
              <a:t>‹#›</a:t>
            </a:fld>
            <a:endParaRPr lang="en-US" altLang="en-US"/>
          </a:p>
        </p:txBody>
      </p:sp>
    </p:spTree>
    <p:extLst>
      <p:ext uri="{BB962C8B-B14F-4D97-AF65-F5344CB8AC3E}">
        <p14:creationId xmlns:p14="http://schemas.microsoft.com/office/powerpoint/2010/main" val="285321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7613B8-C028-4531-BA99-80246B74E5DF}" type="datetimeFigureOut">
              <a:rPr lang="en-US"/>
              <a:pPr>
                <a:defRPr/>
              </a:pPr>
              <a:t>6/1/2017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3F9662E-D0D1-48C0-A925-BC5D3B4D0546}" type="slidenum">
              <a:rPr lang="en-US" altLang="en-US"/>
              <a:pPr/>
              <a:t>‹#›</a:t>
            </a:fld>
            <a:endParaRPr lang="en-US" altLang="en-US"/>
          </a:p>
        </p:txBody>
      </p:sp>
    </p:spTree>
    <p:extLst>
      <p:ext uri="{BB962C8B-B14F-4D97-AF65-F5344CB8AC3E}">
        <p14:creationId xmlns:p14="http://schemas.microsoft.com/office/powerpoint/2010/main" val="160459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A5EA3A0-C65A-47CC-942F-6AA5186EC21F}" type="datetimeFigureOut">
              <a:rPr lang="en-US"/>
              <a:pPr>
                <a:defRPr/>
              </a:pPr>
              <a:t>6/1/2017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C08E8D-9A4C-4F53-86C3-A0ED886E75E1}" type="slidenum">
              <a:rPr lang="en-US" altLang="en-US"/>
              <a:pPr/>
              <a:t>‹#›</a:t>
            </a:fld>
            <a:endParaRPr lang="en-US" altLang="en-US"/>
          </a:p>
        </p:txBody>
      </p:sp>
    </p:spTree>
    <p:extLst>
      <p:ext uri="{BB962C8B-B14F-4D97-AF65-F5344CB8AC3E}">
        <p14:creationId xmlns:p14="http://schemas.microsoft.com/office/powerpoint/2010/main" val="80660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C8CB5E4-DA2F-4E8F-8F03-DD90F887C69B}" type="datetimeFigureOut">
              <a:rPr lang="en-US"/>
              <a:pPr>
                <a:defRPr/>
              </a:pPr>
              <a:t>6/1/2017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C04600D-85E6-47B4-A243-0DD6ABA4C948}" type="slidenum">
              <a:rPr lang="en-US" altLang="en-US"/>
              <a:pPr/>
              <a:t>‹#›</a:t>
            </a:fld>
            <a:endParaRPr lang="en-US" altLang="en-US"/>
          </a:p>
        </p:txBody>
      </p:sp>
    </p:spTree>
    <p:extLst>
      <p:ext uri="{BB962C8B-B14F-4D97-AF65-F5344CB8AC3E}">
        <p14:creationId xmlns:p14="http://schemas.microsoft.com/office/powerpoint/2010/main" val="1646715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3373B46-C9F8-4928-9B50-19ACF30AC8A8}" type="datetimeFigureOut">
              <a:rPr lang="en-US"/>
              <a:pPr>
                <a:defRPr/>
              </a:pPr>
              <a:t>6/1/2017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914CCAC-FD9C-44DE-A675-3DED66675D6E}" type="slidenum">
              <a:rPr lang="en-US" altLang="en-US"/>
              <a:pPr/>
              <a:t>‹#›</a:t>
            </a:fld>
            <a:endParaRPr lang="en-US" altLang="en-US"/>
          </a:p>
        </p:txBody>
      </p:sp>
    </p:spTree>
    <p:extLst>
      <p:ext uri="{BB962C8B-B14F-4D97-AF65-F5344CB8AC3E}">
        <p14:creationId xmlns:p14="http://schemas.microsoft.com/office/powerpoint/2010/main" val="381550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FDBE334-906F-4BBA-B9B2-A390348AB02E}" type="datetimeFigureOut">
              <a:rPr lang="en-US"/>
              <a:pPr>
                <a:defRPr/>
              </a:pPr>
              <a:t>6/1/2017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862989D-AFE1-4BE8-9D75-37A83B7B4234}" type="slidenum">
              <a:rPr lang="en-US" altLang="en-US"/>
              <a:pPr/>
              <a:t>‹#›</a:t>
            </a:fld>
            <a:endParaRPr lang="en-US" altLang="en-US"/>
          </a:p>
        </p:txBody>
      </p:sp>
    </p:spTree>
    <p:extLst>
      <p:ext uri="{BB962C8B-B14F-4D97-AF65-F5344CB8AC3E}">
        <p14:creationId xmlns:p14="http://schemas.microsoft.com/office/powerpoint/2010/main" val="282081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CA27E7-AA7D-4D1C-8317-772DC143FC44}" type="datetimeFigureOut">
              <a:rPr lang="en-US"/>
              <a:pPr>
                <a:defRPr/>
              </a:pPr>
              <a:t>6/1/2017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F1D5605-B0CD-43F9-B5F7-17552933E9B5}" type="slidenum">
              <a:rPr lang="en-US" altLang="en-US"/>
              <a:pPr/>
              <a:t>‹#›</a:t>
            </a:fld>
            <a:endParaRPr lang="en-US" altLang="en-US"/>
          </a:p>
        </p:txBody>
      </p:sp>
    </p:spTree>
    <p:extLst>
      <p:ext uri="{BB962C8B-B14F-4D97-AF65-F5344CB8AC3E}">
        <p14:creationId xmlns:p14="http://schemas.microsoft.com/office/powerpoint/2010/main" val="298090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BC67589-2C85-4594-AA31-E72BEB32513C}" type="datetimeFigureOut">
              <a:rPr lang="en-US"/>
              <a:pPr>
                <a:defRPr/>
              </a:pPr>
              <a:t>6/1/2017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AA77747-ADBD-4693-BD98-E7AE2C3E1DCA}" type="slidenum">
              <a:rPr lang="en-US" altLang="en-US"/>
              <a:pPr/>
              <a:t>‹#›</a:t>
            </a:fld>
            <a:endParaRPr lang="en-US" altLang="en-US"/>
          </a:p>
        </p:txBody>
      </p:sp>
    </p:spTree>
    <p:extLst>
      <p:ext uri="{BB962C8B-B14F-4D97-AF65-F5344CB8AC3E}">
        <p14:creationId xmlns:p14="http://schemas.microsoft.com/office/powerpoint/2010/main" val="36432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4E010B-A903-4D39-B96B-92CEC86BC2BC}" type="datetimeFigureOut">
              <a:rPr lang="en-US"/>
              <a:pPr>
                <a:defRPr/>
              </a:pPr>
              <a:t>6/1/2017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AF45A3E-BF37-4034-9077-207EBD76B1D9}" type="slidenum">
              <a:rPr lang="en-US" altLang="en-US"/>
              <a:pPr/>
              <a:t>‹#›</a:t>
            </a:fld>
            <a:endParaRPr lang="en-US" altLang="en-US"/>
          </a:p>
        </p:txBody>
      </p:sp>
    </p:spTree>
    <p:extLst>
      <p:ext uri="{BB962C8B-B14F-4D97-AF65-F5344CB8AC3E}">
        <p14:creationId xmlns:p14="http://schemas.microsoft.com/office/powerpoint/2010/main" val="1915541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46000"/>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3C3A0B2-D4DA-4BB3-B841-8518E541F66F}" type="datetimeFigureOut">
              <a:rPr lang="en-US"/>
              <a:pPr>
                <a:defRPr/>
              </a:pPr>
              <a:t>6/1/2017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7D626A6D-8B6E-4858-92FE-6C697F1C8D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46000"/>
            <a:lum/>
          </a:blip>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304800"/>
            <a:ext cx="7772400" cy="2819400"/>
          </a:xfrm>
        </p:spPr>
        <p:txBody>
          <a:bodyPr/>
          <a:lstStyle/>
          <a:p>
            <a:pPr algn="l" eaLnBrk="1" hangingPunct="1"/>
            <a:r>
              <a:rPr lang="en-US" altLang="en-US" sz="4800" b="1" dirty="0" smtClean="0">
                <a:latin typeface="Alegreya Sans SC" panose="00000500000000000000" pitchFamily="2" charset="0"/>
              </a:rPr>
              <a:t>COLLECTION</a:t>
            </a:r>
            <a:r>
              <a:rPr lang="en-US" altLang="en-US" sz="4800" b="1" dirty="0" smtClean="0">
                <a:latin typeface="Alegreya Sans SC" panose="00000500000000000000" pitchFamily="2" charset="0"/>
              </a:rPr>
              <a:t>, TRANSPORT &amp; PROCESSING OF DIFFERENT CLINICAL </a:t>
            </a:r>
            <a:r>
              <a:rPr lang="en-US" altLang="en-US" sz="4800" b="1" dirty="0" smtClean="0">
                <a:latin typeface="Alegreya Sans SC" panose="00000500000000000000" pitchFamily="2" charset="0"/>
              </a:rPr>
              <a:t>SAMPLE</a:t>
            </a:r>
            <a:br>
              <a:rPr lang="en-US" altLang="en-US" sz="4800" b="1" dirty="0" smtClean="0">
                <a:latin typeface="Alegreya Sans SC" panose="00000500000000000000" pitchFamily="2" charset="0"/>
              </a:rPr>
            </a:br>
            <a:r>
              <a:rPr lang="en-US" altLang="en-US" sz="2000" b="1" dirty="0" smtClean="0">
                <a:solidFill>
                  <a:schemeClr val="tx1"/>
                </a:solidFill>
                <a:latin typeface="Alegreya Sans SC" panose="00000500000000000000" pitchFamily="2" charset="0"/>
              </a:rPr>
              <a:t>BY MBBSPPT.COM</a:t>
            </a:r>
            <a:endParaRPr lang="en-US" altLang="en-US" sz="4800" b="1" dirty="0" smtClean="0">
              <a:latin typeface="Alegreya Sans SC" panose="00000500000000000000"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b="1" dirty="0" smtClean="0">
                <a:latin typeface="Alegreya Sans SC" panose="00000500000000000000" pitchFamily="2" charset="0"/>
              </a:rPr>
              <a:t>Blood culture bottle</a:t>
            </a:r>
          </a:p>
        </p:txBody>
      </p:sp>
      <p:pic>
        <p:nvPicPr>
          <p:cNvPr id="13315" name="Content Placeholder 3" descr="images[15].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657600" y="1703388"/>
            <a:ext cx="1600200" cy="3779837"/>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Content Placeholder 3" descr="images[18].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955925" y="1417638"/>
            <a:ext cx="3232150" cy="4667250"/>
          </a:xfrm>
        </p:spPr>
      </p:pic>
      <p:sp>
        <p:nvSpPr>
          <p:cNvPr id="4" name="Title 1"/>
          <p:cNvSpPr>
            <a:spLocks noGrp="1"/>
          </p:cNvSpPr>
          <p:nvPr>
            <p:ph type="title"/>
          </p:nvPr>
        </p:nvSpPr>
        <p:spPr>
          <a:xfrm>
            <a:off x="457200" y="274638"/>
            <a:ext cx="8229600" cy="1143000"/>
          </a:xfrm>
        </p:spPr>
        <p:txBody>
          <a:bodyPr/>
          <a:lstStyle/>
          <a:p>
            <a:pPr eaLnBrk="1" hangingPunct="1"/>
            <a:r>
              <a:rPr lang="en-US" altLang="en-US" b="1" dirty="0" smtClean="0">
                <a:latin typeface="Alegreya Sans SC" panose="00000500000000000000" pitchFamily="2" charset="0"/>
              </a:rPr>
              <a:t>Blood culture bottle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609600" y="1219200"/>
            <a:ext cx="8001000" cy="5364163"/>
          </a:xfrm>
        </p:spPr>
        <p:txBody>
          <a:bodyPr/>
          <a:lstStyle/>
          <a:p>
            <a:pPr eaLnBrk="1" hangingPunct="1"/>
            <a:r>
              <a:rPr lang="en-US" altLang="en-US" sz="2800" dirty="0" smtClean="0">
                <a:latin typeface="Alegreya Sans SC" panose="00000500000000000000" pitchFamily="2" charset="0"/>
              </a:rPr>
              <a:t>For the collection of serous fluids, </a:t>
            </a:r>
            <a:r>
              <a:rPr lang="en-US" altLang="en-US" sz="2800" dirty="0" err="1" smtClean="0">
                <a:latin typeface="Alegreya Sans SC" panose="00000500000000000000" pitchFamily="2" charset="0"/>
              </a:rPr>
              <a:t>eg</a:t>
            </a:r>
            <a:r>
              <a:rPr lang="en-US" altLang="en-US" sz="2800" dirty="0" smtClean="0">
                <a:latin typeface="Alegreya Sans SC" panose="00000500000000000000" pitchFamily="2" charset="0"/>
              </a:rPr>
              <a:t> pleural fluid, the universal container is suitable. </a:t>
            </a:r>
          </a:p>
          <a:p>
            <a:pPr eaLnBrk="1" hangingPunct="1"/>
            <a:r>
              <a:rPr lang="en-US" altLang="en-US" sz="2800" dirty="0" smtClean="0">
                <a:latin typeface="Alegreya Sans SC" panose="00000500000000000000" pitchFamily="2" charset="0"/>
              </a:rPr>
              <a:t>The addition of 0.3ml of a 20% solution of sodium citrate to the container prior to autoclaving (with the cap fitted) is recommended for the collection of fluids that may coagulate on standing.</a:t>
            </a:r>
          </a:p>
          <a:p>
            <a:pPr eaLnBrk="1" hangingPunct="1"/>
            <a:r>
              <a:rPr lang="en-US" altLang="en-US" sz="2800" dirty="0" smtClean="0">
                <a:latin typeface="Alegreya Sans SC" panose="00000500000000000000" pitchFamily="2" charset="0"/>
              </a:rPr>
              <a:t>Sputum should be collected in squat, wide mouthed disposable containers</a:t>
            </a:r>
            <a:r>
              <a:rPr lang="en-US" altLang="en-US" dirty="0" smtClean="0"/>
              <a:t>.</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b="1" smtClean="0">
                <a:latin typeface="Alegreya Sans SC" panose="00000500000000000000" pitchFamily="2" charset="0"/>
              </a:rPr>
              <a:t>Swabs</a:t>
            </a:r>
          </a:p>
        </p:txBody>
      </p:sp>
      <p:sp>
        <p:nvSpPr>
          <p:cNvPr id="16387" name="Content Placeholder 2"/>
          <p:cNvSpPr>
            <a:spLocks noGrp="1"/>
          </p:cNvSpPr>
          <p:nvPr>
            <p:ph idx="1"/>
          </p:nvPr>
        </p:nvSpPr>
        <p:spPr/>
        <p:txBody>
          <a:bodyPr/>
          <a:lstStyle/>
          <a:p>
            <a:pPr eaLnBrk="1" hangingPunct="1"/>
            <a:r>
              <a:rPr lang="en-US" altLang="en-US" sz="2800" smtClean="0">
                <a:latin typeface="Alegreya Sans SC" panose="00000500000000000000" pitchFamily="2" charset="0"/>
              </a:rPr>
              <a:t>Swabs suitable for taking specimens of exudates from the throat, nostril, ear, skin, wounds &amp; other accessible lesions consist of a sterile pledget of absorbent material, usually cotton wool or synthetic fibre, mounted on a thin wire or stick</a:t>
            </a:r>
            <a:r>
              <a:rPr lang="en-US" altLang="en-US"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533400" y="1143000"/>
            <a:ext cx="8153400" cy="5516563"/>
          </a:xfrm>
        </p:spPr>
        <p:txBody>
          <a:bodyPr/>
          <a:lstStyle/>
          <a:p>
            <a:pPr eaLnBrk="1" hangingPunct="1"/>
            <a:r>
              <a:rPr lang="en-US" altLang="en-US" sz="2800" dirty="0" smtClean="0">
                <a:latin typeface="Alegreya Sans SC" panose="00000500000000000000" pitchFamily="2" charset="0"/>
              </a:rPr>
              <a:t>The nature &amp; preparation of the swab can markedly influence the viability of pathogens sampled on it, as inhibitory substances are known to occur in swabs of cotton-wool or synthetic </a:t>
            </a:r>
            <a:r>
              <a:rPr lang="en-US" altLang="en-US" sz="2800" dirty="0" err="1" smtClean="0">
                <a:latin typeface="Alegreya Sans SC" panose="00000500000000000000" pitchFamily="2" charset="0"/>
              </a:rPr>
              <a:t>fibre</a:t>
            </a:r>
            <a:r>
              <a:rPr lang="en-US" altLang="en-US" sz="2800" dirty="0" smtClean="0">
                <a:latin typeface="Alegreya Sans SC" panose="00000500000000000000" pitchFamily="2" charset="0"/>
              </a:rPr>
              <a:t>.</a:t>
            </a:r>
          </a:p>
          <a:p>
            <a:pPr eaLnBrk="1" hangingPunct="1"/>
            <a:r>
              <a:rPr lang="en-US" altLang="en-US" sz="2800" dirty="0" smtClean="0">
                <a:latin typeface="Alegreya Sans SC" panose="00000500000000000000" pitchFamily="2" charset="0"/>
              </a:rPr>
              <a:t>Steps to inactivate these inhibitors include boiling the swab in phosphate buffer, or coating the swab with serum or albumin or charcoal. Such pretreated swabs come in cardboard or clear plastic tubes, or plastic envelopes already sterilized.</a:t>
            </a:r>
          </a:p>
          <a:p>
            <a:pPr eaLnBrk="1" hangingPunct="1">
              <a:buFont typeface="Arial" panose="020B0604020202020204" pitchFamily="34" charset="0"/>
              <a:buNone/>
            </a:pPr>
            <a:endParaRPr lang="en-US" altLang="en-US" dirty="0" smtClean="0"/>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609600" y="1143000"/>
            <a:ext cx="8077200" cy="5516563"/>
          </a:xfrm>
        </p:spPr>
        <p:txBody>
          <a:bodyPr/>
          <a:lstStyle/>
          <a:p>
            <a:pPr eaLnBrk="1" hangingPunct="1"/>
            <a:r>
              <a:rPr lang="en-US" altLang="en-US" sz="2800" dirty="0" smtClean="0">
                <a:latin typeface="Alegreya Sans SC" panose="00000500000000000000" pitchFamily="2" charset="0"/>
              </a:rPr>
              <a:t>The swabs may </a:t>
            </a:r>
            <a:r>
              <a:rPr lang="en-US" altLang="en-US" sz="2800" dirty="0" err="1" smtClean="0">
                <a:latin typeface="Alegreya Sans SC" panose="00000500000000000000" pitchFamily="2" charset="0"/>
              </a:rPr>
              <a:t>aso</a:t>
            </a:r>
            <a:r>
              <a:rPr lang="en-US" altLang="en-US" sz="2800" dirty="0" smtClean="0">
                <a:latin typeface="Alegreya Sans SC" panose="00000500000000000000" pitchFamily="2" charset="0"/>
              </a:rPr>
              <a:t> be purchased loose &amp; unsterile for assembly &amp; </a:t>
            </a:r>
            <a:r>
              <a:rPr lang="en-US" altLang="en-US" sz="2800" dirty="0" err="1" smtClean="0">
                <a:latin typeface="Alegreya Sans SC" panose="00000500000000000000" pitchFamily="2" charset="0"/>
              </a:rPr>
              <a:t>sterilisation</a:t>
            </a:r>
            <a:r>
              <a:rPr lang="en-US" altLang="en-US" sz="2800" dirty="0" smtClean="0">
                <a:latin typeface="Alegreya Sans SC" panose="00000500000000000000" pitchFamily="2" charset="0"/>
              </a:rPr>
              <a:t> in tubes. </a:t>
            </a:r>
          </a:p>
          <a:p>
            <a:pPr eaLnBrk="1" hangingPunct="1">
              <a:buFont typeface="Arial" panose="020B0604020202020204" pitchFamily="34" charset="0"/>
              <a:buNone/>
            </a:pPr>
            <a:r>
              <a:rPr lang="en-US" altLang="en-US" sz="2800" dirty="0" smtClean="0">
                <a:latin typeface="Alegreya Sans SC" panose="00000500000000000000" pitchFamily="2" charset="0"/>
              </a:rPr>
              <a:t>Swabs for special purpose:</a:t>
            </a:r>
          </a:p>
          <a:p>
            <a:pPr eaLnBrk="1" hangingPunct="1"/>
            <a:r>
              <a:rPr lang="en-US" altLang="en-US" sz="2800" dirty="0" smtClean="0">
                <a:latin typeface="Alegreya Sans SC" panose="00000500000000000000" pitchFamily="2" charset="0"/>
              </a:rPr>
              <a:t>Baby swabs: When taking specimens from babies &amp; young children, it is often necessary to employ a very fine swab mounted on fine wire so that small orifices such as the aural </a:t>
            </a:r>
            <a:r>
              <a:rPr lang="en-US" altLang="en-US" sz="2800" dirty="0" err="1" smtClean="0">
                <a:latin typeface="Alegreya Sans SC" panose="00000500000000000000" pitchFamily="2" charset="0"/>
              </a:rPr>
              <a:t>meatus,may</a:t>
            </a:r>
            <a:r>
              <a:rPr lang="en-US" altLang="en-US" sz="2800" dirty="0" smtClean="0">
                <a:latin typeface="Alegreya Sans SC" panose="00000500000000000000" pitchFamily="2" charset="0"/>
              </a:rPr>
              <a:t> be negotiated without gross contamination from the external surfaces</a:t>
            </a:r>
            <a:r>
              <a:rPr lang="en-US" altLang="en-US" dirty="0" smtClean="0"/>
              <a:t>.</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609600" y="1143000"/>
            <a:ext cx="8153400" cy="5440363"/>
          </a:xfrm>
        </p:spPr>
        <p:txBody>
          <a:bodyPr/>
          <a:lstStyle/>
          <a:p>
            <a:pPr eaLnBrk="1" hangingPunct="1">
              <a:buFont typeface="Arial" panose="020B0604020202020204" pitchFamily="34" charset="0"/>
              <a:buNone/>
            </a:pPr>
            <a:r>
              <a:rPr lang="en-US" altLang="en-US" sz="2800" dirty="0" err="1" smtClean="0">
                <a:latin typeface="Alegreya Sans SC" panose="00000500000000000000" pitchFamily="2" charset="0"/>
              </a:rPr>
              <a:t>Pernasal</a:t>
            </a:r>
            <a:r>
              <a:rPr lang="en-US" altLang="en-US" sz="2800" dirty="0" smtClean="0">
                <a:latin typeface="Alegreya Sans SC" panose="00000500000000000000" pitchFamily="2" charset="0"/>
              </a:rPr>
              <a:t> swabs: These are used for the diagnosis of whooping cough.</a:t>
            </a:r>
          </a:p>
          <a:p>
            <a:pPr eaLnBrk="1" hangingPunct="1"/>
            <a:r>
              <a:rPr lang="en-US" altLang="en-US" sz="2800" dirty="0" smtClean="0">
                <a:latin typeface="Alegreya Sans SC" panose="00000500000000000000" pitchFamily="2" charset="0"/>
              </a:rPr>
              <a:t>The swab is passed along the floor of the nasal cavity to reach &amp;  sample the secretions in the nasopharynx.</a:t>
            </a:r>
          </a:p>
          <a:p>
            <a:pPr eaLnBrk="1" hangingPunct="1"/>
            <a:r>
              <a:rPr lang="en-US" altLang="en-US" sz="2800" dirty="0" smtClean="0">
                <a:latin typeface="Alegreya Sans SC" panose="00000500000000000000" pitchFamily="2" charset="0"/>
              </a:rPr>
              <a:t> A small swab &amp;  a flexible swab wire are required to minimize the risk of damage to the nasal tissues. </a:t>
            </a: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609600" y="1108826"/>
            <a:ext cx="8001000" cy="5745163"/>
          </a:xfrm>
        </p:spPr>
        <p:txBody>
          <a:bodyPr/>
          <a:lstStyle/>
          <a:p>
            <a:pPr eaLnBrk="1" hangingPunct="1"/>
            <a:r>
              <a:rPr lang="en-US" altLang="en-US" sz="2800" dirty="0" smtClean="0">
                <a:latin typeface="Alegreya Sans SC" panose="00000500000000000000" pitchFamily="2" charset="0"/>
              </a:rPr>
              <a:t>Disposable </a:t>
            </a:r>
            <a:r>
              <a:rPr lang="en-US" altLang="en-US" sz="2800" dirty="0" err="1" smtClean="0">
                <a:latin typeface="Alegreya Sans SC" panose="00000500000000000000" pitchFamily="2" charset="0"/>
              </a:rPr>
              <a:t>pernasal</a:t>
            </a:r>
            <a:r>
              <a:rPr lang="en-US" altLang="en-US" sz="2800" dirty="0" smtClean="0">
                <a:latin typeface="Alegreya Sans SC" panose="00000500000000000000" pitchFamily="2" charset="0"/>
              </a:rPr>
              <a:t> swabs in plastic tubes, which may or may not contain a transport media are commercially available.</a:t>
            </a:r>
          </a:p>
          <a:p>
            <a:pPr eaLnBrk="1" hangingPunct="1"/>
            <a:r>
              <a:rPr lang="en-US" altLang="en-US" sz="2800" dirty="0" smtClean="0">
                <a:latin typeface="Alegreya Sans SC" panose="00000500000000000000" pitchFamily="2" charset="0"/>
              </a:rPr>
              <a:t>Post nasal swabs are used to sample nasopharyngeal secretion for the diagnosis of meningococcal carriage. </a:t>
            </a:r>
          </a:p>
          <a:p>
            <a:pPr eaLnBrk="1" hangingPunct="1"/>
            <a:r>
              <a:rPr lang="en-US" altLang="en-US" sz="2800" dirty="0" smtClean="0">
                <a:latin typeface="Alegreya Sans SC" panose="00000500000000000000" pitchFamily="2" charset="0"/>
              </a:rPr>
              <a:t>The terminal 20 mm of a long stiff metal swab wire is bent through an angle of 45⁰, so that when introduced through the mouth, it carries the swab up behind the soft palate into the nasopharynx.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609600" y="1143000"/>
            <a:ext cx="8001000" cy="5440363"/>
          </a:xfrm>
        </p:spPr>
        <p:txBody>
          <a:bodyPr/>
          <a:lstStyle/>
          <a:p>
            <a:pPr eaLnBrk="1" hangingPunct="1"/>
            <a:r>
              <a:rPr lang="en-US" altLang="en-US" sz="2800" dirty="0" smtClean="0">
                <a:latin typeface="Alegreya Sans SC" panose="00000500000000000000" pitchFamily="2" charset="0"/>
              </a:rPr>
              <a:t>The swab is contained in a stoppered test tube of sufficient width to admit the bent end.</a:t>
            </a:r>
          </a:p>
          <a:p>
            <a:pPr eaLnBrk="1" hangingPunct="1"/>
            <a:r>
              <a:rPr lang="en-US" altLang="en-US" sz="2800" b="1" dirty="0" smtClean="0">
                <a:latin typeface="Alegreya Sans SC" panose="00000500000000000000" pitchFamily="2" charset="0"/>
              </a:rPr>
              <a:t>Laryngeal swabs</a:t>
            </a:r>
            <a:r>
              <a:rPr lang="en-US" altLang="en-US" sz="2800" dirty="0" smtClean="0">
                <a:latin typeface="Alegreya Sans SC" panose="00000500000000000000" pitchFamily="2" charset="0"/>
              </a:rPr>
              <a:t>: these swabs are used to obtain a sample of bronchial secretion for the diagnosis of tuberculosis in patients who cannot expectorate sputum.</a:t>
            </a:r>
          </a:p>
          <a:p>
            <a:pPr eaLnBrk="1" hangingPunct="1"/>
            <a:r>
              <a:rPr lang="en-US" altLang="en-US" sz="2800" dirty="0" smtClean="0">
                <a:latin typeface="Alegreya Sans SC" panose="00000500000000000000" pitchFamily="2" charset="0"/>
              </a:rPr>
              <a:t>Their construction resembles that of post nasal swabs, but the bent, swab –bearing end should be longer, about 50mm &amp; be more sharply bent through an angle of 60 degrees to its original direction.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609600" y="1143000"/>
            <a:ext cx="8153400" cy="5440363"/>
          </a:xfrm>
        </p:spPr>
        <p:txBody>
          <a:bodyPr/>
          <a:lstStyle/>
          <a:p>
            <a:pPr eaLnBrk="1" hangingPunct="1"/>
            <a:r>
              <a:rPr lang="en-US" altLang="en-US" sz="2800" dirty="0" smtClean="0">
                <a:latin typeface="Alegreya Sans SC" panose="00000500000000000000" pitchFamily="2" charset="0"/>
              </a:rPr>
              <a:t>A very wide, stoppered tube is required to contain it.  The swab is moistened with sterile water just before use, passed over the dorsum of the tongue, introduced into the larynx, where it stimulates coughing &amp; collects the expelled secretion</a:t>
            </a:r>
            <a:r>
              <a:rPr lang="en-US" altLang="en-US" sz="2800" dirty="0" smtClean="0">
                <a:latin typeface="Alegreya Sans SC" panose="00000500000000000000" pitchFamily="2" charset="0"/>
              </a:rPr>
              <a:t>.</a:t>
            </a:r>
          </a:p>
          <a:p>
            <a:pPr eaLnBrk="1" hangingPunct="1"/>
            <a:r>
              <a:rPr lang="en-US" altLang="en-US" sz="2800" dirty="0" smtClean="0">
                <a:latin typeface="Alegreya Sans SC" panose="00000500000000000000" pitchFamily="2" charset="0"/>
              </a:rPr>
              <a:t>High vaginal &amp; cervical swabs: For the diagnosis of gonorrhea &amp; puerperal fever, a swab should be taken from the uterine cervix &amp; its lumen, rather than from the general area of the upper vagina. </a:t>
            </a:r>
          </a:p>
          <a:p>
            <a:pPr eaLnBrk="1" hangingPunct="1"/>
            <a:r>
              <a:rPr lang="en-US" altLang="en-US" sz="2800" dirty="0" smtClean="0">
                <a:latin typeface="Alegreya Sans SC" panose="00000500000000000000" pitchFamily="2" charset="0"/>
              </a:rPr>
              <a:t>A swab on a specially long, rigid swab-stick, preferably about 22 cm long is required.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609600"/>
            <a:ext cx="8229600" cy="1143000"/>
          </a:xfrm>
        </p:spPr>
        <p:txBody>
          <a:bodyPr/>
          <a:lstStyle/>
          <a:p>
            <a:pPr eaLnBrk="1" hangingPunct="1"/>
            <a:r>
              <a:rPr lang="en-US" altLang="en-US" b="1" smtClean="0">
                <a:latin typeface="Alegreya Sans SC" panose="00000500000000000000" pitchFamily="2" charset="0"/>
              </a:rPr>
              <a:t>General concepts for specimen collection and handling</a:t>
            </a:r>
            <a:r>
              <a:rPr lang="en-US" altLang="en-US" smtClean="0"/>
              <a:t/>
            </a:r>
            <a:br>
              <a:rPr lang="en-US" altLang="en-US" smtClean="0"/>
            </a:br>
            <a:endParaRPr lang="en-US" altLang="en-US" smtClean="0"/>
          </a:p>
        </p:txBody>
      </p:sp>
      <p:sp>
        <p:nvSpPr>
          <p:cNvPr id="3075" name="Content Placeholder 2"/>
          <p:cNvSpPr>
            <a:spLocks noGrp="1"/>
          </p:cNvSpPr>
          <p:nvPr>
            <p:ph idx="1"/>
          </p:nvPr>
        </p:nvSpPr>
        <p:spPr>
          <a:xfrm>
            <a:off x="457200" y="1981200"/>
            <a:ext cx="8229600" cy="4525963"/>
          </a:xfrm>
        </p:spPr>
        <p:txBody>
          <a:bodyPr/>
          <a:lstStyle/>
          <a:p>
            <a:pPr eaLnBrk="1" hangingPunct="1"/>
            <a:r>
              <a:rPr lang="en-US" altLang="en-US" sz="2800" smtClean="0">
                <a:latin typeface="Alegreya Sans SC" panose="00000500000000000000" pitchFamily="2" charset="0"/>
              </a:rPr>
              <a:t>Specimen collection &amp; transportation are critical considerations, because any results the laboratory generates is limited by the quality of the specimen &amp; its condition on arrival in the laboratory. </a:t>
            </a:r>
          </a:p>
          <a:p>
            <a:pPr eaLnBrk="1" hangingPunct="1"/>
            <a:r>
              <a:rPr lang="en-US" altLang="en-US" sz="2800" smtClean="0">
                <a:latin typeface="Alegreya Sans SC" panose="00000500000000000000" pitchFamily="2" charset="0"/>
              </a:rPr>
              <a:t>Specimens should be obtained to preclude or minimize the possibility of introducing extraneous microorganisms that are not involved in the infectious process</a:t>
            </a:r>
            <a:r>
              <a:rPr lang="en-US" altLang="en-US"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Content Placeholder 3" descr="swabs[1].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1600200"/>
            <a:ext cx="4702175" cy="3817938"/>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87680" y="609600"/>
            <a:ext cx="8229600" cy="1143000"/>
          </a:xfrm>
        </p:spPr>
        <p:txBody>
          <a:bodyPr/>
          <a:lstStyle/>
          <a:p>
            <a:pPr eaLnBrk="1" hangingPunct="1"/>
            <a:r>
              <a:rPr lang="en-US" altLang="en-US" b="1" dirty="0" smtClean="0">
                <a:latin typeface="Alegreya Sans SC" panose="00000500000000000000" pitchFamily="2" charset="0"/>
              </a:rPr>
              <a:t>Appropriate collection techniques</a:t>
            </a:r>
          </a:p>
        </p:txBody>
      </p:sp>
      <p:sp>
        <p:nvSpPr>
          <p:cNvPr id="25603" name="Content Placeholder 2"/>
          <p:cNvSpPr>
            <a:spLocks noGrp="1"/>
          </p:cNvSpPr>
          <p:nvPr>
            <p:ph idx="1"/>
          </p:nvPr>
        </p:nvSpPr>
        <p:spPr>
          <a:xfrm>
            <a:off x="609599" y="1905000"/>
            <a:ext cx="8086825" cy="4525963"/>
          </a:xfrm>
        </p:spPr>
        <p:txBody>
          <a:bodyPr/>
          <a:lstStyle/>
          <a:p>
            <a:pPr eaLnBrk="1" hangingPunct="1"/>
            <a:r>
              <a:rPr lang="en-US" altLang="en-US" sz="2800" dirty="0" smtClean="0">
                <a:latin typeface="Alegreya Sans SC" panose="00000500000000000000" pitchFamily="2" charset="0"/>
              </a:rPr>
              <a:t>Specimens should be collected </a:t>
            </a:r>
            <a:r>
              <a:rPr lang="en-US" altLang="en-US" sz="2800" dirty="0" err="1" smtClean="0">
                <a:latin typeface="Alegreya Sans SC" panose="00000500000000000000" pitchFamily="2" charset="0"/>
              </a:rPr>
              <a:t>appropriately.Verbal</a:t>
            </a:r>
            <a:r>
              <a:rPr lang="en-US" altLang="en-US" sz="2800" dirty="0" smtClean="0">
                <a:latin typeface="Alegreya Sans SC" panose="00000500000000000000" pitchFamily="2" charset="0"/>
              </a:rPr>
              <a:t> &amp; written instructions should be given .</a:t>
            </a:r>
          </a:p>
          <a:p>
            <a:pPr eaLnBrk="1" hangingPunct="1">
              <a:buFont typeface="Arial" panose="020B0604020202020204" pitchFamily="34" charset="0"/>
              <a:buNone/>
            </a:pPr>
            <a:r>
              <a:rPr lang="en-US" altLang="en-US" sz="2800" b="1" dirty="0" smtClean="0">
                <a:latin typeface="Alegreya Sans SC" panose="00000500000000000000" pitchFamily="2" charset="0"/>
              </a:rPr>
              <a:t>Specimen transport:</a:t>
            </a:r>
            <a:r>
              <a:rPr lang="en-US" altLang="en-US" sz="2800" dirty="0" smtClean="0">
                <a:latin typeface="Alegreya Sans SC" panose="00000500000000000000" pitchFamily="2" charset="0"/>
              </a:rPr>
              <a:t> </a:t>
            </a:r>
          </a:p>
          <a:p>
            <a:pPr eaLnBrk="1" hangingPunct="1"/>
            <a:r>
              <a:rPr lang="en-US" altLang="en-US" sz="2800" dirty="0" smtClean="0">
                <a:latin typeface="Alegreya Sans SC" panose="00000500000000000000" pitchFamily="2" charset="0"/>
              </a:rPr>
              <a:t>Specimen should be transported to the </a:t>
            </a:r>
            <a:r>
              <a:rPr lang="en-US" altLang="en-US" sz="2800" dirty="0" smtClean="0"/>
              <a:t>laboratory within 30 minutes of collection</a:t>
            </a:r>
            <a:r>
              <a:rPr lang="en-US" altLang="en-US"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609600" y="1219200"/>
            <a:ext cx="8077200" cy="5440363"/>
          </a:xfrm>
        </p:spPr>
        <p:txBody>
          <a:bodyPr/>
          <a:lstStyle/>
          <a:p>
            <a:pPr eaLnBrk="1" hangingPunct="1"/>
            <a:r>
              <a:rPr lang="en-US" altLang="en-US" sz="2800" dirty="0" smtClean="0">
                <a:latin typeface="Alegreya Sans SC" panose="00000500000000000000" pitchFamily="2" charset="0"/>
              </a:rPr>
              <a:t>All specimen containers should be leak proof &amp; the specimens should be transported within sealable, leak-proof ,plastic bags with a separate section for paperwork; </a:t>
            </a:r>
            <a:r>
              <a:rPr lang="en-US" altLang="en-US" sz="2800" dirty="0" err="1" smtClean="0">
                <a:latin typeface="Alegreya Sans SC" panose="00000500000000000000" pitchFamily="2" charset="0"/>
              </a:rPr>
              <a:t>resealable</a:t>
            </a:r>
            <a:r>
              <a:rPr lang="en-US" altLang="en-US" sz="2800" dirty="0" smtClean="0">
                <a:latin typeface="Alegreya Sans SC" panose="00000500000000000000" pitchFamily="2" charset="0"/>
              </a:rPr>
              <a:t> bags or bags with a permanent seal are common for this purpose</a:t>
            </a:r>
            <a:r>
              <a:rPr lang="en-US" altLang="en-US" dirty="0" smtClean="0"/>
              <a:t>. </a:t>
            </a:r>
          </a:p>
          <a:p>
            <a:pPr eaLnBrk="1" hangingPunct="1">
              <a:buFont typeface="Arial" panose="020B0604020202020204" pitchFamily="34" charset="0"/>
              <a:buNone/>
            </a:pPr>
            <a:endParaRPr lang="en-US" altLang="en-US" dirty="0" smtClean="0"/>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609600" y="1219200"/>
            <a:ext cx="8077200" cy="5440363"/>
          </a:xfrm>
        </p:spPr>
        <p:txBody>
          <a:bodyPr/>
          <a:lstStyle/>
          <a:p>
            <a:pPr eaLnBrk="1" hangingPunct="1"/>
            <a:r>
              <a:rPr lang="en-US" altLang="en-US" sz="2800" dirty="0" smtClean="0">
                <a:latin typeface="Alegreya Sans SC" panose="00000500000000000000" pitchFamily="2" charset="0"/>
              </a:rPr>
              <a:t>Many organisms are susceptible to environmental conditions such as the presence of oxygen (anaerobic bacteria), changes in temperature ( N. meningitides) or changes in pH (</a:t>
            </a:r>
            <a:r>
              <a:rPr lang="en-US" altLang="en-US" sz="2800" dirty="0" err="1" smtClean="0">
                <a:latin typeface="Alegreya Sans SC" panose="00000500000000000000" pitchFamily="2" charset="0"/>
              </a:rPr>
              <a:t>Shigella</a:t>
            </a:r>
            <a:r>
              <a:rPr lang="en-US" altLang="en-US" sz="2800" dirty="0" smtClean="0">
                <a:latin typeface="Alegreya Sans SC" panose="00000500000000000000" pitchFamily="2" charset="0"/>
              </a:rPr>
              <a:t>). </a:t>
            </a:r>
          </a:p>
          <a:p>
            <a:pPr eaLnBrk="1" hangingPunct="1"/>
            <a:r>
              <a:rPr lang="en-US" altLang="en-US" sz="2800" dirty="0" smtClean="0">
                <a:latin typeface="Alegreya Sans SC" panose="00000500000000000000" pitchFamily="2" charset="0"/>
              </a:rPr>
              <a:t>Thus, use of special preservatives or holding media for transportation of specimens delayed for more than 30 minutes is important in ensuring organism viability</a:t>
            </a:r>
            <a:r>
              <a:rPr lang="en-US" altLang="en-US"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609600" y="762000"/>
            <a:ext cx="8077200" cy="5287963"/>
          </a:xfrm>
        </p:spPr>
        <p:txBody>
          <a:bodyPr/>
          <a:lstStyle/>
          <a:p>
            <a:pPr eaLnBrk="1" hangingPunct="1">
              <a:buFont typeface="Arial" panose="020B0604020202020204" pitchFamily="34" charset="0"/>
              <a:buNone/>
            </a:pPr>
            <a:r>
              <a:rPr lang="en-US" altLang="en-US" sz="2800" b="1" dirty="0" smtClean="0">
                <a:latin typeface="Alegreya Sans SC" panose="00000500000000000000" pitchFamily="2" charset="0"/>
              </a:rPr>
              <a:t>Specimen preservation:</a:t>
            </a:r>
          </a:p>
          <a:p>
            <a:pPr eaLnBrk="1" hangingPunct="1"/>
            <a:r>
              <a:rPr lang="en-US" altLang="en-US" sz="2800" dirty="0" smtClean="0">
                <a:latin typeface="Alegreya Sans SC" panose="00000500000000000000" pitchFamily="2" charset="0"/>
              </a:rPr>
              <a:t>Transport or holding media maintain the viability of microorganisms present in a specimen without supporting the growth of any of the organisms. </a:t>
            </a:r>
            <a:r>
              <a:rPr lang="en-US" altLang="en-US" sz="2800" dirty="0" err="1" smtClean="0">
                <a:latin typeface="Alegreya Sans SC" panose="00000500000000000000" pitchFamily="2" charset="0"/>
              </a:rPr>
              <a:t>Egs</a:t>
            </a:r>
            <a:r>
              <a:rPr lang="en-US" altLang="en-US" sz="2800" dirty="0" smtClean="0">
                <a:latin typeface="Alegreya Sans SC" panose="00000500000000000000" pitchFamily="2" charset="0"/>
              </a:rPr>
              <a:t> Stuart’s medium &amp; Amie’ s medium.</a:t>
            </a:r>
          </a:p>
          <a:p>
            <a:pPr eaLnBrk="1" hangingPunct="1"/>
            <a:r>
              <a:rPr lang="en-US" altLang="en-US" sz="2800" dirty="0" smtClean="0">
                <a:latin typeface="Alegreya Sans SC" panose="00000500000000000000" pitchFamily="2" charset="0"/>
              </a:rPr>
              <a:t>Sometimes charcoal is added to these media to absorb fatty acids present in the specimen so that fastidious organisms such as Neisseria gonorrhoeae or Bordetella pertussis can grow.</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609600" y="1143000"/>
            <a:ext cx="8001000" cy="5516563"/>
          </a:xfrm>
        </p:spPr>
        <p:txBody>
          <a:bodyPr/>
          <a:lstStyle/>
          <a:p>
            <a:pPr eaLnBrk="1" hangingPunct="1"/>
            <a:r>
              <a:rPr lang="en-US" altLang="en-US" sz="2800" dirty="0" smtClean="0">
                <a:latin typeface="Alegreya Sans SC" panose="00000500000000000000" pitchFamily="2" charset="0"/>
              </a:rPr>
              <a:t>Anticoagulants are used to prevent clotting of specimens such as blood, bone marrow and synovial fluid because organisms will be bound up in the clot.</a:t>
            </a:r>
          </a:p>
          <a:p>
            <a:pPr eaLnBrk="1" hangingPunct="1"/>
            <a:r>
              <a:rPr lang="en-US" altLang="en-US" sz="2800" dirty="0" smtClean="0">
                <a:latin typeface="Alegreya Sans SC" panose="00000500000000000000" pitchFamily="2" charset="0"/>
              </a:rPr>
              <a:t>Sodium </a:t>
            </a:r>
            <a:r>
              <a:rPr lang="en-US" altLang="en-US" sz="2800" dirty="0" err="1" smtClean="0">
                <a:latin typeface="Alegreya Sans SC" panose="00000500000000000000" pitchFamily="2" charset="0"/>
              </a:rPr>
              <a:t>polyanethol</a:t>
            </a:r>
            <a:r>
              <a:rPr lang="en-US" altLang="en-US" sz="2800" dirty="0" smtClean="0">
                <a:latin typeface="Alegreya Sans SC" panose="00000500000000000000" pitchFamily="2" charset="0"/>
              </a:rPr>
              <a:t> sulfonate at a concentration of 0.025% is used. </a:t>
            </a:r>
          </a:p>
          <a:p>
            <a:pPr eaLnBrk="1" hangingPunct="1"/>
            <a:r>
              <a:rPr lang="en-US" altLang="en-US" sz="2800" dirty="0" smtClean="0">
                <a:latin typeface="Alegreya Sans SC" panose="00000500000000000000" pitchFamily="2" charset="0"/>
              </a:rPr>
              <a:t>Heparin is a commonly used anticoagulant for viral cultures.</a:t>
            </a: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609600" y="762000"/>
            <a:ext cx="8077200" cy="5516563"/>
          </a:xfrm>
        </p:spPr>
        <p:txBody>
          <a:bodyPr/>
          <a:lstStyle/>
          <a:p>
            <a:pPr marL="0" indent="0" eaLnBrk="1" hangingPunct="1">
              <a:buNone/>
            </a:pPr>
            <a:r>
              <a:rPr lang="en-US" altLang="en-US" sz="2800" b="1" dirty="0" smtClean="0">
                <a:latin typeface="Alegreya Sans SC" panose="00000500000000000000" pitchFamily="2" charset="0"/>
              </a:rPr>
              <a:t>Specimen storage: </a:t>
            </a:r>
          </a:p>
          <a:p>
            <a:pPr eaLnBrk="1" hangingPunct="1"/>
            <a:r>
              <a:rPr lang="en-US" altLang="en-US" sz="2800" dirty="0" smtClean="0">
                <a:latin typeface="Alegreya Sans SC" panose="00000500000000000000" pitchFamily="2" charset="0"/>
              </a:rPr>
              <a:t>Specimens suspected of containing anaerobic bacteria should not be stored in the refrigerator while CSF should be kept at 37°C. </a:t>
            </a:r>
          </a:p>
          <a:p>
            <a:pPr eaLnBrk="1" hangingPunct="1"/>
            <a:r>
              <a:rPr lang="en-US" altLang="en-US" sz="2800" dirty="0" err="1" smtClean="0">
                <a:latin typeface="Alegreya Sans SC" panose="00000500000000000000" pitchFamily="2" charset="0"/>
              </a:rPr>
              <a:t>Urine,stool,viral</a:t>
            </a:r>
            <a:r>
              <a:rPr lang="en-US" altLang="en-US" sz="2800" dirty="0" smtClean="0">
                <a:latin typeface="Alegreya Sans SC" panose="00000500000000000000" pitchFamily="2" charset="0"/>
              </a:rPr>
              <a:t> specimens, swabs &amp; foreign devices as catheters should be stored at 4°C.</a:t>
            </a:r>
          </a:p>
          <a:p>
            <a:pPr eaLnBrk="1" hangingPunct="1"/>
            <a:r>
              <a:rPr lang="en-US" altLang="en-US" sz="2800" dirty="0" smtClean="0">
                <a:latin typeface="Alegreya Sans SC" panose="00000500000000000000" pitchFamily="2" charset="0"/>
              </a:rPr>
              <a:t>Serum for serologic studies may be frozen for </a:t>
            </a:r>
            <a:r>
              <a:rPr lang="en-US" altLang="en-US" sz="2800" dirty="0" err="1" smtClean="0">
                <a:latin typeface="Alegreya Sans SC" panose="00000500000000000000" pitchFamily="2" charset="0"/>
              </a:rPr>
              <a:t>upto</a:t>
            </a:r>
            <a:r>
              <a:rPr lang="en-US" altLang="en-US" sz="2800" dirty="0" smtClean="0">
                <a:latin typeface="Alegreya Sans SC" panose="00000500000000000000" pitchFamily="2" charset="0"/>
              </a:rPr>
              <a:t> 1 week at -20° C, and tissues or specimens for long term storage should be frozen at -70°C</a:t>
            </a:r>
            <a:r>
              <a:rPr lang="en-US" altLang="en-US"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3400" y="228600"/>
            <a:ext cx="8229600" cy="1143000"/>
          </a:xfrm>
        </p:spPr>
        <p:txBody>
          <a:bodyPr/>
          <a:lstStyle/>
          <a:p>
            <a:pPr eaLnBrk="1" hangingPunct="1"/>
            <a:r>
              <a:rPr lang="en-US" altLang="en-US" b="1" dirty="0" smtClean="0">
                <a:latin typeface="Alegreya Sans SC" panose="00000500000000000000" pitchFamily="2" charset="0"/>
              </a:rPr>
              <a:t>Specimen labeling</a:t>
            </a:r>
          </a:p>
        </p:txBody>
      </p:sp>
      <p:sp>
        <p:nvSpPr>
          <p:cNvPr id="31747" name="Content Placeholder 2"/>
          <p:cNvSpPr>
            <a:spLocks noGrp="1"/>
          </p:cNvSpPr>
          <p:nvPr>
            <p:ph idx="1"/>
          </p:nvPr>
        </p:nvSpPr>
        <p:spPr>
          <a:xfrm>
            <a:off x="609600" y="1600200"/>
            <a:ext cx="8077200" cy="4525963"/>
          </a:xfrm>
        </p:spPr>
        <p:txBody>
          <a:bodyPr/>
          <a:lstStyle/>
          <a:p>
            <a:pPr eaLnBrk="1" hangingPunct="1"/>
            <a:r>
              <a:rPr lang="en-US" altLang="en-US" sz="2800" dirty="0" smtClean="0">
                <a:latin typeface="Alegreya Sans SC" panose="00000500000000000000" pitchFamily="2" charset="0"/>
              </a:rPr>
              <a:t>Specimens should be labeled with the patient’s </a:t>
            </a:r>
            <a:r>
              <a:rPr lang="en-US" altLang="en-US" sz="2800" dirty="0" err="1" smtClean="0">
                <a:latin typeface="Alegreya Sans SC" panose="00000500000000000000" pitchFamily="2" charset="0"/>
              </a:rPr>
              <a:t>name,age,sex</a:t>
            </a:r>
            <a:r>
              <a:rPr lang="en-US" altLang="en-US" sz="2800" dirty="0" smtClean="0">
                <a:latin typeface="Alegreya Sans SC" panose="00000500000000000000" pitchFamily="2" charset="0"/>
              </a:rPr>
              <a:t>, hospital number, date, ward, time of collection and other relevant data.</a:t>
            </a:r>
          </a:p>
          <a:p>
            <a:pPr eaLnBrk="1" hangingPunct="1">
              <a:buFont typeface="Arial" panose="020B0604020202020204" pitchFamily="34" charset="0"/>
              <a:buNone/>
            </a:pPr>
            <a:r>
              <a:rPr lang="en-US" altLang="en-US" sz="2800" b="1" dirty="0" smtClean="0">
                <a:latin typeface="Alegreya Sans SC" panose="00000500000000000000" pitchFamily="2" charset="0"/>
              </a:rPr>
              <a:t>Specimen requisition </a:t>
            </a:r>
            <a:r>
              <a:rPr lang="en-US" altLang="en-US" sz="2800" dirty="0" smtClean="0">
                <a:latin typeface="Alegreya Sans SC" panose="00000500000000000000" pitchFamily="2" charset="0"/>
              </a:rPr>
              <a:t>:</a:t>
            </a:r>
          </a:p>
          <a:p>
            <a:pPr eaLnBrk="1" hangingPunct="1"/>
            <a:r>
              <a:rPr lang="en-US" altLang="en-US" sz="2800" dirty="0" smtClean="0">
                <a:latin typeface="Alegreya Sans SC" panose="00000500000000000000" pitchFamily="2" charset="0"/>
              </a:rPr>
              <a:t>Specimen requisition is an order form that is sent to the laboratory along with a specimen</a:t>
            </a:r>
            <a:r>
              <a:rPr lang="en-US" altLang="en-US"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609600" y="1219200"/>
            <a:ext cx="8077200" cy="5516563"/>
          </a:xfrm>
        </p:spPr>
        <p:txBody>
          <a:bodyPr/>
          <a:lstStyle/>
          <a:p>
            <a:pPr eaLnBrk="1" hangingPunct="1"/>
            <a:r>
              <a:rPr lang="en-US" altLang="en-US" sz="2800" dirty="0" smtClean="0">
                <a:latin typeface="Alegreya Sans SC" panose="00000500000000000000" pitchFamily="2" charset="0"/>
              </a:rPr>
              <a:t>Often the requisition is a hard(paper) copy of the physician’s orders &amp; the patient demographic information (such as name &amp; hospital number). </a:t>
            </a:r>
          </a:p>
          <a:p>
            <a:pPr eaLnBrk="1" hangingPunct="1"/>
            <a:r>
              <a:rPr lang="en-US" altLang="en-US" sz="2800" dirty="0" smtClean="0">
                <a:latin typeface="Alegreya Sans SC" panose="00000500000000000000" pitchFamily="2" charset="0"/>
              </a:rPr>
              <a:t>If a hospital information system offers computerized order entry, the requisition is transported to the laboratory electronically. </a:t>
            </a:r>
          </a:p>
          <a:p>
            <a:pPr eaLnBrk="1" hangingPunct="1"/>
            <a:r>
              <a:rPr lang="en-US" altLang="en-US" sz="2800" dirty="0" smtClean="0">
                <a:latin typeface="Alegreya Sans SC" panose="00000500000000000000" pitchFamily="2" charset="0"/>
              </a:rPr>
              <a:t>The requisition should carry as much information as possible regarding the patient’s history, diagnosis &amp; immunization record</a:t>
            </a:r>
            <a:r>
              <a:rPr lang="en-US" altLang="en-US" dirty="0" smtClean="0"/>
              <a:t>. </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609600" y="685800"/>
            <a:ext cx="8229600" cy="5592763"/>
          </a:xfrm>
        </p:spPr>
        <p:txBody>
          <a:bodyPr/>
          <a:lstStyle/>
          <a:p>
            <a:pPr eaLnBrk="1" hangingPunct="1">
              <a:buFont typeface="Arial" panose="020B0604020202020204" pitchFamily="34" charset="0"/>
              <a:buNone/>
            </a:pPr>
            <a:r>
              <a:rPr lang="en-US" altLang="en-US" sz="2800" b="1" dirty="0" smtClean="0">
                <a:latin typeface="Alegreya Sans SC" panose="00000500000000000000" pitchFamily="2" charset="0"/>
              </a:rPr>
              <a:t>      A </a:t>
            </a:r>
            <a:r>
              <a:rPr lang="en-US" altLang="en-US" sz="2800" b="1" dirty="0" smtClean="0">
                <a:latin typeface="Alegreya Sans SC" panose="00000500000000000000" pitchFamily="2" charset="0"/>
              </a:rPr>
              <a:t>complete requisition should include </a:t>
            </a:r>
            <a:r>
              <a:rPr lang="en-US" altLang="en-US" sz="2800" b="1" dirty="0" smtClean="0">
                <a:latin typeface="Alegreya Sans SC" panose="00000500000000000000" pitchFamily="2" charset="0"/>
              </a:rPr>
              <a:t>the following</a:t>
            </a:r>
            <a:r>
              <a:rPr lang="en-US" altLang="en-US" sz="2800" dirty="0" smtClean="0">
                <a:latin typeface="Alegreya Sans SC" panose="00000500000000000000" pitchFamily="2" charset="0"/>
              </a:rPr>
              <a:t>:</a:t>
            </a:r>
          </a:p>
          <a:p>
            <a:pPr eaLnBrk="1" hangingPunct="1"/>
            <a:r>
              <a:rPr lang="en-US" altLang="en-US" sz="2400" dirty="0" smtClean="0">
                <a:latin typeface="Alegreya Sans SC" panose="00000500000000000000" pitchFamily="2" charset="0"/>
              </a:rPr>
              <a:t>The patient’s name</a:t>
            </a:r>
          </a:p>
          <a:p>
            <a:pPr eaLnBrk="1" hangingPunct="1"/>
            <a:r>
              <a:rPr lang="en-US" altLang="en-US" sz="2400" dirty="0" smtClean="0">
                <a:latin typeface="Alegreya Sans SC" panose="00000500000000000000" pitchFamily="2" charset="0"/>
              </a:rPr>
              <a:t>Hospital no.</a:t>
            </a:r>
          </a:p>
          <a:p>
            <a:pPr eaLnBrk="1" hangingPunct="1"/>
            <a:r>
              <a:rPr lang="en-US" altLang="en-US" sz="2400" dirty="0" smtClean="0">
                <a:latin typeface="Alegreya Sans SC" panose="00000500000000000000" pitchFamily="2" charset="0"/>
              </a:rPr>
              <a:t>Age or date of birth</a:t>
            </a:r>
          </a:p>
          <a:p>
            <a:pPr eaLnBrk="1" hangingPunct="1"/>
            <a:r>
              <a:rPr lang="en-US" altLang="en-US" sz="2400" dirty="0" smtClean="0">
                <a:latin typeface="Alegreya Sans SC" panose="00000500000000000000" pitchFamily="2" charset="0"/>
              </a:rPr>
              <a:t>Sex</a:t>
            </a:r>
          </a:p>
          <a:p>
            <a:pPr eaLnBrk="1" hangingPunct="1"/>
            <a:r>
              <a:rPr lang="en-US" altLang="en-US" sz="2400" dirty="0" smtClean="0">
                <a:latin typeface="Alegreya Sans SC" panose="00000500000000000000" pitchFamily="2" charset="0"/>
              </a:rPr>
              <a:t>Collection date &amp; time</a:t>
            </a:r>
          </a:p>
          <a:p>
            <a:pPr eaLnBrk="1" hangingPunct="1"/>
            <a:r>
              <a:rPr lang="en-US" altLang="en-US" sz="2400" dirty="0" smtClean="0">
                <a:latin typeface="Alegreya Sans SC" panose="00000500000000000000" pitchFamily="2" charset="0"/>
              </a:rPr>
              <a:t>Ordering physician</a:t>
            </a:r>
            <a:r>
              <a:rPr lang="en-US" altLang="en-US" sz="2400" dirty="0" smtClean="0"/>
              <a:t>.</a:t>
            </a:r>
          </a:p>
          <a:p>
            <a:pPr eaLnBrk="1" hangingPunct="1"/>
            <a:r>
              <a:rPr lang="en-US" altLang="en-US" sz="2400" dirty="0" smtClean="0">
                <a:latin typeface="Alegreya Sans SC" panose="00000500000000000000" pitchFamily="2" charset="0"/>
              </a:rPr>
              <a:t>Exact nature &amp; source of the specimen.</a:t>
            </a:r>
          </a:p>
          <a:p>
            <a:pPr eaLnBrk="1" hangingPunct="1"/>
            <a:r>
              <a:rPr lang="en-US" altLang="en-US" sz="2400" dirty="0" smtClean="0">
                <a:latin typeface="Alegreya Sans SC" panose="00000500000000000000" pitchFamily="2" charset="0"/>
              </a:rPr>
              <a:t>Diagnosis</a:t>
            </a:r>
          </a:p>
          <a:p>
            <a:pPr eaLnBrk="1" hangingPunct="1"/>
            <a:r>
              <a:rPr lang="en-US" altLang="en-US" sz="2400" dirty="0" smtClean="0">
                <a:latin typeface="Alegreya Sans SC" panose="00000500000000000000" pitchFamily="2" charset="0"/>
              </a:rPr>
              <a:t>Immunization history</a:t>
            </a:r>
          </a:p>
          <a:p>
            <a:pPr eaLnBrk="1" hangingPunct="1"/>
            <a:r>
              <a:rPr lang="en-US" altLang="en-US" sz="2400" dirty="0" smtClean="0">
                <a:latin typeface="Alegreya Sans SC" panose="00000500000000000000" pitchFamily="2" charset="0"/>
              </a:rPr>
              <a:t>Antimicrobial therapy</a:t>
            </a:r>
            <a:r>
              <a:rPr lang="en-US" altLang="en-US" sz="24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lstStyle/>
          <a:p>
            <a:pPr eaLnBrk="1" hangingPunct="1"/>
            <a:r>
              <a:rPr lang="en-US" altLang="en-US" sz="2800" smtClean="0">
                <a:latin typeface="Alegreya Sans SC" panose="00000500000000000000" pitchFamily="2" charset="0"/>
              </a:rPr>
              <a:t>Careful skin preparation such as blood cultures &amp; spinal taps decreases the chance that organisms normally present on the skin will contaminate the specimen</a:t>
            </a:r>
            <a:r>
              <a:rPr lang="en-US" altLang="en-US" smtClean="0"/>
              <a:t>.</a:t>
            </a:r>
          </a:p>
          <a:p>
            <a:pPr eaLnBrk="1" hangingPunct="1">
              <a:buFont typeface="Arial" panose="020B0604020202020204" pitchFamily="34" charset="0"/>
              <a:buNone/>
            </a:pPr>
            <a:endParaRPr lang="en-US"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64419" y="490086"/>
            <a:ext cx="8229600" cy="1143000"/>
          </a:xfrm>
        </p:spPr>
        <p:txBody>
          <a:bodyPr/>
          <a:lstStyle/>
          <a:p>
            <a:pPr eaLnBrk="1" hangingPunct="1"/>
            <a:r>
              <a:rPr lang="en-US" altLang="en-US" b="1" dirty="0" smtClean="0">
                <a:latin typeface="Alegreya Sans SC" panose="00000500000000000000" pitchFamily="2" charset="0"/>
              </a:rPr>
              <a:t>Rejection of unacceptable specimen</a:t>
            </a:r>
          </a:p>
        </p:txBody>
      </p:sp>
      <p:sp>
        <p:nvSpPr>
          <p:cNvPr id="35843" name="Content Placeholder 2"/>
          <p:cNvSpPr>
            <a:spLocks noGrp="1"/>
          </p:cNvSpPr>
          <p:nvPr>
            <p:ph idx="1"/>
          </p:nvPr>
        </p:nvSpPr>
        <p:spPr>
          <a:xfrm>
            <a:off x="616819" y="1678004"/>
            <a:ext cx="8077200" cy="4525963"/>
          </a:xfrm>
        </p:spPr>
        <p:txBody>
          <a:bodyPr/>
          <a:lstStyle/>
          <a:p>
            <a:pPr eaLnBrk="1" hangingPunct="1">
              <a:buFont typeface="Arial" panose="020B0604020202020204" pitchFamily="34" charset="0"/>
              <a:buNone/>
            </a:pPr>
            <a:r>
              <a:rPr lang="en-US" altLang="en-US" sz="2800" dirty="0" smtClean="0">
                <a:latin typeface="Alegreya Sans SC" panose="00000500000000000000" pitchFamily="2" charset="0"/>
              </a:rPr>
              <a:t>Specimen are unacceptable if</a:t>
            </a:r>
          </a:p>
          <a:p>
            <a:pPr eaLnBrk="1" hangingPunct="1"/>
            <a:r>
              <a:rPr lang="en-US" altLang="en-US" sz="2800" dirty="0" smtClean="0">
                <a:latin typeface="Alegreya Sans SC" panose="00000500000000000000" pitchFamily="2" charset="0"/>
              </a:rPr>
              <a:t>The information on the label does not match the information on the requisition.</a:t>
            </a:r>
          </a:p>
          <a:p>
            <a:pPr eaLnBrk="1" hangingPunct="1"/>
            <a:r>
              <a:rPr lang="en-US" altLang="en-US" sz="2800" dirty="0" smtClean="0">
                <a:latin typeface="Alegreya Sans SC" panose="00000500000000000000" pitchFamily="2" charset="0"/>
              </a:rPr>
              <a:t>The specimen has been transferred at the improper temperature.</a:t>
            </a:r>
          </a:p>
          <a:p>
            <a:pPr eaLnBrk="1" hangingPunct="1"/>
            <a:r>
              <a:rPr lang="en-US" altLang="en-US" sz="2800" dirty="0" smtClean="0">
                <a:latin typeface="Alegreya Sans SC" panose="00000500000000000000" pitchFamily="2" charset="0"/>
              </a:rPr>
              <a:t>The specimen has not been transferred in the proper medium.</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a:xfrm>
            <a:off x="609599" y="1447800"/>
            <a:ext cx="8098857" cy="5516563"/>
          </a:xfrm>
        </p:spPr>
        <p:txBody>
          <a:bodyPr/>
          <a:lstStyle/>
          <a:p>
            <a:pPr eaLnBrk="1" hangingPunct="1"/>
            <a:r>
              <a:rPr lang="en-US" altLang="en-US" sz="2800" dirty="0" smtClean="0">
                <a:latin typeface="Alegreya Sans SC" panose="00000500000000000000" pitchFamily="2" charset="0"/>
              </a:rPr>
              <a:t>The quantity of specimen is insufficient for testing.</a:t>
            </a:r>
          </a:p>
          <a:p>
            <a:pPr eaLnBrk="1" hangingPunct="1"/>
            <a:r>
              <a:rPr lang="en-US" altLang="en-US" sz="2800" dirty="0" smtClean="0">
                <a:latin typeface="Alegreya Sans SC" panose="00000500000000000000" pitchFamily="2" charset="0"/>
              </a:rPr>
              <a:t>The specimen transport time exceeds two hours post collection  &amp; the specimen is not preserved.</a:t>
            </a:r>
          </a:p>
          <a:p>
            <a:pPr eaLnBrk="1" hangingPunct="1"/>
            <a:r>
              <a:rPr lang="en-US" altLang="en-US" sz="2800" dirty="0" smtClean="0">
                <a:latin typeface="Alegreya Sans SC" panose="00000500000000000000" pitchFamily="2" charset="0"/>
              </a:rPr>
              <a:t>The specimen is dried up.</a:t>
            </a:r>
          </a:p>
          <a:p>
            <a:pPr eaLnBrk="1" hangingPunct="1"/>
            <a:endParaRPr lang="en-US" altLang="en-US" sz="2800" dirty="0" smtClean="0">
              <a:latin typeface="Alegreya Sans SC" panose="00000500000000000000" pitchFamily="2" charset="0"/>
            </a:endParaRP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609600" y="914400"/>
            <a:ext cx="8077200" cy="5364163"/>
          </a:xfrm>
        </p:spPr>
        <p:txBody>
          <a:bodyPr/>
          <a:lstStyle/>
          <a:p>
            <a:pPr eaLnBrk="1" hangingPunct="1">
              <a:buFont typeface="Arial" panose="020B0604020202020204" pitchFamily="34" charset="0"/>
              <a:buNone/>
            </a:pPr>
            <a:r>
              <a:rPr lang="en-US" altLang="en-US" sz="2800" b="1" dirty="0" smtClean="0">
                <a:latin typeface="Alegreya Sans SC" panose="00000500000000000000" pitchFamily="2" charset="0"/>
              </a:rPr>
              <a:t>Specimen processing</a:t>
            </a:r>
          </a:p>
          <a:p>
            <a:pPr eaLnBrk="1" hangingPunct="1"/>
            <a:r>
              <a:rPr lang="en-US" altLang="en-US" sz="2800" dirty="0" smtClean="0">
                <a:latin typeface="Alegreya Sans SC" panose="00000500000000000000" pitchFamily="2" charset="0"/>
              </a:rPr>
              <a:t>When multiple specimens arrive at the same time, priority should be given to those that are most critical such as CSF, tissue, blood and sterile fluids.</a:t>
            </a:r>
          </a:p>
          <a:p>
            <a:pPr eaLnBrk="1" hangingPunct="1"/>
            <a:r>
              <a:rPr lang="en-US" altLang="en-US" sz="2800" dirty="0" smtClean="0">
                <a:latin typeface="Alegreya Sans SC" panose="00000500000000000000" pitchFamily="2" charset="0"/>
              </a:rPr>
              <a:t> </a:t>
            </a:r>
            <a:r>
              <a:rPr lang="en-US" altLang="en-US" sz="2800" dirty="0" err="1" smtClean="0">
                <a:latin typeface="Alegreya Sans SC" panose="00000500000000000000" pitchFamily="2" charset="0"/>
              </a:rPr>
              <a:t>Urine,throat</a:t>
            </a:r>
            <a:r>
              <a:rPr lang="en-US" altLang="en-US" sz="2800" dirty="0" smtClean="0">
                <a:latin typeface="Alegreya Sans SC" panose="00000500000000000000" pitchFamily="2" charset="0"/>
              </a:rPr>
              <a:t>, sputa, stool, or wound drainage specimens can be saved for later. </a:t>
            </a:r>
          </a:p>
          <a:p>
            <a:pPr eaLnBrk="1" hangingPunct="1"/>
            <a:r>
              <a:rPr lang="en-US" altLang="en-US" sz="2800" dirty="0" smtClean="0">
                <a:latin typeface="Alegreya Sans SC" panose="00000500000000000000" pitchFamily="2" charset="0"/>
              </a:rPr>
              <a:t>Acid-fast, viral and fungal specimens are usually batched for processing at one time.</a:t>
            </a: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b="1" smtClean="0">
                <a:latin typeface="Alegreya Sans SC" panose="00000500000000000000" pitchFamily="2" charset="0"/>
              </a:rPr>
              <a:t>Direct microscopic examination</a:t>
            </a:r>
          </a:p>
        </p:txBody>
      </p:sp>
      <p:sp>
        <p:nvSpPr>
          <p:cNvPr id="38915" name="Content Placeholder 2"/>
          <p:cNvSpPr>
            <a:spLocks noGrp="1"/>
          </p:cNvSpPr>
          <p:nvPr>
            <p:ph idx="1"/>
          </p:nvPr>
        </p:nvSpPr>
        <p:spPr>
          <a:xfrm>
            <a:off x="609600" y="1600200"/>
            <a:ext cx="8077200" cy="4525963"/>
          </a:xfrm>
        </p:spPr>
        <p:txBody>
          <a:bodyPr/>
          <a:lstStyle/>
          <a:p>
            <a:pPr eaLnBrk="1" hangingPunct="1">
              <a:buFont typeface="Arial" panose="020B0604020202020204" pitchFamily="34" charset="0"/>
              <a:buNone/>
            </a:pPr>
            <a:r>
              <a:rPr lang="en-US" altLang="en-US" sz="2800" b="1" dirty="0" smtClean="0">
                <a:latin typeface="Alegreya Sans SC" panose="00000500000000000000" pitchFamily="2" charset="0"/>
              </a:rPr>
              <a:t>Purpose: </a:t>
            </a:r>
          </a:p>
          <a:p>
            <a:pPr eaLnBrk="1" hangingPunct="1"/>
            <a:r>
              <a:rPr lang="en-US" altLang="en-US" sz="2800" dirty="0" smtClean="0">
                <a:latin typeface="Alegreya Sans SC" panose="00000500000000000000" pitchFamily="2" charset="0"/>
              </a:rPr>
              <a:t>The quality of specimen can be assessed. Sputa can be rejected that represent saliva &amp; not lower respiratory tract secretions by quantitation of white blood cells or squamous epithelial cells present in the specimen.</a:t>
            </a:r>
          </a:p>
          <a:p>
            <a:pPr eaLnBrk="1" hangingPunct="1"/>
            <a:r>
              <a:rPr lang="en-US" altLang="en-US" sz="2800" dirty="0" smtClean="0">
                <a:latin typeface="Alegreya Sans SC" panose="00000500000000000000" pitchFamily="2" charset="0"/>
              </a:rPr>
              <a:t>Microbiologist &amp; clinician can be given an early indication of what may be wrong with the patient.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a:xfrm>
            <a:off x="609600" y="1219200"/>
            <a:ext cx="8153400" cy="5440363"/>
          </a:xfrm>
        </p:spPr>
        <p:txBody>
          <a:bodyPr/>
          <a:lstStyle/>
          <a:p>
            <a:pPr eaLnBrk="1" hangingPunct="1"/>
            <a:r>
              <a:rPr lang="en-US" altLang="en-US" sz="2800" dirty="0" smtClean="0">
                <a:latin typeface="Alegreya Sans SC" panose="00000500000000000000" pitchFamily="2" charset="0"/>
              </a:rPr>
              <a:t>The workup of the specimen can be guided by comparing what grows in the culture to what was seen on smear.</a:t>
            </a:r>
          </a:p>
          <a:p>
            <a:pPr eaLnBrk="1" hangingPunct="1"/>
            <a:r>
              <a:rPr lang="en-US" altLang="en-US" sz="2800" dirty="0" smtClean="0">
                <a:latin typeface="Alegreya Sans SC" panose="00000500000000000000" pitchFamily="2" charset="0"/>
              </a:rPr>
              <a:t>The most common stain in bacteriology is the Gram </a:t>
            </a:r>
            <a:r>
              <a:rPr lang="en-US" altLang="en-US" sz="2800" dirty="0" err="1" smtClean="0">
                <a:latin typeface="Alegreya Sans SC" panose="00000500000000000000" pitchFamily="2" charset="0"/>
              </a:rPr>
              <a:t>stain.the</a:t>
            </a:r>
            <a:r>
              <a:rPr lang="en-US" altLang="en-US" sz="2800" dirty="0" smtClean="0">
                <a:latin typeface="Alegreya Sans SC" panose="00000500000000000000" pitchFamily="2" charset="0"/>
              </a:rPr>
              <a:t> most common direct fungal stains are KOH (potassium hydroxide), PAS (periodic acid </a:t>
            </a:r>
            <a:r>
              <a:rPr lang="en-US" altLang="en-US" sz="2800" dirty="0" err="1" smtClean="0">
                <a:latin typeface="Alegreya Sans SC" panose="00000500000000000000" pitchFamily="2" charset="0"/>
              </a:rPr>
              <a:t>schiff</a:t>
            </a:r>
            <a:r>
              <a:rPr lang="en-US" altLang="en-US" sz="2800" dirty="0" smtClean="0">
                <a:latin typeface="Alegreya Sans SC" panose="00000500000000000000" pitchFamily="2" charset="0"/>
              </a:rPr>
              <a:t>) and </a:t>
            </a:r>
            <a:r>
              <a:rPr lang="en-US" altLang="en-US" sz="2800" dirty="0" err="1" smtClean="0">
                <a:latin typeface="Alegreya Sans SC" panose="00000500000000000000" pitchFamily="2" charset="0"/>
              </a:rPr>
              <a:t>calcofluor</a:t>
            </a:r>
            <a:r>
              <a:rPr lang="en-US" altLang="en-US" sz="2800" dirty="0" smtClean="0">
                <a:latin typeface="Alegreya Sans SC" panose="00000500000000000000" pitchFamily="2" charset="0"/>
              </a:rPr>
              <a:t> </a:t>
            </a:r>
            <a:r>
              <a:rPr lang="en-US" altLang="en-US" sz="2800" dirty="0" err="1" smtClean="0">
                <a:latin typeface="Alegreya Sans SC" panose="00000500000000000000" pitchFamily="2" charset="0"/>
              </a:rPr>
              <a:t>white.The</a:t>
            </a:r>
            <a:r>
              <a:rPr lang="en-US" altLang="en-US" sz="2800" dirty="0" smtClean="0">
                <a:latin typeface="Alegreya Sans SC" panose="00000500000000000000" pitchFamily="2" charset="0"/>
              </a:rPr>
              <a:t> most common direct acid-fast stains are ZN(</a:t>
            </a:r>
            <a:r>
              <a:rPr lang="en-US" altLang="en-US" sz="2800" dirty="0" err="1" smtClean="0">
                <a:latin typeface="Alegreya Sans SC" panose="00000500000000000000" pitchFamily="2" charset="0"/>
              </a:rPr>
              <a:t>Ziehl-Neelsen</a:t>
            </a:r>
            <a:r>
              <a:rPr lang="en-US" altLang="en-US" sz="2800" dirty="0" smtClean="0">
                <a:latin typeface="Alegreya Sans SC" panose="00000500000000000000" pitchFamily="2" charset="0"/>
              </a:rPr>
              <a:t>), AR (</a:t>
            </a:r>
            <a:r>
              <a:rPr lang="en-US" altLang="en-US" sz="2800" dirty="0" err="1" smtClean="0">
                <a:latin typeface="Alegreya Sans SC" panose="00000500000000000000" pitchFamily="2" charset="0"/>
              </a:rPr>
              <a:t>auramine</a:t>
            </a:r>
            <a:r>
              <a:rPr lang="en-US" altLang="en-US" sz="2800" dirty="0" smtClean="0">
                <a:latin typeface="Alegreya Sans SC" panose="00000500000000000000" pitchFamily="2" charset="0"/>
              </a:rPr>
              <a:t> rhodamine).</a:t>
            </a:r>
          </a:p>
          <a:p>
            <a:pPr eaLnBrk="1" hangingPunct="1"/>
            <a:endParaRPr lang="en-US" altLang="en-US" dirty="0" smtClean="0"/>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33400" y="457200"/>
            <a:ext cx="8229600" cy="1143000"/>
          </a:xfrm>
        </p:spPr>
        <p:txBody>
          <a:bodyPr/>
          <a:lstStyle/>
          <a:p>
            <a:pPr eaLnBrk="1" hangingPunct="1"/>
            <a:r>
              <a:rPr lang="en-US" altLang="en-US" sz="2400" b="1" smtClean="0">
                <a:latin typeface="Alegreya Sans SC" panose="00000500000000000000" pitchFamily="2" charset="0"/>
              </a:rPr>
              <a:t>Collection, transport, storage and processing of specimens commonly submitted to a microbiology laboratory</a:t>
            </a:r>
            <a:r>
              <a:rPr lang="en-US" altLang="en-US" sz="2400" smtClean="0"/>
              <a:t>.</a:t>
            </a:r>
            <a:br>
              <a:rPr lang="en-US" altLang="en-US" sz="2400" smtClean="0"/>
            </a:br>
            <a:endParaRPr lang="en-US" altLang="en-US" sz="2400" smtClean="0"/>
          </a:p>
        </p:txBody>
      </p:sp>
      <p:graphicFrame>
        <p:nvGraphicFramePr>
          <p:cNvPr id="4" name="Content Placeholder 3"/>
          <p:cNvGraphicFramePr>
            <a:graphicFrameLocks noGrp="1"/>
          </p:cNvGraphicFramePr>
          <p:nvPr>
            <p:ph idx="1"/>
          </p:nvPr>
        </p:nvGraphicFramePr>
        <p:xfrm>
          <a:off x="457200" y="1447800"/>
          <a:ext cx="8229600" cy="5178424"/>
        </p:xfrm>
        <a:graphic>
          <a:graphicData uri="http://schemas.openxmlformats.org/drawingml/2006/table">
            <a:tbl>
              <a:tblPr firstRow="1" bandRow="1">
                <a:tableStyleId>{5C22544A-7EE6-4342-B048-85BDC9FD1C3A}</a:tableStyleId>
              </a:tblPr>
              <a:tblGrid>
                <a:gridCol w="914400"/>
                <a:gridCol w="914400"/>
                <a:gridCol w="914400"/>
                <a:gridCol w="914400"/>
                <a:gridCol w="914400"/>
                <a:gridCol w="914400"/>
                <a:gridCol w="914400"/>
                <a:gridCol w="914400"/>
                <a:gridCol w="914400"/>
              </a:tblGrid>
              <a:tr h="730864">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Specimen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Container</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Patient preparation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Special instructions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Transportation to laboratory</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Storage prior to processing</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Primary plating media</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Direct examination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Comments</a:t>
                      </a:r>
                    </a:p>
                  </a:txBody>
                  <a:tcPr marL="68580" marR="68580" marT="0" marB="0"/>
                </a:tc>
              </a:tr>
              <a:tr h="705480">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Aqueous/vitreous</a:t>
                      </a:r>
                    </a:p>
                    <a:p>
                      <a:pPr marL="0" marR="0">
                        <a:lnSpc>
                          <a:spcPct val="115000"/>
                        </a:lnSpc>
                        <a:spcBef>
                          <a:spcPts val="0"/>
                        </a:spcBef>
                        <a:spcAft>
                          <a:spcPts val="1000"/>
                        </a:spcAft>
                      </a:pPr>
                      <a:r>
                        <a:rPr lang="en-US" sz="1000" dirty="0">
                          <a:latin typeface="Alegreya Sans SC" pitchFamily="2" charset="0"/>
                          <a:ea typeface="Calibri"/>
                          <a:cs typeface="Times New Roman"/>
                        </a:rPr>
                        <a:t>fluid</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Sterile, screw-cap tube</a:t>
                      </a:r>
                    </a:p>
                  </a:txBody>
                  <a:tcPr marL="68580" marR="68580" marT="0" marB="0"/>
                </a:tc>
                <a:tc>
                  <a:txBody>
                    <a:bodyPr/>
                    <a:lstStyle/>
                    <a:p>
                      <a:pPr marL="0" marR="0">
                        <a:lnSpc>
                          <a:spcPct val="115000"/>
                        </a:lnSpc>
                        <a:spcBef>
                          <a:spcPts val="0"/>
                        </a:spcBef>
                        <a:spcAft>
                          <a:spcPts val="1000"/>
                        </a:spcAft>
                      </a:pPr>
                      <a:endParaRPr lang="en-US" sz="100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endParaRPr lang="en-US" sz="100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Immediately/RT</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Set up immediately</a:t>
                      </a:r>
                    </a:p>
                    <a:p>
                      <a:pPr marL="0" marR="0">
                        <a:lnSpc>
                          <a:spcPct val="115000"/>
                        </a:lnSpc>
                        <a:spcBef>
                          <a:spcPts val="0"/>
                        </a:spcBef>
                        <a:spcAft>
                          <a:spcPts val="1000"/>
                        </a:spcAft>
                      </a:pPr>
                      <a:r>
                        <a:rPr lang="en-US" sz="1000" dirty="0">
                          <a:latin typeface="Alegreya Sans SC" pitchFamily="2" charset="0"/>
                          <a:ea typeface="Calibri"/>
                          <a:cs typeface="Times New Roman"/>
                        </a:rPr>
                        <a:t>on receipt</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BA, CA, Mac, Sab, 7H10, thio</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Gram/ AO</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txBody>
                  <a:tcPr marL="68580" marR="68580" marT="0" marB="0"/>
                </a:tc>
              </a:tr>
              <a:tr h="1989420">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Abscess( lesion, wound, </a:t>
                      </a:r>
                      <a:r>
                        <a:rPr lang="en-US" sz="1000" dirty="0" err="1">
                          <a:latin typeface="Alegreya Sans SC" pitchFamily="2" charset="0"/>
                          <a:ea typeface="Calibri"/>
                          <a:cs typeface="Times New Roman"/>
                        </a:rPr>
                        <a:t>pustule,ulcer</a:t>
                      </a:r>
                      <a:r>
                        <a:rPr lang="en-US" sz="1000" dirty="0">
                          <a:latin typeface="Alegreya Sans SC" pitchFamily="2" charset="0"/>
                          <a:ea typeface="Calibri"/>
                          <a:cs typeface="Times New Roman"/>
                        </a:rPr>
                        <a:t>)</a:t>
                      </a:r>
                    </a:p>
                    <a:p>
                      <a:pPr marL="0" marR="0">
                        <a:lnSpc>
                          <a:spcPct val="115000"/>
                        </a:lnSpc>
                        <a:spcBef>
                          <a:spcPts val="0"/>
                        </a:spcBef>
                        <a:spcAft>
                          <a:spcPts val="1000"/>
                        </a:spcAft>
                      </a:pPr>
                      <a:r>
                        <a:rPr lang="en-US" sz="1000" dirty="0">
                          <a:latin typeface="Alegreya Sans SC" pitchFamily="2" charset="0"/>
                          <a:ea typeface="Calibri"/>
                          <a:cs typeface="Times New Roman"/>
                        </a:rPr>
                        <a:t>Superficial </a:t>
                      </a:r>
                    </a:p>
                    <a:p>
                      <a:pPr marL="0" marR="0">
                        <a:lnSpc>
                          <a:spcPct val="115000"/>
                        </a:lnSpc>
                        <a:spcBef>
                          <a:spcPts val="0"/>
                        </a:spcBef>
                        <a:spcAft>
                          <a:spcPts val="1000"/>
                        </a:spcAft>
                      </a:pPr>
                      <a:r>
                        <a:rPr lang="en-US" sz="1000" dirty="0">
                          <a:latin typeface="Alegreya Sans SC" pitchFamily="2" charset="0"/>
                          <a:ea typeface="Calibri"/>
                          <a:cs typeface="Times New Roman"/>
                        </a:rPr>
                        <a:t>Deep</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Aerobic swab moistened with Stuart’s or Amie’s medium</a:t>
                      </a:r>
                    </a:p>
                    <a:p>
                      <a:pPr marL="0" marR="0">
                        <a:lnSpc>
                          <a:spcPct val="115000"/>
                        </a:lnSpc>
                        <a:spcBef>
                          <a:spcPts val="0"/>
                        </a:spcBef>
                        <a:spcAft>
                          <a:spcPts val="1000"/>
                        </a:spcAft>
                      </a:pPr>
                      <a:r>
                        <a:rPr lang="en-US" sz="1000" dirty="0">
                          <a:latin typeface="Alegreya Sans SC" pitchFamily="2" charset="0"/>
                          <a:ea typeface="Calibri"/>
                          <a:cs typeface="Times New Roman"/>
                        </a:rPr>
                        <a:t>Anaerobic transporter</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Wipe area with sterile saline or 70% alcohol</a:t>
                      </a:r>
                    </a:p>
                    <a:p>
                      <a:pPr marL="0" marR="0">
                        <a:lnSpc>
                          <a:spcPct val="115000"/>
                        </a:lnSpc>
                        <a:spcBef>
                          <a:spcPts val="0"/>
                        </a:spcBef>
                        <a:spcAft>
                          <a:spcPts val="1000"/>
                        </a:spcAft>
                      </a:pPr>
                      <a:r>
                        <a:rPr lang="en-US" sz="1000" dirty="0">
                          <a:latin typeface="Alegreya Sans SC" pitchFamily="2" charset="0"/>
                          <a:ea typeface="Calibri"/>
                          <a:cs typeface="Times New Roman"/>
                        </a:rPr>
                        <a:t>Wipe area with sterile saline or 70% alcohol</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Swab along leading edge of wound</a:t>
                      </a:r>
                    </a:p>
                    <a:p>
                      <a:pPr marL="0" marR="0">
                        <a:lnSpc>
                          <a:spcPct val="115000"/>
                        </a:lnSpc>
                        <a:spcBef>
                          <a:spcPts val="0"/>
                        </a:spcBef>
                        <a:spcAft>
                          <a:spcPts val="1000"/>
                        </a:spcAft>
                      </a:pPr>
                      <a:r>
                        <a:rPr lang="en-US" sz="1000" dirty="0">
                          <a:latin typeface="Alegreya Sans SC" pitchFamily="2" charset="0"/>
                          <a:ea typeface="Calibri"/>
                          <a:cs typeface="Times New Roman"/>
                        </a:rPr>
                        <a:t>Aspirate material from wall or excise tissue</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Within 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a:t>
                      </a:r>
                    </a:p>
                    <a:p>
                      <a:pPr marL="0" marR="0">
                        <a:lnSpc>
                          <a:spcPct val="115000"/>
                        </a:lnSpc>
                        <a:spcBef>
                          <a:spcPts val="0"/>
                        </a:spcBef>
                        <a:spcAft>
                          <a:spcPts val="1000"/>
                        </a:spcAft>
                      </a:pPr>
                      <a:r>
                        <a:rPr lang="en-US" sz="1000" dirty="0">
                          <a:latin typeface="Alegreya Sans SC" pitchFamily="2" charset="0"/>
                          <a:ea typeface="Calibri"/>
                          <a:cs typeface="Times New Roman"/>
                        </a:rPr>
                        <a:t>Within 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a:t>
                      </a:r>
                    </a:p>
                  </a:txBody>
                  <a:tcPr marL="68580" marR="68580" marT="0" marB="0"/>
                </a:tc>
                <a:tc>
                  <a:txBody>
                    <a:bodyPr/>
                    <a:lstStyle/>
                    <a:p>
                      <a:pPr marL="0" marR="0">
                        <a:lnSpc>
                          <a:spcPct val="115000"/>
                        </a:lnSpc>
                        <a:spcBef>
                          <a:spcPts val="0"/>
                        </a:spcBef>
                        <a:spcAft>
                          <a:spcPts val="1000"/>
                        </a:spcAft>
                      </a:pPr>
                      <a:endParaRPr lang="en-US" sz="1000">
                        <a:latin typeface="Alegreya Sans SC" pitchFamily="2" charset="0"/>
                        <a:ea typeface="Calibri"/>
                        <a:cs typeface="Times New Roman"/>
                      </a:endParaRPr>
                    </a:p>
                    <a:p>
                      <a:pPr marL="0" marR="0">
                        <a:lnSpc>
                          <a:spcPct val="115000"/>
                        </a:lnSpc>
                        <a:spcBef>
                          <a:spcPts val="0"/>
                        </a:spcBef>
                        <a:spcAft>
                          <a:spcPts val="1000"/>
                        </a:spcAft>
                      </a:pPr>
                      <a:r>
                        <a:rPr lang="en-US" sz="1000">
                          <a:latin typeface="Alegreya Sans SC" pitchFamily="2" charset="0"/>
                          <a:ea typeface="Calibri"/>
                          <a:cs typeface="Times New Roman"/>
                        </a:rPr>
                        <a:t>24 hrs/ RT</a:t>
                      </a:r>
                    </a:p>
                    <a:p>
                      <a:pPr marL="0" marR="0">
                        <a:lnSpc>
                          <a:spcPct val="115000"/>
                        </a:lnSpc>
                        <a:spcBef>
                          <a:spcPts val="0"/>
                        </a:spcBef>
                        <a:spcAft>
                          <a:spcPts val="1000"/>
                        </a:spcAft>
                      </a:pPr>
                      <a:r>
                        <a:rPr lang="en-US" sz="1000">
                          <a:latin typeface="Alegreya Sans SC" pitchFamily="2" charset="0"/>
                          <a:ea typeface="Calibri"/>
                          <a:cs typeface="Times New Roman"/>
                        </a:rPr>
                        <a:t>24 hrs/RT</a:t>
                      </a:r>
                    </a:p>
                  </a:txBody>
                  <a:tcPr marL="68580" marR="68580" marT="0" marB="0"/>
                </a:tc>
                <a:tc>
                  <a:txBody>
                    <a:bodyPr/>
                    <a:lstStyle/>
                    <a:p>
                      <a:pPr marL="0" marR="0">
                        <a:lnSpc>
                          <a:spcPct val="115000"/>
                        </a:lnSpc>
                        <a:spcBef>
                          <a:spcPts val="0"/>
                        </a:spcBef>
                        <a:spcAft>
                          <a:spcPts val="1000"/>
                        </a:spcAft>
                      </a:pPr>
                      <a:endParaRPr lang="en-US" sz="1000">
                        <a:latin typeface="Alegreya Sans SC" pitchFamily="2" charset="0"/>
                        <a:ea typeface="Calibri"/>
                        <a:cs typeface="Times New Roman"/>
                      </a:endParaRPr>
                    </a:p>
                    <a:p>
                      <a:pPr marL="0" marR="0">
                        <a:lnSpc>
                          <a:spcPct val="115000"/>
                        </a:lnSpc>
                        <a:spcBef>
                          <a:spcPts val="0"/>
                        </a:spcBef>
                        <a:spcAft>
                          <a:spcPts val="1000"/>
                        </a:spcAft>
                      </a:pPr>
                      <a:r>
                        <a:rPr lang="en-US" sz="1000">
                          <a:latin typeface="Alegreya Sans SC" pitchFamily="2" charset="0"/>
                          <a:ea typeface="Calibri"/>
                          <a:cs typeface="Times New Roman"/>
                        </a:rPr>
                        <a:t>BA, CA, Mac</a:t>
                      </a:r>
                    </a:p>
                    <a:p>
                      <a:pPr marL="0" marR="0">
                        <a:lnSpc>
                          <a:spcPct val="115000"/>
                        </a:lnSpc>
                        <a:spcBef>
                          <a:spcPts val="0"/>
                        </a:spcBef>
                        <a:spcAft>
                          <a:spcPts val="1000"/>
                        </a:spcAft>
                      </a:pPr>
                      <a:r>
                        <a:rPr lang="en-US" sz="1000">
                          <a:latin typeface="Alegreya Sans SC" pitchFamily="2" charset="0"/>
                          <a:ea typeface="Calibri"/>
                          <a:cs typeface="Times New Roman"/>
                        </a:rPr>
                        <a:t>BA, CA, Mac, Ana, thio</a:t>
                      </a:r>
                    </a:p>
                  </a:txBody>
                  <a:tcPr marL="68580" marR="68580" marT="0" marB="0"/>
                </a:tc>
                <a:tc>
                  <a:txBody>
                    <a:bodyPr/>
                    <a:lstStyle/>
                    <a:p>
                      <a:pPr marL="0" marR="0">
                        <a:lnSpc>
                          <a:spcPct val="115000"/>
                        </a:lnSpc>
                        <a:spcBef>
                          <a:spcPts val="0"/>
                        </a:spcBef>
                        <a:spcAft>
                          <a:spcPts val="1000"/>
                        </a:spcAft>
                      </a:pPr>
                      <a:endParaRPr lang="en-US" sz="1000">
                        <a:latin typeface="Alegreya Sans SC" pitchFamily="2" charset="0"/>
                        <a:ea typeface="Calibri"/>
                        <a:cs typeface="Times New Roman"/>
                      </a:endParaRPr>
                    </a:p>
                    <a:p>
                      <a:pPr marL="0" marR="0">
                        <a:lnSpc>
                          <a:spcPct val="115000"/>
                        </a:lnSpc>
                        <a:spcBef>
                          <a:spcPts val="0"/>
                        </a:spcBef>
                        <a:spcAft>
                          <a:spcPts val="1000"/>
                        </a:spcAft>
                      </a:pPr>
                      <a:r>
                        <a:rPr lang="en-US" sz="1000">
                          <a:latin typeface="Alegreya Sans SC" pitchFamily="2" charset="0"/>
                          <a:ea typeface="Calibri"/>
                          <a:cs typeface="Times New Roman"/>
                        </a:rPr>
                        <a:t>Gram</a:t>
                      </a:r>
                    </a:p>
                    <a:p>
                      <a:pPr marL="0" marR="0">
                        <a:lnSpc>
                          <a:spcPct val="115000"/>
                        </a:lnSpc>
                        <a:spcBef>
                          <a:spcPts val="0"/>
                        </a:spcBef>
                        <a:spcAft>
                          <a:spcPts val="1000"/>
                        </a:spcAft>
                      </a:pPr>
                      <a:r>
                        <a:rPr lang="en-US" sz="1000">
                          <a:latin typeface="Alegreya Sans SC" pitchFamily="2" charset="0"/>
                          <a:ea typeface="Calibri"/>
                          <a:cs typeface="Times New Roman"/>
                        </a:rPr>
                        <a:t>Gram</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Add CNA if smear suggests mixed gram positive and gram negative flora</a:t>
                      </a:r>
                    </a:p>
                  </a:txBody>
                  <a:tcPr marL="68580" marR="68580" marT="0" marB="0"/>
                </a:tc>
              </a:tr>
              <a:tr h="1752660">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Blood or Bone marrow</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Blood culture media set (aerobic and anaerobic bottle) or Vacutainer tube with SPS</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Disinfect venipuncture site with 70% alcohol and disinfectant such as </a:t>
                      </a:r>
                      <a:r>
                        <a:rPr lang="en-US" sz="1000" dirty="0" err="1">
                          <a:latin typeface="Alegreya Sans SC" pitchFamily="2" charset="0"/>
                          <a:ea typeface="Calibri"/>
                          <a:cs typeface="Times New Roman"/>
                        </a:rPr>
                        <a:t>betadine</a:t>
                      </a:r>
                      <a:endParaRPr lang="en-US" sz="1000" dirty="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Draw blood at time of febrile episode; draw two sets from right and left arms</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Within 2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 RT</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Must be incubated at 37⁰C on receipt in laboratory</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Blood culture bottles</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AO or </a:t>
                      </a:r>
                      <a:r>
                        <a:rPr lang="en-US" sz="1000" dirty="0" err="1">
                          <a:latin typeface="Alegreya Sans SC" pitchFamily="2" charset="0"/>
                          <a:ea typeface="Calibri"/>
                          <a:cs typeface="Times New Roman"/>
                        </a:rPr>
                        <a:t>Giemsa</a:t>
                      </a:r>
                      <a:endParaRPr lang="en-US" sz="1000" dirty="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Other considerations: brucellosis, tularemia, cell-wall- deficient bacteria, </a:t>
                      </a:r>
                      <a:r>
                        <a:rPr lang="en-US" sz="1000" dirty="0" err="1">
                          <a:latin typeface="Alegreya Sans SC" pitchFamily="2" charset="0"/>
                          <a:ea typeface="Calibri"/>
                          <a:cs typeface="Times New Roman"/>
                        </a:rPr>
                        <a:t>leptospirosis</a:t>
                      </a:r>
                      <a:r>
                        <a:rPr lang="en-US" sz="1000" dirty="0">
                          <a:latin typeface="Alegreya Sans SC" pitchFamily="2" charset="0"/>
                          <a:ea typeface="Calibri"/>
                          <a:cs typeface="Times New Roman"/>
                        </a:rPr>
                        <a:t>, or AFB</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8846115"/>
              </p:ext>
            </p:extLst>
          </p:nvPr>
        </p:nvGraphicFramePr>
        <p:xfrm>
          <a:off x="0" y="0"/>
          <a:ext cx="9144000" cy="6858001"/>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gridCol w="1016000"/>
              </a:tblGrid>
              <a:tr h="685800">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Specimen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Container</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Patient preparation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Special instructions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Transportation to laboratory</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Storage prior to processing</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Primary plating media</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Direct examination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Comments</a:t>
                      </a:r>
                    </a:p>
                  </a:txBody>
                  <a:tcPr marL="68580" marR="68580" marT="0" marB="0"/>
                </a:tc>
              </a:tr>
              <a:tr h="3429001">
                <a:tc>
                  <a:txBody>
                    <a:bodyPr/>
                    <a:lstStyle/>
                    <a:p>
                      <a:pPr marL="0" marR="0" algn="ctr">
                        <a:lnSpc>
                          <a:spcPct val="115000"/>
                        </a:lnSpc>
                        <a:spcBef>
                          <a:spcPts val="0"/>
                        </a:spcBef>
                        <a:spcAft>
                          <a:spcPts val="1000"/>
                        </a:spcAft>
                      </a:pPr>
                      <a:r>
                        <a:rPr lang="en-US" sz="1100" dirty="0">
                          <a:latin typeface="Alegreya Sans SC" pitchFamily="2" charset="0"/>
                          <a:ea typeface="Calibri"/>
                          <a:cs typeface="Times New Roman"/>
                        </a:rPr>
                        <a:t>Body Fluids</a:t>
                      </a:r>
                    </a:p>
                    <a:p>
                      <a:pPr marL="0" marR="0">
                        <a:lnSpc>
                          <a:spcPct val="115000"/>
                        </a:lnSpc>
                        <a:spcBef>
                          <a:spcPts val="0"/>
                        </a:spcBef>
                        <a:spcAft>
                          <a:spcPts val="1000"/>
                        </a:spcAft>
                      </a:pPr>
                      <a:r>
                        <a:rPr lang="en-US" sz="1100" dirty="0">
                          <a:latin typeface="Alegreya Sans SC" pitchFamily="2" charset="0"/>
                          <a:ea typeface="Calibri"/>
                          <a:cs typeface="Times New Roman"/>
                        </a:rPr>
                        <a:t>Amniotic, abdominal, </a:t>
                      </a:r>
                      <a:r>
                        <a:rPr lang="en-US" sz="1100" dirty="0" err="1">
                          <a:latin typeface="Alegreya Sans SC" pitchFamily="2" charset="0"/>
                          <a:ea typeface="Calibri"/>
                          <a:cs typeface="Times New Roman"/>
                        </a:rPr>
                        <a:t>ascitis</a:t>
                      </a:r>
                      <a:r>
                        <a:rPr lang="en-US" sz="1100" dirty="0">
                          <a:latin typeface="Alegreya Sans SC" pitchFamily="2" charset="0"/>
                          <a:ea typeface="Calibri"/>
                          <a:cs typeface="Times New Roman"/>
                        </a:rPr>
                        <a:t> (peritoneal), bile, joint (synovial), pericardial, pleural</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Sterile, screw-cap tube or anaerobic transporter</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Disinfect skin before aspirating specimen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Needle aspiration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Immediately/ RT</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Plate as soon as received</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BA, CA, Mac,l Ana, thio. May substitute an anaerobic &amp; anaerobic blood nculture bottle set for peritoneal and synovial fluids</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Gram</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May need to concentrate by centrifugation or filtration- stain &amp; culture sediment</a:t>
                      </a:r>
                    </a:p>
                  </a:txBody>
                  <a:tcPr marL="68580" marR="68580" marT="0" marB="0"/>
                </a:tc>
              </a:tr>
              <a:tr h="1143000">
                <a:tc>
                  <a:txBody>
                    <a:bodyPr/>
                    <a:lstStyle/>
                    <a:p>
                      <a:pPr marL="0" marR="0" algn="ctr">
                        <a:lnSpc>
                          <a:spcPct val="115000"/>
                        </a:lnSpc>
                        <a:spcBef>
                          <a:spcPts val="0"/>
                        </a:spcBef>
                        <a:spcAft>
                          <a:spcPts val="1000"/>
                        </a:spcAft>
                      </a:pPr>
                      <a:r>
                        <a:rPr lang="en-US" sz="1100" dirty="0">
                          <a:latin typeface="Alegreya Sans SC" pitchFamily="2" charset="0"/>
                          <a:ea typeface="Calibri"/>
                          <a:cs typeface="Times New Roman"/>
                        </a:rPr>
                        <a:t>Bone </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Sterile, screw-cap container</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Disinfect skin before surgical procedure</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Take sample from affected area for biopsy</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Immediately/RT</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Plate as soon as received</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BA, CA, Mac, </a:t>
                      </a:r>
                      <a:r>
                        <a:rPr lang="en-US" sz="1100" dirty="0" err="1">
                          <a:latin typeface="Alegreya Sans SC" pitchFamily="2" charset="0"/>
                          <a:ea typeface="Calibri"/>
                          <a:cs typeface="Times New Roman"/>
                        </a:rPr>
                        <a:t>thio</a:t>
                      </a:r>
                      <a:endParaRPr lang="en-US" sz="1100" dirty="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Gram</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May need to homogenize</a:t>
                      </a:r>
                    </a:p>
                  </a:txBody>
                  <a:tcPr marL="68580" marR="68580" marT="0" marB="0"/>
                </a:tc>
              </a:tr>
              <a:tr h="1600200">
                <a:tc>
                  <a:txBody>
                    <a:bodyPr/>
                    <a:lstStyle/>
                    <a:p>
                      <a:pPr marL="0" marR="0" algn="ctr">
                        <a:lnSpc>
                          <a:spcPct val="115000"/>
                        </a:lnSpc>
                        <a:spcBef>
                          <a:spcPts val="0"/>
                        </a:spcBef>
                        <a:spcAft>
                          <a:spcPts val="1000"/>
                        </a:spcAft>
                      </a:pPr>
                      <a:r>
                        <a:rPr lang="en-US" sz="1100" dirty="0">
                          <a:latin typeface="Alegreya Sans SC" pitchFamily="2" charset="0"/>
                          <a:ea typeface="Calibri"/>
                          <a:cs typeface="Times New Roman"/>
                        </a:rPr>
                        <a:t>Cerebrospinal fluid</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Sterile, screw –cap tube</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Disinfect skin before aspirating specimen</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Consider rapid testing.eg, Gram stain,cryptococcaol antigen </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Immediately/RT</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6 hrs/37⁰C except for viruses, which can be held at 4⁰C for upto 3 days.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BA, CA, </a:t>
                      </a:r>
                      <a:r>
                        <a:rPr lang="en-US" sz="1100" dirty="0" err="1">
                          <a:latin typeface="Alegreya Sans SC" pitchFamily="2" charset="0"/>
                          <a:ea typeface="Calibri"/>
                          <a:cs typeface="Times New Roman"/>
                        </a:rPr>
                        <a:t>thio</a:t>
                      </a:r>
                      <a:endParaRPr lang="en-US" sz="1100" dirty="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Gram- best sensitivity by </a:t>
                      </a:r>
                      <a:r>
                        <a:rPr lang="en-US" sz="1100" dirty="0" err="1">
                          <a:latin typeface="Alegreya Sans SC" pitchFamily="2" charset="0"/>
                          <a:ea typeface="Calibri"/>
                          <a:cs typeface="Times New Roman"/>
                        </a:rPr>
                        <a:t>cytocentrifugation</a:t>
                      </a:r>
                      <a:endParaRPr lang="en-US" sz="1100" dirty="0">
                        <a:latin typeface="Alegreya Sans SC" pitchFamily="2" charset="0"/>
                        <a:ea typeface="Calibri"/>
                        <a:cs typeface="Times New Roman"/>
                      </a:endParaRPr>
                    </a:p>
                  </a:txBody>
                  <a:tcPr marL="68580" marR="68580" marT="0" marB="0"/>
                </a:tc>
                <a:tc>
                  <a:txBody>
                    <a:bodyPr/>
                    <a:lstStyle/>
                    <a:p>
                      <a:endParaRPr lang="en-US" sz="1800" dirty="0">
                        <a:latin typeface="Alegreya Sans SC" pitchFamily="2" charset="0"/>
                      </a:endParaRPr>
                    </a:p>
                  </a:txBody>
                  <a:tcPr marT="45716" marB="45716"/>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65073689"/>
              </p:ext>
            </p:extLst>
          </p:nvPr>
        </p:nvGraphicFramePr>
        <p:xfrm>
          <a:off x="0" y="0"/>
          <a:ext cx="9144000" cy="6857999"/>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gridCol w="1016000"/>
              </a:tblGrid>
              <a:tr h="735487">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Specimen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Container</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Patient preparation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Special instructions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Transportation to laboratory</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Storage prior to processing</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Primary plating media</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Direct examination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Comments</a:t>
                      </a:r>
                    </a:p>
                  </a:txBody>
                  <a:tcPr marL="68580" marR="68580" marT="0" marB="0"/>
                </a:tc>
              </a:tr>
              <a:tr h="896990">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Aqueous/vitreous</a:t>
                      </a:r>
                    </a:p>
                    <a:p>
                      <a:pPr marL="0" marR="0">
                        <a:lnSpc>
                          <a:spcPct val="115000"/>
                        </a:lnSpc>
                        <a:spcBef>
                          <a:spcPts val="0"/>
                        </a:spcBef>
                        <a:spcAft>
                          <a:spcPts val="1000"/>
                        </a:spcAft>
                      </a:pPr>
                      <a:r>
                        <a:rPr lang="en-US" sz="1100" dirty="0">
                          <a:latin typeface="Alegreya Sans SC" pitchFamily="2" charset="0"/>
                          <a:ea typeface="Calibri"/>
                          <a:cs typeface="Times New Roman"/>
                        </a:rPr>
                        <a:t>fluid</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Sterile, screw-cap tube</a:t>
                      </a:r>
                    </a:p>
                  </a:txBody>
                  <a:tcPr marL="68580" marR="68580" marT="0" marB="0"/>
                </a:tc>
                <a:tc>
                  <a:txBody>
                    <a:bodyPr/>
                    <a:lstStyle/>
                    <a:p>
                      <a:pPr marL="0" marR="0">
                        <a:lnSpc>
                          <a:spcPct val="115000"/>
                        </a:lnSpc>
                        <a:spcBef>
                          <a:spcPts val="0"/>
                        </a:spcBef>
                        <a:spcAft>
                          <a:spcPts val="1000"/>
                        </a:spcAft>
                      </a:pPr>
                      <a:endParaRPr lang="en-US" sz="110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endParaRPr lang="en-US" sz="110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Immediately/RT</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Set up immediately</a:t>
                      </a:r>
                    </a:p>
                    <a:p>
                      <a:pPr marL="0" marR="0">
                        <a:lnSpc>
                          <a:spcPct val="115000"/>
                        </a:lnSpc>
                        <a:spcBef>
                          <a:spcPts val="0"/>
                        </a:spcBef>
                        <a:spcAft>
                          <a:spcPts val="1000"/>
                        </a:spcAft>
                      </a:pPr>
                      <a:r>
                        <a:rPr lang="en-US" sz="1100">
                          <a:latin typeface="Alegreya Sans SC" pitchFamily="2" charset="0"/>
                          <a:ea typeface="Calibri"/>
                          <a:cs typeface="Times New Roman"/>
                        </a:rPr>
                        <a:t>on receipt</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BA, CA, Mac, Sab, 7H10, thio</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Gram/ AO</a:t>
                      </a:r>
                    </a:p>
                  </a:txBody>
                  <a:tcPr marL="68580" marR="68580" marT="0" marB="0"/>
                </a:tc>
                <a:tc>
                  <a:txBody>
                    <a:bodyPr/>
                    <a:lstStyle/>
                    <a:p>
                      <a:endParaRPr lang="en-US" sz="1800">
                        <a:latin typeface="Alegreya Sans SC" pitchFamily="2" charset="0"/>
                      </a:endParaRPr>
                    </a:p>
                  </a:txBody>
                  <a:tcPr marT="45732" marB="45732"/>
                </a:tc>
              </a:tr>
              <a:tr h="2774242">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Abscess( lesion, wound, </a:t>
                      </a:r>
                      <a:r>
                        <a:rPr lang="en-US" sz="1100" dirty="0" err="1">
                          <a:latin typeface="Alegreya Sans SC" pitchFamily="2" charset="0"/>
                          <a:ea typeface="Calibri"/>
                          <a:cs typeface="Times New Roman"/>
                        </a:rPr>
                        <a:t>pustule,ulcer</a:t>
                      </a:r>
                      <a:r>
                        <a:rPr lang="en-US" sz="1100" dirty="0">
                          <a:latin typeface="Alegreya Sans SC" pitchFamily="2" charset="0"/>
                          <a:ea typeface="Calibri"/>
                          <a:cs typeface="Times New Roman"/>
                        </a:rPr>
                        <a:t>)</a:t>
                      </a:r>
                    </a:p>
                    <a:p>
                      <a:pPr marL="0" marR="0">
                        <a:lnSpc>
                          <a:spcPct val="115000"/>
                        </a:lnSpc>
                        <a:spcBef>
                          <a:spcPts val="0"/>
                        </a:spcBef>
                        <a:spcAft>
                          <a:spcPts val="1000"/>
                        </a:spcAft>
                      </a:pPr>
                      <a:r>
                        <a:rPr lang="en-US" sz="1100" dirty="0">
                          <a:latin typeface="Alegreya Sans SC" pitchFamily="2" charset="0"/>
                          <a:ea typeface="Calibri"/>
                          <a:cs typeface="Times New Roman"/>
                        </a:rPr>
                        <a:t>Superficial </a:t>
                      </a:r>
                    </a:p>
                    <a:p>
                      <a:pPr marL="0" marR="0">
                        <a:lnSpc>
                          <a:spcPct val="115000"/>
                        </a:lnSpc>
                        <a:spcBef>
                          <a:spcPts val="0"/>
                        </a:spcBef>
                        <a:spcAft>
                          <a:spcPts val="1000"/>
                        </a:spcAft>
                      </a:pPr>
                      <a:r>
                        <a:rPr lang="en-US" sz="1100" dirty="0">
                          <a:latin typeface="Alegreya Sans SC" pitchFamily="2" charset="0"/>
                          <a:ea typeface="Calibri"/>
                          <a:cs typeface="Times New Roman"/>
                        </a:rPr>
                        <a:t>Deep</a:t>
                      </a:r>
                    </a:p>
                  </a:txBody>
                  <a:tcPr marL="68580" marR="68580" marT="0" marB="0"/>
                </a:tc>
                <a:tc>
                  <a:txBody>
                    <a:bodyPr/>
                    <a:lstStyle/>
                    <a:p>
                      <a:pPr marL="0" marR="0">
                        <a:lnSpc>
                          <a:spcPct val="115000"/>
                        </a:lnSpc>
                        <a:spcBef>
                          <a:spcPts val="0"/>
                        </a:spcBef>
                        <a:spcAft>
                          <a:spcPts val="1000"/>
                        </a:spcAft>
                      </a:pPr>
                      <a:endParaRPr lang="en-US" sz="1100" dirty="0">
                        <a:latin typeface="Alegreya Sans SC" pitchFamily="2" charset="0"/>
                        <a:ea typeface="Calibri"/>
                        <a:cs typeface="Times New Roman"/>
                      </a:endParaRPr>
                    </a:p>
                    <a:p>
                      <a:pPr marL="0" marR="0">
                        <a:lnSpc>
                          <a:spcPct val="115000"/>
                        </a:lnSpc>
                        <a:spcBef>
                          <a:spcPts val="0"/>
                        </a:spcBef>
                        <a:spcAft>
                          <a:spcPts val="1000"/>
                        </a:spcAft>
                      </a:pPr>
                      <a:r>
                        <a:rPr lang="en-US" sz="1100" dirty="0">
                          <a:latin typeface="Alegreya Sans SC" pitchFamily="2" charset="0"/>
                          <a:ea typeface="Calibri"/>
                          <a:cs typeface="Times New Roman"/>
                        </a:rPr>
                        <a:t>Aerobic swab moistened with Stuart’s or Amie’s medium</a:t>
                      </a:r>
                    </a:p>
                    <a:p>
                      <a:pPr marL="0" marR="0">
                        <a:lnSpc>
                          <a:spcPct val="115000"/>
                        </a:lnSpc>
                        <a:spcBef>
                          <a:spcPts val="0"/>
                        </a:spcBef>
                        <a:spcAft>
                          <a:spcPts val="1000"/>
                        </a:spcAft>
                      </a:pPr>
                      <a:r>
                        <a:rPr lang="en-US" sz="1100" dirty="0">
                          <a:latin typeface="Alegreya Sans SC" pitchFamily="2" charset="0"/>
                          <a:ea typeface="Calibri"/>
                          <a:cs typeface="Times New Roman"/>
                        </a:rPr>
                        <a:t>Anaerobic transporter</a:t>
                      </a:r>
                    </a:p>
                  </a:txBody>
                  <a:tcPr marL="68580" marR="68580" marT="0" marB="0"/>
                </a:tc>
                <a:tc>
                  <a:txBody>
                    <a:bodyPr/>
                    <a:lstStyle/>
                    <a:p>
                      <a:pPr marL="0" marR="0">
                        <a:lnSpc>
                          <a:spcPct val="115000"/>
                        </a:lnSpc>
                        <a:spcBef>
                          <a:spcPts val="0"/>
                        </a:spcBef>
                        <a:spcAft>
                          <a:spcPts val="1000"/>
                        </a:spcAft>
                      </a:pPr>
                      <a:endParaRPr lang="en-US" sz="1100" dirty="0">
                        <a:latin typeface="Alegreya Sans SC" pitchFamily="2" charset="0"/>
                        <a:ea typeface="Calibri"/>
                        <a:cs typeface="Times New Roman"/>
                      </a:endParaRPr>
                    </a:p>
                    <a:p>
                      <a:pPr marL="0" marR="0">
                        <a:lnSpc>
                          <a:spcPct val="115000"/>
                        </a:lnSpc>
                        <a:spcBef>
                          <a:spcPts val="0"/>
                        </a:spcBef>
                        <a:spcAft>
                          <a:spcPts val="1000"/>
                        </a:spcAft>
                      </a:pPr>
                      <a:r>
                        <a:rPr lang="en-US" sz="1100" dirty="0">
                          <a:latin typeface="Alegreya Sans SC" pitchFamily="2" charset="0"/>
                          <a:ea typeface="Calibri"/>
                          <a:cs typeface="Times New Roman"/>
                        </a:rPr>
                        <a:t>Wipe area with sterile saline or 70% alcohol</a:t>
                      </a:r>
                    </a:p>
                    <a:p>
                      <a:pPr marL="0" marR="0">
                        <a:lnSpc>
                          <a:spcPct val="115000"/>
                        </a:lnSpc>
                        <a:spcBef>
                          <a:spcPts val="0"/>
                        </a:spcBef>
                        <a:spcAft>
                          <a:spcPts val="1000"/>
                        </a:spcAft>
                      </a:pPr>
                      <a:r>
                        <a:rPr lang="en-US" sz="1100" dirty="0">
                          <a:latin typeface="Alegreya Sans SC" pitchFamily="2" charset="0"/>
                          <a:ea typeface="Calibri"/>
                          <a:cs typeface="Times New Roman"/>
                        </a:rPr>
                        <a:t>Wipe area with sterile saline or 70% alcohol</a:t>
                      </a:r>
                    </a:p>
                  </a:txBody>
                  <a:tcPr marL="68580" marR="68580" marT="0" marB="0"/>
                </a:tc>
                <a:tc>
                  <a:txBody>
                    <a:bodyPr/>
                    <a:lstStyle/>
                    <a:p>
                      <a:pPr marL="0" marR="0">
                        <a:lnSpc>
                          <a:spcPct val="115000"/>
                        </a:lnSpc>
                        <a:spcBef>
                          <a:spcPts val="0"/>
                        </a:spcBef>
                        <a:spcAft>
                          <a:spcPts val="1000"/>
                        </a:spcAft>
                      </a:pPr>
                      <a:endParaRPr lang="en-US" sz="1100" dirty="0">
                        <a:latin typeface="Alegreya Sans SC" pitchFamily="2" charset="0"/>
                        <a:ea typeface="Calibri"/>
                        <a:cs typeface="Times New Roman"/>
                      </a:endParaRPr>
                    </a:p>
                    <a:p>
                      <a:pPr marL="0" marR="0">
                        <a:lnSpc>
                          <a:spcPct val="115000"/>
                        </a:lnSpc>
                        <a:spcBef>
                          <a:spcPts val="0"/>
                        </a:spcBef>
                        <a:spcAft>
                          <a:spcPts val="1000"/>
                        </a:spcAft>
                      </a:pPr>
                      <a:r>
                        <a:rPr lang="en-US" sz="1100" dirty="0">
                          <a:latin typeface="Alegreya Sans SC" pitchFamily="2" charset="0"/>
                          <a:ea typeface="Calibri"/>
                          <a:cs typeface="Times New Roman"/>
                        </a:rPr>
                        <a:t>Swab along leading edge of wound</a:t>
                      </a:r>
                    </a:p>
                    <a:p>
                      <a:pPr marL="0" marR="0">
                        <a:lnSpc>
                          <a:spcPct val="115000"/>
                        </a:lnSpc>
                        <a:spcBef>
                          <a:spcPts val="0"/>
                        </a:spcBef>
                        <a:spcAft>
                          <a:spcPts val="1000"/>
                        </a:spcAft>
                      </a:pPr>
                      <a:r>
                        <a:rPr lang="en-US" sz="1100" dirty="0">
                          <a:latin typeface="Alegreya Sans SC" pitchFamily="2" charset="0"/>
                          <a:ea typeface="Calibri"/>
                          <a:cs typeface="Times New Roman"/>
                        </a:rPr>
                        <a:t>Aspirate material from wall or excise tissue</a:t>
                      </a:r>
                    </a:p>
                  </a:txBody>
                  <a:tcPr marL="68580" marR="68580" marT="0" marB="0"/>
                </a:tc>
                <a:tc>
                  <a:txBody>
                    <a:bodyPr/>
                    <a:lstStyle/>
                    <a:p>
                      <a:pPr marL="0" marR="0">
                        <a:lnSpc>
                          <a:spcPct val="115000"/>
                        </a:lnSpc>
                        <a:spcBef>
                          <a:spcPts val="0"/>
                        </a:spcBef>
                        <a:spcAft>
                          <a:spcPts val="1000"/>
                        </a:spcAft>
                      </a:pPr>
                      <a:endParaRPr lang="en-US" sz="1100">
                        <a:latin typeface="Alegreya Sans SC" pitchFamily="2" charset="0"/>
                        <a:ea typeface="Calibri"/>
                        <a:cs typeface="Times New Roman"/>
                      </a:endParaRPr>
                    </a:p>
                    <a:p>
                      <a:pPr marL="0" marR="0">
                        <a:lnSpc>
                          <a:spcPct val="115000"/>
                        </a:lnSpc>
                        <a:spcBef>
                          <a:spcPts val="0"/>
                        </a:spcBef>
                        <a:spcAft>
                          <a:spcPts val="1000"/>
                        </a:spcAft>
                      </a:pPr>
                      <a:r>
                        <a:rPr lang="en-US" sz="1100">
                          <a:latin typeface="Alegreya Sans SC" pitchFamily="2" charset="0"/>
                          <a:ea typeface="Calibri"/>
                          <a:cs typeface="Times New Roman"/>
                        </a:rPr>
                        <a:t>Within 24 hrs/RT</a:t>
                      </a:r>
                    </a:p>
                    <a:p>
                      <a:pPr marL="0" marR="0">
                        <a:lnSpc>
                          <a:spcPct val="115000"/>
                        </a:lnSpc>
                        <a:spcBef>
                          <a:spcPts val="0"/>
                        </a:spcBef>
                        <a:spcAft>
                          <a:spcPts val="1000"/>
                        </a:spcAft>
                      </a:pPr>
                      <a:r>
                        <a:rPr lang="en-US" sz="1100">
                          <a:latin typeface="Alegreya Sans SC" pitchFamily="2" charset="0"/>
                          <a:ea typeface="Calibri"/>
                          <a:cs typeface="Times New Roman"/>
                        </a:rPr>
                        <a:t>Within 24 hrs/RT</a:t>
                      </a:r>
                    </a:p>
                  </a:txBody>
                  <a:tcPr marL="68580" marR="68580" marT="0" marB="0"/>
                </a:tc>
                <a:tc>
                  <a:txBody>
                    <a:bodyPr/>
                    <a:lstStyle/>
                    <a:p>
                      <a:pPr marL="0" marR="0">
                        <a:lnSpc>
                          <a:spcPct val="115000"/>
                        </a:lnSpc>
                        <a:spcBef>
                          <a:spcPts val="0"/>
                        </a:spcBef>
                        <a:spcAft>
                          <a:spcPts val="1000"/>
                        </a:spcAft>
                      </a:pPr>
                      <a:endParaRPr lang="en-US" sz="1100">
                        <a:latin typeface="Alegreya Sans SC" pitchFamily="2" charset="0"/>
                        <a:ea typeface="Calibri"/>
                        <a:cs typeface="Times New Roman"/>
                      </a:endParaRPr>
                    </a:p>
                    <a:p>
                      <a:pPr marL="0" marR="0">
                        <a:lnSpc>
                          <a:spcPct val="115000"/>
                        </a:lnSpc>
                        <a:spcBef>
                          <a:spcPts val="0"/>
                        </a:spcBef>
                        <a:spcAft>
                          <a:spcPts val="1000"/>
                        </a:spcAft>
                      </a:pPr>
                      <a:r>
                        <a:rPr lang="en-US" sz="1100">
                          <a:latin typeface="Alegreya Sans SC" pitchFamily="2" charset="0"/>
                          <a:ea typeface="Calibri"/>
                          <a:cs typeface="Times New Roman"/>
                        </a:rPr>
                        <a:t>24 hrs/ RT</a:t>
                      </a:r>
                    </a:p>
                    <a:p>
                      <a:pPr marL="0" marR="0">
                        <a:lnSpc>
                          <a:spcPct val="115000"/>
                        </a:lnSpc>
                        <a:spcBef>
                          <a:spcPts val="0"/>
                        </a:spcBef>
                        <a:spcAft>
                          <a:spcPts val="1000"/>
                        </a:spcAft>
                      </a:pPr>
                      <a:r>
                        <a:rPr lang="en-US" sz="1100">
                          <a:latin typeface="Alegreya Sans SC" pitchFamily="2" charset="0"/>
                          <a:ea typeface="Calibri"/>
                          <a:cs typeface="Times New Roman"/>
                        </a:rPr>
                        <a:t>24 hrs/RT</a:t>
                      </a:r>
                    </a:p>
                  </a:txBody>
                  <a:tcPr marL="68580" marR="68580" marT="0" marB="0"/>
                </a:tc>
                <a:tc>
                  <a:txBody>
                    <a:bodyPr/>
                    <a:lstStyle/>
                    <a:p>
                      <a:pPr marL="0" marR="0">
                        <a:lnSpc>
                          <a:spcPct val="115000"/>
                        </a:lnSpc>
                        <a:spcBef>
                          <a:spcPts val="0"/>
                        </a:spcBef>
                        <a:spcAft>
                          <a:spcPts val="1000"/>
                        </a:spcAft>
                      </a:pPr>
                      <a:endParaRPr lang="en-US" sz="1100">
                        <a:latin typeface="Alegreya Sans SC" pitchFamily="2" charset="0"/>
                        <a:ea typeface="Calibri"/>
                        <a:cs typeface="Times New Roman"/>
                      </a:endParaRPr>
                    </a:p>
                    <a:p>
                      <a:pPr marL="0" marR="0">
                        <a:lnSpc>
                          <a:spcPct val="115000"/>
                        </a:lnSpc>
                        <a:spcBef>
                          <a:spcPts val="0"/>
                        </a:spcBef>
                        <a:spcAft>
                          <a:spcPts val="1000"/>
                        </a:spcAft>
                      </a:pPr>
                      <a:r>
                        <a:rPr lang="en-US" sz="1100">
                          <a:latin typeface="Alegreya Sans SC" pitchFamily="2" charset="0"/>
                          <a:ea typeface="Calibri"/>
                          <a:cs typeface="Times New Roman"/>
                        </a:rPr>
                        <a:t>BA, CA, Mac</a:t>
                      </a:r>
                    </a:p>
                    <a:p>
                      <a:pPr marL="0" marR="0">
                        <a:lnSpc>
                          <a:spcPct val="115000"/>
                        </a:lnSpc>
                        <a:spcBef>
                          <a:spcPts val="0"/>
                        </a:spcBef>
                        <a:spcAft>
                          <a:spcPts val="1000"/>
                        </a:spcAft>
                      </a:pPr>
                      <a:r>
                        <a:rPr lang="en-US" sz="1100">
                          <a:latin typeface="Alegreya Sans SC" pitchFamily="2" charset="0"/>
                          <a:ea typeface="Calibri"/>
                          <a:cs typeface="Times New Roman"/>
                        </a:rPr>
                        <a:t>BA, CA, Mac, Ana, thio</a:t>
                      </a:r>
                    </a:p>
                  </a:txBody>
                  <a:tcPr marL="68580" marR="68580" marT="0" marB="0"/>
                </a:tc>
                <a:tc>
                  <a:txBody>
                    <a:bodyPr/>
                    <a:lstStyle/>
                    <a:p>
                      <a:pPr marL="0" marR="0">
                        <a:lnSpc>
                          <a:spcPct val="115000"/>
                        </a:lnSpc>
                        <a:spcBef>
                          <a:spcPts val="0"/>
                        </a:spcBef>
                        <a:spcAft>
                          <a:spcPts val="1000"/>
                        </a:spcAft>
                      </a:pPr>
                      <a:endParaRPr lang="en-US" sz="1100">
                        <a:latin typeface="Alegreya Sans SC" pitchFamily="2" charset="0"/>
                        <a:ea typeface="Calibri"/>
                        <a:cs typeface="Times New Roman"/>
                      </a:endParaRPr>
                    </a:p>
                    <a:p>
                      <a:pPr marL="0" marR="0">
                        <a:lnSpc>
                          <a:spcPct val="115000"/>
                        </a:lnSpc>
                        <a:spcBef>
                          <a:spcPts val="0"/>
                        </a:spcBef>
                        <a:spcAft>
                          <a:spcPts val="1000"/>
                        </a:spcAft>
                      </a:pPr>
                      <a:r>
                        <a:rPr lang="en-US" sz="1100">
                          <a:latin typeface="Alegreya Sans SC" pitchFamily="2" charset="0"/>
                          <a:ea typeface="Calibri"/>
                          <a:cs typeface="Times New Roman"/>
                        </a:rPr>
                        <a:t>Gram</a:t>
                      </a:r>
                    </a:p>
                    <a:p>
                      <a:pPr marL="0" marR="0">
                        <a:lnSpc>
                          <a:spcPct val="115000"/>
                        </a:lnSpc>
                        <a:spcBef>
                          <a:spcPts val="0"/>
                        </a:spcBef>
                        <a:spcAft>
                          <a:spcPts val="1000"/>
                        </a:spcAft>
                      </a:pPr>
                      <a:r>
                        <a:rPr lang="en-US" sz="1100">
                          <a:latin typeface="Alegreya Sans SC" pitchFamily="2" charset="0"/>
                          <a:ea typeface="Calibri"/>
                          <a:cs typeface="Times New Roman"/>
                        </a:rPr>
                        <a:t>Gram</a:t>
                      </a:r>
                    </a:p>
                  </a:txBody>
                  <a:tcPr marL="68580" marR="68580" marT="0" marB="0"/>
                </a:tc>
                <a:tc>
                  <a:txBody>
                    <a:bodyPr/>
                    <a:lstStyle/>
                    <a:p>
                      <a:pPr marL="0" marR="0">
                        <a:lnSpc>
                          <a:spcPct val="115000"/>
                        </a:lnSpc>
                        <a:spcBef>
                          <a:spcPts val="0"/>
                        </a:spcBef>
                        <a:spcAft>
                          <a:spcPts val="1000"/>
                        </a:spcAft>
                      </a:pPr>
                      <a:endParaRPr lang="en-US" sz="1100" dirty="0">
                        <a:latin typeface="Alegreya Sans SC" pitchFamily="2" charset="0"/>
                        <a:ea typeface="Calibri"/>
                        <a:cs typeface="Times New Roman"/>
                      </a:endParaRPr>
                    </a:p>
                    <a:p>
                      <a:pPr marL="0" marR="0">
                        <a:lnSpc>
                          <a:spcPct val="115000"/>
                        </a:lnSpc>
                        <a:spcBef>
                          <a:spcPts val="0"/>
                        </a:spcBef>
                        <a:spcAft>
                          <a:spcPts val="1000"/>
                        </a:spcAft>
                      </a:pPr>
                      <a:r>
                        <a:rPr lang="en-US" sz="1100" dirty="0">
                          <a:latin typeface="Alegreya Sans SC" pitchFamily="2" charset="0"/>
                          <a:ea typeface="Calibri"/>
                          <a:cs typeface="Times New Roman"/>
                        </a:rPr>
                        <a:t>Add CNA if smear suggests mixed gram positive and gram negative flora</a:t>
                      </a:r>
                    </a:p>
                  </a:txBody>
                  <a:tcPr marL="68580" marR="68580" marT="0" marB="0"/>
                </a:tc>
              </a:tr>
              <a:tr h="2451280">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Blood or Bone marrow</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Blood culture media set (aerobic and anaerobic bottle) or Vacutainer tube with SPS</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Disinfect venipuncture site with 70% alcohol and disinfectant such as betadine</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Draw blood at time of febrile episode; draw two sets from right and left arms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Within 2 </a:t>
                      </a:r>
                      <a:r>
                        <a:rPr lang="en-US" sz="1100" dirty="0" err="1">
                          <a:latin typeface="Alegreya Sans SC" pitchFamily="2" charset="0"/>
                          <a:ea typeface="Calibri"/>
                          <a:cs typeface="Times New Roman"/>
                        </a:rPr>
                        <a:t>hrs</a:t>
                      </a:r>
                      <a:r>
                        <a:rPr lang="en-US" sz="1100" dirty="0">
                          <a:latin typeface="Alegreya Sans SC" pitchFamily="2" charset="0"/>
                          <a:ea typeface="Calibri"/>
                          <a:cs typeface="Times New Roman"/>
                        </a:rPr>
                        <a:t>/ RT</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Must be incubated at 37⁰C on receipt in laboratory</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Blood culture bottles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AO or </a:t>
                      </a:r>
                      <a:r>
                        <a:rPr lang="en-US" sz="1100" dirty="0" err="1">
                          <a:latin typeface="Alegreya Sans SC" pitchFamily="2" charset="0"/>
                          <a:ea typeface="Calibri"/>
                          <a:cs typeface="Times New Roman"/>
                        </a:rPr>
                        <a:t>Giemsa</a:t>
                      </a:r>
                      <a:endParaRPr lang="en-US" sz="1100" dirty="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Other considerations: brucellosis, tularemia, cell-wall- deficient bacteria, </a:t>
                      </a:r>
                      <a:r>
                        <a:rPr lang="en-US" sz="1100" dirty="0" err="1">
                          <a:latin typeface="Alegreya Sans SC" pitchFamily="2" charset="0"/>
                          <a:ea typeface="Calibri"/>
                          <a:cs typeface="Times New Roman"/>
                        </a:rPr>
                        <a:t>leptospirosis</a:t>
                      </a:r>
                      <a:r>
                        <a:rPr lang="en-US" sz="1100" dirty="0">
                          <a:latin typeface="Alegreya Sans SC" pitchFamily="2" charset="0"/>
                          <a:ea typeface="Calibri"/>
                          <a:cs typeface="Times New Roman"/>
                        </a:rPr>
                        <a:t>, or AFB</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73501268"/>
              </p:ext>
            </p:extLst>
          </p:nvPr>
        </p:nvGraphicFramePr>
        <p:xfrm>
          <a:off x="-1" y="0"/>
          <a:ext cx="9144000" cy="6858000"/>
        </p:xfrm>
        <a:graphic>
          <a:graphicData uri="http://schemas.openxmlformats.org/drawingml/2006/table">
            <a:tbl>
              <a:tblPr firstRow="1" bandRow="1">
                <a:tableStyleId>{5C22544A-7EE6-4342-B048-85BDC9FD1C3A}</a:tableStyleId>
              </a:tblPr>
              <a:tblGrid>
                <a:gridCol w="838201"/>
                <a:gridCol w="914400"/>
                <a:gridCol w="990600"/>
                <a:gridCol w="914400"/>
                <a:gridCol w="1143000"/>
                <a:gridCol w="1066800"/>
                <a:gridCol w="1295400"/>
                <a:gridCol w="914400"/>
                <a:gridCol w="1066799"/>
              </a:tblGrid>
              <a:tr h="739002">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Specimen</a:t>
                      </a:r>
                    </a:p>
                  </a:txBody>
                  <a:tcPr marL="68582" marR="68582"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Container</a:t>
                      </a:r>
                    </a:p>
                  </a:txBody>
                  <a:tcPr marL="68582" marR="68582"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Patient preparation</a:t>
                      </a:r>
                    </a:p>
                  </a:txBody>
                  <a:tcPr marL="68582" marR="68582"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Special instructions</a:t>
                      </a:r>
                    </a:p>
                  </a:txBody>
                  <a:tcPr marL="68582" marR="68582"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Transportation to laboratory</a:t>
                      </a:r>
                    </a:p>
                  </a:txBody>
                  <a:tcPr marL="68582" marR="68582"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Storage prior to processing</a:t>
                      </a:r>
                    </a:p>
                  </a:txBody>
                  <a:tcPr marL="68582" marR="68582"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Primary plating media</a:t>
                      </a:r>
                    </a:p>
                  </a:txBody>
                  <a:tcPr marL="68582" marR="68582"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Direct examination</a:t>
                      </a:r>
                    </a:p>
                  </a:txBody>
                  <a:tcPr marL="68582" marR="68582"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Comments</a:t>
                      </a:r>
                    </a:p>
                  </a:txBody>
                  <a:tcPr marL="68582" marR="68582" marT="0" marB="0"/>
                </a:tc>
              </a:tr>
              <a:tr h="3387012">
                <a:tc>
                  <a:txBody>
                    <a:bodyPr/>
                    <a:lstStyle/>
                    <a:p>
                      <a:pPr marL="0" marR="0" algn="ctr">
                        <a:lnSpc>
                          <a:spcPct val="115000"/>
                        </a:lnSpc>
                        <a:spcBef>
                          <a:spcPts val="0"/>
                        </a:spcBef>
                        <a:spcAft>
                          <a:spcPts val="1000"/>
                        </a:spcAft>
                      </a:pPr>
                      <a:r>
                        <a:rPr lang="en-US" sz="900" dirty="0">
                          <a:latin typeface="Alegreya Sans SC" pitchFamily="2" charset="0"/>
                          <a:ea typeface="Calibri"/>
                          <a:cs typeface="Times New Roman"/>
                        </a:rPr>
                        <a:t>Body Fluids</a:t>
                      </a:r>
                    </a:p>
                    <a:p>
                      <a:pPr marL="0" marR="0">
                        <a:lnSpc>
                          <a:spcPct val="115000"/>
                        </a:lnSpc>
                        <a:spcBef>
                          <a:spcPts val="0"/>
                        </a:spcBef>
                        <a:spcAft>
                          <a:spcPts val="1000"/>
                        </a:spcAft>
                      </a:pPr>
                      <a:r>
                        <a:rPr lang="en-US" sz="900" dirty="0">
                          <a:latin typeface="Alegreya Sans SC" pitchFamily="2" charset="0"/>
                          <a:ea typeface="Calibri"/>
                          <a:cs typeface="Times New Roman"/>
                        </a:rPr>
                        <a:t>Amniotic, abdominal, </a:t>
                      </a:r>
                      <a:r>
                        <a:rPr lang="en-US" sz="900" dirty="0" err="1">
                          <a:latin typeface="Alegreya Sans SC" pitchFamily="2" charset="0"/>
                          <a:ea typeface="Calibri"/>
                          <a:cs typeface="Times New Roman"/>
                        </a:rPr>
                        <a:t>ascitis</a:t>
                      </a:r>
                      <a:r>
                        <a:rPr lang="en-US" sz="900" dirty="0">
                          <a:latin typeface="Alegreya Sans SC" pitchFamily="2" charset="0"/>
                          <a:ea typeface="Calibri"/>
                          <a:cs typeface="Times New Roman"/>
                        </a:rPr>
                        <a:t> (peritoneal), bile, joint (synovial), pericardial, pleural</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Sterile, screw-cap tube or anaerobic transporter</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Disinfect skin before aspirating specimen</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Needle aspiration</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Immediately/ RT</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Plate as soon as received</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BA, CA, </a:t>
                      </a:r>
                      <a:r>
                        <a:rPr lang="en-US" sz="900" dirty="0" err="1" smtClean="0">
                          <a:latin typeface="Alegreya Sans SC" pitchFamily="2" charset="0"/>
                          <a:ea typeface="Calibri"/>
                          <a:cs typeface="Times New Roman"/>
                        </a:rPr>
                        <a:t>Mac,lAna</a:t>
                      </a:r>
                      <a:r>
                        <a:rPr lang="en-US" sz="900" dirty="0">
                          <a:latin typeface="Alegreya Sans SC" pitchFamily="2" charset="0"/>
                          <a:ea typeface="Calibri"/>
                          <a:cs typeface="Times New Roman"/>
                        </a:rPr>
                        <a:t>, </a:t>
                      </a:r>
                      <a:r>
                        <a:rPr lang="en-US" sz="900" dirty="0" err="1">
                          <a:latin typeface="Alegreya Sans SC" pitchFamily="2" charset="0"/>
                          <a:ea typeface="Calibri"/>
                          <a:cs typeface="Times New Roman"/>
                        </a:rPr>
                        <a:t>thio</a:t>
                      </a:r>
                      <a:r>
                        <a:rPr lang="en-US" sz="900" dirty="0">
                          <a:latin typeface="Alegreya Sans SC" pitchFamily="2" charset="0"/>
                          <a:ea typeface="Calibri"/>
                          <a:cs typeface="Times New Roman"/>
                        </a:rPr>
                        <a:t>. May substitute an </a:t>
                      </a:r>
                      <a:r>
                        <a:rPr lang="en-US" sz="900" dirty="0" smtClean="0">
                          <a:latin typeface="Alegreya Sans SC" pitchFamily="2" charset="0"/>
                          <a:ea typeface="Calibri"/>
                          <a:cs typeface="Times New Roman"/>
                        </a:rPr>
                        <a:t>aerobic </a:t>
                      </a:r>
                      <a:r>
                        <a:rPr lang="en-US" sz="900" dirty="0">
                          <a:latin typeface="Alegreya Sans SC" pitchFamily="2" charset="0"/>
                          <a:ea typeface="Calibri"/>
                          <a:cs typeface="Times New Roman"/>
                        </a:rPr>
                        <a:t>&amp; anaerobic blood </a:t>
                      </a:r>
                      <a:r>
                        <a:rPr lang="en-US" sz="900" dirty="0" smtClean="0">
                          <a:latin typeface="Alegreya Sans SC" pitchFamily="2" charset="0"/>
                          <a:ea typeface="Calibri"/>
                          <a:cs typeface="Times New Roman"/>
                        </a:rPr>
                        <a:t>culture </a:t>
                      </a:r>
                      <a:r>
                        <a:rPr lang="en-US" sz="900" dirty="0">
                          <a:latin typeface="Alegreya Sans SC" pitchFamily="2" charset="0"/>
                          <a:ea typeface="Calibri"/>
                          <a:cs typeface="Times New Roman"/>
                        </a:rPr>
                        <a:t>bottle set for peritoneal and synovial fluids</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Gram</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May need to concentrate by centrifugation or filtration- stain &amp; culture sediment</a:t>
                      </a:r>
                    </a:p>
                  </a:txBody>
                  <a:tcPr marL="68582" marR="68582" marT="0" marB="0"/>
                </a:tc>
              </a:tr>
              <a:tr h="1007730">
                <a:tc>
                  <a:txBody>
                    <a:bodyPr/>
                    <a:lstStyle/>
                    <a:p>
                      <a:pPr marL="0" marR="0" algn="ctr">
                        <a:lnSpc>
                          <a:spcPct val="115000"/>
                        </a:lnSpc>
                        <a:spcBef>
                          <a:spcPts val="0"/>
                        </a:spcBef>
                        <a:spcAft>
                          <a:spcPts val="1000"/>
                        </a:spcAft>
                      </a:pPr>
                      <a:r>
                        <a:rPr lang="en-US" sz="900" dirty="0">
                          <a:latin typeface="Alegreya Sans SC" pitchFamily="2" charset="0"/>
                          <a:ea typeface="Calibri"/>
                          <a:cs typeface="Times New Roman"/>
                        </a:rPr>
                        <a:t>Bone </a:t>
                      </a:r>
                    </a:p>
                  </a:txBody>
                  <a:tcPr marL="68582" marR="68582"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Sterile, screw-cap container</a:t>
                      </a:r>
                    </a:p>
                  </a:txBody>
                  <a:tcPr marL="68582" marR="68582"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Disinfect skin before surgical procedure</a:t>
                      </a:r>
                    </a:p>
                  </a:txBody>
                  <a:tcPr marL="68582" marR="68582"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Take sample from affected area for biopsy</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Immediately/RT</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Plate as soon as received</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BA, CA, Mac, </a:t>
                      </a:r>
                      <a:r>
                        <a:rPr lang="en-US" sz="900" dirty="0" err="1">
                          <a:latin typeface="Alegreya Sans SC" pitchFamily="2" charset="0"/>
                          <a:ea typeface="Calibri"/>
                          <a:cs typeface="Times New Roman"/>
                        </a:rPr>
                        <a:t>thio</a:t>
                      </a:r>
                      <a:endParaRPr lang="en-US" sz="900" dirty="0">
                        <a:latin typeface="Alegreya Sans SC" pitchFamily="2" charset="0"/>
                        <a:ea typeface="Calibri"/>
                        <a:cs typeface="Times New Roman"/>
                      </a:endParaRPr>
                    </a:p>
                  </a:txBody>
                  <a:tcPr marL="68582" marR="68582"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Gram</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May need to homogenize</a:t>
                      </a:r>
                    </a:p>
                  </a:txBody>
                  <a:tcPr marL="68582" marR="68582" marT="0" marB="0"/>
                </a:tc>
              </a:tr>
              <a:tr h="1724256">
                <a:tc>
                  <a:txBody>
                    <a:bodyPr/>
                    <a:lstStyle/>
                    <a:p>
                      <a:pPr marL="0" marR="0" algn="ctr">
                        <a:lnSpc>
                          <a:spcPct val="115000"/>
                        </a:lnSpc>
                        <a:spcBef>
                          <a:spcPts val="0"/>
                        </a:spcBef>
                        <a:spcAft>
                          <a:spcPts val="1000"/>
                        </a:spcAft>
                      </a:pPr>
                      <a:r>
                        <a:rPr lang="en-US" sz="900" dirty="0">
                          <a:latin typeface="Alegreya Sans SC" pitchFamily="2" charset="0"/>
                          <a:ea typeface="Calibri"/>
                          <a:cs typeface="Times New Roman"/>
                        </a:rPr>
                        <a:t>Cerebrospinal fluid</a:t>
                      </a:r>
                    </a:p>
                  </a:txBody>
                  <a:tcPr marL="68582" marR="68582"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Sterile, screw –cap tube</a:t>
                      </a:r>
                    </a:p>
                  </a:txBody>
                  <a:tcPr marL="68582" marR="68582"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Disinfect skin before aspirating specimen</a:t>
                      </a:r>
                    </a:p>
                  </a:txBody>
                  <a:tcPr marL="68582" marR="68582"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Consider rapid testing.eg, Gram stain,cryptococcaol antigen </a:t>
                      </a:r>
                    </a:p>
                  </a:txBody>
                  <a:tcPr marL="68582" marR="68582"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Immediately/RT</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6 </a:t>
                      </a:r>
                      <a:r>
                        <a:rPr lang="en-US" sz="900" dirty="0" err="1">
                          <a:latin typeface="Alegreya Sans SC" pitchFamily="2" charset="0"/>
                          <a:ea typeface="Calibri"/>
                          <a:cs typeface="Times New Roman"/>
                        </a:rPr>
                        <a:t>hrs</a:t>
                      </a:r>
                      <a:r>
                        <a:rPr lang="en-US" sz="900" dirty="0">
                          <a:latin typeface="Alegreya Sans SC" pitchFamily="2" charset="0"/>
                          <a:ea typeface="Calibri"/>
                          <a:cs typeface="Times New Roman"/>
                        </a:rPr>
                        <a:t>/37⁰C except for viruses, which can be held at 4⁰C for </a:t>
                      </a:r>
                      <a:r>
                        <a:rPr lang="en-US" sz="900" dirty="0" err="1">
                          <a:latin typeface="Alegreya Sans SC" pitchFamily="2" charset="0"/>
                          <a:ea typeface="Calibri"/>
                          <a:cs typeface="Times New Roman"/>
                        </a:rPr>
                        <a:t>upto</a:t>
                      </a:r>
                      <a:r>
                        <a:rPr lang="en-US" sz="900" dirty="0">
                          <a:latin typeface="Alegreya Sans SC" pitchFamily="2" charset="0"/>
                          <a:ea typeface="Calibri"/>
                          <a:cs typeface="Times New Roman"/>
                        </a:rPr>
                        <a:t> 3 days.</a:t>
                      </a:r>
                    </a:p>
                  </a:txBody>
                  <a:tcPr marL="68582" marR="68582"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BA, CA, </a:t>
                      </a:r>
                      <a:r>
                        <a:rPr lang="en-US" sz="900" dirty="0" err="1">
                          <a:latin typeface="Alegreya Sans SC" pitchFamily="2" charset="0"/>
                          <a:ea typeface="Calibri"/>
                          <a:cs typeface="Times New Roman"/>
                        </a:rPr>
                        <a:t>thio</a:t>
                      </a:r>
                      <a:endParaRPr lang="en-US" sz="900" dirty="0">
                        <a:latin typeface="Alegreya Sans SC" pitchFamily="2" charset="0"/>
                        <a:ea typeface="Calibri"/>
                        <a:cs typeface="Times New Roman"/>
                      </a:endParaRPr>
                    </a:p>
                  </a:txBody>
                  <a:tcPr marL="68582" marR="68582"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Gram- best sensitivity by cytocentrifugation</a:t>
                      </a:r>
                    </a:p>
                  </a:txBody>
                  <a:tcPr marL="68582" marR="68582" marT="0" marB="0"/>
                </a:tc>
                <a:tc>
                  <a:txBody>
                    <a:bodyPr/>
                    <a:lstStyle/>
                    <a:p>
                      <a:pPr marL="0" marR="0">
                        <a:lnSpc>
                          <a:spcPct val="115000"/>
                        </a:lnSpc>
                        <a:spcBef>
                          <a:spcPts val="0"/>
                        </a:spcBef>
                        <a:spcAft>
                          <a:spcPts val="1000"/>
                        </a:spcAft>
                      </a:pPr>
                      <a:endParaRPr lang="en-US" sz="900" dirty="0">
                        <a:latin typeface="Alegreya Sans SC" pitchFamily="2" charset="0"/>
                        <a:ea typeface="Calibri"/>
                        <a:cs typeface="Times New Roman"/>
                      </a:endParaRPr>
                    </a:p>
                  </a:txBody>
                  <a:tcPr marL="68582" marR="68582" marT="0" marB="0"/>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2413556"/>
              </p:ext>
            </p:extLst>
          </p:nvPr>
        </p:nvGraphicFramePr>
        <p:xfrm>
          <a:off x="-1" y="0"/>
          <a:ext cx="9144000" cy="68580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gridCol w="1016000"/>
              </a:tblGrid>
              <a:tr h="582544">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Specimen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Container</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Patient preparation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Special instructions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Transportation to laboratory</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Storage prior to processing</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Primary plating media</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Direct examination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Comments</a:t>
                      </a:r>
                    </a:p>
                  </a:txBody>
                  <a:tcPr marL="68580" marR="68580" marT="0" marB="0"/>
                </a:tc>
              </a:tr>
              <a:tr h="2846456">
                <a:tc>
                  <a:txBody>
                    <a:bodyPr/>
                    <a:lstStyle/>
                    <a:p>
                      <a:pPr marL="0" marR="0" algn="ctr">
                        <a:lnSpc>
                          <a:spcPct val="115000"/>
                        </a:lnSpc>
                        <a:spcBef>
                          <a:spcPts val="0"/>
                        </a:spcBef>
                        <a:spcAft>
                          <a:spcPts val="1000"/>
                        </a:spcAft>
                      </a:pPr>
                      <a:r>
                        <a:rPr lang="en-US" sz="1000" dirty="0">
                          <a:latin typeface="Alegreya Sans SC" pitchFamily="2" charset="0"/>
                          <a:ea typeface="Calibri"/>
                          <a:cs typeface="Times New Roman"/>
                        </a:rPr>
                        <a:t>Ear</a:t>
                      </a:r>
                    </a:p>
                    <a:p>
                      <a:pPr marL="0" marR="0" algn="ctr">
                        <a:lnSpc>
                          <a:spcPct val="115000"/>
                        </a:lnSpc>
                        <a:spcBef>
                          <a:spcPts val="0"/>
                        </a:spcBef>
                        <a:spcAft>
                          <a:spcPts val="1000"/>
                        </a:spcAft>
                      </a:pPr>
                      <a:r>
                        <a:rPr lang="en-US" sz="1000" dirty="0">
                          <a:latin typeface="Alegreya Sans SC" pitchFamily="2" charset="0"/>
                          <a:ea typeface="Calibri"/>
                          <a:cs typeface="Times New Roman"/>
                        </a:rPr>
                        <a:t>Inner</a:t>
                      </a:r>
                    </a:p>
                    <a:p>
                      <a:pPr marL="0" marR="0" algn="ctr">
                        <a:lnSpc>
                          <a:spcPct val="115000"/>
                        </a:lnSpc>
                        <a:spcBef>
                          <a:spcPts val="0"/>
                        </a:spcBef>
                        <a:spcAft>
                          <a:spcPts val="1000"/>
                        </a:spcAft>
                      </a:pPr>
                      <a:r>
                        <a:rPr lang="en-US" sz="1000" dirty="0">
                          <a:latin typeface="Alegreya Sans SC" pitchFamily="2" charset="0"/>
                          <a:ea typeface="Calibri"/>
                          <a:cs typeface="Times New Roman"/>
                        </a:rPr>
                        <a:t>Outer</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Sterile, screw-cap tube or anaerobic transporter</a:t>
                      </a:r>
                    </a:p>
                    <a:p>
                      <a:pPr marL="0" marR="0">
                        <a:lnSpc>
                          <a:spcPct val="115000"/>
                        </a:lnSpc>
                        <a:spcBef>
                          <a:spcPts val="0"/>
                        </a:spcBef>
                        <a:spcAft>
                          <a:spcPts val="1000"/>
                        </a:spcAft>
                      </a:pPr>
                      <a:r>
                        <a:rPr lang="en-US" sz="1000" dirty="0">
                          <a:latin typeface="Alegreya Sans SC" pitchFamily="2" charset="0"/>
                          <a:ea typeface="Calibri"/>
                          <a:cs typeface="Times New Roman"/>
                        </a:rPr>
                        <a:t>Aerobic swab moistened with Stuart’s or Amie’s medium</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Clean ear canal with mild soap solution before </a:t>
                      </a:r>
                      <a:r>
                        <a:rPr lang="en-US" sz="1000" dirty="0" err="1">
                          <a:latin typeface="Alegreya Sans SC" pitchFamily="2" charset="0"/>
                          <a:ea typeface="Calibri"/>
                          <a:cs typeface="Times New Roman"/>
                        </a:rPr>
                        <a:t>myringotomy</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Wipe away crust with sterile saline</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Aspirate material behind drum with syringe if ear drum intact; use swab to collect material from ruptured ear drum.</a:t>
                      </a:r>
                    </a:p>
                    <a:p>
                      <a:pPr marL="0" marR="0">
                        <a:lnSpc>
                          <a:spcPct val="115000"/>
                        </a:lnSpc>
                        <a:spcBef>
                          <a:spcPts val="0"/>
                        </a:spcBef>
                        <a:spcAft>
                          <a:spcPts val="1000"/>
                        </a:spcAft>
                      </a:pPr>
                      <a:r>
                        <a:rPr lang="en-US" sz="1000" dirty="0">
                          <a:latin typeface="Alegreya Sans SC" pitchFamily="2" charset="0"/>
                          <a:ea typeface="Calibri"/>
                          <a:cs typeface="Times New Roman"/>
                        </a:rPr>
                        <a:t>Firmly rotate swab in outer canal     </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Immediately/RT</a:t>
                      </a:r>
                    </a:p>
                    <a:p>
                      <a:pPr marL="0" marR="0">
                        <a:lnSpc>
                          <a:spcPct val="115000"/>
                        </a:lnSpc>
                        <a:spcBef>
                          <a:spcPts val="0"/>
                        </a:spcBef>
                        <a:spcAft>
                          <a:spcPts val="1000"/>
                        </a:spcAft>
                      </a:pPr>
                      <a:r>
                        <a:rPr lang="en-US" sz="1000" dirty="0">
                          <a:latin typeface="Alegreya Sans SC" pitchFamily="2" charset="0"/>
                          <a:ea typeface="Calibri"/>
                          <a:cs typeface="Times New Roman"/>
                        </a:rPr>
                        <a:t>Immediately/RT</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6 hrs/RT</a:t>
                      </a:r>
                    </a:p>
                    <a:p>
                      <a:pPr marL="0" marR="0">
                        <a:lnSpc>
                          <a:spcPct val="115000"/>
                        </a:lnSpc>
                        <a:spcBef>
                          <a:spcPts val="0"/>
                        </a:spcBef>
                        <a:spcAft>
                          <a:spcPts val="1000"/>
                        </a:spcAft>
                      </a:pPr>
                      <a:r>
                        <a:rPr lang="en-US" sz="1000">
                          <a:latin typeface="Alegreya Sans SC" pitchFamily="2" charset="0"/>
                          <a:ea typeface="Calibri"/>
                          <a:cs typeface="Times New Roman"/>
                        </a:rPr>
                        <a:t>24 hrs/RT</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BA, CA,Mac, thio</a:t>
                      </a:r>
                    </a:p>
                    <a:p>
                      <a:pPr marL="0" marR="0">
                        <a:lnSpc>
                          <a:spcPct val="115000"/>
                        </a:lnSpc>
                        <a:spcBef>
                          <a:spcPts val="0"/>
                        </a:spcBef>
                        <a:spcAft>
                          <a:spcPts val="1000"/>
                        </a:spcAft>
                      </a:pPr>
                      <a:r>
                        <a:rPr lang="en-US" sz="1000">
                          <a:latin typeface="Alegreya Sans SC" pitchFamily="2" charset="0"/>
                          <a:ea typeface="Calibri"/>
                          <a:cs typeface="Times New Roman"/>
                        </a:rPr>
                        <a:t>BA, CA,Mac</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Gram</a:t>
                      </a:r>
                    </a:p>
                    <a:p>
                      <a:pPr marL="0" marR="0">
                        <a:lnSpc>
                          <a:spcPct val="115000"/>
                        </a:lnSpc>
                        <a:spcBef>
                          <a:spcPts val="0"/>
                        </a:spcBef>
                        <a:spcAft>
                          <a:spcPts val="1000"/>
                        </a:spcAft>
                      </a:pPr>
                      <a:r>
                        <a:rPr lang="en-US" sz="1000" dirty="0">
                          <a:latin typeface="Alegreya Sans SC" pitchFamily="2" charset="0"/>
                          <a:ea typeface="Calibri"/>
                          <a:cs typeface="Times New Roman"/>
                        </a:rPr>
                        <a:t>Gram</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Add anaerobic culture plates for </a:t>
                      </a:r>
                      <a:r>
                        <a:rPr lang="en-US" sz="1000" dirty="0" err="1">
                          <a:latin typeface="Alegreya Sans SC" pitchFamily="2" charset="0"/>
                          <a:ea typeface="Calibri"/>
                          <a:cs typeface="Times New Roman"/>
                        </a:rPr>
                        <a:t>tympanocentesis</a:t>
                      </a:r>
                      <a:r>
                        <a:rPr lang="en-US" sz="1000" dirty="0">
                          <a:latin typeface="Alegreya Sans SC" pitchFamily="2" charset="0"/>
                          <a:ea typeface="Calibri"/>
                          <a:cs typeface="Times New Roman"/>
                        </a:rPr>
                        <a:t> specimens</a:t>
                      </a:r>
                    </a:p>
                  </a:txBody>
                  <a:tcPr marL="68580" marR="68580" marT="0" marB="0"/>
                </a:tc>
              </a:tr>
              <a:tr h="3429000">
                <a:tc>
                  <a:txBody>
                    <a:bodyPr/>
                    <a:lstStyle/>
                    <a:p>
                      <a:pPr marL="0" marR="0" algn="ctr">
                        <a:lnSpc>
                          <a:spcPct val="115000"/>
                        </a:lnSpc>
                        <a:spcBef>
                          <a:spcPts val="0"/>
                        </a:spcBef>
                        <a:spcAft>
                          <a:spcPts val="1000"/>
                        </a:spcAft>
                      </a:pPr>
                      <a:r>
                        <a:rPr lang="en-US" sz="1000" dirty="0">
                          <a:latin typeface="Alegreya Sans SC" pitchFamily="2" charset="0"/>
                          <a:ea typeface="Calibri"/>
                          <a:cs typeface="Times New Roman"/>
                        </a:rPr>
                        <a:t>Eye</a:t>
                      </a:r>
                    </a:p>
                    <a:p>
                      <a:pPr marL="0" marR="0" algn="ctr">
                        <a:lnSpc>
                          <a:spcPct val="115000"/>
                        </a:lnSpc>
                        <a:spcBef>
                          <a:spcPts val="0"/>
                        </a:spcBef>
                        <a:spcAft>
                          <a:spcPts val="1000"/>
                        </a:spcAft>
                      </a:pPr>
                      <a:r>
                        <a:rPr lang="en-US" sz="1000" dirty="0">
                          <a:latin typeface="Alegreya Sans SC" pitchFamily="2" charset="0"/>
                          <a:ea typeface="Calibri"/>
                          <a:cs typeface="Times New Roman"/>
                        </a:rPr>
                        <a:t>Conjunctiva</a:t>
                      </a:r>
                    </a:p>
                    <a:p>
                      <a:pPr marL="0" marR="0">
                        <a:lnSpc>
                          <a:spcPct val="115000"/>
                        </a:lnSpc>
                        <a:spcBef>
                          <a:spcPts val="0"/>
                        </a:spcBef>
                        <a:spcAft>
                          <a:spcPts val="1000"/>
                        </a:spcAft>
                      </a:pPr>
                      <a:r>
                        <a:rPr lang="en-US" sz="1000" dirty="0">
                          <a:latin typeface="Alegreya Sans SC" pitchFamily="2" charset="0"/>
                          <a:ea typeface="Calibri"/>
                          <a:cs typeface="Times New Roman"/>
                        </a:rPr>
                        <a:t>Corneal scrapings</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Aerobic swab moistened with Stuart’s or Amie’s medium</a:t>
                      </a:r>
                    </a:p>
                    <a:p>
                      <a:pPr marL="0" marR="0">
                        <a:lnSpc>
                          <a:spcPct val="115000"/>
                        </a:lnSpc>
                        <a:spcBef>
                          <a:spcPts val="0"/>
                        </a:spcBef>
                        <a:spcAft>
                          <a:spcPts val="1000"/>
                        </a:spcAft>
                      </a:pPr>
                      <a:r>
                        <a:rPr lang="en-US" sz="1000">
                          <a:latin typeface="Alegreya Sans SC" pitchFamily="2" charset="0"/>
                          <a:ea typeface="Calibri"/>
                          <a:cs typeface="Times New Roman"/>
                        </a:rPr>
                        <a:t>Beside inoculation of BA, CA, Sab, 7H10, thio</a:t>
                      </a:r>
                    </a:p>
                  </a:txBody>
                  <a:tcPr marL="68580" marR="68580" marT="0" marB="0"/>
                </a:tc>
                <a:tc>
                  <a:txBody>
                    <a:bodyPr/>
                    <a:lstStyle/>
                    <a:p>
                      <a:pPr marL="0" marR="0">
                        <a:lnSpc>
                          <a:spcPct val="115000"/>
                        </a:lnSpc>
                        <a:spcBef>
                          <a:spcPts val="0"/>
                        </a:spcBef>
                        <a:spcAft>
                          <a:spcPts val="1000"/>
                        </a:spcAft>
                      </a:pPr>
                      <a:endParaRPr lang="en-US" sz="1000">
                        <a:latin typeface="Alegreya Sans SC" pitchFamily="2" charset="0"/>
                        <a:ea typeface="Calibri"/>
                        <a:cs typeface="Times New Roman"/>
                      </a:endParaRPr>
                    </a:p>
                    <a:p>
                      <a:pPr marL="0" marR="0">
                        <a:lnSpc>
                          <a:spcPct val="115000"/>
                        </a:lnSpc>
                        <a:spcBef>
                          <a:spcPts val="0"/>
                        </a:spcBef>
                        <a:spcAft>
                          <a:spcPts val="1000"/>
                        </a:spcAft>
                      </a:pPr>
                      <a:r>
                        <a:rPr lang="en-US" sz="1000">
                          <a:latin typeface="Alegreya Sans SC" pitchFamily="2" charset="0"/>
                          <a:ea typeface="Calibri"/>
                          <a:cs typeface="Times New Roman"/>
                        </a:rPr>
                        <a:t>Clinician should instill local anaesthetic before collection</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Sample both eyes; use swab premoistened with sterile saline</a:t>
                      </a:r>
                    </a:p>
                    <a:p>
                      <a:pPr marL="0" marR="0">
                        <a:lnSpc>
                          <a:spcPct val="115000"/>
                        </a:lnSpc>
                        <a:spcBef>
                          <a:spcPts val="0"/>
                        </a:spcBef>
                        <a:spcAft>
                          <a:spcPts val="1000"/>
                        </a:spcAft>
                      </a:pPr>
                      <a:r>
                        <a:rPr lang="en-US" sz="1000">
                          <a:latin typeface="Alegreya Sans SC" pitchFamily="2" charset="0"/>
                          <a:ea typeface="Calibri"/>
                          <a:cs typeface="Times New Roman"/>
                        </a:rPr>
                        <a:t>Sample both eyes; use swab premoistened with sterile saline</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Within 24 hrs/RT</a:t>
                      </a:r>
                    </a:p>
                    <a:p>
                      <a:pPr marL="0" marR="0">
                        <a:lnSpc>
                          <a:spcPct val="115000"/>
                        </a:lnSpc>
                        <a:spcBef>
                          <a:spcPts val="0"/>
                        </a:spcBef>
                        <a:spcAft>
                          <a:spcPts val="1000"/>
                        </a:spcAft>
                      </a:pPr>
                      <a:r>
                        <a:rPr lang="en-US" sz="1000">
                          <a:latin typeface="Alegreya Sans SC" pitchFamily="2" charset="0"/>
                          <a:ea typeface="Calibri"/>
                          <a:cs typeface="Times New Roman"/>
                        </a:rPr>
                        <a:t>Immediately/RT</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a:t>
                      </a:r>
                    </a:p>
                    <a:p>
                      <a:pPr marL="0" marR="0">
                        <a:lnSpc>
                          <a:spcPct val="115000"/>
                        </a:lnSpc>
                        <a:spcBef>
                          <a:spcPts val="0"/>
                        </a:spcBef>
                        <a:spcAft>
                          <a:spcPts val="1000"/>
                        </a:spcAft>
                      </a:pPr>
                      <a:r>
                        <a:rPr lang="en-US" sz="1000" dirty="0">
                          <a:latin typeface="Alegreya Sans SC" pitchFamily="2" charset="0"/>
                          <a:ea typeface="Calibri"/>
                          <a:cs typeface="Times New Roman"/>
                        </a:rPr>
                        <a:t>Must be incubated at 28°C or 37°C(other media) on receipt in laboratory</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BA, CA, Mac</a:t>
                      </a:r>
                    </a:p>
                    <a:p>
                      <a:pPr marL="0" marR="0">
                        <a:lnSpc>
                          <a:spcPct val="115000"/>
                        </a:lnSpc>
                        <a:spcBef>
                          <a:spcPts val="0"/>
                        </a:spcBef>
                        <a:spcAft>
                          <a:spcPts val="1000"/>
                        </a:spcAft>
                      </a:pPr>
                      <a:r>
                        <a:rPr lang="en-US" sz="1000" dirty="0">
                          <a:latin typeface="Alegreya Sans SC" pitchFamily="2" charset="0"/>
                          <a:ea typeface="Calibri"/>
                          <a:cs typeface="Times New Roman"/>
                        </a:rPr>
                        <a:t>BA, CA, Sab, 7H10,Ana, </a:t>
                      </a:r>
                      <a:r>
                        <a:rPr lang="en-US" sz="1000" dirty="0" err="1">
                          <a:latin typeface="Alegreya Sans SC" pitchFamily="2" charset="0"/>
                          <a:ea typeface="Calibri"/>
                          <a:cs typeface="Times New Roman"/>
                        </a:rPr>
                        <a:t>thio</a:t>
                      </a:r>
                      <a:endParaRPr lang="en-US" sz="1000" dirty="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Gram, AO, histologic </a:t>
                      </a:r>
                      <a:r>
                        <a:rPr lang="en-US" sz="1000" dirty="0" err="1">
                          <a:latin typeface="Alegreya Sans SC" pitchFamily="2" charset="0"/>
                          <a:ea typeface="Calibri"/>
                          <a:cs typeface="Times New Roman"/>
                        </a:rPr>
                        <a:t>stains,eg</a:t>
                      </a:r>
                      <a:r>
                        <a:rPr lang="en-US" sz="1000" dirty="0">
                          <a:latin typeface="Alegreya Sans SC" pitchFamily="2" charset="0"/>
                          <a:ea typeface="Calibri"/>
                          <a:cs typeface="Times New Roman"/>
                        </a:rPr>
                        <a:t>, </a:t>
                      </a:r>
                      <a:r>
                        <a:rPr lang="en-US" sz="1000" dirty="0" err="1">
                          <a:latin typeface="Alegreya Sans SC" pitchFamily="2" charset="0"/>
                          <a:ea typeface="Calibri"/>
                          <a:cs typeface="Times New Roman"/>
                        </a:rPr>
                        <a:t>Giemsa</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Gram/AO</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Other considerations: Chlamydia </a:t>
                      </a:r>
                      <a:r>
                        <a:rPr lang="en-US" sz="1000" dirty="0" err="1">
                          <a:latin typeface="Alegreya Sans SC" pitchFamily="2" charset="0"/>
                          <a:ea typeface="Calibri"/>
                          <a:cs typeface="Times New Roman"/>
                        </a:rPr>
                        <a:t>trachomatis</a:t>
                      </a:r>
                      <a:r>
                        <a:rPr lang="en-US" sz="1000" dirty="0">
                          <a:latin typeface="Alegreya Sans SC" pitchFamily="2" charset="0"/>
                          <a:ea typeface="Calibri"/>
                          <a:cs typeface="Times New Roman"/>
                        </a:rPr>
                        <a:t>, viruses and fungi</a:t>
                      </a:r>
                    </a:p>
                    <a:p>
                      <a:pPr marL="0" marR="0">
                        <a:lnSpc>
                          <a:spcPct val="115000"/>
                        </a:lnSpc>
                        <a:spcBef>
                          <a:spcPts val="0"/>
                        </a:spcBef>
                        <a:spcAft>
                          <a:spcPts val="1000"/>
                        </a:spcAft>
                      </a:pPr>
                      <a:r>
                        <a:rPr lang="en-US" sz="1000" dirty="0">
                          <a:latin typeface="Alegreya Sans SC" pitchFamily="2" charset="0"/>
                          <a:ea typeface="Calibri"/>
                          <a:cs typeface="Times New Roman"/>
                        </a:rPr>
                        <a:t>Other considerations: </a:t>
                      </a:r>
                      <a:r>
                        <a:rPr lang="en-US" sz="1000" dirty="0" err="1">
                          <a:latin typeface="Alegreya Sans SC" pitchFamily="2" charset="0"/>
                          <a:ea typeface="Calibri"/>
                          <a:cs typeface="Times New Roman"/>
                        </a:rPr>
                        <a:t>Acanthamoeba</a:t>
                      </a:r>
                      <a:r>
                        <a:rPr lang="en-US" sz="1000" dirty="0">
                          <a:latin typeface="Alegreya Sans SC" pitchFamily="2" charset="0"/>
                          <a:ea typeface="Calibri"/>
                          <a:cs typeface="Times New Roman"/>
                        </a:rPr>
                        <a:t> spp., herpes simplex viruses, Chlamydia </a:t>
                      </a:r>
                      <a:r>
                        <a:rPr lang="en-US" sz="1000" dirty="0" err="1">
                          <a:latin typeface="Alegreya Sans SC" pitchFamily="2" charset="0"/>
                          <a:ea typeface="Calibri"/>
                          <a:cs typeface="Times New Roman"/>
                        </a:rPr>
                        <a:t>trachomatis</a:t>
                      </a:r>
                      <a:r>
                        <a:rPr lang="en-US" sz="1000" dirty="0">
                          <a:latin typeface="Alegreya Sans SC" pitchFamily="2" charset="0"/>
                          <a:ea typeface="Calibri"/>
                          <a:cs typeface="Times New Roman"/>
                        </a:rPr>
                        <a:t> and fungi.</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b="1" dirty="0" smtClean="0">
                <a:latin typeface="Alegreya Sans SC" panose="00000500000000000000" pitchFamily="2" charset="0"/>
              </a:rPr>
              <a:t>Containers</a:t>
            </a:r>
          </a:p>
        </p:txBody>
      </p:sp>
      <p:sp>
        <p:nvSpPr>
          <p:cNvPr id="5123" name="Content Placeholder 2"/>
          <p:cNvSpPr>
            <a:spLocks noGrp="1"/>
          </p:cNvSpPr>
          <p:nvPr>
            <p:ph idx="1"/>
          </p:nvPr>
        </p:nvSpPr>
        <p:spPr>
          <a:xfrm>
            <a:off x="609600" y="1448920"/>
            <a:ext cx="8077200" cy="4525963"/>
          </a:xfrm>
        </p:spPr>
        <p:txBody>
          <a:bodyPr/>
          <a:lstStyle/>
          <a:p>
            <a:pPr eaLnBrk="1" hangingPunct="1"/>
            <a:r>
              <a:rPr lang="en-US" altLang="en-US" sz="2800" dirty="0" smtClean="0">
                <a:latin typeface="Alegreya Sans SC" panose="00000500000000000000" pitchFamily="2" charset="0"/>
              </a:rPr>
              <a:t>Specimen containers with adhesive labels &amp; printed request forms are usually supplied by the laboratory to its clinical users.</a:t>
            </a:r>
          </a:p>
          <a:p>
            <a:pPr eaLnBrk="1" hangingPunct="1"/>
            <a:r>
              <a:rPr lang="en-US" altLang="en-US" sz="2800" dirty="0" smtClean="0">
                <a:latin typeface="Alegreya Sans SC" panose="00000500000000000000" pitchFamily="2" charset="0"/>
              </a:rPr>
              <a:t>Re-usable glass containers are economical but disposable glass or plastic containers are generally used. </a:t>
            </a:r>
            <a:endParaRPr lang="en-US" altLang="en-US" sz="2800" dirty="0" smtClean="0">
              <a:latin typeface="Alegreya Sans SC" panose="00000500000000000000" pitchFamily="2" charset="0"/>
            </a:endParaRPr>
          </a:p>
          <a:p>
            <a:pPr eaLnBrk="1" hangingPunct="1"/>
            <a:r>
              <a:rPr lang="en-US" altLang="en-US" sz="2800" dirty="0" smtClean="0">
                <a:latin typeface="Alegreya Sans SC" panose="00000500000000000000" pitchFamily="2" charset="0"/>
              </a:rPr>
              <a:t>These are usually modifications of the old screw capped , cylindrical glass universal containers with a flat base &amp; a wide mouth. </a:t>
            </a:r>
          </a:p>
          <a:p>
            <a:pPr eaLnBrk="1" hangingPunct="1"/>
            <a:endParaRPr lang="en-US" altLang="en-US" sz="2800" dirty="0" smtClean="0">
              <a:latin typeface="Alegreya Sans SC" panose="00000500000000000000" pitchFamily="2"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21792128"/>
              </p:ext>
            </p:extLst>
          </p:nvPr>
        </p:nvGraphicFramePr>
        <p:xfrm>
          <a:off x="-1" y="1"/>
          <a:ext cx="9144000" cy="6857999"/>
        </p:xfrm>
        <a:graphic>
          <a:graphicData uri="http://schemas.openxmlformats.org/drawingml/2006/table">
            <a:tbl>
              <a:tblPr firstRow="1" bandRow="1">
                <a:tableStyleId>{5C22544A-7EE6-4342-B048-85BDC9FD1C3A}</a:tableStyleId>
              </a:tblPr>
              <a:tblGrid>
                <a:gridCol w="1016000"/>
                <a:gridCol w="889001"/>
                <a:gridCol w="914400"/>
                <a:gridCol w="1676400"/>
                <a:gridCol w="914400"/>
                <a:gridCol w="1066800"/>
                <a:gridCol w="914400"/>
                <a:gridCol w="914400"/>
                <a:gridCol w="838199"/>
              </a:tblGrid>
              <a:tr h="589006">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Specimen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Container</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Patient preparation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Special instructions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Transportation to laboratory</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Storage prior to processing</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Primary plating media</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Direct examination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Comments</a:t>
                      </a:r>
                    </a:p>
                  </a:txBody>
                  <a:tcPr marL="68580" marR="68580" marT="0" marB="0"/>
                </a:tc>
              </a:tr>
              <a:tr h="2027209">
                <a:tc>
                  <a:txBody>
                    <a:bodyPr/>
                    <a:lstStyle/>
                    <a:p>
                      <a:pPr marL="0" marR="0" algn="ctr">
                        <a:lnSpc>
                          <a:spcPct val="115000"/>
                        </a:lnSpc>
                        <a:spcBef>
                          <a:spcPts val="0"/>
                        </a:spcBef>
                        <a:spcAft>
                          <a:spcPts val="1000"/>
                        </a:spcAft>
                      </a:pPr>
                      <a:r>
                        <a:rPr lang="en-US" sz="900" dirty="0">
                          <a:latin typeface="Alegreya Sans SC" pitchFamily="2" charset="0"/>
                          <a:ea typeface="Calibri"/>
                          <a:cs typeface="Times New Roman"/>
                        </a:rPr>
                        <a:t>Foreign bodies</a:t>
                      </a:r>
                    </a:p>
                    <a:p>
                      <a:pPr marL="0" marR="0">
                        <a:lnSpc>
                          <a:spcPct val="115000"/>
                        </a:lnSpc>
                        <a:spcBef>
                          <a:spcPts val="0"/>
                        </a:spcBef>
                        <a:spcAft>
                          <a:spcPts val="1000"/>
                        </a:spcAft>
                      </a:pPr>
                      <a:r>
                        <a:rPr lang="en-US" sz="900" dirty="0">
                          <a:latin typeface="Alegreya Sans SC" pitchFamily="2" charset="0"/>
                          <a:ea typeface="Calibri"/>
                          <a:cs typeface="Times New Roman"/>
                        </a:rPr>
                        <a:t>IUD</a:t>
                      </a:r>
                    </a:p>
                    <a:p>
                      <a:pPr marL="0" marR="0">
                        <a:lnSpc>
                          <a:spcPct val="115000"/>
                        </a:lnSpc>
                        <a:spcBef>
                          <a:spcPts val="0"/>
                        </a:spcBef>
                        <a:spcAft>
                          <a:spcPts val="1000"/>
                        </a:spcAft>
                      </a:pPr>
                      <a:r>
                        <a:rPr lang="en-US" sz="900" dirty="0" err="1">
                          <a:latin typeface="Alegreya Sans SC" pitchFamily="2" charset="0"/>
                          <a:ea typeface="Calibri"/>
                          <a:cs typeface="Times New Roman"/>
                        </a:rPr>
                        <a:t>IVcatheters</a:t>
                      </a:r>
                      <a:r>
                        <a:rPr lang="en-US" sz="900" dirty="0">
                          <a:latin typeface="Alegreya Sans SC" pitchFamily="2" charset="0"/>
                          <a:ea typeface="Calibri"/>
                          <a:cs typeface="Times New Roman"/>
                        </a:rPr>
                        <a:t>, pins, prosthetic  valves</a:t>
                      </a:r>
                    </a:p>
                  </a:txBody>
                  <a:tcPr marL="68580" marR="68580" marT="0" marB="0"/>
                </a:tc>
                <a:tc>
                  <a:txBody>
                    <a:bodyPr/>
                    <a:lstStyle/>
                    <a:p>
                      <a:pPr marL="0" marR="0">
                        <a:lnSpc>
                          <a:spcPct val="115000"/>
                        </a:lnSpc>
                        <a:spcBef>
                          <a:spcPts val="0"/>
                        </a:spcBef>
                        <a:spcAft>
                          <a:spcPts val="1000"/>
                        </a:spcAft>
                      </a:pPr>
                      <a:endParaRPr lang="en-US" sz="900" dirty="0">
                        <a:latin typeface="Alegreya Sans SC" pitchFamily="2" charset="0"/>
                        <a:ea typeface="Calibri"/>
                        <a:cs typeface="Times New Roman"/>
                      </a:endParaRPr>
                    </a:p>
                    <a:p>
                      <a:pPr marL="0" marR="0">
                        <a:lnSpc>
                          <a:spcPct val="115000"/>
                        </a:lnSpc>
                        <a:spcBef>
                          <a:spcPts val="0"/>
                        </a:spcBef>
                        <a:spcAft>
                          <a:spcPts val="1000"/>
                        </a:spcAft>
                      </a:pPr>
                      <a:r>
                        <a:rPr lang="en-US" sz="900" dirty="0">
                          <a:latin typeface="Alegreya Sans SC" pitchFamily="2" charset="0"/>
                          <a:ea typeface="Calibri"/>
                          <a:cs typeface="Times New Roman"/>
                        </a:rPr>
                        <a:t>Sterile, screw-cap container</a:t>
                      </a:r>
                    </a:p>
                    <a:p>
                      <a:pPr marL="0" marR="0">
                        <a:lnSpc>
                          <a:spcPct val="115000"/>
                        </a:lnSpc>
                        <a:spcBef>
                          <a:spcPts val="0"/>
                        </a:spcBef>
                        <a:spcAft>
                          <a:spcPts val="1000"/>
                        </a:spcAft>
                      </a:pPr>
                      <a:r>
                        <a:rPr lang="en-US" sz="900" dirty="0">
                          <a:latin typeface="Alegreya Sans SC" pitchFamily="2" charset="0"/>
                          <a:ea typeface="Calibri"/>
                          <a:cs typeface="Times New Roman"/>
                        </a:rPr>
                        <a:t>Sterile, screw-cap container</a:t>
                      </a:r>
                    </a:p>
                  </a:txBody>
                  <a:tcPr marL="68580" marR="68580" marT="0" marB="0"/>
                </a:tc>
                <a:tc>
                  <a:txBody>
                    <a:bodyPr/>
                    <a:lstStyle/>
                    <a:p>
                      <a:pPr marL="0" marR="0">
                        <a:lnSpc>
                          <a:spcPct val="115000"/>
                        </a:lnSpc>
                        <a:spcBef>
                          <a:spcPts val="0"/>
                        </a:spcBef>
                        <a:spcAft>
                          <a:spcPts val="1000"/>
                        </a:spcAft>
                      </a:pPr>
                      <a:endParaRPr lang="en-US" sz="900" dirty="0">
                        <a:latin typeface="Alegreya Sans SC" pitchFamily="2" charset="0"/>
                        <a:ea typeface="Calibri"/>
                        <a:cs typeface="Times New Roman"/>
                      </a:endParaRPr>
                    </a:p>
                    <a:p>
                      <a:pPr marL="0" marR="0">
                        <a:lnSpc>
                          <a:spcPct val="115000"/>
                        </a:lnSpc>
                        <a:spcBef>
                          <a:spcPts val="0"/>
                        </a:spcBef>
                        <a:spcAft>
                          <a:spcPts val="1000"/>
                        </a:spcAft>
                      </a:pPr>
                      <a:r>
                        <a:rPr lang="en-US" sz="900" dirty="0">
                          <a:latin typeface="Alegreya Sans SC" pitchFamily="2" charset="0"/>
                          <a:ea typeface="Calibri"/>
                          <a:cs typeface="Times New Roman"/>
                        </a:rPr>
                        <a:t>Disinfect skin before removal</a:t>
                      </a:r>
                    </a:p>
                    <a:p>
                      <a:pPr marL="0" marR="0">
                        <a:lnSpc>
                          <a:spcPct val="115000"/>
                        </a:lnSpc>
                        <a:spcBef>
                          <a:spcPts val="0"/>
                        </a:spcBef>
                        <a:spcAft>
                          <a:spcPts val="1000"/>
                        </a:spcAft>
                      </a:pPr>
                      <a:r>
                        <a:rPr lang="en-US" sz="900" dirty="0">
                          <a:latin typeface="Alegreya Sans SC" pitchFamily="2" charset="0"/>
                          <a:ea typeface="Calibri"/>
                          <a:cs typeface="Times New Roman"/>
                        </a:rPr>
                        <a:t>Disinfect skin before removal</a:t>
                      </a:r>
                    </a:p>
                  </a:txBody>
                  <a:tcPr marL="68580" marR="68580" marT="0" marB="0"/>
                </a:tc>
                <a:tc>
                  <a:txBody>
                    <a:bodyPr/>
                    <a:lstStyle/>
                    <a:p>
                      <a:pPr marL="0" marR="0">
                        <a:lnSpc>
                          <a:spcPct val="115000"/>
                        </a:lnSpc>
                        <a:spcBef>
                          <a:spcPts val="0"/>
                        </a:spcBef>
                        <a:spcAft>
                          <a:spcPts val="1000"/>
                        </a:spcAft>
                      </a:pPr>
                      <a:endParaRPr lang="en-US" sz="900" dirty="0">
                        <a:latin typeface="Alegreya Sans SC" pitchFamily="2" charset="0"/>
                        <a:ea typeface="Calibri"/>
                        <a:cs typeface="Times New Roman"/>
                      </a:endParaRPr>
                    </a:p>
                    <a:p>
                      <a:pPr marL="0" marR="0">
                        <a:lnSpc>
                          <a:spcPct val="115000"/>
                        </a:lnSpc>
                        <a:spcBef>
                          <a:spcPts val="0"/>
                        </a:spcBef>
                        <a:spcAft>
                          <a:spcPts val="1000"/>
                        </a:spcAft>
                      </a:pPr>
                      <a:r>
                        <a:rPr lang="en-US" sz="900" dirty="0">
                          <a:latin typeface="Alegreya Sans SC" pitchFamily="2" charset="0"/>
                          <a:ea typeface="Calibri"/>
                          <a:cs typeface="Times New Roman"/>
                        </a:rPr>
                        <a:t>Do not culture Foley catheters; IV catheters are cultured quantitatively by rolling the segment back and forth across agar with sterile forceps 4 times; ≥ 15 colonies are associated with clinical significance.</a:t>
                      </a:r>
                    </a:p>
                  </a:txBody>
                  <a:tcPr marL="68580" marR="68580"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Immediately/RT</a:t>
                      </a:r>
                    </a:p>
                    <a:p>
                      <a:pPr marL="0" marR="0">
                        <a:lnSpc>
                          <a:spcPct val="115000"/>
                        </a:lnSpc>
                        <a:spcBef>
                          <a:spcPts val="0"/>
                        </a:spcBef>
                        <a:spcAft>
                          <a:spcPts val="1000"/>
                        </a:spcAft>
                      </a:pPr>
                      <a:r>
                        <a:rPr lang="en-US" sz="900" dirty="0">
                          <a:latin typeface="Alegreya Sans SC" pitchFamily="2" charset="0"/>
                          <a:ea typeface="Calibri"/>
                          <a:cs typeface="Times New Roman"/>
                        </a:rPr>
                        <a:t>Immediately/RT</a:t>
                      </a:r>
                    </a:p>
                  </a:txBody>
                  <a:tcPr marL="68580" marR="68580"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Plate as soon as received</a:t>
                      </a:r>
                    </a:p>
                    <a:p>
                      <a:pPr marL="0" marR="0">
                        <a:lnSpc>
                          <a:spcPct val="115000"/>
                        </a:lnSpc>
                        <a:spcBef>
                          <a:spcPts val="0"/>
                        </a:spcBef>
                        <a:spcAft>
                          <a:spcPts val="1000"/>
                        </a:spcAft>
                      </a:pPr>
                      <a:r>
                        <a:rPr lang="en-US" sz="900" dirty="0">
                          <a:latin typeface="Alegreya Sans SC" pitchFamily="2" charset="0"/>
                          <a:ea typeface="Calibri"/>
                          <a:cs typeface="Times New Roman"/>
                        </a:rPr>
                        <a:t>Plate as soon as received</a:t>
                      </a:r>
                    </a:p>
                  </a:txBody>
                  <a:tcPr marL="68580" marR="68580" marT="0" marB="0"/>
                </a:tc>
                <a:tc>
                  <a:txBody>
                    <a:bodyPr/>
                    <a:lstStyle/>
                    <a:p>
                      <a:pPr marL="0" marR="0">
                        <a:lnSpc>
                          <a:spcPct val="115000"/>
                        </a:lnSpc>
                        <a:spcBef>
                          <a:spcPts val="0"/>
                        </a:spcBef>
                        <a:spcAft>
                          <a:spcPts val="1000"/>
                        </a:spcAft>
                      </a:pPr>
                      <a:r>
                        <a:rPr lang="en-US" sz="900" dirty="0" err="1">
                          <a:latin typeface="Alegreya Sans SC" pitchFamily="2" charset="0"/>
                          <a:ea typeface="Calibri"/>
                          <a:cs typeface="Times New Roman"/>
                        </a:rPr>
                        <a:t>Thio</a:t>
                      </a:r>
                      <a:endParaRPr lang="en-US" sz="900" dirty="0">
                        <a:latin typeface="Alegreya Sans SC" pitchFamily="2" charset="0"/>
                        <a:ea typeface="Calibri"/>
                        <a:cs typeface="Times New Roman"/>
                      </a:endParaRPr>
                    </a:p>
                    <a:p>
                      <a:pPr marL="0" marR="0">
                        <a:lnSpc>
                          <a:spcPct val="115000"/>
                        </a:lnSpc>
                        <a:spcBef>
                          <a:spcPts val="0"/>
                        </a:spcBef>
                        <a:spcAft>
                          <a:spcPts val="1000"/>
                        </a:spcAft>
                      </a:pPr>
                      <a:r>
                        <a:rPr lang="en-US" sz="900" dirty="0">
                          <a:latin typeface="Alegreya Sans SC" pitchFamily="2" charset="0"/>
                          <a:ea typeface="Calibri"/>
                          <a:cs typeface="Times New Roman"/>
                        </a:rPr>
                        <a:t>BA, </a:t>
                      </a:r>
                      <a:r>
                        <a:rPr lang="en-US" sz="900" dirty="0" err="1">
                          <a:latin typeface="Alegreya Sans SC" pitchFamily="2" charset="0"/>
                          <a:ea typeface="Calibri"/>
                          <a:cs typeface="Times New Roman"/>
                        </a:rPr>
                        <a:t>Thio</a:t>
                      </a:r>
                      <a:endParaRPr lang="en-US" sz="900" dirty="0">
                        <a:latin typeface="Alegreya Sans SC" pitchFamily="2" charset="0"/>
                        <a:ea typeface="Calibri"/>
                        <a:cs typeface="Times New Roman"/>
                      </a:endParaRPr>
                    </a:p>
                  </a:txBody>
                  <a:tcPr marL="68580" marR="68580" marT="0" marB="0"/>
                </a:tc>
                <a:tc>
                  <a:txBody>
                    <a:bodyPr/>
                    <a:lstStyle/>
                    <a:p>
                      <a:endParaRPr lang="en-US" sz="900" dirty="0">
                        <a:latin typeface="Alegreya Sans SC" pitchFamily="2" charset="0"/>
                      </a:endParaRPr>
                    </a:p>
                  </a:txBody>
                  <a:tcPr marT="45721" marB="45721"/>
                </a:tc>
                <a:tc>
                  <a:txBody>
                    <a:bodyPr/>
                    <a:lstStyle/>
                    <a:p>
                      <a:endParaRPr lang="en-US" sz="900" dirty="0">
                        <a:latin typeface="Alegreya Sans SC" pitchFamily="2" charset="0"/>
                      </a:endParaRPr>
                    </a:p>
                  </a:txBody>
                  <a:tcPr marT="45721" marB="45721"/>
                </a:tc>
              </a:tr>
              <a:tr h="4241784">
                <a:tc>
                  <a:txBody>
                    <a:bodyPr/>
                    <a:lstStyle/>
                    <a:p>
                      <a:pPr marL="0" marR="0" algn="ctr">
                        <a:lnSpc>
                          <a:spcPct val="115000"/>
                        </a:lnSpc>
                        <a:spcBef>
                          <a:spcPts val="0"/>
                        </a:spcBef>
                        <a:spcAft>
                          <a:spcPts val="1000"/>
                        </a:spcAft>
                      </a:pPr>
                      <a:r>
                        <a:rPr lang="en-US" sz="900" dirty="0">
                          <a:latin typeface="Alegreya Sans SC" pitchFamily="2" charset="0"/>
                          <a:ea typeface="Calibri"/>
                          <a:cs typeface="Times New Roman"/>
                        </a:rPr>
                        <a:t>GI Tract</a:t>
                      </a:r>
                    </a:p>
                    <a:p>
                      <a:pPr marL="0" marR="0">
                        <a:lnSpc>
                          <a:spcPct val="115000"/>
                        </a:lnSpc>
                        <a:spcBef>
                          <a:spcPts val="0"/>
                        </a:spcBef>
                        <a:spcAft>
                          <a:spcPts val="1000"/>
                        </a:spcAft>
                      </a:pPr>
                      <a:r>
                        <a:rPr lang="en-US" sz="900" dirty="0">
                          <a:latin typeface="Alegreya Sans SC" pitchFamily="2" charset="0"/>
                          <a:ea typeface="Calibri"/>
                          <a:cs typeface="Times New Roman"/>
                        </a:rPr>
                        <a:t>Gastric aspirate </a:t>
                      </a:r>
                    </a:p>
                    <a:p>
                      <a:pPr marL="0" marR="0">
                        <a:lnSpc>
                          <a:spcPct val="115000"/>
                        </a:lnSpc>
                        <a:spcBef>
                          <a:spcPts val="0"/>
                        </a:spcBef>
                        <a:spcAft>
                          <a:spcPts val="1000"/>
                        </a:spcAft>
                      </a:pPr>
                      <a:r>
                        <a:rPr lang="en-US" sz="900" dirty="0">
                          <a:latin typeface="Alegreya Sans SC" pitchFamily="2" charset="0"/>
                          <a:ea typeface="Calibri"/>
                          <a:cs typeface="Times New Roman"/>
                        </a:rPr>
                        <a:t>Gastric biopsy</a:t>
                      </a:r>
                    </a:p>
                    <a:p>
                      <a:pPr marL="0" marR="0">
                        <a:lnSpc>
                          <a:spcPct val="115000"/>
                        </a:lnSpc>
                        <a:spcBef>
                          <a:spcPts val="0"/>
                        </a:spcBef>
                        <a:spcAft>
                          <a:spcPts val="1000"/>
                        </a:spcAft>
                      </a:pPr>
                      <a:r>
                        <a:rPr lang="en-US" sz="900" dirty="0">
                          <a:latin typeface="Alegreya Sans SC" pitchFamily="2" charset="0"/>
                          <a:ea typeface="Calibri"/>
                          <a:cs typeface="Times New Roman"/>
                        </a:rPr>
                        <a:t>Rectal swab</a:t>
                      </a:r>
                    </a:p>
                    <a:p>
                      <a:pPr marL="0" marR="0">
                        <a:lnSpc>
                          <a:spcPct val="115000"/>
                        </a:lnSpc>
                        <a:spcBef>
                          <a:spcPts val="0"/>
                        </a:spcBef>
                        <a:spcAft>
                          <a:spcPts val="1000"/>
                        </a:spcAft>
                      </a:pPr>
                      <a:r>
                        <a:rPr lang="en-US" sz="900" dirty="0">
                          <a:latin typeface="Alegreya Sans SC" pitchFamily="2" charset="0"/>
                          <a:ea typeface="Calibri"/>
                          <a:cs typeface="Times New Roman"/>
                        </a:rPr>
                        <a:t>Stool culture</a:t>
                      </a:r>
                    </a:p>
                  </a:txBody>
                  <a:tcPr marL="68580" marR="68580"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Sterile, screw-cap tube</a:t>
                      </a:r>
                    </a:p>
                    <a:p>
                      <a:pPr marL="0" marR="0">
                        <a:lnSpc>
                          <a:spcPct val="115000"/>
                        </a:lnSpc>
                        <a:spcBef>
                          <a:spcPts val="0"/>
                        </a:spcBef>
                        <a:spcAft>
                          <a:spcPts val="1000"/>
                        </a:spcAft>
                      </a:pPr>
                      <a:r>
                        <a:rPr lang="en-US" sz="900">
                          <a:latin typeface="Alegreya Sans SC" pitchFamily="2" charset="0"/>
                          <a:ea typeface="Calibri"/>
                          <a:cs typeface="Times New Roman"/>
                        </a:rPr>
                        <a:t>Sterile, screw-cap tube</a:t>
                      </a:r>
                    </a:p>
                    <a:p>
                      <a:pPr marL="0" marR="0">
                        <a:lnSpc>
                          <a:spcPct val="115000"/>
                        </a:lnSpc>
                        <a:spcBef>
                          <a:spcPts val="0"/>
                        </a:spcBef>
                        <a:spcAft>
                          <a:spcPts val="1000"/>
                        </a:spcAft>
                      </a:pPr>
                      <a:r>
                        <a:rPr lang="en-US" sz="900">
                          <a:latin typeface="Alegreya Sans SC" pitchFamily="2" charset="0"/>
                          <a:ea typeface="Calibri"/>
                          <a:cs typeface="Times New Roman"/>
                        </a:rPr>
                        <a:t>Swab placed In enteric transport medium\</a:t>
                      </a:r>
                    </a:p>
                    <a:p>
                      <a:pPr marL="0" marR="0">
                        <a:lnSpc>
                          <a:spcPct val="115000"/>
                        </a:lnSpc>
                        <a:spcBef>
                          <a:spcPts val="0"/>
                        </a:spcBef>
                        <a:spcAft>
                          <a:spcPts val="1000"/>
                        </a:spcAft>
                      </a:pPr>
                      <a:r>
                        <a:rPr lang="en-US" sz="900">
                          <a:latin typeface="Alegreya Sans SC" pitchFamily="2" charset="0"/>
                          <a:ea typeface="Calibri"/>
                          <a:cs typeface="Times New Roman"/>
                        </a:rPr>
                        <a:t>Clean, leak-proof container</a:t>
                      </a:r>
                    </a:p>
                  </a:txBody>
                  <a:tcPr marL="68580" marR="68580"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Collect in early AM before patient eats or gets out of bed</a:t>
                      </a:r>
                    </a:p>
                  </a:txBody>
                  <a:tcPr marL="68580" marR="68580" marT="0" marB="0"/>
                </a:tc>
                <a:tc>
                  <a:txBody>
                    <a:bodyPr/>
                    <a:lstStyle/>
                    <a:p>
                      <a:pPr marL="0" marR="0">
                        <a:lnSpc>
                          <a:spcPct val="115000"/>
                        </a:lnSpc>
                        <a:spcBef>
                          <a:spcPts val="0"/>
                        </a:spcBef>
                        <a:spcAft>
                          <a:spcPts val="1000"/>
                        </a:spcAft>
                      </a:pPr>
                      <a:r>
                        <a:rPr lang="en-US" sz="900">
                          <a:latin typeface="Alegreya Sans SC" pitchFamily="2" charset="0"/>
                          <a:ea typeface="Calibri"/>
                          <a:cs typeface="Times New Roman"/>
                        </a:rPr>
                        <a:t>Most gastric aspirates are on infants or are for AFB</a:t>
                      </a:r>
                    </a:p>
                    <a:p>
                      <a:pPr marL="0" marR="0">
                        <a:lnSpc>
                          <a:spcPct val="115000"/>
                        </a:lnSpc>
                        <a:spcBef>
                          <a:spcPts val="0"/>
                        </a:spcBef>
                        <a:spcAft>
                          <a:spcPts val="1000"/>
                        </a:spcAft>
                      </a:pPr>
                      <a:r>
                        <a:rPr lang="en-US" sz="900">
                          <a:latin typeface="Alegreya Sans SC" pitchFamily="2" charset="0"/>
                          <a:ea typeface="Calibri"/>
                          <a:cs typeface="Times New Roman"/>
                        </a:rPr>
                        <a:t>Rapid urease test or breath test for Helicobacter pylori</a:t>
                      </a:r>
                    </a:p>
                    <a:p>
                      <a:pPr marL="0" marR="0">
                        <a:lnSpc>
                          <a:spcPct val="115000"/>
                        </a:lnSpc>
                        <a:spcBef>
                          <a:spcPts val="0"/>
                        </a:spcBef>
                        <a:spcAft>
                          <a:spcPts val="1000"/>
                        </a:spcAft>
                      </a:pPr>
                      <a:r>
                        <a:rPr lang="en-US" sz="900">
                          <a:latin typeface="Alegreya Sans SC" pitchFamily="2" charset="0"/>
                          <a:ea typeface="Calibri"/>
                          <a:cs typeface="Times New Roman"/>
                        </a:rPr>
                        <a:t>Insert swab= 2.5 cm past anal sphincter</a:t>
                      </a:r>
                    </a:p>
                    <a:p>
                      <a:pPr marL="0" marR="0">
                        <a:lnSpc>
                          <a:spcPct val="115000"/>
                        </a:lnSpc>
                        <a:spcBef>
                          <a:spcPts val="0"/>
                        </a:spcBef>
                        <a:spcAft>
                          <a:spcPts val="1000"/>
                        </a:spcAft>
                      </a:pPr>
                      <a:r>
                        <a:rPr lang="en-US" sz="900">
                          <a:latin typeface="Alegreya Sans SC" pitchFamily="2" charset="0"/>
                          <a:ea typeface="Calibri"/>
                          <a:cs typeface="Times New Roman"/>
                        </a:rPr>
                        <a:t>Routine culture should include Salmonella, Shigella and Campylobacter; specify Vibrio, Aeromonas, Plesiomonas, Yersinia, Eschrichia coli O157: H7, if needed. </a:t>
                      </a:r>
                    </a:p>
                  </a:txBody>
                  <a:tcPr marL="68580" marR="68580"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Immediately/RT</a:t>
                      </a:r>
                    </a:p>
                    <a:p>
                      <a:pPr marL="0" marR="0">
                        <a:lnSpc>
                          <a:spcPct val="115000"/>
                        </a:lnSpc>
                        <a:spcBef>
                          <a:spcPts val="0"/>
                        </a:spcBef>
                        <a:spcAft>
                          <a:spcPts val="1000"/>
                        </a:spcAft>
                      </a:pPr>
                      <a:r>
                        <a:rPr lang="en-US" sz="900" dirty="0">
                          <a:latin typeface="Alegreya Sans SC" pitchFamily="2" charset="0"/>
                          <a:ea typeface="Calibri"/>
                          <a:cs typeface="Times New Roman"/>
                        </a:rPr>
                        <a:t>Immediately/4°C</a:t>
                      </a:r>
                    </a:p>
                    <a:p>
                      <a:pPr marL="0" marR="0">
                        <a:lnSpc>
                          <a:spcPct val="115000"/>
                        </a:lnSpc>
                        <a:spcBef>
                          <a:spcPts val="0"/>
                        </a:spcBef>
                        <a:spcAft>
                          <a:spcPts val="1000"/>
                        </a:spcAft>
                      </a:pPr>
                      <a:r>
                        <a:rPr lang="en-US" sz="900" dirty="0">
                          <a:latin typeface="Alegreya Sans SC" pitchFamily="2" charset="0"/>
                          <a:ea typeface="Calibri"/>
                          <a:cs typeface="Times New Roman"/>
                        </a:rPr>
                        <a:t>Within 24 </a:t>
                      </a:r>
                      <a:r>
                        <a:rPr lang="en-US" sz="900" dirty="0" err="1">
                          <a:latin typeface="Alegreya Sans SC" pitchFamily="2" charset="0"/>
                          <a:ea typeface="Calibri"/>
                          <a:cs typeface="Times New Roman"/>
                        </a:rPr>
                        <a:t>hrs</a:t>
                      </a:r>
                      <a:r>
                        <a:rPr lang="en-US" sz="900" dirty="0">
                          <a:latin typeface="Alegreya Sans SC" pitchFamily="2" charset="0"/>
                          <a:ea typeface="Calibri"/>
                          <a:cs typeface="Times New Roman"/>
                        </a:rPr>
                        <a:t>/ 4°C</a:t>
                      </a:r>
                    </a:p>
                    <a:p>
                      <a:pPr marL="0" marR="0">
                        <a:lnSpc>
                          <a:spcPct val="115000"/>
                        </a:lnSpc>
                        <a:spcBef>
                          <a:spcPts val="0"/>
                        </a:spcBef>
                        <a:spcAft>
                          <a:spcPts val="1000"/>
                        </a:spcAft>
                      </a:pPr>
                      <a:r>
                        <a:rPr lang="en-US" sz="900" dirty="0">
                          <a:latin typeface="Alegreya Sans SC" pitchFamily="2" charset="0"/>
                          <a:ea typeface="Calibri"/>
                          <a:cs typeface="Times New Roman"/>
                        </a:rPr>
                        <a:t>Within 24 </a:t>
                      </a:r>
                      <a:r>
                        <a:rPr lang="en-US" sz="900" dirty="0" err="1">
                          <a:latin typeface="Alegreya Sans SC" pitchFamily="2" charset="0"/>
                          <a:ea typeface="Calibri"/>
                          <a:cs typeface="Times New Roman"/>
                        </a:rPr>
                        <a:t>hrs</a:t>
                      </a:r>
                      <a:r>
                        <a:rPr lang="en-US" sz="900" dirty="0">
                          <a:latin typeface="Alegreya Sans SC" pitchFamily="2" charset="0"/>
                          <a:ea typeface="Calibri"/>
                          <a:cs typeface="Times New Roman"/>
                        </a:rPr>
                        <a:t>/ 4°C</a:t>
                      </a:r>
                    </a:p>
                  </a:txBody>
                  <a:tcPr marL="68580" marR="68580"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Must be neutralized within 1 </a:t>
                      </a:r>
                      <a:r>
                        <a:rPr lang="en-US" sz="900" dirty="0" err="1">
                          <a:latin typeface="Alegreya Sans SC" pitchFamily="2" charset="0"/>
                          <a:ea typeface="Calibri"/>
                          <a:cs typeface="Times New Roman"/>
                        </a:rPr>
                        <a:t>hr</a:t>
                      </a:r>
                      <a:r>
                        <a:rPr lang="en-US" sz="900" dirty="0">
                          <a:latin typeface="Alegreya Sans SC" pitchFamily="2" charset="0"/>
                          <a:ea typeface="Calibri"/>
                          <a:cs typeface="Times New Roman"/>
                        </a:rPr>
                        <a:t> of collection</a:t>
                      </a:r>
                    </a:p>
                    <a:p>
                      <a:pPr marL="0" marR="0">
                        <a:lnSpc>
                          <a:spcPct val="115000"/>
                        </a:lnSpc>
                        <a:spcBef>
                          <a:spcPts val="0"/>
                        </a:spcBef>
                        <a:spcAft>
                          <a:spcPts val="1000"/>
                        </a:spcAft>
                      </a:pPr>
                      <a:r>
                        <a:rPr lang="en-US" sz="900" dirty="0">
                          <a:latin typeface="Alegreya Sans SC" pitchFamily="2" charset="0"/>
                          <a:ea typeface="Calibri"/>
                          <a:cs typeface="Times New Roman"/>
                        </a:rPr>
                        <a:t>Must be set up immediately on receipt</a:t>
                      </a:r>
                    </a:p>
                    <a:p>
                      <a:pPr marL="0" marR="0">
                        <a:lnSpc>
                          <a:spcPct val="115000"/>
                        </a:lnSpc>
                        <a:spcBef>
                          <a:spcPts val="0"/>
                        </a:spcBef>
                        <a:spcAft>
                          <a:spcPts val="1000"/>
                        </a:spcAft>
                      </a:pPr>
                      <a:r>
                        <a:rPr lang="en-US" sz="900" dirty="0">
                          <a:latin typeface="Alegreya Sans SC" pitchFamily="2" charset="0"/>
                          <a:ea typeface="Calibri"/>
                          <a:cs typeface="Times New Roman"/>
                        </a:rPr>
                        <a:t>72 </a:t>
                      </a:r>
                      <a:r>
                        <a:rPr lang="en-US" sz="900" dirty="0" err="1">
                          <a:latin typeface="Alegreya Sans SC" pitchFamily="2" charset="0"/>
                          <a:ea typeface="Calibri"/>
                          <a:cs typeface="Times New Roman"/>
                        </a:rPr>
                        <a:t>hrs</a:t>
                      </a:r>
                      <a:r>
                        <a:rPr lang="en-US" sz="900" dirty="0">
                          <a:latin typeface="Alegreya Sans SC" pitchFamily="2" charset="0"/>
                          <a:ea typeface="Calibri"/>
                          <a:cs typeface="Times New Roman"/>
                        </a:rPr>
                        <a:t>/4° C</a:t>
                      </a:r>
                    </a:p>
                    <a:p>
                      <a:pPr marL="0" marR="0">
                        <a:lnSpc>
                          <a:spcPct val="115000"/>
                        </a:lnSpc>
                        <a:spcBef>
                          <a:spcPts val="0"/>
                        </a:spcBef>
                        <a:spcAft>
                          <a:spcPts val="1000"/>
                        </a:spcAft>
                      </a:pPr>
                      <a:r>
                        <a:rPr lang="en-US" sz="900" dirty="0">
                          <a:latin typeface="Alegreya Sans SC" pitchFamily="2" charset="0"/>
                          <a:ea typeface="Calibri"/>
                          <a:cs typeface="Times New Roman"/>
                        </a:rPr>
                        <a:t>72 </a:t>
                      </a:r>
                      <a:r>
                        <a:rPr lang="en-US" sz="900" dirty="0" err="1">
                          <a:latin typeface="Alegreya Sans SC" pitchFamily="2" charset="0"/>
                          <a:ea typeface="Calibri"/>
                          <a:cs typeface="Times New Roman"/>
                        </a:rPr>
                        <a:t>hrs</a:t>
                      </a:r>
                      <a:r>
                        <a:rPr lang="en-US" sz="900" dirty="0">
                          <a:latin typeface="Alegreya Sans SC" pitchFamily="2" charset="0"/>
                          <a:ea typeface="Calibri"/>
                          <a:cs typeface="Times New Roman"/>
                        </a:rPr>
                        <a:t>/4° C</a:t>
                      </a:r>
                    </a:p>
                  </a:txBody>
                  <a:tcPr marL="68580" marR="68580"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BA,CA, Mac, CNA</a:t>
                      </a:r>
                    </a:p>
                    <a:p>
                      <a:pPr marL="0" marR="0">
                        <a:lnSpc>
                          <a:spcPct val="115000"/>
                        </a:lnSpc>
                        <a:spcBef>
                          <a:spcPts val="0"/>
                        </a:spcBef>
                        <a:spcAft>
                          <a:spcPts val="1000"/>
                        </a:spcAft>
                      </a:pPr>
                      <a:r>
                        <a:rPr lang="en-US" sz="900" dirty="0" err="1">
                          <a:latin typeface="Alegreya Sans SC" pitchFamily="2" charset="0"/>
                          <a:ea typeface="Calibri"/>
                          <a:cs typeface="Times New Roman"/>
                        </a:rPr>
                        <a:t>Skirrow’s</a:t>
                      </a:r>
                      <a:r>
                        <a:rPr lang="en-US" sz="900" dirty="0">
                          <a:latin typeface="Alegreya Sans SC" pitchFamily="2" charset="0"/>
                          <a:ea typeface="Calibri"/>
                          <a:cs typeface="Times New Roman"/>
                        </a:rPr>
                        <a:t>, BA</a:t>
                      </a:r>
                    </a:p>
                    <a:p>
                      <a:pPr marL="0" marR="0">
                        <a:lnSpc>
                          <a:spcPct val="115000"/>
                        </a:lnSpc>
                        <a:spcBef>
                          <a:spcPts val="0"/>
                        </a:spcBef>
                        <a:spcAft>
                          <a:spcPts val="1000"/>
                        </a:spcAft>
                      </a:pPr>
                      <a:r>
                        <a:rPr lang="en-US" sz="900" dirty="0">
                          <a:latin typeface="Alegreya Sans SC" pitchFamily="2" charset="0"/>
                          <a:ea typeface="Calibri"/>
                          <a:cs typeface="Times New Roman"/>
                        </a:rPr>
                        <a:t>BA, Mac, XLD or HE, Campy</a:t>
                      </a:r>
                    </a:p>
                    <a:p>
                      <a:pPr marL="0" marR="0">
                        <a:lnSpc>
                          <a:spcPct val="115000"/>
                        </a:lnSpc>
                        <a:spcBef>
                          <a:spcPts val="0"/>
                        </a:spcBef>
                        <a:spcAft>
                          <a:spcPts val="1000"/>
                        </a:spcAft>
                      </a:pPr>
                      <a:r>
                        <a:rPr lang="en-US" sz="900" dirty="0">
                          <a:latin typeface="Alegreya Sans SC" pitchFamily="2" charset="0"/>
                          <a:ea typeface="Calibri"/>
                          <a:cs typeface="Times New Roman"/>
                        </a:rPr>
                        <a:t>BA, Mac, XLD or HE, Campy</a:t>
                      </a:r>
                    </a:p>
                  </a:txBody>
                  <a:tcPr marL="68580" marR="68580"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Gram/AO</a:t>
                      </a:r>
                    </a:p>
                    <a:p>
                      <a:pPr marL="0" marR="0">
                        <a:lnSpc>
                          <a:spcPct val="115000"/>
                        </a:lnSpc>
                        <a:spcBef>
                          <a:spcPts val="0"/>
                        </a:spcBef>
                        <a:spcAft>
                          <a:spcPts val="1000"/>
                        </a:spcAft>
                      </a:pPr>
                      <a:r>
                        <a:rPr lang="en-US" sz="900" dirty="0">
                          <a:latin typeface="Alegreya Sans SC" pitchFamily="2" charset="0"/>
                          <a:ea typeface="Calibri"/>
                          <a:cs typeface="Times New Roman"/>
                        </a:rPr>
                        <a:t>Methylene blue for fecal leucocytes</a:t>
                      </a:r>
                    </a:p>
                    <a:p>
                      <a:pPr marL="0" marR="0">
                        <a:lnSpc>
                          <a:spcPct val="115000"/>
                        </a:lnSpc>
                        <a:spcBef>
                          <a:spcPts val="0"/>
                        </a:spcBef>
                        <a:spcAft>
                          <a:spcPts val="1000"/>
                        </a:spcAft>
                      </a:pPr>
                      <a:r>
                        <a:rPr lang="en-US" sz="900" dirty="0">
                          <a:latin typeface="Alegreya Sans SC" pitchFamily="2" charset="0"/>
                          <a:ea typeface="Calibri"/>
                          <a:cs typeface="Times New Roman"/>
                        </a:rPr>
                        <a:t>Methylene blue for fecal leucocytes</a:t>
                      </a:r>
                    </a:p>
                  </a:txBody>
                  <a:tcPr marL="68580" marR="68580" marT="0" marB="0"/>
                </a:tc>
                <a:tc>
                  <a:txBody>
                    <a:bodyPr/>
                    <a:lstStyle/>
                    <a:p>
                      <a:pPr marL="0" marR="0">
                        <a:lnSpc>
                          <a:spcPct val="115000"/>
                        </a:lnSpc>
                        <a:spcBef>
                          <a:spcPts val="0"/>
                        </a:spcBef>
                        <a:spcAft>
                          <a:spcPts val="1000"/>
                        </a:spcAft>
                      </a:pPr>
                      <a:r>
                        <a:rPr lang="en-US" sz="900" dirty="0">
                          <a:latin typeface="Alegreya Sans SC" pitchFamily="2" charset="0"/>
                          <a:ea typeface="Calibri"/>
                          <a:cs typeface="Times New Roman"/>
                        </a:rPr>
                        <a:t>Other considerations: AFB</a:t>
                      </a:r>
                    </a:p>
                    <a:p>
                      <a:pPr marL="0" marR="0">
                        <a:lnSpc>
                          <a:spcPct val="115000"/>
                        </a:lnSpc>
                        <a:spcBef>
                          <a:spcPts val="0"/>
                        </a:spcBef>
                        <a:spcAft>
                          <a:spcPts val="1000"/>
                        </a:spcAft>
                      </a:pPr>
                      <a:r>
                        <a:rPr lang="en-US" sz="900" dirty="0">
                          <a:latin typeface="Alegreya Sans SC" pitchFamily="2" charset="0"/>
                          <a:ea typeface="Calibri"/>
                          <a:cs typeface="Times New Roman"/>
                        </a:rPr>
                        <a:t>Other considerations:</a:t>
                      </a:r>
                    </a:p>
                    <a:p>
                      <a:pPr marL="0" marR="0">
                        <a:lnSpc>
                          <a:spcPct val="115000"/>
                        </a:lnSpc>
                        <a:spcBef>
                          <a:spcPts val="0"/>
                        </a:spcBef>
                        <a:spcAft>
                          <a:spcPts val="1000"/>
                        </a:spcAft>
                      </a:pPr>
                      <a:r>
                        <a:rPr lang="en-US" sz="900" dirty="0" err="1">
                          <a:latin typeface="Alegreya Sans SC" pitchFamily="2" charset="0"/>
                          <a:ea typeface="Calibri"/>
                          <a:cs typeface="Times New Roman"/>
                        </a:rPr>
                        <a:t>Vibrio</a:t>
                      </a:r>
                      <a:r>
                        <a:rPr lang="en-US" sz="900" dirty="0">
                          <a:latin typeface="Alegreya Sans SC" pitchFamily="2" charset="0"/>
                          <a:ea typeface="Calibri"/>
                          <a:cs typeface="Times New Roman"/>
                        </a:rPr>
                        <a:t>, </a:t>
                      </a:r>
                      <a:r>
                        <a:rPr lang="en-US" sz="900" dirty="0" err="1">
                          <a:latin typeface="Alegreya Sans SC" pitchFamily="2" charset="0"/>
                          <a:ea typeface="Calibri"/>
                          <a:cs typeface="Times New Roman"/>
                        </a:rPr>
                        <a:t>Yersinia</a:t>
                      </a:r>
                      <a:r>
                        <a:rPr lang="en-US" sz="900" dirty="0">
                          <a:latin typeface="Alegreya Sans SC" pitchFamily="2" charset="0"/>
                          <a:ea typeface="Calibri"/>
                          <a:cs typeface="Times New Roman"/>
                        </a:rPr>
                        <a:t> </a:t>
                      </a:r>
                      <a:r>
                        <a:rPr lang="en-US" sz="900" dirty="0" err="1">
                          <a:latin typeface="Alegreya Sans SC" pitchFamily="2" charset="0"/>
                          <a:ea typeface="Calibri"/>
                          <a:cs typeface="Times New Roman"/>
                        </a:rPr>
                        <a:t>enterocolitica</a:t>
                      </a:r>
                      <a:r>
                        <a:rPr lang="en-US" sz="900" dirty="0">
                          <a:latin typeface="Alegreya Sans SC" pitchFamily="2" charset="0"/>
                          <a:ea typeface="Calibri"/>
                          <a:cs typeface="Times New Roman"/>
                        </a:rPr>
                        <a:t>, Escherichia coli 0157: H7</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47828302"/>
              </p:ext>
            </p:extLst>
          </p:nvPr>
        </p:nvGraphicFramePr>
        <p:xfrm>
          <a:off x="462815" y="1143000"/>
          <a:ext cx="8229600" cy="3276600"/>
        </p:xfrm>
        <a:graphic>
          <a:graphicData uri="http://schemas.openxmlformats.org/drawingml/2006/table">
            <a:tbl>
              <a:tblPr firstRow="1" bandRow="1">
                <a:tableStyleId>{5C22544A-7EE6-4342-B048-85BDC9FD1C3A}</a:tableStyleId>
              </a:tblPr>
              <a:tblGrid>
                <a:gridCol w="914400"/>
                <a:gridCol w="914400"/>
                <a:gridCol w="914400"/>
                <a:gridCol w="914400"/>
                <a:gridCol w="914400"/>
                <a:gridCol w="914400"/>
                <a:gridCol w="914400"/>
                <a:gridCol w="914400"/>
                <a:gridCol w="914400"/>
              </a:tblGrid>
              <a:tr h="578354">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Specimen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Container</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Patient preparation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Special instructions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Transportation to laboratory</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Storage prior to processing</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Primary plating media</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Direct examination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Comments</a:t>
                      </a:r>
                    </a:p>
                  </a:txBody>
                  <a:tcPr marL="68580" marR="68580" marT="0" marB="0"/>
                </a:tc>
              </a:tr>
              <a:tr h="2698246">
                <a:tc>
                  <a:txBody>
                    <a:bodyPr/>
                    <a:lstStyle/>
                    <a:p>
                      <a:pPr marL="0" marR="0" algn="ctr">
                        <a:lnSpc>
                          <a:spcPct val="115000"/>
                        </a:lnSpc>
                        <a:spcBef>
                          <a:spcPts val="0"/>
                        </a:spcBef>
                        <a:spcAft>
                          <a:spcPts val="1000"/>
                        </a:spcAft>
                      </a:pPr>
                      <a:r>
                        <a:rPr lang="en-US" sz="1000" dirty="0">
                          <a:latin typeface="Alegreya Sans SC" pitchFamily="2" charset="0"/>
                          <a:ea typeface="Calibri"/>
                          <a:cs typeface="Times New Roman"/>
                        </a:rPr>
                        <a:t>O &amp; P</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O &amp; P transporters (</a:t>
                      </a:r>
                      <a:r>
                        <a:rPr lang="en-US" sz="1000" dirty="0" err="1">
                          <a:latin typeface="Alegreya Sans SC" pitchFamily="2" charset="0"/>
                          <a:ea typeface="Calibri"/>
                          <a:cs typeface="Times New Roman"/>
                        </a:rPr>
                        <a:t>eg</a:t>
                      </a:r>
                      <a:r>
                        <a:rPr lang="en-US" sz="1000" dirty="0">
                          <a:latin typeface="Alegreya Sans SC" pitchFamily="2" charset="0"/>
                          <a:ea typeface="Calibri"/>
                          <a:cs typeface="Times New Roman"/>
                        </a:rPr>
                        <a:t>, 10% formalin 7&amp; PVA)</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Collect 3 specimens every other day at a minimum for </a:t>
                      </a:r>
                      <a:r>
                        <a:rPr lang="en-US" sz="1000" dirty="0" err="1">
                          <a:latin typeface="Alegreya Sans SC" pitchFamily="2" charset="0"/>
                          <a:ea typeface="Calibri"/>
                          <a:cs typeface="Times New Roman"/>
                        </a:rPr>
                        <a:t>outpatients;hospitalized</a:t>
                      </a:r>
                      <a:r>
                        <a:rPr lang="en-US" sz="1000" dirty="0">
                          <a:latin typeface="Alegreya Sans SC" pitchFamily="2" charset="0"/>
                          <a:ea typeface="Calibri"/>
                          <a:cs typeface="Times New Roman"/>
                        </a:rPr>
                        <a:t> patients should have 3 specimens collected everyday.</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Wait 7-10 days if patient has received </a:t>
                      </a:r>
                      <a:r>
                        <a:rPr lang="en-US" sz="1000" dirty="0" err="1">
                          <a:latin typeface="Alegreya Sans SC" pitchFamily="2" charset="0"/>
                          <a:ea typeface="Calibri"/>
                          <a:cs typeface="Times New Roman"/>
                        </a:rPr>
                        <a:t>antiparasitic</a:t>
                      </a:r>
                      <a:r>
                        <a:rPr lang="en-US" sz="1000" dirty="0">
                          <a:latin typeface="Alegreya Sans SC" pitchFamily="2" charset="0"/>
                          <a:ea typeface="Calibri"/>
                          <a:cs typeface="Times New Roman"/>
                        </a:rPr>
                        <a:t> compounds, barium, iron, </a:t>
                      </a:r>
                      <a:r>
                        <a:rPr lang="en-US" sz="1000" dirty="0" err="1">
                          <a:latin typeface="Alegreya Sans SC" pitchFamily="2" charset="0"/>
                          <a:ea typeface="Calibri"/>
                          <a:cs typeface="Times New Roman"/>
                        </a:rPr>
                        <a:t>Kaopectate</a:t>
                      </a:r>
                      <a:r>
                        <a:rPr lang="en-US" sz="1000" dirty="0">
                          <a:latin typeface="Alegreya Sans SC" pitchFamily="2" charset="0"/>
                          <a:ea typeface="Calibri"/>
                          <a:cs typeface="Times New Roman"/>
                        </a:rPr>
                        <a:t>, metronidazole, Milk of magnesia, Pepto-Bismol, or tetracycline.</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Within 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Indefinitely/ RT</a:t>
                      </a:r>
                    </a:p>
                  </a:txBody>
                  <a:tcPr marL="68580" marR="68580" marT="0" marB="0"/>
                </a:tc>
                <a:tc>
                  <a:txBody>
                    <a:bodyPr/>
                    <a:lstStyle/>
                    <a:p>
                      <a:pPr marL="0" marR="0">
                        <a:lnSpc>
                          <a:spcPct val="115000"/>
                        </a:lnSpc>
                        <a:spcBef>
                          <a:spcPts val="0"/>
                        </a:spcBef>
                        <a:spcAft>
                          <a:spcPts val="1000"/>
                        </a:spcAft>
                      </a:pP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29926847"/>
              </p:ext>
            </p:extLst>
          </p:nvPr>
        </p:nvGraphicFramePr>
        <p:xfrm>
          <a:off x="-3" y="1"/>
          <a:ext cx="9144000" cy="6857999"/>
        </p:xfrm>
        <a:graphic>
          <a:graphicData uri="http://schemas.openxmlformats.org/drawingml/2006/table">
            <a:tbl>
              <a:tblPr firstRow="1" bandRow="1">
                <a:tableStyleId>{5C22544A-7EE6-4342-B048-85BDC9FD1C3A}</a:tableStyleId>
              </a:tblPr>
              <a:tblGrid>
                <a:gridCol w="1016000"/>
                <a:gridCol w="1803403"/>
                <a:gridCol w="838200"/>
                <a:gridCol w="1828800"/>
                <a:gridCol w="762000"/>
                <a:gridCol w="685800"/>
                <a:gridCol w="762000"/>
                <a:gridCol w="609600"/>
                <a:gridCol w="838197"/>
              </a:tblGrid>
              <a:tr h="772364">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Specimen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Container</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Patient preparation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Special instructions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Transportation to laboratory</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Storage prior to processing</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Primary plating media</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Direct examination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Comments</a:t>
                      </a:r>
                    </a:p>
                  </a:txBody>
                  <a:tcPr marL="68580" marR="68580" marT="0" marB="0"/>
                </a:tc>
              </a:tr>
              <a:tr h="6085635">
                <a:tc>
                  <a:txBody>
                    <a:bodyPr/>
                    <a:lstStyle/>
                    <a:p>
                      <a:pPr marL="0" marR="0" algn="ctr">
                        <a:lnSpc>
                          <a:spcPct val="115000"/>
                        </a:lnSpc>
                        <a:spcBef>
                          <a:spcPts val="0"/>
                        </a:spcBef>
                        <a:spcAft>
                          <a:spcPts val="1000"/>
                        </a:spcAft>
                      </a:pPr>
                      <a:r>
                        <a:rPr lang="en-US" sz="1000" dirty="0">
                          <a:latin typeface="Alegreya Sans SC" pitchFamily="2" charset="0"/>
                          <a:ea typeface="Calibri"/>
                          <a:cs typeface="Times New Roman"/>
                        </a:rPr>
                        <a:t>Genital Tract</a:t>
                      </a:r>
                    </a:p>
                    <a:p>
                      <a:pPr marL="0" marR="0">
                        <a:lnSpc>
                          <a:spcPct val="115000"/>
                        </a:lnSpc>
                        <a:spcBef>
                          <a:spcPts val="0"/>
                        </a:spcBef>
                        <a:spcAft>
                          <a:spcPts val="1000"/>
                        </a:spcAft>
                      </a:pPr>
                      <a:r>
                        <a:rPr lang="en-US" sz="1000" dirty="0">
                          <a:latin typeface="Alegreya Sans SC" pitchFamily="2" charset="0"/>
                          <a:ea typeface="Calibri"/>
                          <a:cs typeface="Times New Roman"/>
                        </a:rPr>
                        <a:t>Female</a:t>
                      </a:r>
                    </a:p>
                    <a:p>
                      <a:pPr marL="0" marR="0">
                        <a:lnSpc>
                          <a:spcPct val="115000"/>
                        </a:lnSpc>
                        <a:spcBef>
                          <a:spcPts val="0"/>
                        </a:spcBef>
                        <a:spcAft>
                          <a:spcPts val="1000"/>
                        </a:spcAft>
                      </a:pPr>
                      <a:r>
                        <a:rPr lang="en-US" sz="1000" dirty="0" err="1">
                          <a:latin typeface="Alegreya Sans SC" pitchFamily="2" charset="0"/>
                          <a:ea typeface="Calibri"/>
                          <a:cs typeface="Times New Roman"/>
                        </a:rPr>
                        <a:t>Bartholin</a:t>
                      </a:r>
                      <a:r>
                        <a:rPr lang="en-US" sz="1000" dirty="0">
                          <a:latin typeface="Alegreya Sans SC" pitchFamily="2" charset="0"/>
                          <a:ea typeface="Calibri"/>
                          <a:cs typeface="Times New Roman"/>
                        </a:rPr>
                        <a:t> cyst</a:t>
                      </a:r>
                    </a:p>
                    <a:p>
                      <a:pPr marL="0" marR="0">
                        <a:lnSpc>
                          <a:spcPct val="115000"/>
                        </a:lnSpc>
                        <a:spcBef>
                          <a:spcPts val="0"/>
                        </a:spcBef>
                        <a:spcAft>
                          <a:spcPts val="1000"/>
                        </a:spcAft>
                      </a:pPr>
                      <a:r>
                        <a:rPr lang="en-US" sz="1000" dirty="0">
                          <a:latin typeface="Alegreya Sans SC" pitchFamily="2" charset="0"/>
                          <a:ea typeface="Calibri"/>
                          <a:cs typeface="Times New Roman"/>
                        </a:rPr>
                        <a:t>Cervix</a:t>
                      </a:r>
                    </a:p>
                    <a:p>
                      <a:pPr marL="0" marR="0">
                        <a:lnSpc>
                          <a:spcPct val="115000"/>
                        </a:lnSpc>
                        <a:spcBef>
                          <a:spcPts val="0"/>
                        </a:spcBef>
                        <a:spcAft>
                          <a:spcPts val="1000"/>
                        </a:spcAft>
                      </a:pPr>
                      <a:r>
                        <a:rPr lang="en-US" sz="1000" dirty="0">
                          <a:latin typeface="Alegreya Sans SC" pitchFamily="2" charset="0"/>
                          <a:ea typeface="Calibri"/>
                          <a:cs typeface="Times New Roman"/>
                        </a:rPr>
                        <a:t>Cul-de-sac</a:t>
                      </a:r>
                    </a:p>
                    <a:p>
                      <a:pPr marL="0" marR="0">
                        <a:lnSpc>
                          <a:spcPct val="115000"/>
                        </a:lnSpc>
                        <a:spcBef>
                          <a:spcPts val="0"/>
                        </a:spcBef>
                        <a:spcAft>
                          <a:spcPts val="1000"/>
                        </a:spcAft>
                      </a:pPr>
                      <a:r>
                        <a:rPr lang="en-US" sz="1000" dirty="0" err="1">
                          <a:latin typeface="Alegreya Sans SC" pitchFamily="2" charset="0"/>
                          <a:ea typeface="Calibri"/>
                          <a:cs typeface="Times New Roman"/>
                        </a:rPr>
                        <a:t>Endometrium</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Urethra</a:t>
                      </a:r>
                    </a:p>
                    <a:p>
                      <a:pPr marL="0" marR="0">
                        <a:lnSpc>
                          <a:spcPct val="115000"/>
                        </a:lnSpc>
                        <a:spcBef>
                          <a:spcPts val="0"/>
                        </a:spcBef>
                        <a:spcAft>
                          <a:spcPts val="1000"/>
                        </a:spcAft>
                      </a:pPr>
                      <a:r>
                        <a:rPr lang="en-US" sz="1000" dirty="0">
                          <a:latin typeface="Alegreya Sans SC" pitchFamily="2" charset="0"/>
                          <a:ea typeface="Calibri"/>
                          <a:cs typeface="Times New Roman"/>
                        </a:rPr>
                        <a:t>Vagina</a:t>
                      </a:r>
                    </a:p>
                    <a:p>
                      <a:pPr marL="0" marR="0">
                        <a:lnSpc>
                          <a:spcPct val="115000"/>
                        </a:lnSpc>
                        <a:spcBef>
                          <a:spcPts val="0"/>
                        </a:spcBef>
                        <a:spcAft>
                          <a:spcPts val="1000"/>
                        </a:spcAft>
                      </a:pPr>
                      <a:r>
                        <a:rPr lang="en-US" sz="1000" dirty="0">
                          <a:latin typeface="Alegreya Sans SC" pitchFamily="2" charset="0"/>
                          <a:ea typeface="Calibri"/>
                          <a:cs typeface="Times New Roman"/>
                        </a:rPr>
                        <a:t>Male</a:t>
                      </a:r>
                    </a:p>
                    <a:p>
                      <a:pPr marL="0" marR="0">
                        <a:lnSpc>
                          <a:spcPct val="115000"/>
                        </a:lnSpc>
                        <a:spcBef>
                          <a:spcPts val="0"/>
                        </a:spcBef>
                        <a:spcAft>
                          <a:spcPts val="1000"/>
                        </a:spcAft>
                      </a:pPr>
                      <a:r>
                        <a:rPr lang="en-US" sz="1000" dirty="0">
                          <a:latin typeface="Alegreya Sans SC" pitchFamily="2" charset="0"/>
                          <a:ea typeface="Calibri"/>
                          <a:cs typeface="Times New Roman"/>
                        </a:rPr>
                        <a:t>Prostate</a:t>
                      </a:r>
                    </a:p>
                    <a:p>
                      <a:pPr marL="0" marR="0">
                        <a:lnSpc>
                          <a:spcPct val="115000"/>
                        </a:lnSpc>
                        <a:spcBef>
                          <a:spcPts val="0"/>
                        </a:spcBef>
                        <a:spcAft>
                          <a:spcPts val="1000"/>
                        </a:spcAft>
                      </a:pPr>
                      <a:r>
                        <a:rPr lang="en-US" sz="1000" dirty="0">
                          <a:latin typeface="Alegreya Sans SC" pitchFamily="2" charset="0"/>
                          <a:ea typeface="Calibri"/>
                          <a:cs typeface="Times New Roman"/>
                        </a:rPr>
                        <a:t>Urethra</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Anaerobic transporter</a:t>
                      </a:r>
                    </a:p>
                    <a:p>
                      <a:pPr marL="0" marR="0">
                        <a:lnSpc>
                          <a:spcPct val="115000"/>
                        </a:lnSpc>
                        <a:spcBef>
                          <a:spcPts val="0"/>
                        </a:spcBef>
                        <a:spcAft>
                          <a:spcPts val="1000"/>
                        </a:spcAft>
                      </a:pPr>
                      <a:r>
                        <a:rPr lang="en-US" sz="1000" dirty="0">
                          <a:latin typeface="Alegreya Sans SC" pitchFamily="2" charset="0"/>
                          <a:ea typeface="Calibri"/>
                          <a:cs typeface="Times New Roman"/>
                        </a:rPr>
                        <a:t>Swab moistened with Stuart’s or Amie’s medium</a:t>
                      </a:r>
                    </a:p>
                    <a:p>
                      <a:pPr marL="0" marR="0">
                        <a:lnSpc>
                          <a:spcPct val="115000"/>
                        </a:lnSpc>
                        <a:spcBef>
                          <a:spcPts val="0"/>
                        </a:spcBef>
                        <a:spcAft>
                          <a:spcPts val="1000"/>
                        </a:spcAft>
                      </a:pPr>
                      <a:r>
                        <a:rPr lang="en-US" sz="1000" dirty="0">
                          <a:latin typeface="Alegreya Sans SC" pitchFamily="2" charset="0"/>
                          <a:ea typeface="Calibri"/>
                          <a:cs typeface="Times New Roman"/>
                        </a:rPr>
                        <a:t>Anaerobic transporter</a:t>
                      </a:r>
                    </a:p>
                    <a:p>
                      <a:pPr marL="0" marR="0">
                        <a:lnSpc>
                          <a:spcPct val="115000"/>
                        </a:lnSpc>
                        <a:spcBef>
                          <a:spcPts val="0"/>
                        </a:spcBef>
                        <a:spcAft>
                          <a:spcPts val="1000"/>
                        </a:spcAft>
                      </a:pPr>
                      <a:r>
                        <a:rPr lang="en-US" sz="1000" dirty="0">
                          <a:latin typeface="Alegreya Sans SC" pitchFamily="2" charset="0"/>
                          <a:ea typeface="Calibri"/>
                          <a:cs typeface="Times New Roman"/>
                        </a:rPr>
                        <a:t>Anaerobic transporter</a:t>
                      </a:r>
                    </a:p>
                    <a:p>
                      <a:pPr marL="0" marR="0">
                        <a:lnSpc>
                          <a:spcPct val="115000"/>
                        </a:lnSpc>
                        <a:spcBef>
                          <a:spcPts val="0"/>
                        </a:spcBef>
                        <a:spcAft>
                          <a:spcPts val="1000"/>
                        </a:spcAft>
                      </a:pPr>
                      <a:r>
                        <a:rPr lang="en-US" sz="1000" dirty="0">
                          <a:latin typeface="Alegreya Sans SC" pitchFamily="2" charset="0"/>
                          <a:ea typeface="Calibri"/>
                          <a:cs typeface="Times New Roman"/>
                        </a:rPr>
                        <a:t>Swab moistened with Stuart’s or Amie’s medium</a:t>
                      </a:r>
                      <a:br>
                        <a:rPr lang="en-US" sz="1000" dirty="0">
                          <a:latin typeface="Alegreya Sans SC" pitchFamily="2" charset="0"/>
                          <a:ea typeface="Calibri"/>
                          <a:cs typeface="Times New Roman"/>
                        </a:rPr>
                      </a:b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Swab moistened with Stuart’s or Amie’s medium or JEMBEC transport system</a:t>
                      </a:r>
                    </a:p>
                    <a:p>
                      <a:pPr marL="0" marR="0">
                        <a:lnSpc>
                          <a:spcPct val="115000"/>
                        </a:lnSpc>
                        <a:spcBef>
                          <a:spcPts val="0"/>
                        </a:spcBef>
                        <a:spcAft>
                          <a:spcPts val="1000"/>
                        </a:spcAft>
                      </a:pPr>
                      <a:r>
                        <a:rPr lang="en-US" sz="1000" dirty="0">
                          <a:latin typeface="Alegreya Sans SC" pitchFamily="2" charset="0"/>
                          <a:ea typeface="Calibri"/>
                          <a:cs typeface="Times New Roman"/>
                        </a:rPr>
                        <a:t>Swab moistened with Stuart’s or Amie’s medium or sterile, screw cap tube</a:t>
                      </a:r>
                    </a:p>
                    <a:p>
                      <a:pPr marL="0" marR="0">
                        <a:lnSpc>
                          <a:spcPct val="115000"/>
                        </a:lnSpc>
                        <a:spcBef>
                          <a:spcPts val="0"/>
                        </a:spcBef>
                        <a:spcAft>
                          <a:spcPts val="1000"/>
                        </a:spcAft>
                      </a:pPr>
                      <a:r>
                        <a:rPr lang="en-US" sz="1000" dirty="0">
                          <a:latin typeface="Alegreya Sans SC" pitchFamily="2" charset="0"/>
                          <a:ea typeface="Calibri"/>
                          <a:cs typeface="Times New Roman"/>
                        </a:rPr>
                        <a:t>Swab moistened with Stuart’s or Amie’s medium or JEMBEC transport system</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Disinfect skin before collection</a:t>
                      </a:r>
                    </a:p>
                    <a:p>
                      <a:pPr marL="0" marR="0">
                        <a:lnSpc>
                          <a:spcPct val="115000"/>
                        </a:lnSpc>
                        <a:spcBef>
                          <a:spcPts val="0"/>
                        </a:spcBef>
                        <a:spcAft>
                          <a:spcPts val="1000"/>
                        </a:spcAft>
                      </a:pPr>
                      <a:r>
                        <a:rPr lang="en-US" sz="1000" dirty="0">
                          <a:latin typeface="Alegreya Sans SC" pitchFamily="2" charset="0"/>
                          <a:ea typeface="Calibri"/>
                          <a:cs typeface="Times New Roman"/>
                        </a:rPr>
                        <a:t>Remove mucus before collection of specimen</a:t>
                      </a:r>
                    </a:p>
                    <a:p>
                      <a:pPr marL="0" marR="0">
                        <a:lnSpc>
                          <a:spcPct val="115000"/>
                        </a:lnSpc>
                        <a:spcBef>
                          <a:spcPts val="0"/>
                        </a:spcBef>
                        <a:spcAft>
                          <a:spcPts val="1000"/>
                        </a:spcAft>
                      </a:pPr>
                      <a:r>
                        <a:rPr lang="en-US" sz="1000" dirty="0">
                          <a:latin typeface="Alegreya Sans SC" pitchFamily="2" charset="0"/>
                          <a:ea typeface="Calibri"/>
                          <a:cs typeface="Times New Roman"/>
                        </a:rPr>
                        <a:t>Remove exudate from urethral opening</a:t>
                      </a:r>
                    </a:p>
                    <a:p>
                      <a:pPr marL="0" marR="0">
                        <a:lnSpc>
                          <a:spcPct val="115000"/>
                        </a:lnSpc>
                        <a:spcBef>
                          <a:spcPts val="0"/>
                        </a:spcBef>
                        <a:spcAft>
                          <a:spcPts val="1000"/>
                        </a:spcAft>
                      </a:pPr>
                      <a:r>
                        <a:rPr lang="en-US" sz="1000" dirty="0">
                          <a:latin typeface="Alegreya Sans SC" pitchFamily="2" charset="0"/>
                          <a:ea typeface="Calibri"/>
                          <a:cs typeface="Times New Roman"/>
                        </a:rPr>
                        <a:t>Remove exudate</a:t>
                      </a:r>
                    </a:p>
                    <a:p>
                      <a:pPr marL="0" marR="0">
                        <a:lnSpc>
                          <a:spcPct val="115000"/>
                        </a:lnSpc>
                        <a:spcBef>
                          <a:spcPts val="0"/>
                        </a:spcBef>
                        <a:spcAft>
                          <a:spcPts val="1000"/>
                        </a:spcAft>
                      </a:pPr>
                      <a:r>
                        <a:rPr lang="en-US" sz="1000" dirty="0">
                          <a:latin typeface="Alegreya Sans SC" pitchFamily="2" charset="0"/>
                          <a:ea typeface="Calibri"/>
                          <a:cs typeface="Times New Roman"/>
                        </a:rPr>
                        <a:t>Clean glans with soap and water.</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Aspirate fluid; consider Chlamydia &amp; GC culture.</a:t>
                      </a:r>
                    </a:p>
                    <a:p>
                      <a:pPr marL="0" marR="0">
                        <a:lnSpc>
                          <a:spcPct val="115000"/>
                        </a:lnSpc>
                        <a:spcBef>
                          <a:spcPts val="0"/>
                        </a:spcBef>
                        <a:spcAft>
                          <a:spcPts val="1000"/>
                        </a:spcAft>
                      </a:pPr>
                      <a:r>
                        <a:rPr lang="en-US" sz="1000" dirty="0">
                          <a:latin typeface="Alegreya Sans SC" pitchFamily="2" charset="0"/>
                          <a:ea typeface="Calibri"/>
                          <a:cs typeface="Times New Roman"/>
                        </a:rPr>
                        <a:t>Do not use lubricant on speculum; use viral/chlamydial transport medium, if necessary; swab deeply into </a:t>
                      </a:r>
                      <a:r>
                        <a:rPr lang="en-US" sz="1000" dirty="0" err="1">
                          <a:latin typeface="Alegreya Sans SC" pitchFamily="2" charset="0"/>
                          <a:ea typeface="Calibri"/>
                          <a:cs typeface="Times New Roman"/>
                        </a:rPr>
                        <a:t>endocervical</a:t>
                      </a:r>
                      <a:r>
                        <a:rPr lang="en-US" sz="1000" dirty="0">
                          <a:latin typeface="Alegreya Sans SC" pitchFamily="2" charset="0"/>
                          <a:ea typeface="Calibri"/>
                          <a:cs typeface="Times New Roman"/>
                        </a:rPr>
                        <a:t> canal</a:t>
                      </a:r>
                    </a:p>
                    <a:p>
                      <a:pPr marL="0" marR="0">
                        <a:lnSpc>
                          <a:spcPct val="115000"/>
                        </a:lnSpc>
                        <a:spcBef>
                          <a:spcPts val="0"/>
                        </a:spcBef>
                        <a:spcAft>
                          <a:spcPts val="1000"/>
                        </a:spcAft>
                      </a:pPr>
                      <a:r>
                        <a:rPr lang="en-US" sz="1000" dirty="0">
                          <a:latin typeface="Alegreya Sans SC" pitchFamily="2" charset="0"/>
                          <a:ea typeface="Calibri"/>
                          <a:cs typeface="Times New Roman"/>
                        </a:rPr>
                        <a:t>Submit aspirate</a:t>
                      </a:r>
                    </a:p>
                    <a:p>
                      <a:pPr marL="0" marR="0">
                        <a:lnSpc>
                          <a:spcPct val="115000"/>
                        </a:lnSpc>
                        <a:spcBef>
                          <a:spcPts val="0"/>
                        </a:spcBef>
                        <a:spcAft>
                          <a:spcPts val="1000"/>
                        </a:spcAft>
                      </a:pPr>
                      <a:r>
                        <a:rPr lang="en-US" sz="1000" dirty="0">
                          <a:latin typeface="Alegreya Sans SC" pitchFamily="2" charset="0"/>
                          <a:ea typeface="Calibri"/>
                          <a:cs typeface="Times New Roman"/>
                        </a:rPr>
                        <a:t>Surgical biopsy or </a:t>
                      </a:r>
                      <a:r>
                        <a:rPr lang="en-US" sz="1000" dirty="0" err="1">
                          <a:latin typeface="Alegreya Sans SC" pitchFamily="2" charset="0"/>
                          <a:ea typeface="Calibri"/>
                          <a:cs typeface="Times New Roman"/>
                        </a:rPr>
                        <a:t>transcervical</a:t>
                      </a:r>
                      <a:r>
                        <a:rPr lang="en-US" sz="1000" dirty="0">
                          <a:latin typeface="Alegreya Sans SC" pitchFamily="2" charset="0"/>
                          <a:ea typeface="Calibri"/>
                          <a:cs typeface="Times New Roman"/>
                        </a:rPr>
                        <a:t> aspirate via sheathed catheter.</a:t>
                      </a:r>
                    </a:p>
                    <a:p>
                      <a:pPr marL="0" marR="0">
                        <a:lnSpc>
                          <a:spcPct val="115000"/>
                        </a:lnSpc>
                        <a:spcBef>
                          <a:spcPts val="0"/>
                        </a:spcBef>
                        <a:spcAft>
                          <a:spcPts val="1000"/>
                        </a:spcAft>
                      </a:pPr>
                      <a:r>
                        <a:rPr lang="en-US" sz="1000" dirty="0">
                          <a:latin typeface="Alegreya Sans SC" pitchFamily="2" charset="0"/>
                          <a:ea typeface="Calibri"/>
                          <a:cs typeface="Times New Roman"/>
                        </a:rPr>
                        <a:t>Collect discharge by massaging urethra against  pubic </a:t>
                      </a:r>
                      <a:r>
                        <a:rPr lang="en-US" sz="1000" dirty="0" err="1">
                          <a:latin typeface="Alegreya Sans SC" pitchFamily="2" charset="0"/>
                          <a:ea typeface="Calibri"/>
                          <a:cs typeface="Times New Roman"/>
                        </a:rPr>
                        <a:t>symphysis</a:t>
                      </a:r>
                      <a:r>
                        <a:rPr lang="en-US" sz="1000" dirty="0">
                          <a:latin typeface="Alegreya Sans SC" pitchFamily="2" charset="0"/>
                          <a:ea typeface="Calibri"/>
                          <a:cs typeface="Times New Roman"/>
                        </a:rPr>
                        <a:t> or insert flexible swab 2-4 cm into urethra &amp; rotate swab for 2 seconds.</a:t>
                      </a:r>
                    </a:p>
                    <a:p>
                      <a:pPr marL="0" marR="0">
                        <a:lnSpc>
                          <a:spcPct val="115000"/>
                        </a:lnSpc>
                        <a:spcBef>
                          <a:spcPts val="0"/>
                        </a:spcBef>
                        <a:spcAft>
                          <a:spcPts val="1000"/>
                        </a:spcAft>
                      </a:pPr>
                      <a:r>
                        <a:rPr lang="en-US" sz="1000" dirty="0">
                          <a:latin typeface="Alegreya Sans SC" pitchFamily="2" charset="0"/>
                          <a:ea typeface="Calibri"/>
                          <a:cs typeface="Times New Roman"/>
                        </a:rPr>
                        <a:t>Swab secretions </a:t>
                      </a:r>
                      <a:r>
                        <a:rPr lang="en-US" sz="1000" dirty="0" err="1">
                          <a:latin typeface="Alegreya Sans SC" pitchFamily="2" charset="0"/>
                          <a:ea typeface="Calibri"/>
                          <a:cs typeface="Times New Roman"/>
                        </a:rPr>
                        <a:t>andx</a:t>
                      </a:r>
                      <a:r>
                        <a:rPr lang="en-US" sz="1000" dirty="0">
                          <a:latin typeface="Alegreya Sans SC" pitchFamily="2" charset="0"/>
                          <a:ea typeface="Calibri"/>
                          <a:cs typeface="Times New Roman"/>
                        </a:rPr>
                        <a:t> mucus membrane of vagina.</a:t>
                      </a:r>
                    </a:p>
                    <a:p>
                      <a:pPr marL="0" marR="0">
                        <a:lnSpc>
                          <a:spcPct val="115000"/>
                        </a:lnSpc>
                        <a:spcBef>
                          <a:spcPts val="0"/>
                        </a:spcBef>
                        <a:spcAft>
                          <a:spcPts val="1000"/>
                        </a:spcAft>
                      </a:pPr>
                      <a:r>
                        <a:rPr lang="en-US" sz="1000" dirty="0">
                          <a:latin typeface="Alegreya Sans SC" pitchFamily="2" charset="0"/>
                          <a:ea typeface="Calibri"/>
                          <a:cs typeface="Times New Roman"/>
                        </a:rPr>
                        <a:t>Collect secretions on swab or in tube</a:t>
                      </a:r>
                    </a:p>
                    <a:p>
                      <a:pPr marL="0" marR="0">
                        <a:lnSpc>
                          <a:spcPct val="115000"/>
                        </a:lnSpc>
                        <a:spcBef>
                          <a:spcPts val="0"/>
                        </a:spcBef>
                        <a:spcAft>
                          <a:spcPts val="1000"/>
                        </a:spcAft>
                      </a:pPr>
                      <a:r>
                        <a:rPr lang="en-US" sz="1000" dirty="0">
                          <a:latin typeface="Alegreya Sans SC" pitchFamily="2" charset="0"/>
                          <a:ea typeface="Calibri"/>
                          <a:cs typeface="Times New Roman"/>
                        </a:rPr>
                        <a:t>Insert flexible swab 2-4 cm into urethra &amp; rotate for 2 seconds or collect discharge on JEMBEC transport system.</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b="1" dirty="0">
                          <a:latin typeface="Alegreya Sans SC" pitchFamily="2" charset="0"/>
                          <a:ea typeface="Calibri"/>
                          <a:cs typeface="Times New Roman"/>
                        </a:rPr>
                        <a:t>Within 24 </a:t>
                      </a:r>
                      <a:r>
                        <a:rPr lang="en-US" sz="1000" b="1" dirty="0" err="1">
                          <a:latin typeface="Alegreya Sans SC" pitchFamily="2" charset="0"/>
                          <a:ea typeface="Calibri"/>
                          <a:cs typeface="Times New Roman"/>
                        </a:rPr>
                        <a:t>hrs</a:t>
                      </a:r>
                      <a:r>
                        <a:rPr lang="en-US" sz="1000" b="1" dirty="0">
                          <a:latin typeface="Alegreya Sans SC" pitchFamily="2" charset="0"/>
                          <a:ea typeface="Calibri"/>
                          <a:cs typeface="Times New Roman"/>
                        </a:rPr>
                        <a:t>/RT</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b="1" dirty="0">
                          <a:latin typeface="Alegreya Sans SC" pitchFamily="2" charset="0"/>
                          <a:ea typeface="Calibri"/>
                          <a:cs typeface="Times New Roman"/>
                        </a:rPr>
                        <a:t>Within 24 </a:t>
                      </a:r>
                      <a:r>
                        <a:rPr lang="en-US" sz="1000" b="1" dirty="0" err="1">
                          <a:latin typeface="Alegreya Sans SC" pitchFamily="2" charset="0"/>
                          <a:ea typeface="Calibri"/>
                          <a:cs typeface="Times New Roman"/>
                        </a:rPr>
                        <a:t>hrs</a:t>
                      </a:r>
                      <a:r>
                        <a:rPr lang="en-US" sz="1000" b="1" dirty="0">
                          <a:latin typeface="Alegreya Sans SC" pitchFamily="2" charset="0"/>
                          <a:ea typeface="Calibri"/>
                          <a:cs typeface="Times New Roman"/>
                        </a:rPr>
                        <a:t>/ RT</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b="1" dirty="0">
                          <a:latin typeface="Alegreya Sans SC" pitchFamily="2" charset="0"/>
                          <a:ea typeface="Calibri"/>
                          <a:cs typeface="Times New Roman"/>
                        </a:rPr>
                        <a:t>Within 24 </a:t>
                      </a:r>
                      <a:r>
                        <a:rPr lang="en-US" sz="1000" b="1" dirty="0" err="1">
                          <a:latin typeface="Alegreya Sans SC" pitchFamily="2" charset="0"/>
                          <a:ea typeface="Calibri"/>
                          <a:cs typeface="Times New Roman"/>
                        </a:rPr>
                        <a:t>hrs</a:t>
                      </a:r>
                      <a:r>
                        <a:rPr lang="en-US" sz="1000" b="1" dirty="0">
                          <a:latin typeface="Alegreya Sans SC" pitchFamily="2" charset="0"/>
                          <a:ea typeface="Calibri"/>
                          <a:cs typeface="Times New Roman"/>
                        </a:rPr>
                        <a:t>/RT</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b="1" dirty="0">
                          <a:latin typeface="Alegreya Sans SC" pitchFamily="2" charset="0"/>
                          <a:ea typeface="Calibri"/>
                          <a:cs typeface="Times New Roman"/>
                        </a:rPr>
                        <a:t>Within 24 </a:t>
                      </a:r>
                      <a:r>
                        <a:rPr lang="en-US" sz="1000" b="1" dirty="0" err="1">
                          <a:latin typeface="Alegreya Sans SC" pitchFamily="2" charset="0"/>
                          <a:ea typeface="Calibri"/>
                          <a:cs typeface="Times New Roman"/>
                        </a:rPr>
                        <a:t>hrs</a:t>
                      </a:r>
                      <a:r>
                        <a:rPr lang="en-US" sz="1000" b="1" dirty="0">
                          <a:latin typeface="Alegreya Sans SC" pitchFamily="2" charset="0"/>
                          <a:ea typeface="Calibri"/>
                          <a:cs typeface="Times New Roman"/>
                        </a:rPr>
                        <a:t>/RT</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b="1" dirty="0">
                          <a:latin typeface="Alegreya Sans SC" pitchFamily="2" charset="0"/>
                          <a:ea typeface="Calibri"/>
                          <a:cs typeface="Times New Roman"/>
                        </a:rPr>
                        <a:t>Within 24 </a:t>
                      </a:r>
                      <a:r>
                        <a:rPr lang="en-US" sz="1000" b="1" dirty="0" err="1">
                          <a:latin typeface="Alegreya Sans SC" pitchFamily="2" charset="0"/>
                          <a:ea typeface="Calibri"/>
                          <a:cs typeface="Times New Roman"/>
                        </a:rPr>
                        <a:t>hrs</a:t>
                      </a:r>
                      <a:r>
                        <a:rPr lang="en-US" sz="1000" b="1" dirty="0">
                          <a:latin typeface="Alegreya Sans SC" pitchFamily="2" charset="0"/>
                          <a:ea typeface="Calibri"/>
                          <a:cs typeface="Times New Roman"/>
                        </a:rPr>
                        <a:t>/RT</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b="1" dirty="0">
                          <a:latin typeface="Alegreya Sans SC" pitchFamily="2" charset="0"/>
                          <a:ea typeface="Calibri"/>
                          <a:cs typeface="Times New Roman"/>
                        </a:rPr>
                        <a:t>Within 24 </a:t>
                      </a:r>
                      <a:r>
                        <a:rPr lang="en-US" sz="1000" b="1" dirty="0" err="1">
                          <a:latin typeface="Alegreya Sans SC" pitchFamily="2" charset="0"/>
                          <a:ea typeface="Calibri"/>
                          <a:cs typeface="Times New Roman"/>
                        </a:rPr>
                        <a:t>hrs</a:t>
                      </a:r>
                      <a:r>
                        <a:rPr lang="en-US" sz="1000" b="1" dirty="0">
                          <a:latin typeface="Alegreya Sans SC" pitchFamily="2" charset="0"/>
                          <a:ea typeface="Calibri"/>
                          <a:cs typeface="Times New Roman"/>
                        </a:rPr>
                        <a:t>/RT</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Within 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 for swab; immediately if in tube/RT</a:t>
                      </a:r>
                    </a:p>
                    <a:p>
                      <a:pPr marL="0" marR="0">
                        <a:lnSpc>
                          <a:spcPct val="115000"/>
                        </a:lnSpc>
                        <a:spcBef>
                          <a:spcPts val="0"/>
                        </a:spcBef>
                        <a:spcAft>
                          <a:spcPts val="1000"/>
                        </a:spcAft>
                      </a:pPr>
                      <a:r>
                        <a:rPr lang="en-US" sz="1000" dirty="0">
                          <a:latin typeface="Alegreya Sans SC" pitchFamily="2" charset="0"/>
                          <a:ea typeface="Calibri"/>
                          <a:cs typeface="Times New Roman"/>
                        </a:rPr>
                        <a:t>Within 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 for swab; within 2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 for JEMBEC system</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 RT</a:t>
                      </a:r>
                    </a:p>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a:t>
                      </a:r>
                    </a:p>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 RT</a:t>
                      </a:r>
                    </a:p>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 RT</a:t>
                      </a:r>
                    </a:p>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 RT</a:t>
                      </a:r>
                    </a:p>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 RT</a:t>
                      </a:r>
                    </a:p>
                    <a:p>
                      <a:pPr marL="0" marR="0">
                        <a:lnSpc>
                          <a:spcPct val="115000"/>
                        </a:lnSpc>
                        <a:spcBef>
                          <a:spcPts val="0"/>
                        </a:spcBef>
                        <a:spcAft>
                          <a:spcPts val="1000"/>
                        </a:spcAft>
                      </a:pPr>
                      <a:r>
                        <a:rPr lang="en-US" sz="1000" dirty="0">
                          <a:latin typeface="Alegreya Sans SC" pitchFamily="2" charset="0"/>
                          <a:ea typeface="Calibri"/>
                          <a:cs typeface="Times New Roman"/>
                        </a:rPr>
                        <a:t>Swab: 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 tube: plate secretions immediately</a:t>
                      </a:r>
                    </a:p>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 for swab; put JEMBEC at 37°C immediately on receipt in laboratory.</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BA, CA, Mac, TM, Ana</a:t>
                      </a:r>
                    </a:p>
                    <a:p>
                      <a:pPr marL="0" marR="0">
                        <a:lnSpc>
                          <a:spcPct val="115000"/>
                        </a:lnSpc>
                        <a:spcBef>
                          <a:spcPts val="0"/>
                        </a:spcBef>
                        <a:spcAft>
                          <a:spcPts val="1000"/>
                        </a:spcAft>
                      </a:pPr>
                      <a:r>
                        <a:rPr lang="en-US" sz="1000" dirty="0">
                          <a:latin typeface="Alegreya Sans SC" pitchFamily="2" charset="0"/>
                          <a:ea typeface="Calibri"/>
                          <a:cs typeface="Times New Roman"/>
                        </a:rPr>
                        <a:t>BA, CA, Mac, TM</a:t>
                      </a:r>
                    </a:p>
                    <a:p>
                      <a:pPr marL="0" marR="0">
                        <a:lnSpc>
                          <a:spcPct val="115000"/>
                        </a:lnSpc>
                        <a:spcBef>
                          <a:spcPts val="0"/>
                        </a:spcBef>
                        <a:spcAft>
                          <a:spcPts val="1000"/>
                        </a:spcAft>
                      </a:pPr>
                      <a:r>
                        <a:rPr lang="en-US" sz="1000" dirty="0">
                          <a:latin typeface="Alegreya Sans SC" pitchFamily="2" charset="0"/>
                          <a:ea typeface="Calibri"/>
                          <a:cs typeface="Times New Roman"/>
                        </a:rPr>
                        <a:t>BA, CA, Mac, TM, </a:t>
                      </a:r>
                      <a:r>
                        <a:rPr lang="en-US" sz="1000" dirty="0" err="1">
                          <a:latin typeface="Alegreya Sans SC" pitchFamily="2" charset="0"/>
                          <a:ea typeface="Calibri"/>
                          <a:cs typeface="Times New Roman"/>
                        </a:rPr>
                        <a:t>Ana,thio</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BA, CA, Mac, TM, </a:t>
                      </a:r>
                      <a:r>
                        <a:rPr lang="en-US" sz="1000" dirty="0" err="1">
                          <a:latin typeface="Alegreya Sans SC" pitchFamily="2" charset="0"/>
                          <a:ea typeface="Calibri"/>
                          <a:cs typeface="Times New Roman"/>
                        </a:rPr>
                        <a:t>Ana,thio</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BA, CA, TM</a:t>
                      </a:r>
                    </a:p>
                    <a:p>
                      <a:pPr marL="0" marR="0">
                        <a:lnSpc>
                          <a:spcPct val="115000"/>
                        </a:lnSpc>
                        <a:spcBef>
                          <a:spcPts val="0"/>
                        </a:spcBef>
                        <a:spcAft>
                          <a:spcPts val="1000"/>
                        </a:spcAft>
                      </a:pPr>
                      <a:r>
                        <a:rPr lang="en-US" sz="1000" dirty="0">
                          <a:latin typeface="Alegreya Sans SC" pitchFamily="2" charset="0"/>
                          <a:ea typeface="Calibri"/>
                          <a:cs typeface="Times New Roman"/>
                        </a:rPr>
                        <a:t>BA, CA, Mac, TM, CNA</a:t>
                      </a:r>
                    </a:p>
                    <a:p>
                      <a:pPr marL="0" marR="0">
                        <a:lnSpc>
                          <a:spcPct val="115000"/>
                        </a:lnSpc>
                        <a:spcBef>
                          <a:spcPts val="0"/>
                        </a:spcBef>
                        <a:spcAft>
                          <a:spcPts val="1000"/>
                        </a:spcAft>
                      </a:pPr>
                      <a:r>
                        <a:rPr lang="en-US" sz="1000" dirty="0">
                          <a:latin typeface="Alegreya Sans SC" pitchFamily="2" charset="0"/>
                          <a:ea typeface="Calibri"/>
                          <a:cs typeface="Times New Roman"/>
                        </a:rPr>
                        <a:t>BA, CA, Mac, TM, CNA</a:t>
                      </a:r>
                    </a:p>
                    <a:p>
                      <a:pPr marL="0" marR="0">
                        <a:lnSpc>
                          <a:spcPct val="115000"/>
                        </a:lnSpc>
                        <a:spcBef>
                          <a:spcPts val="0"/>
                        </a:spcBef>
                        <a:spcAft>
                          <a:spcPts val="1000"/>
                        </a:spcAft>
                      </a:pPr>
                      <a:r>
                        <a:rPr lang="en-US" sz="1000" dirty="0">
                          <a:latin typeface="Alegreya Sans SC" pitchFamily="2" charset="0"/>
                          <a:ea typeface="Calibri"/>
                          <a:cs typeface="Times New Roman"/>
                        </a:rPr>
                        <a:t>BA,CA,TM</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Gram</a:t>
                      </a:r>
                    </a:p>
                    <a:p>
                      <a:pPr marL="0" marR="0">
                        <a:lnSpc>
                          <a:spcPct val="115000"/>
                        </a:lnSpc>
                        <a:spcBef>
                          <a:spcPts val="0"/>
                        </a:spcBef>
                        <a:spcAft>
                          <a:spcPts val="1000"/>
                        </a:spcAft>
                      </a:pPr>
                      <a:r>
                        <a:rPr lang="en-US" sz="1000" dirty="0">
                          <a:latin typeface="Alegreya Sans SC" pitchFamily="2" charset="0"/>
                          <a:ea typeface="Calibri"/>
                          <a:cs typeface="Times New Roman"/>
                        </a:rPr>
                        <a:t>Gram</a:t>
                      </a:r>
                    </a:p>
                    <a:p>
                      <a:pPr marL="0" marR="0">
                        <a:lnSpc>
                          <a:spcPct val="115000"/>
                        </a:lnSpc>
                        <a:spcBef>
                          <a:spcPts val="0"/>
                        </a:spcBef>
                        <a:spcAft>
                          <a:spcPts val="1000"/>
                        </a:spcAft>
                      </a:pPr>
                      <a:r>
                        <a:rPr lang="en-US" sz="1000" dirty="0">
                          <a:latin typeface="Alegreya Sans SC" pitchFamily="2" charset="0"/>
                          <a:ea typeface="Calibri"/>
                          <a:cs typeface="Times New Roman"/>
                        </a:rPr>
                        <a:t>Gram</a:t>
                      </a:r>
                    </a:p>
                    <a:p>
                      <a:pPr marL="0" marR="0">
                        <a:lnSpc>
                          <a:spcPct val="115000"/>
                        </a:lnSpc>
                        <a:spcBef>
                          <a:spcPts val="0"/>
                        </a:spcBef>
                        <a:spcAft>
                          <a:spcPts val="1000"/>
                        </a:spcAft>
                      </a:pPr>
                      <a:r>
                        <a:rPr lang="en-US" sz="1000" dirty="0">
                          <a:latin typeface="Alegreya Sans SC" pitchFamily="2" charset="0"/>
                          <a:ea typeface="Calibri"/>
                          <a:cs typeface="Times New Roman"/>
                        </a:rPr>
                        <a:t>Gram</a:t>
                      </a:r>
                    </a:p>
                    <a:p>
                      <a:pPr marL="0" marR="0">
                        <a:lnSpc>
                          <a:spcPct val="115000"/>
                        </a:lnSpc>
                        <a:spcBef>
                          <a:spcPts val="0"/>
                        </a:spcBef>
                        <a:spcAft>
                          <a:spcPts val="1000"/>
                        </a:spcAft>
                      </a:pPr>
                      <a:r>
                        <a:rPr lang="en-US" sz="1000" dirty="0">
                          <a:latin typeface="Alegreya Sans SC" pitchFamily="2" charset="0"/>
                          <a:ea typeface="Calibri"/>
                          <a:cs typeface="Times New Roman"/>
                        </a:rPr>
                        <a:t>Gram</a:t>
                      </a:r>
                    </a:p>
                    <a:p>
                      <a:pPr marL="0" marR="0">
                        <a:lnSpc>
                          <a:spcPct val="115000"/>
                        </a:lnSpc>
                        <a:spcBef>
                          <a:spcPts val="0"/>
                        </a:spcBef>
                        <a:spcAft>
                          <a:spcPts val="1000"/>
                        </a:spcAft>
                      </a:pPr>
                      <a:r>
                        <a:rPr lang="en-US" sz="1000" dirty="0">
                          <a:latin typeface="Alegreya Sans SC" pitchFamily="2" charset="0"/>
                          <a:ea typeface="Calibri"/>
                          <a:cs typeface="Times New Roman"/>
                        </a:rPr>
                        <a:t>Gram</a:t>
                      </a:r>
                    </a:p>
                    <a:p>
                      <a:pPr marL="0" marR="0">
                        <a:lnSpc>
                          <a:spcPct val="115000"/>
                        </a:lnSpc>
                        <a:spcBef>
                          <a:spcPts val="0"/>
                        </a:spcBef>
                        <a:spcAft>
                          <a:spcPts val="1000"/>
                        </a:spcAft>
                      </a:pPr>
                      <a:r>
                        <a:rPr lang="en-US" sz="1000" dirty="0">
                          <a:latin typeface="Alegreya Sans SC" pitchFamily="2" charset="0"/>
                          <a:ea typeface="Calibri"/>
                          <a:cs typeface="Times New Roman"/>
                        </a:rPr>
                        <a:t>Gram</a:t>
                      </a:r>
                    </a:p>
                    <a:p>
                      <a:pPr marL="0" marR="0">
                        <a:lnSpc>
                          <a:spcPct val="115000"/>
                        </a:lnSpc>
                        <a:spcBef>
                          <a:spcPts val="0"/>
                        </a:spcBef>
                        <a:spcAft>
                          <a:spcPts val="1000"/>
                        </a:spcAft>
                      </a:pPr>
                      <a:r>
                        <a:rPr lang="en-US" sz="1000" dirty="0">
                          <a:latin typeface="Alegreya Sans SC" pitchFamily="2" charset="0"/>
                          <a:ea typeface="Calibri"/>
                          <a:cs typeface="Times New Roman"/>
                        </a:rPr>
                        <a:t>Gram</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Other consideration: Chlamydia, </a:t>
                      </a:r>
                      <a:r>
                        <a:rPr lang="en-US" sz="1000" dirty="0" err="1">
                          <a:latin typeface="Alegreya Sans SC" pitchFamily="2" charset="0"/>
                          <a:ea typeface="Calibri"/>
                          <a:cs typeface="Times New Roman"/>
                        </a:rPr>
                        <a:t>Mycoplasma</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Examine Gram stain for bacterial </a:t>
                      </a:r>
                      <a:r>
                        <a:rPr lang="en-US" sz="1000" dirty="0" err="1">
                          <a:latin typeface="Alegreya Sans SC" pitchFamily="2" charset="0"/>
                          <a:ea typeface="Calibri"/>
                          <a:cs typeface="Times New Roman"/>
                        </a:rPr>
                        <a:t>vaginosis</a:t>
                      </a:r>
                      <a:r>
                        <a:rPr lang="en-US" sz="1000" dirty="0">
                          <a:latin typeface="Alegreya Sans SC" pitchFamily="2" charset="0"/>
                          <a:ea typeface="Calibri"/>
                          <a:cs typeface="Times New Roman"/>
                        </a:rPr>
                        <a:t>, especially white blood cells, gram-positive rods indicative of lactobacillus &amp; curved , gram negative rods indicative of </a:t>
                      </a:r>
                      <a:r>
                        <a:rPr lang="en-US" sz="1000" dirty="0" err="1">
                          <a:latin typeface="Alegreya Sans SC" pitchFamily="2" charset="0"/>
                          <a:ea typeface="Calibri"/>
                          <a:cs typeface="Times New Roman"/>
                        </a:rPr>
                        <a:t>Mobiluncus</a:t>
                      </a:r>
                      <a:r>
                        <a:rPr lang="en-US" sz="1000" dirty="0">
                          <a:latin typeface="Alegreya Sans SC" pitchFamily="2" charset="0"/>
                          <a:ea typeface="Calibri"/>
                          <a:cs typeface="Times New Roman"/>
                        </a:rPr>
                        <a:t> spp.</a:t>
                      </a:r>
                    </a:p>
                    <a:p>
                      <a:pPr marL="0" marR="0">
                        <a:lnSpc>
                          <a:spcPct val="115000"/>
                        </a:lnSpc>
                        <a:spcBef>
                          <a:spcPts val="0"/>
                        </a:spcBef>
                        <a:spcAft>
                          <a:spcPts val="1000"/>
                        </a:spcAft>
                      </a:pPr>
                      <a:r>
                        <a:rPr lang="en-US" sz="1000" dirty="0">
                          <a:latin typeface="Alegreya Sans SC" pitchFamily="2" charset="0"/>
                          <a:ea typeface="Calibri"/>
                          <a:cs typeface="Times New Roman"/>
                        </a:rPr>
                        <a:t>Other </a:t>
                      </a:r>
                      <a:r>
                        <a:rPr lang="en-US" sz="1000" dirty="0" err="1">
                          <a:latin typeface="Alegreya Sans SC" pitchFamily="2" charset="0"/>
                          <a:ea typeface="Calibri"/>
                          <a:cs typeface="Times New Roman"/>
                        </a:rPr>
                        <a:t>considerations:Chlamydia</a:t>
                      </a:r>
                      <a:r>
                        <a:rPr lang="en-US" sz="1000" dirty="0">
                          <a:latin typeface="Alegreya Sans SC" pitchFamily="2" charset="0"/>
                          <a:ea typeface="Calibri"/>
                          <a:cs typeface="Times New Roman"/>
                        </a:rPr>
                        <a:t>, </a:t>
                      </a:r>
                      <a:r>
                        <a:rPr lang="en-US" sz="1000" dirty="0" err="1">
                          <a:latin typeface="Alegreya Sans SC" pitchFamily="2" charset="0"/>
                          <a:ea typeface="Calibri"/>
                          <a:cs typeface="Times New Roman"/>
                        </a:rPr>
                        <a:t>Mycoplasma</a:t>
                      </a:r>
                      <a:endParaRPr lang="en-US" sz="1000" dirty="0">
                        <a:latin typeface="Alegreya Sans SC" pitchFamily="2" charset="0"/>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385544"/>
              </p:ext>
            </p:extLst>
          </p:nvPr>
        </p:nvGraphicFramePr>
        <p:xfrm>
          <a:off x="-1" y="0"/>
          <a:ext cx="9144000" cy="68580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gridCol w="1016000"/>
              </a:tblGrid>
              <a:tr h="753241">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Specimen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Container</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Patient preparation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Special instructions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Transportation to laboratory</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Storage prior to processing</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Primary plating media</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Direct examination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Comments</a:t>
                      </a:r>
                    </a:p>
                  </a:txBody>
                  <a:tcPr marL="68580" marR="68580" marT="0" marB="0"/>
                </a:tc>
              </a:tr>
              <a:tr h="2841192">
                <a:tc>
                  <a:txBody>
                    <a:bodyPr/>
                    <a:lstStyle/>
                    <a:p>
                      <a:pPr marL="0" marR="0" algn="ctr">
                        <a:lnSpc>
                          <a:spcPct val="115000"/>
                        </a:lnSpc>
                        <a:spcBef>
                          <a:spcPts val="0"/>
                        </a:spcBef>
                        <a:spcAft>
                          <a:spcPts val="1000"/>
                        </a:spcAft>
                      </a:pPr>
                      <a:r>
                        <a:rPr lang="en-US" sz="1000" dirty="0">
                          <a:latin typeface="Alegreya Sans SC" pitchFamily="2" charset="0"/>
                          <a:ea typeface="Calibri"/>
                          <a:cs typeface="Times New Roman"/>
                        </a:rPr>
                        <a:t>Hair, nail or skin scrapings (for fungal culture)</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Clean, screw-top tube</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Nails or skin: wipe with 70% alcohol</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Hair: collect hairs with intact shaft</a:t>
                      </a:r>
                    </a:p>
                    <a:p>
                      <a:pPr marL="0" marR="0">
                        <a:lnSpc>
                          <a:spcPct val="115000"/>
                        </a:lnSpc>
                        <a:spcBef>
                          <a:spcPts val="0"/>
                        </a:spcBef>
                        <a:spcAft>
                          <a:spcPts val="1000"/>
                        </a:spcAft>
                      </a:pPr>
                      <a:r>
                        <a:rPr lang="en-US" sz="1000" dirty="0">
                          <a:latin typeface="Alegreya Sans SC" pitchFamily="2" charset="0"/>
                          <a:ea typeface="Calibri"/>
                          <a:cs typeface="Times New Roman"/>
                        </a:rPr>
                        <a:t>Nails: send clippings of affected area</a:t>
                      </a:r>
                    </a:p>
                    <a:p>
                      <a:pPr marL="0" marR="0">
                        <a:lnSpc>
                          <a:spcPct val="115000"/>
                        </a:lnSpc>
                        <a:spcBef>
                          <a:spcPts val="0"/>
                        </a:spcBef>
                        <a:spcAft>
                          <a:spcPts val="1000"/>
                        </a:spcAft>
                      </a:pPr>
                      <a:r>
                        <a:rPr lang="en-US" sz="1000" dirty="0">
                          <a:latin typeface="Alegreya Sans SC" pitchFamily="2" charset="0"/>
                          <a:ea typeface="Calibri"/>
                          <a:cs typeface="Times New Roman"/>
                        </a:rPr>
                        <a:t>Skin: scrape skin at leading edge of lesion.</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Within 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Indefinitely/ RT</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Sab, IMAcg, Sabcg</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CW</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txBody>
                  <a:tcPr marL="68580" marR="68580" marT="0" marB="0"/>
                </a:tc>
              </a:tr>
              <a:tr h="3263567">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Lower</a:t>
                      </a:r>
                    </a:p>
                    <a:p>
                      <a:pPr marL="0" marR="0">
                        <a:lnSpc>
                          <a:spcPct val="115000"/>
                        </a:lnSpc>
                        <a:spcBef>
                          <a:spcPts val="0"/>
                        </a:spcBef>
                        <a:spcAft>
                          <a:spcPts val="1000"/>
                        </a:spcAft>
                      </a:pPr>
                      <a:r>
                        <a:rPr lang="en-US" sz="1000" dirty="0">
                          <a:latin typeface="Alegreya Sans SC" pitchFamily="2" charset="0"/>
                          <a:ea typeface="Calibri"/>
                          <a:cs typeface="Times New Roman"/>
                        </a:rPr>
                        <a:t>BAL, BB, BW</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Sterile , screw –top container</a:t>
                      </a:r>
                    </a:p>
                  </a:txBody>
                  <a:tcPr marL="68580" marR="68580" marT="0" marB="0"/>
                </a:tc>
                <a:tc>
                  <a:txBody>
                    <a:bodyPr/>
                    <a:lstStyle/>
                    <a:p>
                      <a:pPr marL="0" marR="0">
                        <a:lnSpc>
                          <a:spcPct val="115000"/>
                        </a:lnSpc>
                        <a:spcBef>
                          <a:spcPts val="0"/>
                        </a:spcBef>
                        <a:spcAft>
                          <a:spcPts val="1000"/>
                        </a:spcAft>
                      </a:pPr>
                      <a:endParaRPr lang="en-US" sz="100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endParaRPr lang="en-US" sz="100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Within 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/4°C</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BA, CA, Mac</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Gram and other stains as requested, </a:t>
                      </a:r>
                      <a:r>
                        <a:rPr lang="en-US" sz="1000" dirty="0" err="1">
                          <a:latin typeface="Alegreya Sans SC" pitchFamily="2" charset="0"/>
                          <a:ea typeface="Calibri"/>
                          <a:cs typeface="Times New Roman"/>
                        </a:rPr>
                        <a:t>eg</a:t>
                      </a:r>
                      <a:r>
                        <a:rPr lang="en-US" sz="1000" dirty="0">
                          <a:latin typeface="Alegreya Sans SC" pitchFamily="2" charset="0"/>
                          <a:ea typeface="Calibri"/>
                          <a:cs typeface="Times New Roman"/>
                        </a:rPr>
                        <a:t>., Legionella DFA, acid-fast stain</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Other considerations: quantitative culture for BAL, AFB, </a:t>
                      </a:r>
                      <a:r>
                        <a:rPr lang="en-US" sz="1000" dirty="0" err="1">
                          <a:latin typeface="Alegreya Sans SC" pitchFamily="2" charset="0"/>
                          <a:ea typeface="Calibri"/>
                          <a:cs typeface="Times New Roman"/>
                        </a:rPr>
                        <a:t>Legionella</a:t>
                      </a:r>
                      <a:r>
                        <a:rPr lang="en-US" sz="1000" dirty="0">
                          <a:latin typeface="Alegreya Sans SC" pitchFamily="2" charset="0"/>
                          <a:ea typeface="Calibri"/>
                          <a:cs typeface="Times New Roman"/>
                        </a:rPr>
                        <a:t>, </a:t>
                      </a:r>
                      <a:r>
                        <a:rPr lang="en-US" sz="1000" dirty="0" err="1">
                          <a:latin typeface="Alegreya Sans SC" pitchFamily="2" charset="0"/>
                          <a:ea typeface="Calibri"/>
                          <a:cs typeface="Times New Roman"/>
                        </a:rPr>
                        <a:t>Nocardia</a:t>
                      </a:r>
                      <a:r>
                        <a:rPr lang="en-US" sz="1000" dirty="0">
                          <a:latin typeface="Alegreya Sans SC" pitchFamily="2" charset="0"/>
                          <a:ea typeface="Calibri"/>
                          <a:cs typeface="Times New Roman"/>
                        </a:rPr>
                        <a:t>, </a:t>
                      </a:r>
                      <a:r>
                        <a:rPr lang="en-US" sz="1000" dirty="0" err="1">
                          <a:latin typeface="Alegreya Sans SC" pitchFamily="2" charset="0"/>
                          <a:ea typeface="Calibri"/>
                          <a:cs typeface="Times New Roman"/>
                        </a:rPr>
                        <a:t>Mycoplasma</a:t>
                      </a:r>
                      <a:r>
                        <a:rPr lang="en-US" sz="1000" dirty="0">
                          <a:latin typeface="Alegreya Sans SC" pitchFamily="2" charset="0"/>
                          <a:ea typeface="Calibri"/>
                          <a:cs typeface="Times New Roman"/>
                        </a:rPr>
                        <a:t>, </a:t>
                      </a:r>
                      <a:r>
                        <a:rPr lang="en-US" sz="1000" dirty="0" err="1">
                          <a:latin typeface="Alegreya Sans SC" pitchFamily="2" charset="0"/>
                          <a:ea typeface="Calibri"/>
                          <a:cs typeface="Times New Roman"/>
                        </a:rPr>
                        <a:t>Pneumocystis</a:t>
                      </a:r>
                      <a:r>
                        <a:rPr lang="en-US" sz="1000" dirty="0">
                          <a:latin typeface="Alegreya Sans SC" pitchFamily="2" charset="0"/>
                          <a:ea typeface="Calibri"/>
                          <a:cs typeface="Times New Roman"/>
                        </a:rPr>
                        <a:t>, </a:t>
                      </a:r>
                      <a:r>
                        <a:rPr lang="en-US" sz="1000" dirty="0" err="1">
                          <a:latin typeface="Alegreya Sans SC" pitchFamily="2" charset="0"/>
                          <a:ea typeface="Calibri"/>
                          <a:cs typeface="Times New Roman"/>
                        </a:rPr>
                        <a:t>cytomegalvirus</a:t>
                      </a:r>
                      <a:endParaRPr lang="en-US" sz="1000" dirty="0">
                        <a:latin typeface="Alegreya Sans SC" pitchFamily="2" charset="0"/>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0127176"/>
              </p:ext>
            </p:extLst>
          </p:nvPr>
        </p:nvGraphicFramePr>
        <p:xfrm>
          <a:off x="0" y="0"/>
          <a:ext cx="9144000" cy="68580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gridCol w="1016000"/>
              </a:tblGrid>
              <a:tr h="771857">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Specimen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Container</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Patient preparation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Special instructions</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Transportation to laboratory</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Storage prior to processing</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Primary plating media</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Direct examination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Comments</a:t>
                      </a:r>
                    </a:p>
                  </a:txBody>
                  <a:tcPr marL="68580" marR="68580" marT="0" marB="0"/>
                </a:tc>
              </a:tr>
              <a:tr h="2572470">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Sputum, tracheal aspirate (suction)</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Sterile , screw –top container</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Sputum: have patient collect from deep cough; specimen should be  examined for suitability for culture by Gram stain.</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Within 24 hrs/RT</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24 hrs/4°C</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BA, CA, Mac</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Gram and other stains as requested, </a:t>
                      </a:r>
                      <a:r>
                        <a:rPr lang="en-US" sz="1000" dirty="0" err="1">
                          <a:latin typeface="Alegreya Sans SC" pitchFamily="2" charset="0"/>
                          <a:ea typeface="Calibri"/>
                          <a:cs typeface="Times New Roman"/>
                        </a:rPr>
                        <a:t>eg</a:t>
                      </a:r>
                      <a:r>
                        <a:rPr lang="en-US" sz="1000" dirty="0">
                          <a:latin typeface="Alegreya Sans SC" pitchFamily="2" charset="0"/>
                          <a:ea typeface="Calibri"/>
                          <a:cs typeface="Times New Roman"/>
                        </a:rPr>
                        <a:t>., Legionella DFA, acid-fast stain</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Other considerations: AFB, </a:t>
                      </a:r>
                      <a:r>
                        <a:rPr lang="en-US" sz="1000" dirty="0" err="1">
                          <a:latin typeface="Alegreya Sans SC" pitchFamily="2" charset="0"/>
                          <a:ea typeface="Calibri"/>
                          <a:cs typeface="Times New Roman"/>
                        </a:rPr>
                        <a:t>Nocardia</a:t>
                      </a:r>
                      <a:endParaRPr lang="en-US" sz="1000" dirty="0">
                        <a:latin typeface="Alegreya Sans SC" pitchFamily="2" charset="0"/>
                        <a:ea typeface="Calibri"/>
                        <a:cs typeface="Times New Roman"/>
                      </a:endParaRPr>
                    </a:p>
                  </a:txBody>
                  <a:tcPr marL="68580" marR="68580" marT="0" marB="0"/>
                </a:tc>
              </a:tr>
              <a:tr h="3513673">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Upper</a:t>
                      </a:r>
                    </a:p>
                    <a:p>
                      <a:pPr marL="0" marR="0">
                        <a:lnSpc>
                          <a:spcPct val="115000"/>
                        </a:lnSpc>
                        <a:spcBef>
                          <a:spcPts val="0"/>
                        </a:spcBef>
                        <a:spcAft>
                          <a:spcPts val="1000"/>
                        </a:spcAft>
                      </a:pPr>
                      <a:r>
                        <a:rPr lang="en-US" sz="1000" dirty="0" err="1">
                          <a:latin typeface="Alegreya Sans SC" pitchFamily="2" charset="0"/>
                          <a:ea typeface="Calibri"/>
                          <a:cs typeface="Times New Roman"/>
                        </a:rPr>
                        <a:t>Nasopharynx</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Pharynx(throat)</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Swab moistened with Stuart’s or Amie’s medium </a:t>
                      </a:r>
                    </a:p>
                    <a:p>
                      <a:pPr marL="0" marR="0">
                        <a:lnSpc>
                          <a:spcPct val="115000"/>
                        </a:lnSpc>
                        <a:spcBef>
                          <a:spcPts val="0"/>
                        </a:spcBef>
                        <a:spcAft>
                          <a:spcPts val="1000"/>
                        </a:spcAft>
                      </a:pPr>
                      <a:r>
                        <a:rPr lang="en-US" sz="1000" dirty="0">
                          <a:latin typeface="Alegreya Sans SC" pitchFamily="2" charset="0"/>
                          <a:ea typeface="Calibri"/>
                          <a:cs typeface="Times New Roman"/>
                        </a:rPr>
                        <a:t>Swab moistened with Stuart’s or Amie’s medium</a:t>
                      </a:r>
                    </a:p>
                  </a:txBody>
                  <a:tcPr marL="68580" marR="68580" marT="0" marB="0"/>
                </a:tc>
                <a:tc>
                  <a:txBody>
                    <a:bodyPr/>
                    <a:lstStyle/>
                    <a:p>
                      <a:pPr marL="0" marR="0">
                        <a:lnSpc>
                          <a:spcPct val="115000"/>
                        </a:lnSpc>
                        <a:spcBef>
                          <a:spcPts val="0"/>
                        </a:spcBef>
                        <a:spcAft>
                          <a:spcPts val="1000"/>
                        </a:spcAft>
                      </a:pPr>
                      <a:endParaRPr lang="en-US" sz="100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Insert flexible swab through nose into posterior </a:t>
                      </a:r>
                      <a:r>
                        <a:rPr lang="en-US" sz="1000" dirty="0" err="1">
                          <a:latin typeface="Alegreya Sans SC" pitchFamily="2" charset="0"/>
                          <a:ea typeface="Calibri"/>
                          <a:cs typeface="Times New Roman"/>
                        </a:rPr>
                        <a:t>nasopharynx</a:t>
                      </a:r>
                      <a:r>
                        <a:rPr lang="en-US" sz="1000" dirty="0">
                          <a:latin typeface="Alegreya Sans SC" pitchFamily="2" charset="0"/>
                          <a:ea typeface="Calibri"/>
                          <a:cs typeface="Times New Roman"/>
                        </a:rPr>
                        <a:t> and rotate for 5 sec</a:t>
                      </a:r>
                    </a:p>
                    <a:p>
                      <a:pPr marL="0" marR="0">
                        <a:lnSpc>
                          <a:spcPct val="115000"/>
                        </a:lnSpc>
                        <a:spcBef>
                          <a:spcPts val="0"/>
                        </a:spcBef>
                        <a:spcAft>
                          <a:spcPts val="1000"/>
                        </a:spcAft>
                      </a:pPr>
                      <a:r>
                        <a:rPr lang="en-US" sz="1000" dirty="0">
                          <a:latin typeface="Alegreya Sans SC" pitchFamily="2" charset="0"/>
                          <a:ea typeface="Calibri"/>
                          <a:cs typeface="Times New Roman"/>
                        </a:rPr>
                        <a:t>Swab posterior pharynx &amp; tonsils</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Within 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a:t>
                      </a:r>
                    </a:p>
                    <a:p>
                      <a:pPr marL="0" marR="0">
                        <a:lnSpc>
                          <a:spcPct val="115000"/>
                        </a:lnSpc>
                        <a:spcBef>
                          <a:spcPts val="0"/>
                        </a:spcBef>
                        <a:spcAft>
                          <a:spcPts val="1000"/>
                        </a:spcAft>
                      </a:pPr>
                      <a:r>
                        <a:rPr lang="en-US" sz="1000" dirty="0">
                          <a:latin typeface="Alegreya Sans SC" pitchFamily="2" charset="0"/>
                          <a:ea typeface="Calibri"/>
                          <a:cs typeface="Times New Roman"/>
                        </a:rPr>
                        <a:t>Within 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/4°C</a:t>
                      </a:r>
                    </a:p>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/4°C</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BA, CA</a:t>
                      </a:r>
                    </a:p>
                    <a:p>
                      <a:pPr marL="0" marR="0">
                        <a:lnSpc>
                          <a:spcPct val="115000"/>
                        </a:lnSpc>
                        <a:spcBef>
                          <a:spcPts val="0"/>
                        </a:spcBef>
                        <a:spcAft>
                          <a:spcPts val="1000"/>
                        </a:spcAft>
                      </a:pPr>
                      <a:r>
                        <a:rPr lang="en-US" sz="1000" dirty="0">
                          <a:latin typeface="Alegreya Sans SC" pitchFamily="2" charset="0"/>
                          <a:ea typeface="Calibri"/>
                          <a:cs typeface="Times New Roman"/>
                        </a:rPr>
                        <a:t>BA</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Add special media for </a:t>
                      </a:r>
                      <a:r>
                        <a:rPr lang="en-US" sz="1000" dirty="0" err="1">
                          <a:latin typeface="Alegreya Sans SC" pitchFamily="2" charset="0"/>
                          <a:ea typeface="Calibri"/>
                          <a:cs typeface="Times New Roman"/>
                        </a:rPr>
                        <a:t>Corynebacterium</a:t>
                      </a:r>
                      <a:r>
                        <a:rPr lang="en-US" sz="1000" dirty="0">
                          <a:latin typeface="Alegreya Sans SC" pitchFamily="2" charset="0"/>
                          <a:ea typeface="Calibri"/>
                          <a:cs typeface="Times New Roman"/>
                        </a:rPr>
                        <a:t> diphtheria, </a:t>
                      </a:r>
                      <a:r>
                        <a:rPr lang="en-US" sz="1000" dirty="0" err="1">
                          <a:latin typeface="Alegreya Sans SC" pitchFamily="2" charset="0"/>
                          <a:ea typeface="Calibri"/>
                          <a:cs typeface="Times New Roman"/>
                        </a:rPr>
                        <a:t>pertussis</a:t>
                      </a:r>
                      <a:r>
                        <a:rPr lang="en-US" sz="1000" dirty="0">
                          <a:latin typeface="Alegreya Sans SC" pitchFamily="2" charset="0"/>
                          <a:ea typeface="Calibri"/>
                          <a:cs typeface="Times New Roman"/>
                        </a:rPr>
                        <a:t>, Chlamydia &amp; </a:t>
                      </a:r>
                      <a:r>
                        <a:rPr lang="en-US" sz="1000" dirty="0" err="1">
                          <a:latin typeface="Alegreya Sans SC" pitchFamily="2" charset="0"/>
                          <a:ea typeface="Calibri"/>
                          <a:cs typeface="Times New Roman"/>
                        </a:rPr>
                        <a:t>Mycoplasma</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Add special media for </a:t>
                      </a:r>
                      <a:r>
                        <a:rPr lang="en-US" sz="1000" dirty="0" err="1">
                          <a:latin typeface="Alegreya Sans SC" pitchFamily="2" charset="0"/>
                          <a:ea typeface="Calibri"/>
                          <a:cs typeface="Times New Roman"/>
                        </a:rPr>
                        <a:t>C.diphtheriae</a:t>
                      </a:r>
                      <a:r>
                        <a:rPr lang="en-US" sz="1000" dirty="0">
                          <a:latin typeface="Alegreya Sans SC" pitchFamily="2" charset="0"/>
                          <a:ea typeface="Calibri"/>
                          <a:cs typeface="Times New Roman"/>
                        </a:rPr>
                        <a:t> &amp; </a:t>
                      </a:r>
                      <a:r>
                        <a:rPr lang="en-US" sz="1000" dirty="0" err="1">
                          <a:latin typeface="Alegreya Sans SC" pitchFamily="2" charset="0"/>
                          <a:ea typeface="Calibri"/>
                          <a:cs typeface="Times New Roman"/>
                        </a:rPr>
                        <a:t>Neisseria</a:t>
                      </a:r>
                      <a:r>
                        <a:rPr lang="en-US" sz="1000" dirty="0">
                          <a:latin typeface="Alegreya Sans SC" pitchFamily="2" charset="0"/>
                          <a:ea typeface="Calibri"/>
                          <a:cs typeface="Times New Roman"/>
                        </a:rPr>
                        <a:t> </a:t>
                      </a:r>
                      <a:r>
                        <a:rPr lang="en-US" sz="1000" dirty="0" err="1">
                          <a:latin typeface="Alegreya Sans SC" pitchFamily="2" charset="0"/>
                          <a:ea typeface="Calibri"/>
                          <a:cs typeface="Times New Roman"/>
                        </a:rPr>
                        <a:t>gonorrhoeae</a:t>
                      </a:r>
                      <a:endParaRPr lang="en-US" sz="1000" dirty="0">
                        <a:latin typeface="Alegreya Sans SC" pitchFamily="2" charset="0"/>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80619613"/>
              </p:ext>
            </p:extLst>
          </p:nvPr>
        </p:nvGraphicFramePr>
        <p:xfrm>
          <a:off x="0" y="1"/>
          <a:ext cx="9144001" cy="6857999"/>
        </p:xfrm>
        <a:graphic>
          <a:graphicData uri="http://schemas.openxmlformats.org/drawingml/2006/table">
            <a:tbl>
              <a:tblPr firstRow="1" bandRow="1">
                <a:tableStyleId>{5C22544A-7EE6-4342-B048-85BDC9FD1C3A}</a:tableStyleId>
              </a:tblPr>
              <a:tblGrid>
                <a:gridCol w="914400"/>
                <a:gridCol w="1295400"/>
                <a:gridCol w="1371600"/>
                <a:gridCol w="990600"/>
                <a:gridCol w="990600"/>
                <a:gridCol w="664780"/>
                <a:gridCol w="972207"/>
                <a:gridCol w="972207"/>
                <a:gridCol w="972207"/>
              </a:tblGrid>
              <a:tr h="780965">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Specimen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Container</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Patient preparation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Special instructions</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Transportation to laboratory</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Storage prior to processing</a:t>
                      </a:r>
                    </a:p>
                  </a:txBody>
                  <a:tcPr marL="68580" marR="68580" marT="0" marB="0"/>
                </a:tc>
                <a:tc>
                  <a:txBody>
                    <a:bodyPr/>
                    <a:lstStyle/>
                    <a:p>
                      <a:pPr marL="0" marR="0">
                        <a:lnSpc>
                          <a:spcPct val="115000"/>
                        </a:lnSpc>
                        <a:spcBef>
                          <a:spcPts val="0"/>
                        </a:spcBef>
                        <a:spcAft>
                          <a:spcPts val="1000"/>
                        </a:spcAft>
                      </a:pPr>
                      <a:r>
                        <a:rPr lang="en-US" sz="1100">
                          <a:latin typeface="Alegreya Sans SC" pitchFamily="2" charset="0"/>
                          <a:ea typeface="Calibri"/>
                          <a:cs typeface="Times New Roman"/>
                        </a:rPr>
                        <a:t>Primary plating media</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Direct examination</a:t>
                      </a:r>
                    </a:p>
                  </a:txBody>
                  <a:tcPr marL="68580" marR="68580" marT="0" marB="0"/>
                </a:tc>
                <a:tc>
                  <a:txBody>
                    <a:bodyPr/>
                    <a:lstStyle/>
                    <a:p>
                      <a:pPr marL="0" marR="0">
                        <a:lnSpc>
                          <a:spcPct val="115000"/>
                        </a:lnSpc>
                        <a:spcBef>
                          <a:spcPts val="0"/>
                        </a:spcBef>
                        <a:spcAft>
                          <a:spcPts val="1000"/>
                        </a:spcAft>
                      </a:pPr>
                      <a:r>
                        <a:rPr lang="en-US" sz="1100" dirty="0">
                          <a:latin typeface="Alegreya Sans SC" pitchFamily="2" charset="0"/>
                          <a:ea typeface="Calibri"/>
                          <a:cs typeface="Times New Roman"/>
                        </a:rPr>
                        <a:t>Comments</a:t>
                      </a:r>
                    </a:p>
                  </a:txBody>
                  <a:tcPr marL="68580" marR="68580" marT="0" marB="0"/>
                </a:tc>
              </a:tr>
              <a:tr h="1376494">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Tissue</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Anaerobic transporter or sterile, screw </a:t>
                      </a:r>
                      <a:r>
                        <a:rPr lang="en-US" sz="1000" dirty="0" err="1">
                          <a:latin typeface="Alegreya Sans SC" pitchFamily="2" charset="0"/>
                          <a:ea typeface="Calibri"/>
                          <a:cs typeface="Times New Roman"/>
                        </a:rPr>
                        <a:t>ca</a:t>
                      </a:r>
                      <a:r>
                        <a:rPr lang="en-US" sz="1000" dirty="0">
                          <a:latin typeface="Alegreya Sans SC" pitchFamily="2" charset="0"/>
                          <a:ea typeface="Calibri"/>
                          <a:cs typeface="Times New Roman"/>
                        </a:rPr>
                        <a:t>-p tube</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 </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Do not allow specimen to dry out; moisten with sterile, distilled </a:t>
                      </a:r>
                    </a:p>
                    <a:p>
                      <a:pPr marL="0" marR="0">
                        <a:lnSpc>
                          <a:spcPct val="115000"/>
                        </a:lnSpc>
                        <a:spcBef>
                          <a:spcPts val="0"/>
                        </a:spcBef>
                        <a:spcAft>
                          <a:spcPts val="1000"/>
                        </a:spcAft>
                      </a:pPr>
                      <a:r>
                        <a:rPr lang="en-US" sz="1000" dirty="0">
                          <a:latin typeface="Alegreya Sans SC" pitchFamily="2" charset="0"/>
                          <a:ea typeface="Calibri"/>
                          <a:cs typeface="Times New Roman"/>
                        </a:rPr>
                        <a:t>water if not bloody</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Within 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/RT</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/4°C</a:t>
                      </a:r>
                    </a:p>
                  </a:txBody>
                  <a:tcPr marL="68580" marR="68580" marT="0" marB="0"/>
                </a:tc>
                <a:tc>
                  <a:txBody>
                    <a:bodyPr/>
                    <a:lstStyle/>
                    <a:p>
                      <a:pPr marL="0" marR="0">
                        <a:lnSpc>
                          <a:spcPct val="115000"/>
                        </a:lnSpc>
                        <a:spcBef>
                          <a:spcPts val="0"/>
                        </a:spcBef>
                        <a:spcAft>
                          <a:spcPts val="1000"/>
                        </a:spcAft>
                      </a:pPr>
                      <a:r>
                        <a:rPr lang="en-US" sz="1000" dirty="0" err="1">
                          <a:latin typeface="Alegreya Sans SC" pitchFamily="2" charset="0"/>
                          <a:ea typeface="Calibri"/>
                          <a:cs typeface="Times New Roman"/>
                        </a:rPr>
                        <a:t>BA,CA,Mac</a:t>
                      </a:r>
                      <a:r>
                        <a:rPr lang="en-US" sz="1000" dirty="0">
                          <a:latin typeface="Alegreya Sans SC" pitchFamily="2" charset="0"/>
                          <a:ea typeface="Calibri"/>
                          <a:cs typeface="Times New Roman"/>
                        </a:rPr>
                        <a:t>, Ana, </a:t>
                      </a:r>
                      <a:r>
                        <a:rPr lang="en-US" sz="1000" dirty="0" err="1">
                          <a:latin typeface="Alegreya Sans SC" pitchFamily="2" charset="0"/>
                          <a:ea typeface="Calibri"/>
                          <a:cs typeface="Times New Roman"/>
                        </a:rPr>
                        <a:t>thio</a:t>
                      </a:r>
                      <a:endParaRPr lang="en-US" sz="1000" dirty="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Gram</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May need to homogenize</a:t>
                      </a:r>
                    </a:p>
                  </a:txBody>
                  <a:tcPr marL="68580" marR="68580" marT="0" marB="0"/>
                </a:tc>
              </a:tr>
              <a:tr h="4700540">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Urine</a:t>
                      </a:r>
                    </a:p>
                    <a:p>
                      <a:pPr marL="0" marR="0">
                        <a:lnSpc>
                          <a:spcPct val="115000"/>
                        </a:lnSpc>
                        <a:spcBef>
                          <a:spcPts val="0"/>
                        </a:spcBef>
                        <a:spcAft>
                          <a:spcPts val="1000"/>
                        </a:spcAft>
                      </a:pPr>
                      <a:r>
                        <a:rPr lang="en-US" sz="1000" dirty="0">
                          <a:latin typeface="Alegreya Sans SC" pitchFamily="2" charset="0"/>
                          <a:ea typeface="Calibri"/>
                          <a:cs typeface="Times New Roman"/>
                        </a:rPr>
                        <a:t>Clean-voided midstream</a:t>
                      </a:r>
                    </a:p>
                    <a:p>
                      <a:pPr marL="0" marR="0">
                        <a:lnSpc>
                          <a:spcPct val="115000"/>
                        </a:lnSpc>
                        <a:spcBef>
                          <a:spcPts val="0"/>
                        </a:spcBef>
                        <a:spcAft>
                          <a:spcPts val="1000"/>
                        </a:spcAft>
                      </a:pPr>
                      <a:r>
                        <a:rPr lang="en-US" sz="1000" dirty="0">
                          <a:latin typeface="Alegreya Sans SC" pitchFamily="2" charset="0"/>
                          <a:ea typeface="Calibri"/>
                          <a:cs typeface="Times New Roman"/>
                        </a:rPr>
                        <a:t>Straight catheter (in &amp; out)</a:t>
                      </a:r>
                    </a:p>
                    <a:p>
                      <a:pPr marL="0" marR="0">
                        <a:lnSpc>
                          <a:spcPct val="115000"/>
                        </a:lnSpc>
                        <a:spcBef>
                          <a:spcPts val="0"/>
                        </a:spcBef>
                        <a:spcAft>
                          <a:spcPts val="1000"/>
                        </a:spcAft>
                      </a:pPr>
                      <a:r>
                        <a:rPr lang="en-US" sz="1000" dirty="0">
                          <a:latin typeface="Alegreya Sans SC" pitchFamily="2" charset="0"/>
                          <a:ea typeface="Calibri"/>
                          <a:cs typeface="Times New Roman"/>
                        </a:rPr>
                        <a:t>Indwelling catheter( Foley)</a:t>
                      </a:r>
                    </a:p>
                  </a:txBody>
                  <a:tcPr marL="68580" marR="68580" marT="0" marB="0"/>
                </a:tc>
                <a:tc>
                  <a:txBody>
                    <a:bodyPr/>
                    <a:lstStyle/>
                    <a:p>
                      <a:pPr marL="0" marR="0">
                        <a:lnSpc>
                          <a:spcPct val="115000"/>
                        </a:lnSpc>
                        <a:spcBef>
                          <a:spcPts val="0"/>
                        </a:spcBef>
                        <a:spcAft>
                          <a:spcPts val="1000"/>
                        </a:spcAft>
                      </a:pPr>
                      <a:r>
                        <a:rPr lang="en-US" sz="1000">
                          <a:latin typeface="Alegreya Sans SC" pitchFamily="2" charset="0"/>
                          <a:ea typeface="Calibri"/>
                          <a:cs typeface="Times New Roman"/>
                        </a:rPr>
                        <a:t>Sterile, screw cap container</a:t>
                      </a:r>
                    </a:p>
                    <a:p>
                      <a:pPr marL="0" marR="0">
                        <a:lnSpc>
                          <a:spcPct val="115000"/>
                        </a:lnSpc>
                        <a:spcBef>
                          <a:spcPts val="0"/>
                        </a:spcBef>
                        <a:spcAft>
                          <a:spcPts val="1000"/>
                        </a:spcAft>
                      </a:pPr>
                      <a:r>
                        <a:rPr lang="en-US" sz="1000">
                          <a:latin typeface="Alegreya Sans SC" pitchFamily="2" charset="0"/>
                          <a:ea typeface="Calibri"/>
                          <a:cs typeface="Times New Roman"/>
                        </a:rPr>
                        <a:t>Sterile, screw cap container</a:t>
                      </a:r>
                    </a:p>
                    <a:p>
                      <a:pPr marL="0" marR="0">
                        <a:lnSpc>
                          <a:spcPct val="115000"/>
                        </a:lnSpc>
                        <a:spcBef>
                          <a:spcPts val="0"/>
                        </a:spcBef>
                        <a:spcAft>
                          <a:spcPts val="1000"/>
                        </a:spcAft>
                      </a:pPr>
                      <a:r>
                        <a:rPr lang="en-US" sz="1000">
                          <a:latin typeface="Alegreya Sans SC" pitchFamily="2" charset="0"/>
                          <a:ea typeface="Calibri"/>
                          <a:cs typeface="Times New Roman"/>
                        </a:rPr>
                        <a:t>Sterile, screw cap container</a:t>
                      </a:r>
                    </a:p>
                  </a:txBody>
                  <a:tcPr marL="68580" marR="68580" marT="0" marB="0"/>
                </a:tc>
                <a:tc>
                  <a:txBody>
                    <a:bodyPr/>
                    <a:lstStyle/>
                    <a:p>
                      <a:pPr marL="0" marR="0">
                        <a:lnSpc>
                          <a:spcPct val="115000"/>
                        </a:lnSpc>
                        <a:spcBef>
                          <a:spcPts val="0"/>
                        </a:spcBef>
                        <a:spcAft>
                          <a:spcPts val="1000"/>
                        </a:spcAft>
                      </a:pPr>
                      <a:r>
                        <a:rPr lang="en-US" sz="1000" dirty="0">
                          <a:latin typeface="Alegreya Sans SC" pitchFamily="2" charset="0"/>
                          <a:ea typeface="Calibri"/>
                          <a:cs typeface="Times New Roman"/>
                        </a:rPr>
                        <a:t>Females: clean area  with soap &amp;  water, then rinse with water; hold labia apart &amp; begin voiding, after several mL have passed, collect midstream.</a:t>
                      </a:r>
                    </a:p>
                    <a:p>
                      <a:pPr marL="0" marR="0">
                        <a:lnSpc>
                          <a:spcPct val="115000"/>
                        </a:lnSpc>
                        <a:spcBef>
                          <a:spcPts val="0"/>
                        </a:spcBef>
                        <a:spcAft>
                          <a:spcPts val="1000"/>
                        </a:spcAft>
                      </a:pPr>
                      <a:r>
                        <a:rPr lang="en-US" sz="1000" dirty="0">
                          <a:latin typeface="Alegreya Sans SC" pitchFamily="2" charset="0"/>
                          <a:ea typeface="Calibri"/>
                          <a:cs typeface="Times New Roman"/>
                        </a:rPr>
                        <a:t>Males: clean glans with soap &amp; water, then rinse with water; retract foreskin ; after several mL have passed collect midstream.</a:t>
                      </a:r>
                    </a:p>
                    <a:p>
                      <a:pPr marL="0" marR="0">
                        <a:lnSpc>
                          <a:spcPct val="115000"/>
                        </a:lnSpc>
                        <a:spcBef>
                          <a:spcPts val="0"/>
                        </a:spcBef>
                        <a:spcAft>
                          <a:spcPts val="1000"/>
                        </a:spcAft>
                      </a:pPr>
                      <a:r>
                        <a:rPr lang="en-US" sz="1000" dirty="0">
                          <a:latin typeface="Alegreya Sans SC" pitchFamily="2" charset="0"/>
                          <a:ea typeface="Calibri"/>
                          <a:cs typeface="Times New Roman"/>
                        </a:rPr>
                        <a:t>Clean urethral area (soap &amp; water) &amp; rinse.</a:t>
                      </a:r>
                    </a:p>
                    <a:p>
                      <a:pPr marL="0" marR="0">
                        <a:lnSpc>
                          <a:spcPct val="115000"/>
                        </a:lnSpc>
                        <a:spcBef>
                          <a:spcPts val="0"/>
                        </a:spcBef>
                        <a:spcAft>
                          <a:spcPts val="1000"/>
                        </a:spcAft>
                      </a:pPr>
                      <a:r>
                        <a:rPr lang="en-US" sz="1000" dirty="0">
                          <a:latin typeface="Alegreya Sans SC" pitchFamily="2" charset="0"/>
                          <a:ea typeface="Calibri"/>
                          <a:cs typeface="Times New Roman"/>
                        </a:rPr>
                        <a:t>Disinfect  catheter collection port</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Insert catheter into bladder; allow 1</a:t>
                      </a:r>
                      <a:r>
                        <a:rPr lang="en-US" sz="1000" baseline="30000" dirty="0">
                          <a:latin typeface="Alegreya Sans SC" pitchFamily="2" charset="0"/>
                          <a:ea typeface="Calibri"/>
                          <a:cs typeface="Times New Roman"/>
                        </a:rPr>
                        <a:t>st</a:t>
                      </a:r>
                      <a:r>
                        <a:rPr lang="en-US" sz="1000" dirty="0">
                          <a:latin typeface="Alegreya Sans SC" pitchFamily="2" charset="0"/>
                          <a:ea typeface="Calibri"/>
                          <a:cs typeface="Times New Roman"/>
                        </a:rPr>
                        <a:t> 15 ml to pass; then collect remainder</a:t>
                      </a:r>
                    </a:p>
                    <a:p>
                      <a:pPr marL="0" marR="0">
                        <a:lnSpc>
                          <a:spcPct val="115000"/>
                        </a:lnSpc>
                        <a:spcBef>
                          <a:spcPts val="0"/>
                        </a:spcBef>
                        <a:spcAft>
                          <a:spcPts val="1000"/>
                        </a:spcAft>
                      </a:pPr>
                      <a:r>
                        <a:rPr lang="en-US" sz="1000" dirty="0">
                          <a:latin typeface="Alegreya Sans SC" pitchFamily="2" charset="0"/>
                          <a:ea typeface="Calibri"/>
                          <a:cs typeface="Times New Roman"/>
                        </a:rPr>
                        <a:t>Aspirate 5-10 mL of urine with needle &amp; syringe</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Within 2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 4°C</a:t>
                      </a:r>
                    </a:p>
                    <a:p>
                      <a:pPr marL="0" marR="0">
                        <a:lnSpc>
                          <a:spcPct val="115000"/>
                        </a:lnSpc>
                        <a:spcBef>
                          <a:spcPts val="0"/>
                        </a:spcBef>
                        <a:spcAft>
                          <a:spcPts val="1000"/>
                        </a:spcAft>
                      </a:pPr>
                      <a:r>
                        <a:rPr lang="en-US" sz="1000" dirty="0">
                          <a:latin typeface="Alegreya Sans SC" pitchFamily="2" charset="0"/>
                          <a:ea typeface="Calibri"/>
                          <a:cs typeface="Times New Roman"/>
                        </a:rPr>
                        <a:t>Within 2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 4°C</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/4°C</a:t>
                      </a:r>
                    </a:p>
                    <a:p>
                      <a:pPr marL="0" marR="0">
                        <a:lnSpc>
                          <a:spcPct val="115000"/>
                        </a:lnSpc>
                        <a:spcBef>
                          <a:spcPts val="0"/>
                        </a:spcBef>
                        <a:spcAft>
                          <a:spcPts val="1000"/>
                        </a:spcAft>
                      </a:pPr>
                      <a:r>
                        <a:rPr lang="en-US" sz="1000" dirty="0">
                          <a:latin typeface="Alegreya Sans SC" pitchFamily="2" charset="0"/>
                          <a:ea typeface="Calibri"/>
                          <a:cs typeface="Times New Roman"/>
                        </a:rPr>
                        <a:t>24 </a:t>
                      </a:r>
                      <a:r>
                        <a:rPr lang="en-US" sz="1000" dirty="0" err="1">
                          <a:latin typeface="Alegreya Sans SC" pitchFamily="2" charset="0"/>
                          <a:ea typeface="Calibri"/>
                          <a:cs typeface="Times New Roman"/>
                        </a:rPr>
                        <a:t>hrs</a:t>
                      </a:r>
                      <a:r>
                        <a:rPr lang="en-US" sz="1000" dirty="0">
                          <a:latin typeface="Alegreya Sans SC" pitchFamily="2" charset="0"/>
                          <a:ea typeface="Calibri"/>
                          <a:cs typeface="Times New Roman"/>
                        </a:rPr>
                        <a:t>/4°C</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BA, Mac</a:t>
                      </a:r>
                    </a:p>
                    <a:p>
                      <a:pPr marL="0" marR="0">
                        <a:lnSpc>
                          <a:spcPct val="115000"/>
                        </a:lnSpc>
                        <a:spcBef>
                          <a:spcPts val="0"/>
                        </a:spcBef>
                        <a:spcAft>
                          <a:spcPts val="1000"/>
                        </a:spcAft>
                      </a:pPr>
                      <a:r>
                        <a:rPr lang="en-US" sz="1000" dirty="0">
                          <a:latin typeface="Alegreya Sans SC" pitchFamily="2" charset="0"/>
                          <a:ea typeface="Calibri"/>
                          <a:cs typeface="Times New Roman"/>
                        </a:rPr>
                        <a:t>BA, Mac</a:t>
                      </a: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Gram or check for </a:t>
                      </a:r>
                      <a:r>
                        <a:rPr lang="en-US" sz="1000" dirty="0" err="1">
                          <a:latin typeface="Alegreya Sans SC" pitchFamily="2" charset="0"/>
                          <a:ea typeface="Calibri"/>
                          <a:cs typeface="Times New Roman"/>
                        </a:rPr>
                        <a:t>pyuria</a:t>
                      </a: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Gram or check for </a:t>
                      </a:r>
                      <a:r>
                        <a:rPr lang="en-US" sz="1000" dirty="0" err="1">
                          <a:latin typeface="Alegreya Sans SC" pitchFamily="2" charset="0"/>
                          <a:ea typeface="Calibri"/>
                          <a:cs typeface="Times New Roman"/>
                        </a:rPr>
                        <a:t>pyuria</a:t>
                      </a:r>
                      <a:endParaRPr lang="en-US" sz="1000" dirty="0">
                        <a:latin typeface="Alegreya Sans SC" pitchFamily="2" charset="0"/>
                        <a:ea typeface="Calibri"/>
                        <a:cs typeface="Times New Roman"/>
                      </a:endParaRPr>
                    </a:p>
                  </a:txBody>
                  <a:tcPr marL="68580" marR="68580" marT="0" marB="0"/>
                </a:tc>
                <a:tc>
                  <a:txBody>
                    <a:bodyPr/>
                    <a:lstStyle/>
                    <a:p>
                      <a:pPr marL="0" marR="0">
                        <a:lnSpc>
                          <a:spcPct val="115000"/>
                        </a:lnSpc>
                        <a:spcBef>
                          <a:spcPts val="0"/>
                        </a:spcBef>
                        <a:spcAft>
                          <a:spcPts val="1000"/>
                        </a:spcAft>
                      </a:pPr>
                      <a:endParaRPr lang="en-US" sz="1000" dirty="0">
                        <a:latin typeface="Alegreya Sans SC" pitchFamily="2" charset="0"/>
                        <a:ea typeface="Calibri"/>
                        <a:cs typeface="Times New Roman"/>
                      </a:endParaRPr>
                    </a:p>
                    <a:p>
                      <a:pPr marL="0" marR="0">
                        <a:lnSpc>
                          <a:spcPct val="115000"/>
                        </a:lnSpc>
                        <a:spcBef>
                          <a:spcPts val="0"/>
                        </a:spcBef>
                        <a:spcAft>
                          <a:spcPts val="1000"/>
                        </a:spcAft>
                      </a:pPr>
                      <a:r>
                        <a:rPr lang="en-US" sz="1000" dirty="0">
                          <a:latin typeface="Alegreya Sans SC" pitchFamily="2" charset="0"/>
                          <a:ea typeface="Calibri"/>
                          <a:cs typeface="Times New Roman"/>
                        </a:rPr>
                        <a:t>    </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1"/>
          </p:nvPr>
        </p:nvSpPr>
        <p:spPr>
          <a:xfrm>
            <a:off x="762000" y="990600"/>
            <a:ext cx="7696200" cy="5668963"/>
          </a:xfrm>
        </p:spPr>
        <p:txBody>
          <a:bodyPr/>
          <a:lstStyle/>
          <a:p>
            <a:pPr eaLnBrk="1" hangingPunct="1">
              <a:buFont typeface="Arial" panose="020B0604020202020204" pitchFamily="34" charset="0"/>
              <a:buNone/>
            </a:pPr>
            <a:r>
              <a:rPr lang="en-US" altLang="en-US" sz="2800" b="1" dirty="0" smtClean="0">
                <a:latin typeface="Alegreya Sans SC" panose="00000500000000000000" pitchFamily="2" charset="0"/>
              </a:rPr>
              <a:t>Selection of culture media</a:t>
            </a:r>
          </a:p>
          <a:p>
            <a:pPr eaLnBrk="1" hangingPunct="1"/>
            <a:r>
              <a:rPr lang="en-US" altLang="en-US" sz="2800" dirty="0" smtClean="0">
                <a:latin typeface="Alegreya Sans SC" panose="00000500000000000000" pitchFamily="2" charset="0"/>
              </a:rPr>
              <a:t>Routine primary plating media and direct examination for specimens commonly submitted to the microbiology laboratory are given in the table.</a:t>
            </a:r>
          </a:p>
          <a:p>
            <a:pPr eaLnBrk="1" hangingPunct="1">
              <a:buFont typeface="Arial" panose="020B0604020202020204" pitchFamily="34" charset="0"/>
              <a:buNone/>
            </a:pPr>
            <a:r>
              <a:rPr lang="en-US" altLang="en-US" sz="2800" b="1" dirty="0" smtClean="0">
                <a:latin typeface="Alegreya Sans SC" panose="00000500000000000000" pitchFamily="2" charset="0"/>
              </a:rPr>
              <a:t>Specimen preparation</a:t>
            </a:r>
          </a:p>
          <a:p>
            <a:pPr eaLnBrk="1" hangingPunct="1"/>
            <a:r>
              <a:rPr lang="en-US" altLang="en-US" sz="2800" dirty="0" smtClean="0">
                <a:latin typeface="Alegreya Sans SC" panose="00000500000000000000" pitchFamily="2" charset="0"/>
              </a:rPr>
              <a:t>Many specimens require some form of initial treatment before inoculation onto primary plating media. </a:t>
            </a:r>
          </a:p>
          <a:p>
            <a:pPr eaLnBrk="1" hangingPunct="1"/>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457200" y="1143000"/>
            <a:ext cx="7924800" cy="5364163"/>
          </a:xfrm>
        </p:spPr>
        <p:txBody>
          <a:bodyPr/>
          <a:lstStyle/>
          <a:p>
            <a:pPr eaLnBrk="1" hangingPunct="1">
              <a:buFont typeface="Arial" panose="020B0604020202020204" pitchFamily="34" charset="0"/>
              <a:buNone/>
            </a:pPr>
            <a:r>
              <a:rPr lang="en-US" altLang="en-US" sz="2800" dirty="0" smtClean="0">
                <a:latin typeface="Alegreya Sans SC" panose="00000500000000000000" pitchFamily="2" charset="0"/>
              </a:rPr>
              <a:t>	Such </a:t>
            </a:r>
            <a:r>
              <a:rPr lang="en-US" altLang="en-US" sz="2800" dirty="0" smtClean="0">
                <a:latin typeface="Alegreya Sans SC" panose="00000500000000000000" pitchFamily="2" charset="0"/>
              </a:rPr>
              <a:t>procedures </a:t>
            </a:r>
            <a:r>
              <a:rPr lang="en-US" altLang="en-US" sz="2800" dirty="0" smtClean="0">
                <a:latin typeface="Alegreya Sans SC" panose="00000500000000000000" pitchFamily="2" charset="0"/>
              </a:rPr>
              <a:t>include homogenization(grinding) of </a:t>
            </a:r>
            <a:r>
              <a:rPr lang="en-US" altLang="en-US" sz="2800" dirty="0" smtClean="0">
                <a:latin typeface="Alegreya Sans SC" panose="00000500000000000000" pitchFamily="2" charset="0"/>
              </a:rPr>
              <a:t>tissue; concentration by centrifugation or filtration of large volumes of sterile fluids , such as </a:t>
            </a:r>
            <a:r>
              <a:rPr lang="en-US" altLang="en-US" sz="2800" dirty="0" err="1" smtClean="0">
                <a:latin typeface="Alegreya Sans SC" panose="00000500000000000000" pitchFamily="2" charset="0"/>
              </a:rPr>
              <a:t>ascitis</a:t>
            </a:r>
            <a:r>
              <a:rPr lang="en-US" altLang="en-US" sz="2800" dirty="0" smtClean="0">
                <a:latin typeface="Alegreya Sans SC" panose="00000500000000000000" pitchFamily="2" charset="0"/>
              </a:rPr>
              <a:t> (peritoneal) or pleural (lung) fluids; or decontamination of specimens, such as those for mycobacteria.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2"/>
          <p:cNvSpPr>
            <a:spLocks noGrp="1"/>
          </p:cNvSpPr>
          <p:nvPr>
            <p:ph idx="1"/>
          </p:nvPr>
        </p:nvSpPr>
        <p:spPr>
          <a:xfrm>
            <a:off x="762000" y="1066800"/>
            <a:ext cx="7696200" cy="5364163"/>
          </a:xfrm>
        </p:spPr>
        <p:txBody>
          <a:bodyPr/>
          <a:lstStyle/>
          <a:p>
            <a:pPr eaLnBrk="1" hangingPunct="1">
              <a:buFont typeface="Arial" panose="020B0604020202020204" pitchFamily="34" charset="0"/>
              <a:buNone/>
            </a:pPr>
            <a:r>
              <a:rPr lang="en-US" altLang="en-US" sz="2800" dirty="0" smtClean="0">
                <a:latin typeface="Alegreya Sans SC" panose="00000500000000000000" pitchFamily="2" charset="0"/>
              </a:rPr>
              <a:t>Inoculation of solid media</a:t>
            </a:r>
          </a:p>
          <a:p>
            <a:pPr eaLnBrk="1" hangingPunct="1"/>
            <a:r>
              <a:rPr lang="en-US" altLang="en-US" sz="2800" dirty="0" smtClean="0">
                <a:latin typeface="Alegreya Sans SC" panose="00000500000000000000" pitchFamily="2" charset="0"/>
              </a:rPr>
              <a:t>Specimens can be inoculated onto solid media either quantitatively by a dilution procedure or by means of a quantitative loop or </a:t>
            </a:r>
            <a:r>
              <a:rPr lang="en-US" altLang="en-US" sz="2800" dirty="0" err="1" smtClean="0">
                <a:latin typeface="Alegreya Sans SC" panose="00000500000000000000" pitchFamily="2" charset="0"/>
              </a:rPr>
              <a:t>semiquantitatively</a:t>
            </a:r>
            <a:r>
              <a:rPr lang="en-US" altLang="en-US" sz="2800" dirty="0" smtClean="0">
                <a:latin typeface="Alegreya Sans SC" panose="00000500000000000000" pitchFamily="2" charset="0"/>
              </a:rPr>
              <a:t> using an ordinary inoculating loop</a:t>
            </a:r>
            <a:r>
              <a:rPr lang="en-US" altLang="en-US" dirty="0" smtClean="0"/>
              <a:t>.</a:t>
            </a: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685800" y="1066800"/>
            <a:ext cx="7772400" cy="5516563"/>
          </a:xfrm>
        </p:spPr>
        <p:txBody>
          <a:bodyPr/>
          <a:lstStyle/>
          <a:p>
            <a:pPr eaLnBrk="1" hangingPunct="1">
              <a:buFont typeface="Arial" panose="020B0604020202020204" pitchFamily="34" charset="0"/>
              <a:buNone/>
            </a:pPr>
            <a:r>
              <a:rPr lang="en-US" altLang="en-US" sz="2800" dirty="0" smtClean="0">
                <a:latin typeface="Alegreya Sans SC" panose="00000500000000000000" pitchFamily="2" charset="0"/>
              </a:rPr>
              <a:t>Collection &amp; transport of specimens of URTI:</a:t>
            </a:r>
          </a:p>
          <a:p>
            <a:pPr eaLnBrk="1" hangingPunct="1"/>
            <a:r>
              <a:rPr lang="en-US" altLang="en-US" sz="2800" dirty="0" smtClean="0">
                <a:latin typeface="Alegreya Sans SC" panose="00000500000000000000" pitchFamily="2" charset="0"/>
              </a:rPr>
              <a:t>Cotton, Dacron or Calcium alginate-tipped swabs are suitable for collecting most upper respiratory tract microorganisms. </a:t>
            </a:r>
          </a:p>
          <a:p>
            <a:pPr eaLnBrk="1" hangingPunct="1"/>
            <a:r>
              <a:rPr lang="en-US" altLang="en-US" sz="2800" dirty="0" smtClean="0">
                <a:latin typeface="Alegreya Sans SC" panose="00000500000000000000" pitchFamily="2" charset="0"/>
              </a:rPr>
              <a:t>If the swab remains moist, no further precautions need be taken for specimens that are cultured within 4 hours of collection..</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609600" y="1404003"/>
            <a:ext cx="8077200" cy="4463398"/>
          </a:xfrm>
        </p:spPr>
        <p:txBody>
          <a:bodyPr/>
          <a:lstStyle/>
          <a:p>
            <a:pPr eaLnBrk="1" hangingPunct="1"/>
            <a:r>
              <a:rPr lang="en-US" altLang="en-US" sz="2800" dirty="0" smtClean="0">
                <a:latin typeface="Alegreya Sans SC" panose="00000500000000000000" pitchFamily="2" charset="0"/>
              </a:rPr>
              <a:t>The </a:t>
            </a:r>
            <a:r>
              <a:rPr lang="en-US" altLang="en-US" sz="2800" dirty="0" smtClean="0">
                <a:latin typeface="Alegreya Sans SC" panose="00000500000000000000" pitchFamily="2" charset="0"/>
              </a:rPr>
              <a:t>screw cap seal must be strong and entirely secure so that the contents cannot leak or become contaminated.</a:t>
            </a:r>
          </a:p>
          <a:p>
            <a:pPr eaLnBrk="1" hangingPunct="1"/>
            <a:r>
              <a:rPr lang="en-US" altLang="en-US" sz="2800" dirty="0" smtClean="0">
                <a:latin typeface="Alegreya Sans SC" panose="00000500000000000000" pitchFamily="2" charset="0"/>
              </a:rPr>
              <a:t>For </a:t>
            </a:r>
            <a:r>
              <a:rPr lang="en-US" altLang="en-US" sz="2800" dirty="0" err="1" smtClean="0">
                <a:latin typeface="Alegreya Sans SC" panose="00000500000000000000" pitchFamily="2" charset="0"/>
              </a:rPr>
              <a:t>faeces</a:t>
            </a:r>
            <a:r>
              <a:rPr lang="en-US" altLang="en-US" sz="2800" dirty="0" smtClean="0">
                <a:latin typeface="Alegreya Sans SC" panose="00000500000000000000" pitchFamily="2" charset="0"/>
              </a:rPr>
              <a:t> , the universal container should be supplied with a small metal or wooden spoon or a plastic spoon that is attached to inside of the screw cap</a:t>
            </a:r>
            <a:r>
              <a:rPr lang="en-US" altLang="en-US" dirty="0" smtClean="0"/>
              <a:t>. </a:t>
            </a:r>
            <a:endParaRPr lang="en-US" altLang="en-US" dirty="0" smtClean="0"/>
          </a:p>
          <a:p>
            <a:pPr eaLnBrk="1" hangingPunct="1"/>
            <a:r>
              <a:rPr lang="en-US" altLang="en-US" dirty="0" smtClean="0">
                <a:latin typeface="Alegreya Sans SC" panose="00000500000000000000" pitchFamily="2" charset="0"/>
              </a:rPr>
              <a:t>If not, the spoon is placed in the clean container &amp; sterilized with it.</a:t>
            </a:r>
          </a:p>
          <a:p>
            <a:pPr eaLnBrk="1" hangingPunct="1"/>
            <a:endParaRPr lang="en-US" altLang="en-US" dirty="0" smtClean="0"/>
          </a:p>
          <a:p>
            <a:pPr eaLnBrk="1" hangingPunct="1">
              <a:buFont typeface="Arial" panose="020B0604020202020204" pitchFamily="34" charset="0"/>
              <a:buNone/>
            </a:pPr>
            <a:endParaRPr lang="en-US" altLang="en-US" dirty="0" smtClean="0"/>
          </a:p>
        </p:txBody>
      </p:sp>
      <p:sp>
        <p:nvSpPr>
          <p:cNvPr id="4" name="Title 1"/>
          <p:cNvSpPr>
            <a:spLocks noGrp="1"/>
          </p:cNvSpPr>
          <p:nvPr>
            <p:ph type="title"/>
          </p:nvPr>
        </p:nvSpPr>
        <p:spPr>
          <a:xfrm>
            <a:off x="457200" y="274638"/>
            <a:ext cx="8229600" cy="1143000"/>
          </a:xfrm>
        </p:spPr>
        <p:txBody>
          <a:bodyPr/>
          <a:lstStyle/>
          <a:p>
            <a:pPr eaLnBrk="1" hangingPunct="1"/>
            <a:r>
              <a:rPr lang="en-US" altLang="en-US" b="1" dirty="0" smtClean="0">
                <a:latin typeface="Alegreya Sans SC" panose="00000500000000000000" pitchFamily="2" charset="0"/>
              </a:rPr>
              <a:t>Containers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685800" y="1066800"/>
            <a:ext cx="8001000" cy="5135563"/>
          </a:xfrm>
        </p:spPr>
        <p:txBody>
          <a:bodyPr/>
          <a:lstStyle/>
          <a:p>
            <a:pPr eaLnBrk="1" hangingPunct="1"/>
            <a:r>
              <a:rPr lang="en-US" altLang="en-US" sz="2800" dirty="0" smtClean="0">
                <a:latin typeface="Alegreya Sans SC" panose="00000500000000000000" pitchFamily="2" charset="0"/>
              </a:rPr>
              <a:t>Throat swabs are adequate for recovery of adenoviruses and herpesviruses, Corynebacterium diphtheria, Mycoplasma, Chlamydia and Candida spp.</a:t>
            </a:r>
          </a:p>
          <a:p>
            <a:pPr eaLnBrk="1" hangingPunct="1"/>
            <a:r>
              <a:rPr lang="en-US" altLang="en-US" sz="2800" dirty="0" err="1" smtClean="0">
                <a:latin typeface="Alegreya Sans SC" panose="00000500000000000000" pitchFamily="2" charset="0"/>
              </a:rPr>
              <a:t>Nasophryngeal</a:t>
            </a:r>
            <a:r>
              <a:rPr lang="en-US" altLang="en-US" sz="2800" dirty="0" smtClean="0">
                <a:latin typeface="Alegreya Sans SC" panose="00000500000000000000" pitchFamily="2" charset="0"/>
              </a:rPr>
              <a:t> swabs are better suited for recovery of respiratory syncytial virus, parainfluenza virus, Bordetella pertussis, </a:t>
            </a:r>
            <a:r>
              <a:rPr lang="en-US" altLang="en-US" sz="2800" dirty="0" err="1" smtClean="0">
                <a:latin typeface="Alegreya Sans SC" panose="00000500000000000000" pitchFamily="2" charset="0"/>
              </a:rPr>
              <a:t>neisseria</a:t>
            </a:r>
            <a:r>
              <a:rPr lang="en-US" altLang="en-US" sz="2800" dirty="0" smtClean="0">
                <a:latin typeface="Alegreya Sans SC" panose="00000500000000000000" pitchFamily="2" charset="0"/>
              </a:rPr>
              <a:t> spp., and other viruses causing rhinitis.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a:xfrm>
            <a:off x="685800" y="1066800"/>
            <a:ext cx="7924800" cy="5364163"/>
          </a:xfrm>
        </p:spPr>
        <p:txBody>
          <a:bodyPr/>
          <a:lstStyle/>
          <a:p>
            <a:pPr eaLnBrk="1" hangingPunct="1"/>
            <a:r>
              <a:rPr lang="en-US" altLang="en-US" sz="2800" dirty="0" smtClean="0">
                <a:latin typeface="Alegreya Sans SC" panose="00000500000000000000" pitchFamily="2" charset="0"/>
              </a:rPr>
              <a:t>Although swabs made of calcium alginate are commonly used to collect </a:t>
            </a:r>
            <a:r>
              <a:rPr lang="en-US" altLang="en-US" sz="2800" dirty="0" err="1" smtClean="0">
                <a:latin typeface="Alegreya Sans SC" panose="00000500000000000000" pitchFamily="2" charset="0"/>
              </a:rPr>
              <a:t>nasopoharyngeal</a:t>
            </a:r>
            <a:r>
              <a:rPr lang="en-US" altLang="en-US" sz="2800" dirty="0" smtClean="0">
                <a:latin typeface="Alegreya Sans SC" panose="00000500000000000000" pitchFamily="2" charset="0"/>
              </a:rPr>
              <a:t> secretions, aspirated nasopharyngeal secretions collected in a soft rubber bulb or plastic-tipped catheter are the best specimens for Bordetella pertussis.</a:t>
            </a:r>
          </a:p>
          <a:p>
            <a:pPr eaLnBrk="1" hangingPunct="1"/>
            <a:r>
              <a:rPr lang="en-US" altLang="en-US" sz="2800" dirty="0" smtClean="0">
                <a:latin typeface="Alegreya Sans SC" panose="00000500000000000000" pitchFamily="2" charset="0"/>
              </a:rPr>
              <a:t>Media for B. pertussis: Regan- Lowe or Charcoal horse blood agar</a:t>
            </a:r>
            <a:r>
              <a:rPr lang="en-US" altLang="en-US" dirty="0" smtClean="0"/>
              <a:t>.</a:t>
            </a:r>
          </a:p>
          <a:p>
            <a:pPr eaLnBrk="1" hangingPunct="1"/>
            <a:endParaRPr lang="en-US" altLang="en-US" dirty="0" smtClean="0"/>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2"/>
          <p:cNvSpPr>
            <a:spLocks noGrp="1"/>
          </p:cNvSpPr>
          <p:nvPr>
            <p:ph idx="1"/>
          </p:nvPr>
        </p:nvSpPr>
        <p:spPr>
          <a:xfrm>
            <a:off x="685800" y="1143000"/>
            <a:ext cx="7924800" cy="5364163"/>
          </a:xfrm>
        </p:spPr>
        <p:txBody>
          <a:bodyPr/>
          <a:lstStyle/>
          <a:p>
            <a:pPr eaLnBrk="1" hangingPunct="1">
              <a:buFont typeface="Arial" panose="020B0604020202020204" pitchFamily="34" charset="0"/>
              <a:buNone/>
            </a:pPr>
            <a:r>
              <a:rPr lang="en-US" altLang="en-US" sz="2800" dirty="0" smtClean="0">
                <a:latin typeface="Alegreya Sans SC" panose="00000500000000000000" pitchFamily="2" charset="0"/>
              </a:rPr>
              <a:t>LRTI:</a:t>
            </a:r>
          </a:p>
          <a:p>
            <a:pPr eaLnBrk="1" hangingPunct="1"/>
            <a:r>
              <a:rPr lang="en-US" altLang="en-US" sz="2800" dirty="0" smtClean="0">
                <a:latin typeface="Alegreya Sans SC" panose="00000500000000000000" pitchFamily="2" charset="0"/>
              </a:rPr>
              <a:t>Sputum: </a:t>
            </a:r>
          </a:p>
          <a:p>
            <a:pPr eaLnBrk="1" hangingPunct="1">
              <a:buFont typeface="Arial" panose="020B0604020202020204" pitchFamily="34" charset="0"/>
              <a:buNone/>
            </a:pPr>
            <a:r>
              <a:rPr lang="en-US" altLang="en-US" sz="2800" dirty="0" smtClean="0">
                <a:latin typeface="Alegreya Sans SC" panose="00000500000000000000" pitchFamily="2" charset="0"/>
              </a:rPr>
              <a:t>Expectorated:  Patients should be instructed to provide a deep-coughed specimen. The material should be expelled into a sterile container with an attempt to minimize contamination by </a:t>
            </a:r>
            <a:r>
              <a:rPr lang="en-US" altLang="en-US" sz="2800" dirty="0" err="1" smtClean="0">
                <a:latin typeface="Alegreya Sans SC" panose="00000500000000000000" pitchFamily="2" charset="0"/>
              </a:rPr>
              <a:t>saliva.Specimen</a:t>
            </a:r>
            <a:r>
              <a:rPr lang="en-US" altLang="en-US" sz="2800" dirty="0" smtClean="0">
                <a:latin typeface="Alegreya Sans SC" panose="00000500000000000000" pitchFamily="2" charset="0"/>
              </a:rPr>
              <a:t> should be transported to the laboratory immediately</a:t>
            </a:r>
            <a:r>
              <a:rPr lang="en-US" altLang="en-US" dirty="0" smtClean="0"/>
              <a:t>.</a:t>
            </a: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Content Placeholder 2"/>
          <p:cNvSpPr>
            <a:spLocks noGrp="1"/>
          </p:cNvSpPr>
          <p:nvPr>
            <p:ph idx="1"/>
          </p:nvPr>
        </p:nvSpPr>
        <p:spPr>
          <a:xfrm>
            <a:off x="685800" y="1143000"/>
            <a:ext cx="7772400" cy="5211763"/>
          </a:xfrm>
        </p:spPr>
        <p:txBody>
          <a:bodyPr/>
          <a:lstStyle/>
          <a:p>
            <a:pPr eaLnBrk="1" hangingPunct="1">
              <a:buFont typeface="Arial" panose="020B0604020202020204" pitchFamily="34" charset="0"/>
              <a:buNone/>
            </a:pPr>
            <a:r>
              <a:rPr lang="en-US" altLang="en-US" sz="2800" b="1" dirty="0" err="1" smtClean="0">
                <a:latin typeface="Alegreya Sans SC" panose="00000500000000000000" pitchFamily="2" charset="0"/>
              </a:rPr>
              <a:t>Induced</a:t>
            </a:r>
            <a:r>
              <a:rPr lang="en-US" altLang="en-US" sz="2800" dirty="0" err="1" smtClean="0">
                <a:latin typeface="Alegreya Sans SC" panose="00000500000000000000" pitchFamily="2" charset="0"/>
              </a:rPr>
              <a:t>:Patients</a:t>
            </a:r>
            <a:r>
              <a:rPr lang="en-US" altLang="en-US" sz="2800" dirty="0" smtClean="0">
                <a:latin typeface="Alegreya Sans SC" panose="00000500000000000000" pitchFamily="2" charset="0"/>
              </a:rPr>
              <a:t> who are unable to produce sputum may be assisted by respiratory therapy technicians, who can use postural drainage and thoracic percussion to stimulate production of acceptable sputum. </a:t>
            </a:r>
          </a:p>
          <a:p>
            <a:pPr eaLnBrk="1" hangingPunct="1"/>
            <a:r>
              <a:rPr lang="en-US" altLang="en-US" sz="2800" dirty="0" smtClean="0">
                <a:latin typeface="Alegreya Sans SC" panose="00000500000000000000" pitchFamily="2" charset="0"/>
              </a:rPr>
              <a:t>As an alternative, an aerosol –induced specimen may be collected that is useful for isolating the agents of mycobacterial or fungal disease.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2"/>
          <p:cNvSpPr>
            <a:spLocks noGrp="1"/>
          </p:cNvSpPr>
          <p:nvPr>
            <p:ph idx="1"/>
          </p:nvPr>
        </p:nvSpPr>
        <p:spPr>
          <a:xfrm>
            <a:off x="685800" y="1143000"/>
            <a:ext cx="7696200" cy="5364163"/>
          </a:xfrm>
        </p:spPr>
        <p:txBody>
          <a:bodyPr/>
          <a:lstStyle/>
          <a:p>
            <a:pPr eaLnBrk="1" hangingPunct="1"/>
            <a:r>
              <a:rPr lang="en-US" altLang="en-US" sz="2800" dirty="0" smtClean="0">
                <a:latin typeface="Alegreya Sans SC" panose="00000500000000000000" pitchFamily="2" charset="0"/>
              </a:rPr>
              <a:t>Aerosol induced specimens are collected by allowing the patient to breathe aerosolized droplets of a solution containing 15% sodium chloride &amp; 10% glycerin for approximately 10 minutes or until a strong cough reflex is initiated.</a:t>
            </a:r>
          </a:p>
          <a:p>
            <a:pPr eaLnBrk="1" hangingPunct="1"/>
            <a:r>
              <a:rPr lang="en-US" altLang="en-US" sz="2800" dirty="0" smtClean="0">
                <a:latin typeface="Alegreya Sans SC" panose="00000500000000000000" pitchFamily="2" charset="0"/>
              </a:rPr>
              <a:t>The gastric aspirate is used exclusively for isolation of acid-fast bacilli &amp; may be collected from patients who are unable to produce </a:t>
            </a:r>
            <a:r>
              <a:rPr lang="en-US" altLang="en-US" sz="2800" dirty="0" err="1" smtClean="0">
                <a:latin typeface="Alegreya Sans SC" panose="00000500000000000000" pitchFamily="2" charset="0"/>
              </a:rPr>
              <a:t>sputum,particularly</a:t>
            </a:r>
            <a:r>
              <a:rPr lang="en-US" altLang="en-US" sz="2800" dirty="0" smtClean="0">
                <a:latin typeface="Alegreya Sans SC" panose="00000500000000000000" pitchFamily="2" charset="0"/>
              </a:rPr>
              <a:t> young children</a:t>
            </a:r>
            <a:r>
              <a:rPr lang="en-US" altLang="en-US" dirty="0" smtClean="0"/>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idx="1"/>
          </p:nvPr>
        </p:nvSpPr>
        <p:spPr>
          <a:xfrm>
            <a:off x="762000" y="1143000"/>
            <a:ext cx="7696200" cy="5440363"/>
          </a:xfrm>
        </p:spPr>
        <p:txBody>
          <a:bodyPr/>
          <a:lstStyle/>
          <a:p>
            <a:pPr eaLnBrk="1" hangingPunct="1"/>
            <a:r>
              <a:rPr lang="en-US" altLang="en-US" sz="2800" dirty="0" smtClean="0">
                <a:latin typeface="Alegreya Sans SC" panose="00000500000000000000" pitchFamily="2" charset="0"/>
              </a:rPr>
              <a:t>Before the patient wakes up in the morning, a nasogastric tube is inserted into the stomach and contents are withdrawn.</a:t>
            </a:r>
          </a:p>
          <a:p>
            <a:pPr eaLnBrk="1" hangingPunct="1">
              <a:buFont typeface="Arial" panose="020B0604020202020204" pitchFamily="34" charset="0"/>
              <a:buNone/>
            </a:pPr>
            <a:r>
              <a:rPr lang="en-US" altLang="en-US" sz="2800" dirty="0" smtClean="0">
                <a:latin typeface="Alegreya Sans SC" panose="00000500000000000000" pitchFamily="2" charset="0"/>
              </a:rPr>
              <a:t>Endotracheal or tracheostomy suction specimens:</a:t>
            </a:r>
          </a:p>
          <a:p>
            <a:pPr eaLnBrk="1" hangingPunct="1"/>
            <a:r>
              <a:rPr lang="en-US" altLang="en-US" sz="2800" dirty="0" smtClean="0">
                <a:latin typeface="Alegreya Sans SC" panose="00000500000000000000" pitchFamily="2" charset="0"/>
              </a:rPr>
              <a:t>Patients with tracheostomies are unable to produce sputum in the normal fashion, but lower respiratory tract secretions can easily be collected in a Lukens trap.</a:t>
            </a:r>
          </a:p>
          <a:p>
            <a:pPr eaLnBrk="1" hangingPunct="1">
              <a:buFont typeface="Arial" panose="020B0604020202020204" pitchFamily="34" charset="0"/>
              <a:buNone/>
            </a:pPr>
            <a:endParaRPr lang="en-US" altLang="en-US" sz="2800" dirty="0" smtClean="0">
              <a:latin typeface="Alegreya Sans SC" panose="00000500000000000000" pitchFamily="2"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a:xfrm>
            <a:off x="762000" y="1143000"/>
            <a:ext cx="7924800" cy="5440363"/>
          </a:xfrm>
        </p:spPr>
        <p:txBody>
          <a:bodyPr/>
          <a:lstStyle/>
          <a:p>
            <a:pPr eaLnBrk="1" hangingPunct="1"/>
            <a:r>
              <a:rPr lang="en-US" altLang="en-US" sz="2800" dirty="0" smtClean="0">
                <a:latin typeface="Alegreya Sans SC" panose="00000500000000000000" pitchFamily="2" charset="0"/>
              </a:rPr>
              <a:t>During bronchoscopy, ,physicians can obtain either bronchial washing or aspirates, </a:t>
            </a:r>
            <a:r>
              <a:rPr lang="en-US" altLang="en-US" sz="2800" dirty="0" err="1" smtClean="0">
                <a:latin typeface="Alegreya Sans SC" panose="00000500000000000000" pitchFamily="2" charset="0"/>
              </a:rPr>
              <a:t>bronchoalveolar</a:t>
            </a:r>
            <a:r>
              <a:rPr lang="en-US" altLang="en-US" sz="2800" dirty="0" smtClean="0">
                <a:latin typeface="Alegreya Sans SC" panose="00000500000000000000" pitchFamily="2" charset="0"/>
              </a:rPr>
              <a:t> lavage samples, protected bronchial brush samples or specimens for </a:t>
            </a:r>
            <a:r>
              <a:rPr lang="en-US" altLang="en-US" sz="2800" dirty="0" err="1" smtClean="0">
                <a:latin typeface="Alegreya Sans SC" panose="00000500000000000000" pitchFamily="2" charset="0"/>
              </a:rPr>
              <a:t>transbronchial</a:t>
            </a:r>
            <a:r>
              <a:rPr lang="en-US" altLang="en-US" sz="2800" dirty="0" smtClean="0">
                <a:latin typeface="Alegreya Sans SC" panose="00000500000000000000" pitchFamily="2" charset="0"/>
              </a:rPr>
              <a:t> biopsy.</a:t>
            </a:r>
          </a:p>
          <a:p>
            <a:pPr eaLnBrk="1" hangingPunct="1">
              <a:buFont typeface="Arial" panose="020B0604020202020204" pitchFamily="34" charset="0"/>
              <a:buNone/>
            </a:pPr>
            <a:r>
              <a:rPr lang="en-US" altLang="en-US" sz="2800" b="1" dirty="0" smtClean="0">
                <a:latin typeface="Alegreya Sans SC" panose="00000500000000000000" pitchFamily="2" charset="0"/>
              </a:rPr>
              <a:t>CSF</a:t>
            </a:r>
            <a:r>
              <a:rPr lang="en-US" altLang="en-US" sz="2800" dirty="0" smtClean="0">
                <a:latin typeface="Alegreya Sans SC" panose="00000500000000000000" pitchFamily="2" charset="0"/>
              </a:rPr>
              <a:t>:</a:t>
            </a:r>
          </a:p>
          <a:p>
            <a:pPr eaLnBrk="1" hangingPunct="1"/>
            <a:r>
              <a:rPr lang="en-US" altLang="en-US" sz="2800" dirty="0" smtClean="0">
                <a:latin typeface="Alegreya Sans SC" panose="00000500000000000000" pitchFamily="2" charset="0"/>
              </a:rPr>
              <a:t>A lumbar puncture is one of the first steps in the workup of a patient with suspected CNS infection particularly meningitis.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762000" y="1143000"/>
            <a:ext cx="7696200" cy="5440363"/>
          </a:xfrm>
        </p:spPr>
        <p:txBody>
          <a:bodyPr/>
          <a:lstStyle/>
          <a:p>
            <a:pPr eaLnBrk="1" hangingPunct="1">
              <a:buFont typeface="Arial" panose="020B0604020202020204" pitchFamily="34" charset="0"/>
              <a:buNone/>
            </a:pPr>
            <a:r>
              <a:rPr lang="en-US" altLang="en-US" sz="2800" dirty="0" smtClean="0">
                <a:latin typeface="Alegreya Sans SC" panose="00000500000000000000" pitchFamily="2" charset="0"/>
              </a:rPr>
              <a:t>Specimen collection &amp; transport:</a:t>
            </a:r>
          </a:p>
          <a:p>
            <a:pPr eaLnBrk="1" hangingPunct="1"/>
            <a:r>
              <a:rPr lang="en-US" altLang="en-US" sz="2800" dirty="0" smtClean="0">
                <a:latin typeface="Alegreya Sans SC" panose="00000500000000000000" pitchFamily="2" charset="0"/>
              </a:rPr>
              <a:t>CSF is collected by aseptically inserting a needle into the subarachnoid space usually at the level of the lumbar spine. </a:t>
            </a:r>
          </a:p>
          <a:p>
            <a:pPr eaLnBrk="1" hangingPunct="1"/>
            <a:r>
              <a:rPr lang="en-US" altLang="en-US" sz="2800" dirty="0" smtClean="0">
                <a:latin typeface="Alegreya Sans SC" panose="00000500000000000000" pitchFamily="2" charset="0"/>
              </a:rPr>
              <a:t>Three or four tubes of CSF should be collected &amp; immediately labeled with the patient’s name.</a:t>
            </a:r>
          </a:p>
          <a:p>
            <a:pPr eaLnBrk="1" hangingPunct="1"/>
            <a:r>
              <a:rPr lang="en-US" altLang="en-US" sz="2800" dirty="0" smtClean="0">
                <a:latin typeface="Alegreya Sans SC" panose="00000500000000000000" pitchFamily="2" charset="0"/>
              </a:rPr>
              <a:t>Tube 3 or 4 is used for cell count and differential.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p:cNvSpPr>
          <p:nvPr>
            <p:ph idx="1"/>
          </p:nvPr>
        </p:nvSpPr>
        <p:spPr>
          <a:xfrm>
            <a:off x="685800" y="1143000"/>
            <a:ext cx="7848600" cy="5516563"/>
          </a:xfrm>
        </p:spPr>
        <p:txBody>
          <a:bodyPr/>
          <a:lstStyle/>
          <a:p>
            <a:pPr eaLnBrk="1" hangingPunct="1"/>
            <a:r>
              <a:rPr lang="en-US" altLang="en-US" sz="2800" dirty="0" smtClean="0">
                <a:latin typeface="Alegreya Sans SC" panose="00000500000000000000" pitchFamily="2" charset="0"/>
              </a:rPr>
              <a:t>The other tubes can be used for both microbiologic and chemical studies .</a:t>
            </a:r>
          </a:p>
          <a:p>
            <a:pPr eaLnBrk="1" hangingPunct="1"/>
            <a:r>
              <a:rPr lang="en-US" altLang="en-US" sz="2800" dirty="0" smtClean="0">
                <a:latin typeface="Alegreya Sans SC" panose="00000500000000000000" pitchFamily="2" charset="0"/>
              </a:rPr>
              <a:t>The volume of CSF is critical for detection of certain microorganisms such as mycobacteria &amp; fungi.</a:t>
            </a:r>
          </a:p>
          <a:p>
            <a:pPr eaLnBrk="1" hangingPunct="1"/>
            <a:r>
              <a:rPr lang="en-US" altLang="en-US" sz="2800" dirty="0" smtClean="0">
                <a:latin typeface="Alegreya Sans SC" panose="00000500000000000000" pitchFamily="2" charset="0"/>
              </a:rPr>
              <a:t> A minimum of 5-10 ml is recommended for detection of these agents by centrifugation &amp; subsequent culture. </a:t>
            </a:r>
          </a:p>
          <a:p>
            <a:pPr eaLnBrk="1" hangingPunct="1">
              <a:buFont typeface="Arial" panose="020B0604020202020204" pitchFamily="34" charset="0"/>
              <a:buNone/>
            </a:pPr>
            <a:endParaRPr lang="en-US" altLang="en-US" sz="2800" dirty="0" smtClean="0">
              <a:latin typeface="Alegreya Sans SC" panose="00000500000000000000" pitchFamily="2"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Content Placeholder 2"/>
          <p:cNvSpPr>
            <a:spLocks noGrp="1"/>
          </p:cNvSpPr>
          <p:nvPr>
            <p:ph idx="1"/>
          </p:nvPr>
        </p:nvSpPr>
        <p:spPr>
          <a:xfrm>
            <a:off x="685800" y="1295400"/>
            <a:ext cx="8017042" cy="5516563"/>
          </a:xfrm>
        </p:spPr>
        <p:txBody>
          <a:bodyPr/>
          <a:lstStyle/>
          <a:p>
            <a:pPr eaLnBrk="1" hangingPunct="1"/>
            <a:r>
              <a:rPr lang="en-US" altLang="en-US" sz="2800" dirty="0" smtClean="0">
                <a:latin typeface="Alegreya Sans SC" panose="00000500000000000000" pitchFamily="2" charset="0"/>
              </a:rPr>
              <a:t>Specimens should never be refrigerated. If not rapidly processed , CSF should be incubated or left at room temperature. </a:t>
            </a:r>
          </a:p>
          <a:p>
            <a:pPr eaLnBrk="1" hangingPunct="1"/>
            <a:r>
              <a:rPr lang="en-US" altLang="en-US" sz="2800" dirty="0" smtClean="0">
                <a:latin typeface="Alegreya Sans SC" panose="00000500000000000000" pitchFamily="2" charset="0"/>
              </a:rPr>
              <a:t>CSF for viral studies may be refrigerated for 24 hours after collection or frozen at -70⁰C if a longer delay is anticipated until they are inoculated</a:t>
            </a:r>
            <a:r>
              <a:rPr lang="en-US" altLang="en-US" dirty="0" smtClean="0"/>
              <a:t>.</a:t>
            </a: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685800" y="1417638"/>
            <a:ext cx="8001000" cy="4038600"/>
          </a:xfrm>
        </p:spPr>
        <p:txBody>
          <a:bodyPr/>
          <a:lstStyle/>
          <a:p>
            <a:pPr eaLnBrk="1" hangingPunct="1"/>
            <a:r>
              <a:rPr lang="en-US" altLang="en-US" sz="2800" dirty="0" smtClean="0">
                <a:latin typeface="Alegreya Sans SC" panose="00000500000000000000" pitchFamily="2" charset="0"/>
              </a:rPr>
              <a:t>The </a:t>
            </a:r>
            <a:r>
              <a:rPr lang="en-US" altLang="en-US" sz="2800" dirty="0" smtClean="0">
                <a:latin typeface="Alegreya Sans SC" panose="00000500000000000000" pitchFamily="2" charset="0"/>
              </a:rPr>
              <a:t>user removes the screw cap, tips out the handle of the spoon, &amp; grasps it with his fingers.</a:t>
            </a:r>
          </a:p>
          <a:p>
            <a:pPr eaLnBrk="1" hangingPunct="1"/>
            <a:r>
              <a:rPr lang="en-US" altLang="en-US" sz="2800" dirty="0" smtClean="0">
                <a:latin typeface="Alegreya Sans SC" panose="00000500000000000000" pitchFamily="2" charset="0"/>
              </a:rPr>
              <a:t> He picks up a single spoonful of </a:t>
            </a:r>
            <a:r>
              <a:rPr lang="en-US" altLang="en-US" sz="2800" dirty="0" err="1" smtClean="0">
                <a:latin typeface="Alegreya Sans SC" panose="00000500000000000000" pitchFamily="2" charset="0"/>
              </a:rPr>
              <a:t>faeces</a:t>
            </a:r>
            <a:r>
              <a:rPr lang="en-US" altLang="en-US" sz="2800" dirty="0" smtClean="0">
                <a:latin typeface="Alegreya Sans SC" panose="00000500000000000000" pitchFamily="2" charset="0"/>
              </a:rPr>
              <a:t>, drops it with the spoon into the container, &amp; replaces the cap tightly. </a:t>
            </a:r>
            <a:endParaRPr lang="en-US" altLang="en-US" sz="2800" dirty="0" smtClean="0">
              <a:latin typeface="Alegreya Sans SC" panose="00000500000000000000" pitchFamily="2" charset="0"/>
            </a:endParaRPr>
          </a:p>
          <a:p>
            <a:pPr eaLnBrk="1" hangingPunct="1"/>
            <a:r>
              <a:rPr lang="en-US" altLang="en-US" sz="2800" dirty="0" smtClean="0">
                <a:latin typeface="Alegreya Sans SC" panose="00000500000000000000" pitchFamily="2" charset="0"/>
              </a:rPr>
              <a:t>For small quantities of urine </a:t>
            </a:r>
            <a:r>
              <a:rPr lang="en-US" altLang="en-US" sz="2800" dirty="0" err="1" smtClean="0">
                <a:latin typeface="Alegreya Sans SC" panose="00000500000000000000" pitchFamily="2" charset="0"/>
              </a:rPr>
              <a:t>eg</a:t>
            </a:r>
            <a:r>
              <a:rPr lang="en-US" altLang="en-US" sz="2800" dirty="0" smtClean="0">
                <a:latin typeface="Alegreya Sans SC" panose="00000500000000000000" pitchFamily="2" charset="0"/>
              </a:rPr>
              <a:t> for the diagnosis of most cases of urinary tract infections, the universal container is used.</a:t>
            </a:r>
          </a:p>
          <a:p>
            <a:pPr eaLnBrk="1" hangingPunct="1"/>
            <a:endParaRPr lang="en-US" altLang="en-US" sz="2800" dirty="0" smtClean="0">
              <a:latin typeface="Alegreya Sans SC" panose="00000500000000000000" pitchFamily="2" charset="0"/>
            </a:endParaRPr>
          </a:p>
          <a:p>
            <a:pPr eaLnBrk="1" hangingPunct="1">
              <a:buFont typeface="Arial" panose="020B0604020202020204" pitchFamily="34" charset="0"/>
              <a:buNone/>
            </a:pPr>
            <a:endParaRPr lang="en-US" altLang="en-US" sz="2800" dirty="0" smtClean="0">
              <a:latin typeface="Alegreya Sans SC" panose="00000500000000000000" pitchFamily="2" charset="0"/>
            </a:endParaRPr>
          </a:p>
        </p:txBody>
      </p:sp>
      <p:sp>
        <p:nvSpPr>
          <p:cNvPr id="3" name="Title 1"/>
          <p:cNvSpPr>
            <a:spLocks noGrp="1"/>
          </p:cNvSpPr>
          <p:nvPr>
            <p:ph type="title"/>
          </p:nvPr>
        </p:nvSpPr>
        <p:spPr>
          <a:xfrm>
            <a:off x="457200" y="274638"/>
            <a:ext cx="8229600" cy="1143000"/>
          </a:xfrm>
        </p:spPr>
        <p:txBody>
          <a:bodyPr/>
          <a:lstStyle/>
          <a:p>
            <a:pPr eaLnBrk="1" hangingPunct="1"/>
            <a:r>
              <a:rPr lang="en-US" altLang="en-US" b="1" dirty="0" smtClean="0">
                <a:latin typeface="Alegreya Sans SC" panose="00000500000000000000" pitchFamily="2" charset="0"/>
              </a:rPr>
              <a:t>Containers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idx="1"/>
          </p:nvPr>
        </p:nvSpPr>
        <p:spPr>
          <a:xfrm>
            <a:off x="685800" y="1154546"/>
            <a:ext cx="7848600" cy="5668963"/>
          </a:xfrm>
        </p:spPr>
        <p:txBody>
          <a:bodyPr/>
          <a:lstStyle/>
          <a:p>
            <a:pPr eaLnBrk="1" hangingPunct="1"/>
            <a:r>
              <a:rPr lang="en-US" altLang="en-US" sz="2800" dirty="0" smtClean="0">
                <a:latin typeface="Alegreya Sans SC" panose="00000500000000000000" pitchFamily="2" charset="0"/>
              </a:rPr>
              <a:t>Initial processing:  Centrifugation of all specimens greater than 1 ml in </a:t>
            </a:r>
            <a:r>
              <a:rPr lang="en-US" altLang="en-US" sz="2800" dirty="0" err="1" smtClean="0">
                <a:latin typeface="Alegreya Sans SC" panose="00000500000000000000" pitchFamily="2" charset="0"/>
              </a:rPr>
              <a:t>vol</a:t>
            </a:r>
            <a:r>
              <a:rPr lang="en-US" altLang="en-US" sz="2800" dirty="0" smtClean="0">
                <a:latin typeface="Alegreya Sans SC" panose="00000500000000000000" pitchFamily="2" charset="0"/>
              </a:rPr>
              <a:t> for </a:t>
            </a:r>
            <a:r>
              <a:rPr lang="en-US" altLang="en-US" sz="2800" dirty="0" err="1" smtClean="0">
                <a:latin typeface="Alegreya Sans SC" panose="00000500000000000000" pitchFamily="2" charset="0"/>
              </a:rPr>
              <a:t>atleast</a:t>
            </a:r>
            <a:r>
              <a:rPr lang="en-US" altLang="en-US" sz="2800" dirty="0" smtClean="0">
                <a:latin typeface="Alegreya Sans SC" panose="00000500000000000000" pitchFamily="2" charset="0"/>
              </a:rPr>
              <a:t> 15 min at 1500 g. </a:t>
            </a:r>
          </a:p>
          <a:p>
            <a:pPr eaLnBrk="1" hangingPunct="1"/>
            <a:r>
              <a:rPr lang="en-US" altLang="en-US" sz="2800" dirty="0" smtClean="0">
                <a:latin typeface="Alegreya Sans SC" panose="00000500000000000000" pitchFamily="2" charset="0"/>
              </a:rPr>
              <a:t>The supernatant is removed to a sterile tube leaving 0.5 ml of fluid in which to suspend the sediment before visual examination or culture.</a:t>
            </a:r>
          </a:p>
          <a:p>
            <a:pPr eaLnBrk="1" hangingPunct="1"/>
            <a:r>
              <a:rPr lang="en-US" altLang="en-US" sz="2800" dirty="0" smtClean="0">
                <a:latin typeface="Alegreya Sans SC" panose="00000500000000000000" pitchFamily="2" charset="0"/>
              </a:rPr>
              <a:t> The supernatant can be used to test for the presence of antigens or for chemistry evaluations (</a:t>
            </a:r>
            <a:r>
              <a:rPr lang="en-US" altLang="en-US" sz="2800" dirty="0" err="1" smtClean="0">
                <a:latin typeface="Alegreya Sans SC" panose="00000500000000000000" pitchFamily="2" charset="0"/>
              </a:rPr>
              <a:t>eg</a:t>
            </a:r>
            <a:r>
              <a:rPr lang="en-US" altLang="en-US" sz="2800" dirty="0" smtClean="0">
                <a:latin typeface="Alegreya Sans SC" panose="00000500000000000000" pitchFamily="2" charset="0"/>
              </a:rPr>
              <a:t> protein, glucose, lactate).</a:t>
            </a: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Content Placeholder 2"/>
          <p:cNvSpPr>
            <a:spLocks noGrp="1"/>
          </p:cNvSpPr>
          <p:nvPr>
            <p:ph idx="1"/>
          </p:nvPr>
        </p:nvSpPr>
        <p:spPr>
          <a:xfrm>
            <a:off x="685800" y="1066800"/>
            <a:ext cx="7696200" cy="5668963"/>
          </a:xfrm>
        </p:spPr>
        <p:txBody>
          <a:bodyPr/>
          <a:lstStyle/>
          <a:p>
            <a:pPr eaLnBrk="1" hangingPunct="1"/>
            <a:r>
              <a:rPr lang="en-US" altLang="en-US" sz="2800" dirty="0" smtClean="0">
                <a:latin typeface="Alegreya Sans SC" panose="00000500000000000000" pitchFamily="2" charset="0"/>
              </a:rPr>
              <a:t>Gram stain must be performed on all CSF sediments. </a:t>
            </a:r>
          </a:p>
          <a:p>
            <a:pPr eaLnBrk="1" hangingPunct="1"/>
            <a:r>
              <a:rPr lang="en-US" altLang="en-US" sz="2800" dirty="0" smtClean="0">
                <a:latin typeface="Alegreya Sans SC" panose="00000500000000000000" pitchFamily="2" charset="0"/>
              </a:rPr>
              <a:t>The presence or absence of bacteria, inflammatory cells and erythrocytes should be reported.</a:t>
            </a:r>
          </a:p>
          <a:p>
            <a:pPr eaLnBrk="1" hangingPunct="1"/>
            <a:r>
              <a:rPr lang="en-US" altLang="en-US" sz="2800" dirty="0" smtClean="0">
                <a:latin typeface="Alegreya Sans SC" panose="00000500000000000000" pitchFamily="2" charset="0"/>
              </a:rPr>
              <a:t>Wet preparation: Amoebas are best observed by examining mixed sediment as a wet preparation under phase contrast microscopy.</a:t>
            </a:r>
          </a:p>
          <a:p>
            <a:pPr eaLnBrk="1" hangingPunct="1"/>
            <a:r>
              <a:rPr lang="en-US" altLang="en-US" sz="2800" dirty="0" smtClean="0">
                <a:latin typeface="Alegreya Sans SC" panose="00000500000000000000" pitchFamily="2" charset="0"/>
              </a:rPr>
              <a:t>India Ink stain: The large polysaccharide capsule of Cryptococcus </a:t>
            </a:r>
            <a:r>
              <a:rPr lang="en-US" altLang="en-US" sz="2800" dirty="0" err="1" smtClean="0">
                <a:latin typeface="Alegreya Sans SC" panose="00000500000000000000" pitchFamily="2" charset="0"/>
              </a:rPr>
              <a:t>neoformans</a:t>
            </a:r>
            <a:r>
              <a:rPr lang="en-US" altLang="en-US" sz="2800" dirty="0" smtClean="0">
                <a:latin typeface="Alegreya Sans SC" panose="00000500000000000000" pitchFamily="2" charset="0"/>
              </a:rPr>
              <a:t> allows these organisms to be visualized by the India ink stain</a:t>
            </a:r>
            <a:r>
              <a:rPr lang="en-US" altLang="en-US" dirty="0" smtClean="0"/>
              <a:t>.</a:t>
            </a: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Content Placeholder 2"/>
          <p:cNvSpPr>
            <a:spLocks noGrp="1"/>
          </p:cNvSpPr>
          <p:nvPr>
            <p:ph idx="1"/>
          </p:nvPr>
        </p:nvSpPr>
        <p:spPr>
          <a:xfrm>
            <a:off x="685800" y="1143000"/>
            <a:ext cx="7924800" cy="5592763"/>
          </a:xfrm>
        </p:spPr>
        <p:txBody>
          <a:bodyPr/>
          <a:lstStyle/>
          <a:p>
            <a:pPr eaLnBrk="1" hangingPunct="1">
              <a:buFont typeface="Arial" panose="020B0604020202020204" pitchFamily="34" charset="0"/>
              <a:buNone/>
            </a:pPr>
            <a:r>
              <a:rPr lang="en-US" altLang="en-US" sz="2800" b="1" dirty="0" smtClean="0">
                <a:latin typeface="Alegreya Sans SC" panose="00000500000000000000" pitchFamily="2" charset="0"/>
              </a:rPr>
              <a:t>Brain abscess /biopsies:</a:t>
            </a:r>
          </a:p>
          <a:p>
            <a:pPr eaLnBrk="1" hangingPunct="1"/>
            <a:r>
              <a:rPr lang="en-US" altLang="en-US" sz="2800" dirty="0" smtClean="0">
                <a:latin typeface="Alegreya Sans SC" panose="00000500000000000000" pitchFamily="2" charset="0"/>
              </a:rPr>
              <a:t>Specimen collection, transport &amp; processing: whenever possible, biopsy specimens or aspirates from brain abscesses should be submitted to the laboratory under anaerobic conditions.</a:t>
            </a:r>
          </a:p>
          <a:p>
            <a:pPr eaLnBrk="1" hangingPunct="1"/>
            <a:r>
              <a:rPr lang="en-US" altLang="en-US" sz="2800" dirty="0" smtClean="0">
                <a:latin typeface="Alegreya Sans SC" panose="00000500000000000000" pitchFamily="2" charset="0"/>
              </a:rPr>
              <a:t> Several devices are commercially available to transport  biopsy specimens under anaerobic conditions</a:t>
            </a:r>
            <a:r>
              <a:rPr lang="en-US" altLang="en-US" dirty="0" smtClean="0"/>
              <a: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1"/>
          </p:nvPr>
        </p:nvSpPr>
        <p:spPr>
          <a:xfrm>
            <a:off x="685800" y="1219200"/>
            <a:ext cx="7772400" cy="5440363"/>
          </a:xfrm>
        </p:spPr>
        <p:txBody>
          <a:bodyPr/>
          <a:lstStyle/>
          <a:p>
            <a:pPr eaLnBrk="1" hangingPunct="1"/>
            <a:r>
              <a:rPr lang="en-US" altLang="en-US" sz="2800" dirty="0" smtClean="0">
                <a:latin typeface="Alegreya Sans SC" panose="00000500000000000000" pitchFamily="2" charset="0"/>
              </a:rPr>
              <a:t>Swabs are not considered an optimum specimen but if used to collect abscess material they should be sent in a transport device that maintains an anaerobic environment.</a:t>
            </a:r>
          </a:p>
          <a:p>
            <a:pPr eaLnBrk="1" hangingPunct="1"/>
            <a:r>
              <a:rPr lang="en-US" altLang="en-US" sz="2800" dirty="0" smtClean="0">
                <a:latin typeface="Alegreya Sans SC" panose="00000500000000000000" pitchFamily="2" charset="0"/>
              </a:rPr>
              <a:t> Biopsy specimen should be homogenized in sterile saline before plating &amp; smear preparation.</a:t>
            </a: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Content Placeholder 2"/>
          <p:cNvSpPr>
            <a:spLocks noGrp="1"/>
          </p:cNvSpPr>
          <p:nvPr>
            <p:ph idx="1"/>
          </p:nvPr>
        </p:nvSpPr>
        <p:spPr>
          <a:xfrm>
            <a:off x="682592" y="914400"/>
            <a:ext cx="7851808" cy="5745163"/>
          </a:xfrm>
        </p:spPr>
        <p:txBody>
          <a:bodyPr/>
          <a:lstStyle/>
          <a:p>
            <a:pPr eaLnBrk="1" hangingPunct="1">
              <a:buFont typeface="Arial" panose="020B0604020202020204" pitchFamily="34" charset="0"/>
              <a:buNone/>
            </a:pPr>
            <a:r>
              <a:rPr lang="en-US" altLang="en-US" sz="2800" b="1" dirty="0" smtClean="0">
                <a:latin typeface="Alegreya Sans SC" panose="00000500000000000000" pitchFamily="2" charset="0"/>
              </a:rPr>
              <a:t>Infections of the eye:</a:t>
            </a:r>
          </a:p>
          <a:p>
            <a:pPr eaLnBrk="1" hangingPunct="1"/>
            <a:r>
              <a:rPr lang="en-US" altLang="en-US" sz="2800" dirty="0" smtClean="0">
                <a:latin typeface="Alegreya Sans SC" panose="00000500000000000000" pitchFamily="2" charset="0"/>
              </a:rPr>
              <a:t> Specimen collection &amp; transport:</a:t>
            </a:r>
          </a:p>
          <a:p>
            <a:pPr eaLnBrk="1" hangingPunct="1"/>
            <a:r>
              <a:rPr lang="en-US" altLang="en-US" sz="2800" dirty="0" smtClean="0">
                <a:latin typeface="Alegreya Sans SC" panose="00000500000000000000" pitchFamily="2" charset="0"/>
              </a:rPr>
              <a:t> Purulent material from the surface of the lower conjunctival sac and inner canthus of the eye is collected on a sterile swab for cultures of conjunctivitis. </a:t>
            </a:r>
          </a:p>
          <a:p>
            <a:pPr eaLnBrk="1" hangingPunct="1"/>
            <a:r>
              <a:rPr lang="en-US" altLang="en-US" sz="2800" dirty="0" smtClean="0">
                <a:latin typeface="Alegreya Sans SC" panose="00000500000000000000" pitchFamily="2" charset="0"/>
              </a:rPr>
              <a:t>Both eyes should be cultured separately.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Content Placeholder 2"/>
          <p:cNvSpPr>
            <a:spLocks noGrp="1"/>
          </p:cNvSpPr>
          <p:nvPr>
            <p:ph idx="1"/>
          </p:nvPr>
        </p:nvSpPr>
        <p:spPr>
          <a:xfrm>
            <a:off x="685800" y="1143000"/>
            <a:ext cx="7924800" cy="5364163"/>
          </a:xfrm>
        </p:spPr>
        <p:txBody>
          <a:bodyPr/>
          <a:lstStyle/>
          <a:p>
            <a:pPr eaLnBrk="1" hangingPunct="1"/>
            <a:r>
              <a:rPr lang="en-US" altLang="en-US" sz="2800" dirty="0" smtClean="0">
                <a:latin typeface="Alegreya Sans SC" panose="00000500000000000000" pitchFamily="2" charset="0"/>
              </a:rPr>
              <a:t>Chlamydial cultures are taken with a dry calcium alginate swab &amp; placed in 2-SP transport medium. An additional swab may be rolled across the surface of a slide, fixed with methanol, &amp; sent if direct fluorescent antibody stains are used for detection.</a:t>
            </a:r>
          </a:p>
          <a:p>
            <a:pPr eaLnBrk="1" hangingPunct="1"/>
            <a:r>
              <a:rPr lang="en-US" altLang="en-US" sz="2800" dirty="0" smtClean="0">
                <a:latin typeface="Alegreya Sans SC" panose="00000500000000000000" pitchFamily="2" charset="0"/>
              </a:rPr>
              <a:t>In the patient with keratitis, an ophthalmologist should obtain scrapings of the cornea with a heat sterilized platinum spatula. </a:t>
            </a:r>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Content Placeholder 2"/>
          <p:cNvSpPr>
            <a:spLocks noGrp="1"/>
          </p:cNvSpPr>
          <p:nvPr>
            <p:ph idx="1"/>
          </p:nvPr>
        </p:nvSpPr>
        <p:spPr>
          <a:xfrm>
            <a:off x="685800" y="1219200"/>
            <a:ext cx="7772400" cy="5440363"/>
          </a:xfrm>
        </p:spPr>
        <p:txBody>
          <a:bodyPr/>
          <a:lstStyle/>
          <a:p>
            <a:pPr eaLnBrk="1" hangingPunct="1"/>
            <a:r>
              <a:rPr lang="en-US" altLang="en-US" sz="2800" dirty="0" smtClean="0">
                <a:latin typeface="Alegreya Sans SC" panose="00000500000000000000" pitchFamily="2" charset="0"/>
              </a:rPr>
              <a:t>Multiple inoculations with the spatula are made to BA, CA, an agar for fungi, </a:t>
            </a:r>
            <a:r>
              <a:rPr lang="en-US" altLang="en-US" sz="2800" dirty="0" err="1" smtClean="0">
                <a:latin typeface="Alegreya Sans SC" panose="00000500000000000000" pitchFamily="2" charset="0"/>
              </a:rPr>
              <a:t>thioglycollate</a:t>
            </a:r>
            <a:r>
              <a:rPr lang="en-US" altLang="en-US" sz="2800" dirty="0" smtClean="0">
                <a:latin typeface="Alegreya Sans SC" panose="00000500000000000000" pitchFamily="2" charset="0"/>
              </a:rPr>
              <a:t> broth, an anaerobic BA plate. </a:t>
            </a:r>
          </a:p>
          <a:p>
            <a:pPr eaLnBrk="1" hangingPunct="1"/>
            <a:r>
              <a:rPr lang="en-US" altLang="en-US" sz="2800" dirty="0" smtClean="0">
                <a:latin typeface="Alegreya Sans SC" panose="00000500000000000000" pitchFamily="2" charset="0"/>
              </a:rPr>
              <a:t>For culture of HSV &amp; adenovirus, corneal material is transferred to viral transport media.</a:t>
            </a:r>
          </a:p>
          <a:p>
            <a:pPr eaLnBrk="1" hangingPunct="1"/>
            <a:r>
              <a:rPr lang="en-US" altLang="en-US" sz="2800" dirty="0" smtClean="0">
                <a:latin typeface="Alegreya Sans SC" panose="00000500000000000000" pitchFamily="2" charset="0"/>
              </a:rPr>
              <a:t>Specimen collection and transport: for the laboratory diagnosis of external otitis, the external ear should be cleansed with a mild germicide.</a:t>
            </a:r>
          </a:p>
          <a:p>
            <a:pPr eaLnBrk="1" hangingPunct="1"/>
            <a:endParaRPr lang="en-US" altLang="en-US" dirty="0" smtClean="0"/>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Content Placeholder 2"/>
          <p:cNvSpPr>
            <a:spLocks noGrp="1"/>
          </p:cNvSpPr>
          <p:nvPr>
            <p:ph idx="1"/>
          </p:nvPr>
        </p:nvSpPr>
        <p:spPr>
          <a:xfrm>
            <a:off x="685800" y="1066800"/>
            <a:ext cx="7924800" cy="5440363"/>
          </a:xfrm>
        </p:spPr>
        <p:txBody>
          <a:bodyPr/>
          <a:lstStyle/>
          <a:p>
            <a:pPr eaLnBrk="1" hangingPunct="1"/>
            <a:r>
              <a:rPr lang="en-US" altLang="en-US" sz="2800" dirty="0" smtClean="0">
                <a:latin typeface="Alegreya Sans SC" panose="00000500000000000000" pitchFamily="2" charset="0"/>
              </a:rPr>
              <a:t>Material from the ear, especially that obtained after spontaneous perforation of the eardrum or by needle aspiration of middle ear fluid should be collected by an otolaryngologist using sterile equipment.</a:t>
            </a:r>
          </a:p>
          <a:p>
            <a:pPr eaLnBrk="1" hangingPunct="1">
              <a:buFont typeface="Arial" panose="020B0604020202020204" pitchFamily="34" charset="0"/>
              <a:buNone/>
            </a:pPr>
            <a:r>
              <a:rPr lang="en-US" altLang="en-US" sz="2800" b="1" dirty="0" smtClean="0">
                <a:latin typeface="Alegreya Sans SC" panose="00000500000000000000" pitchFamily="2" charset="0"/>
              </a:rPr>
              <a:t>UTI:</a:t>
            </a:r>
          </a:p>
          <a:p>
            <a:pPr eaLnBrk="1" hangingPunct="1"/>
            <a:r>
              <a:rPr lang="en-US" altLang="en-US" sz="2800" dirty="0" smtClean="0">
                <a:latin typeface="Alegreya Sans SC" panose="00000500000000000000" pitchFamily="2" charset="0"/>
              </a:rPr>
              <a:t>Specimen collection: Prevention of contamination by normal vaginal, perineal and anterior urethral flora is the most important consideration for collection of a clinically relevant urine specimen</a:t>
            </a:r>
            <a:r>
              <a:rPr lang="en-US" altLang="en-US" dirty="0" smtClean="0"/>
              <a: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1"/>
          </p:nvPr>
        </p:nvSpPr>
        <p:spPr>
          <a:xfrm>
            <a:off x="685800" y="1143000"/>
            <a:ext cx="8153400" cy="5516563"/>
          </a:xfrm>
        </p:spPr>
        <p:txBody>
          <a:bodyPr/>
          <a:lstStyle/>
          <a:p>
            <a:pPr eaLnBrk="1" hangingPunct="1"/>
            <a:r>
              <a:rPr lang="en-US" altLang="en-US" sz="2800" dirty="0" smtClean="0">
                <a:latin typeface="Alegreya Sans SC" panose="00000500000000000000" pitchFamily="2" charset="0"/>
              </a:rPr>
              <a:t>Clean –catch mid stream urine.</a:t>
            </a:r>
          </a:p>
          <a:p>
            <a:pPr eaLnBrk="1" hangingPunct="1"/>
            <a:r>
              <a:rPr lang="en-US" altLang="en-US" sz="2800" dirty="0" smtClean="0">
                <a:latin typeface="Alegreya Sans SC" panose="00000500000000000000" pitchFamily="2" charset="0"/>
              </a:rPr>
              <a:t>Specimen transport: Bacterial counts in refrigerated (4⁰C) urine remain constant for as long as 24 hours.</a:t>
            </a:r>
          </a:p>
          <a:p>
            <a:pPr eaLnBrk="1" hangingPunct="1"/>
            <a:r>
              <a:rPr lang="en-US" altLang="en-US" sz="2800" dirty="0" smtClean="0">
                <a:latin typeface="Alegreya Sans SC" panose="00000500000000000000" pitchFamily="2" charset="0"/>
              </a:rPr>
              <a:t>Urine transport tubes containing boric acid, glycerol and sodium </a:t>
            </a:r>
            <a:r>
              <a:rPr lang="en-US" altLang="en-US" sz="2800" dirty="0" err="1" smtClean="0">
                <a:latin typeface="Alegreya Sans SC" panose="00000500000000000000" pitchFamily="2" charset="0"/>
              </a:rPr>
              <a:t>formate</a:t>
            </a:r>
            <a:r>
              <a:rPr lang="en-US" altLang="en-US" sz="2800" dirty="0" smtClean="0">
                <a:latin typeface="Alegreya Sans SC" panose="00000500000000000000" pitchFamily="2" charset="0"/>
              </a:rPr>
              <a:t> have been shown to preserve bacteria without refrigeration for as long as 24 hours when greater than 10</a:t>
            </a:r>
            <a:r>
              <a:rPr lang="en-US" altLang="en-US" sz="2800" baseline="30000" dirty="0" smtClean="0">
                <a:latin typeface="Alegreya Sans SC" panose="00000500000000000000" pitchFamily="2" charset="0"/>
              </a:rPr>
              <a:t>5 </a:t>
            </a:r>
            <a:r>
              <a:rPr lang="en-US" altLang="en-US" sz="2800" dirty="0" smtClean="0">
                <a:latin typeface="Alegreya Sans SC" panose="00000500000000000000" pitchFamily="2" charset="0"/>
              </a:rPr>
              <a:t>CFU/ml</a:t>
            </a:r>
            <a:r>
              <a:rPr lang="en-US" altLang="en-US" sz="2800" baseline="30000" dirty="0" smtClean="0">
                <a:latin typeface="Alegreya Sans SC" panose="00000500000000000000" pitchFamily="2" charset="0"/>
              </a:rPr>
              <a:t> </a:t>
            </a:r>
            <a:r>
              <a:rPr lang="en-US" altLang="en-US" sz="2800" dirty="0" smtClean="0">
                <a:latin typeface="Alegreya Sans SC" panose="00000500000000000000" pitchFamily="2" charset="0"/>
              </a:rPr>
              <a:t>were present in the initial urine specimen.</a:t>
            </a:r>
          </a:p>
          <a:p>
            <a:pPr eaLnBrk="1" hangingPunct="1"/>
            <a:endParaRPr lang="en-US" altLang="en-US" dirty="0" smtClean="0"/>
          </a:p>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2"/>
          <p:cNvSpPr>
            <a:spLocks noGrp="1"/>
          </p:cNvSpPr>
          <p:nvPr>
            <p:ph idx="1"/>
          </p:nvPr>
        </p:nvSpPr>
        <p:spPr>
          <a:xfrm>
            <a:off x="609600" y="838200"/>
            <a:ext cx="7924800" cy="5668963"/>
          </a:xfrm>
        </p:spPr>
        <p:txBody>
          <a:bodyPr/>
          <a:lstStyle/>
          <a:p>
            <a:pPr eaLnBrk="1" hangingPunct="1">
              <a:buFont typeface="Arial" panose="020B0604020202020204" pitchFamily="34" charset="0"/>
              <a:buNone/>
            </a:pPr>
            <a:r>
              <a:rPr lang="en-US" altLang="en-US" sz="2800" b="1" dirty="0" smtClean="0">
                <a:latin typeface="Alegreya Sans SC" panose="00000500000000000000" pitchFamily="2" charset="0"/>
              </a:rPr>
              <a:t>Blood stream infections</a:t>
            </a:r>
            <a:r>
              <a:rPr lang="en-US" altLang="en-US" sz="2800" dirty="0" smtClean="0">
                <a:latin typeface="Alegreya Sans SC" panose="00000500000000000000" pitchFamily="2" charset="0"/>
              </a:rPr>
              <a:t>:</a:t>
            </a:r>
          </a:p>
          <a:p>
            <a:pPr eaLnBrk="1" hangingPunct="1"/>
            <a:r>
              <a:rPr lang="en-US" altLang="en-US" sz="2800" dirty="0" smtClean="0">
                <a:latin typeface="Alegreya Sans SC" panose="00000500000000000000" pitchFamily="2" charset="0"/>
              </a:rPr>
              <a:t>Specimen collection:  The vein from which the blood is to be drawn must be chosen before the skin is to be disinfected.70% alcohol is applied  &amp; an antiseptic is then applied to kill surface &amp; subsurface bacteria.</a:t>
            </a:r>
          </a:p>
          <a:p>
            <a:pPr eaLnBrk="1" hangingPunct="1"/>
            <a:r>
              <a:rPr lang="en-US" altLang="en-US" sz="2800" dirty="0" smtClean="0">
                <a:latin typeface="Alegreya Sans SC" panose="00000500000000000000" pitchFamily="2" charset="0"/>
              </a:rPr>
              <a:t>Blood culture media: basic blood culture media contain a nutrient broth &amp; an anticoagulant like 0.025% sodium </a:t>
            </a:r>
            <a:r>
              <a:rPr lang="en-US" altLang="en-US" sz="2800" dirty="0" err="1" smtClean="0">
                <a:latin typeface="Alegreya Sans SC" panose="00000500000000000000" pitchFamily="2" charset="0"/>
              </a:rPr>
              <a:t>polyanethol</a:t>
            </a:r>
            <a:r>
              <a:rPr lang="en-US" altLang="en-US" sz="2800" dirty="0" smtClean="0">
                <a:latin typeface="Alegreya Sans SC" panose="00000500000000000000" pitchFamily="2" charset="0"/>
              </a:rPr>
              <a:t> </a:t>
            </a:r>
            <a:r>
              <a:rPr lang="en-US" altLang="en-US" sz="2800" dirty="0" err="1" smtClean="0">
                <a:latin typeface="Alegreya Sans SC" panose="00000500000000000000" pitchFamily="2" charset="0"/>
              </a:rPr>
              <a:t>sulfonate.Most</a:t>
            </a:r>
            <a:r>
              <a:rPr lang="en-US" altLang="en-US" sz="2800" dirty="0" smtClean="0">
                <a:latin typeface="Alegreya Sans SC" panose="00000500000000000000" pitchFamily="2" charset="0"/>
              </a:rPr>
              <a:t> blood culture bottles available commercially contain BHI broth, </a:t>
            </a:r>
            <a:r>
              <a:rPr lang="en-US" altLang="en-US" sz="2800" dirty="0" err="1" smtClean="0">
                <a:latin typeface="Alegreya Sans SC" panose="00000500000000000000" pitchFamily="2" charset="0"/>
              </a:rPr>
              <a:t>thioglycolate</a:t>
            </a:r>
            <a:r>
              <a:rPr lang="en-US" altLang="en-US" sz="2800" dirty="0" smtClean="0">
                <a:latin typeface="Alegreya Sans SC" panose="00000500000000000000" pitchFamily="2" charset="0"/>
              </a:rPr>
              <a:t> broth, </a:t>
            </a:r>
            <a:r>
              <a:rPr lang="en-US" altLang="en-US" sz="2800" dirty="0" err="1" smtClean="0">
                <a:latin typeface="Alegreya Sans SC" panose="00000500000000000000" pitchFamily="2" charset="0"/>
              </a:rPr>
              <a:t>trypticase</a:t>
            </a:r>
            <a:r>
              <a:rPr lang="en-US" altLang="en-US" sz="2800" dirty="0" smtClean="0">
                <a:latin typeface="Alegreya Sans SC" panose="00000500000000000000" pitchFamily="2" charset="0"/>
              </a:rPr>
              <a:t> soy broth, supplemented peptone. </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b="1" smtClean="0">
                <a:latin typeface="Alegreya Sans SC" panose="00000500000000000000" pitchFamily="2" charset="0"/>
              </a:rPr>
              <a:t>The universal container</a:t>
            </a:r>
          </a:p>
        </p:txBody>
      </p:sp>
      <p:pic>
        <p:nvPicPr>
          <p:cNvPr id="9219" name="Content Placeholder 3" descr="faeces_container[1].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581400" y="1143000"/>
            <a:ext cx="2133600" cy="2928144"/>
          </a:xfrm>
        </p:spPr>
      </p:pic>
      <p:sp>
        <p:nvSpPr>
          <p:cNvPr id="4" name="Content Placeholder 2"/>
          <p:cNvSpPr txBox="1">
            <a:spLocks/>
          </p:cNvSpPr>
          <p:nvPr/>
        </p:nvSpPr>
        <p:spPr bwMode="auto">
          <a:xfrm>
            <a:off x="457200" y="4191000"/>
            <a:ext cx="8305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r>
              <a:rPr lang="en-US" altLang="en-US" sz="2800" dirty="0" smtClean="0">
                <a:latin typeface="Alegreya Sans SC" panose="00000500000000000000" pitchFamily="2" charset="0"/>
              </a:rPr>
              <a:t>Blood for serological examination is submitted in special glass or plastic containers with screw caps.</a:t>
            </a:r>
          </a:p>
          <a:p>
            <a:pPr eaLnBrk="1" hangingPunct="1"/>
            <a:r>
              <a:rPr lang="en-US" altLang="en-US" sz="2800" dirty="0" smtClean="0">
                <a:latin typeface="Alegreya Sans SC" panose="00000500000000000000" pitchFamily="2" charset="0"/>
              </a:rPr>
              <a:t>Blood intended primarily for blood culture should be submitted in a special , broth containing “blood culture bottle”.</a:t>
            </a:r>
          </a:p>
          <a:p>
            <a:pPr eaLnBrk="1" hangingPunct="1">
              <a:buFont typeface="Arial" panose="020B0604020202020204" pitchFamily="34" charset="0"/>
              <a:buNone/>
            </a:pPr>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2819400"/>
            <a:ext cx="5022705" cy="923330"/>
          </a:xfrm>
          <a:prstGeom prst="rect">
            <a:avLst/>
          </a:prstGeom>
          <a:noFill/>
        </p:spPr>
        <p:txBody>
          <a:bodyPr wrap="square" lIns="91440" tIns="45720" rIns="91440" bIns="45720">
            <a:spAutoFit/>
          </a:bodyPr>
          <a:lstStyle/>
          <a:p>
            <a:pPr algn="ctr"/>
            <a:r>
              <a:rPr lang="en-US" sz="5400" b="1" dirty="0">
                <a:ln w="17780" cmpd="sng">
                  <a:solidFill>
                    <a:schemeClr val="accent1">
                      <a:tint val="3000"/>
                    </a:schemeClr>
                  </a:solidFill>
                  <a:prstDash val="solid"/>
                  <a:miter lim="800000"/>
                </a:ln>
                <a:solidFill>
                  <a:schemeClr val="tx1">
                    <a:lumMod val="95000"/>
                    <a:lumOff val="5000"/>
                  </a:schemeClr>
                </a:solidFill>
                <a:effectLst>
                  <a:outerShdw blurRad="55000" dist="50800" dir="5400000" algn="tl">
                    <a:srgbClr val="000000">
                      <a:alpha val="33000"/>
                    </a:srgbClr>
                  </a:outerShdw>
                </a:effectLst>
              </a:rPr>
              <a:t>Thank </a:t>
            </a:r>
            <a:r>
              <a:rPr lang="en-US" sz="5400" b="1" dirty="0" smtClean="0">
                <a:ln w="17780" cmpd="sng">
                  <a:solidFill>
                    <a:schemeClr val="accent1">
                      <a:tint val="3000"/>
                    </a:schemeClr>
                  </a:solidFill>
                  <a:prstDash val="solid"/>
                  <a:miter lim="800000"/>
                </a:ln>
                <a:solidFill>
                  <a:schemeClr val="tx1">
                    <a:lumMod val="95000"/>
                    <a:lumOff val="5000"/>
                  </a:schemeClr>
                </a:solidFill>
                <a:effectLst>
                  <a:outerShdw blurRad="55000" dist="50800" dir="5400000" algn="tl">
                    <a:srgbClr val="000000">
                      <a:alpha val="33000"/>
                    </a:srgbClr>
                  </a:outerShdw>
                </a:effectLst>
              </a:rPr>
              <a:t>You</a:t>
            </a:r>
            <a:endParaRPr lang="en-US" sz="5400" b="1" cap="none" spc="0" dirty="0">
              <a:ln w="17780" cmpd="sng">
                <a:solidFill>
                  <a:schemeClr val="accent1">
                    <a:tint val="3000"/>
                  </a:schemeClr>
                </a:solidFill>
                <a:prstDash val="solid"/>
                <a:miter lim="800000"/>
              </a:ln>
              <a:solidFill>
                <a:schemeClr val="tx1">
                  <a:lumMod val="95000"/>
                  <a:lumOff val="5000"/>
                </a:schemeClr>
              </a:soli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685800" y="990600"/>
            <a:ext cx="7848600" cy="5364163"/>
          </a:xfrm>
        </p:spPr>
        <p:txBody>
          <a:bodyPr/>
          <a:lstStyle/>
          <a:p>
            <a:pPr eaLnBrk="1" hangingPunct="1">
              <a:buFont typeface="Arial" panose="020B0604020202020204" pitchFamily="34" charset="0"/>
              <a:buNone/>
            </a:pPr>
            <a:r>
              <a:rPr lang="en-US" altLang="en-US" sz="2800" b="1" dirty="0" smtClean="0">
                <a:latin typeface="Alegreya Sans SC" panose="00000500000000000000" pitchFamily="2" charset="0"/>
              </a:rPr>
              <a:t>Blood culture bottle: </a:t>
            </a:r>
          </a:p>
          <a:p>
            <a:pPr eaLnBrk="1" hangingPunct="1"/>
            <a:r>
              <a:rPr lang="en-US" altLang="en-US" sz="2800" dirty="0" smtClean="0">
                <a:latin typeface="Alegreya Sans SC" panose="00000500000000000000" pitchFamily="2" charset="0"/>
              </a:rPr>
              <a:t>This must be large enough to hold 50 ml of liquid culture medium, with which it is issued from </a:t>
            </a:r>
            <a:r>
              <a:rPr lang="en-US" altLang="en-US" sz="2800" dirty="0" err="1" smtClean="0">
                <a:latin typeface="Alegreya Sans SC" panose="00000500000000000000" pitchFamily="2" charset="0"/>
              </a:rPr>
              <a:t>from</a:t>
            </a:r>
            <a:r>
              <a:rPr lang="en-US" altLang="en-US" sz="2800" dirty="0" smtClean="0">
                <a:latin typeface="Alegreya Sans SC" panose="00000500000000000000" pitchFamily="2" charset="0"/>
              </a:rPr>
              <a:t> the laboratory plus 5-10 ml of patient blood.</a:t>
            </a:r>
          </a:p>
          <a:p>
            <a:pPr eaLnBrk="1" hangingPunct="1"/>
            <a:r>
              <a:rPr lang="en-US" altLang="en-US" sz="2800" dirty="0" smtClean="0">
                <a:latin typeface="Alegreya Sans SC" panose="00000500000000000000" pitchFamily="2" charset="0"/>
              </a:rPr>
              <a:t> In the past , a 120 ml medical flat bottle with a special screw cap was used.</a:t>
            </a:r>
          </a:p>
          <a:p>
            <a:pPr eaLnBrk="1" hangingPunct="1"/>
            <a:r>
              <a:rPr lang="en-US" altLang="en-US" sz="2800" dirty="0" smtClean="0">
                <a:latin typeface="Alegreya Sans SC" panose="00000500000000000000" pitchFamily="2" charset="0"/>
              </a:rPr>
              <a:t> The metal cap had a central hole, about 5 mm in diameter, which was covered on the inside by an intact rubber liner.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685800" y="1143000"/>
            <a:ext cx="8001000" cy="5364163"/>
          </a:xfrm>
        </p:spPr>
        <p:txBody>
          <a:bodyPr/>
          <a:lstStyle/>
          <a:p>
            <a:pPr eaLnBrk="1" hangingPunct="1"/>
            <a:r>
              <a:rPr lang="en-US" altLang="en-US" sz="2800" dirty="0" smtClean="0">
                <a:latin typeface="Alegreya Sans SC" panose="00000500000000000000" pitchFamily="2" charset="0"/>
              </a:rPr>
              <a:t>The cap was covered with plastic to maintain sterility.</a:t>
            </a:r>
          </a:p>
          <a:p>
            <a:pPr eaLnBrk="1" hangingPunct="1"/>
            <a:r>
              <a:rPr lang="en-US" altLang="en-US" sz="2800" dirty="0" smtClean="0">
                <a:latin typeface="Alegreya Sans SC" panose="00000500000000000000" pitchFamily="2" charset="0"/>
              </a:rPr>
              <a:t> Nowadays blood culture bottles containing a range of special media are available commercially. </a:t>
            </a:r>
          </a:p>
          <a:p>
            <a:pPr eaLnBrk="1" hangingPunct="1"/>
            <a:r>
              <a:rPr lang="en-US" altLang="en-US" sz="2800" dirty="0" smtClean="0">
                <a:latin typeface="Alegreya Sans SC" panose="00000500000000000000" pitchFamily="2" charset="0"/>
              </a:rPr>
              <a:t>The blood is injected by insertion of the syringe needle through a hole in the cap &amp; through the central rubber or plastic liner.</a:t>
            </a:r>
          </a:p>
          <a:p>
            <a:pPr eaLnBrk="1" hangingPunct="1"/>
            <a:r>
              <a:rPr lang="en-US" altLang="en-US" sz="2800" dirty="0" smtClean="0">
                <a:latin typeface="Alegreya Sans SC" panose="00000500000000000000" pitchFamily="2" charset="0"/>
              </a:rPr>
              <a:t> The cap must not be removed for introduction of the blood  by the clinical users.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5325</Words>
  <Application>Microsoft Office PowerPoint</Application>
  <PresentationFormat>On-screen Show (4:3)</PresentationFormat>
  <Paragraphs>660</Paragraphs>
  <Slides>70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Calibri</vt:lpstr>
      <vt:lpstr>Alegreya Sans SC</vt:lpstr>
      <vt:lpstr>Times New Roman</vt:lpstr>
      <vt:lpstr>Office Theme</vt:lpstr>
      <vt:lpstr>COLLECTION, TRANSPORT &amp; PROCESSING OF DIFFERENT CLINICAL SAMPLE BY MBBSPPT.COM</vt:lpstr>
      <vt:lpstr>General concepts for specimen collection and handling </vt:lpstr>
      <vt:lpstr>PowerPoint Presentation</vt:lpstr>
      <vt:lpstr>Containers</vt:lpstr>
      <vt:lpstr>Containers</vt:lpstr>
      <vt:lpstr>Containers</vt:lpstr>
      <vt:lpstr>The universal container</vt:lpstr>
      <vt:lpstr>PowerPoint Presentation</vt:lpstr>
      <vt:lpstr>PowerPoint Presentation</vt:lpstr>
      <vt:lpstr>Blood culture bottle</vt:lpstr>
      <vt:lpstr>Blood culture bottle</vt:lpstr>
      <vt:lpstr>PowerPoint Presentation</vt:lpstr>
      <vt:lpstr>Swabs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Appropriate collection techniques</vt:lpstr>
      <vt:lpstr>PowerPoint Presentation</vt:lpstr>
      <vt:lpstr>PowerPoint Presentation</vt:lpstr>
      <vt:lpstr>PowerPoint Presentation</vt:lpstr>
      <vt:lpstr>PowerPoint Presentation</vt:lpstr>
      <vt:lpstr>PowerPoint Presentation</vt:lpstr>
      <vt:lpstr>Specimen labeling</vt:lpstr>
      <vt:lpstr>PowerPoint Presentation</vt:lpstr>
      <vt:lpstr>PowerPoint Presentation</vt:lpstr>
      <vt:lpstr>Rejection of unacceptable specimen</vt:lpstr>
      <vt:lpstr>PowerPoint Presentation</vt:lpstr>
      <vt:lpstr>PowerPoint Presentation</vt:lpstr>
      <vt:lpstr>Direct microscopic examination</vt:lpstr>
      <vt:lpstr>PowerPoint Presentation</vt:lpstr>
      <vt:lpstr>Collection, transport, storage and processing of specimens commonly submitted to a microbiology laboratory.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 transport &amp; processing of different clinical sample</dc:title>
  <dc:creator>abc</dc:creator>
  <cp:lastModifiedBy>Mithilesh Patel</cp:lastModifiedBy>
  <cp:revision>161</cp:revision>
  <dcterms:created xsi:type="dcterms:W3CDTF">2011-01-03T13:29:41Z</dcterms:created>
  <dcterms:modified xsi:type="dcterms:W3CDTF">2017-06-01T22:16:16Z</dcterms:modified>
</cp:coreProperties>
</file>