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85" r:id="rId19"/>
    <p:sldId id="273" r:id="rId20"/>
    <p:sldId id="274" r:id="rId21"/>
    <p:sldId id="275" r:id="rId22"/>
    <p:sldId id="286" r:id="rId23"/>
    <p:sldId id="276" r:id="rId24"/>
    <p:sldId id="277" r:id="rId25"/>
    <p:sldId id="279" r:id="rId26"/>
    <p:sldId id="280" r:id="rId27"/>
    <p:sldId id="281" r:id="rId28"/>
    <p:sldId id="282" r:id="rId29"/>
    <p:sldId id="288" r:id="rId30"/>
    <p:sldId id="283" r:id="rId31"/>
    <p:sldId id="284" r:id="rId32"/>
    <p:sldId id="287" r:id="rId33"/>
    <p:sldId id="289" r:id="rId34"/>
    <p:sldId id="290"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B5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111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3565CC9B-BE0F-4433-A0D3-CBFF81658A42}" type="datetimeFigureOut">
              <a:rPr lang="en-US" smtClean="0"/>
              <a:pPr/>
              <a:t>7/19/2024</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25C0903A-20E0-4687-805C-E71B09BD1417}" type="slidenum">
              <a:rPr lang="en-US" smtClean="0"/>
              <a:pPr/>
              <a:t>‹#›</a:t>
            </a:fld>
            <a:endParaRPr lang="en-US"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565CC9B-BE0F-4433-A0D3-CBFF81658A42}" type="datetimeFigureOut">
              <a:rPr lang="en-US" smtClean="0"/>
              <a:pPr/>
              <a:t>7/19/2024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5C0903A-20E0-4687-805C-E71B09BD141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565CC9B-BE0F-4433-A0D3-CBFF81658A42}" type="datetimeFigureOut">
              <a:rPr lang="en-US" smtClean="0"/>
              <a:pPr/>
              <a:t>7/19/2024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5C0903A-20E0-4687-805C-E71B09BD141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80430"/>
            <a:ext cx="7772400" cy="11430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3565CC9B-BE0F-4433-A0D3-CBFF81658A42}" type="datetimeFigureOut">
              <a:rPr lang="en-US" smtClean="0"/>
              <a:pPr/>
              <a:t>7/19/2024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5C0903A-20E0-4687-805C-E71B09BD1417}" type="slidenum">
              <a:rPr lang="en-US" smtClean="0"/>
              <a:pPr/>
              <a:t>‹#›</a:t>
            </a:fld>
            <a:endParaRPr lang="en-US" dirty="0"/>
          </a:p>
        </p:txBody>
      </p:sp>
      <p:sp>
        <p:nvSpPr>
          <p:cNvPr id="8" name="Content Placeholder 7"/>
          <p:cNvSpPr>
            <a:spLocks noGrp="1"/>
          </p:cNvSpPr>
          <p:nvPr>
            <p:ph sz="quarter" idx="1"/>
          </p:nvPr>
        </p:nvSpPr>
        <p:spPr>
          <a:xfrm>
            <a:off x="685800" y="1553592"/>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3565CC9B-BE0F-4433-A0D3-CBFF81658A42}" type="datetimeFigureOut">
              <a:rPr lang="en-US" smtClean="0"/>
              <a:pPr/>
              <a:t>7/19/2024</a:t>
            </a:fld>
            <a:endParaRPr lang="en-US" dirty="0"/>
          </a:p>
        </p:txBody>
      </p:sp>
      <p:sp>
        <p:nvSpPr>
          <p:cNvPr id="5" name="Footer Placeholder 4"/>
          <p:cNvSpPr>
            <a:spLocks noGrp="1"/>
          </p:cNvSpPr>
          <p:nvPr>
            <p:ph type="ftr" sz="quarter" idx="11"/>
          </p:nvPr>
        </p:nvSpPr>
        <p:spPr>
          <a:xfrm>
            <a:off x="800100" y="6172200"/>
            <a:ext cx="4000500" cy="457200"/>
          </a:xfrm>
        </p:spPr>
        <p:txBody>
          <a:bodyPr/>
          <a:lstStyle/>
          <a:p>
            <a:endParaRPr lang="en-US"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25C0903A-20E0-4687-805C-E71B09BD1417}"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3565CC9B-BE0F-4433-A0D3-CBFF81658A42}" type="datetimeFigureOut">
              <a:rPr lang="en-US" smtClean="0"/>
              <a:pPr/>
              <a:t>7/19/2024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5C0903A-20E0-4687-805C-E71B09BD1417}" type="slidenum">
              <a:rPr lang="en-US" smtClean="0"/>
              <a:pPr/>
              <a:t>‹#›</a:t>
            </a:fld>
            <a:endParaRPr lang="en-US" dirty="0"/>
          </a:p>
        </p:txBody>
      </p:sp>
      <p:sp>
        <p:nvSpPr>
          <p:cNvPr id="9" name="Content Placeholder 8"/>
          <p:cNvSpPr>
            <a:spLocks noGrp="1"/>
          </p:cNvSpPr>
          <p:nvPr>
            <p:ph sz="quarter" idx="1"/>
          </p:nvPr>
        </p:nvSpPr>
        <p:spPr>
          <a:xfrm>
            <a:off x="685800" y="1401762"/>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705350" y="1401762"/>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5800" y="240437"/>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685800" y="1415187"/>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4400" y="1415187"/>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3565CC9B-BE0F-4433-A0D3-CBFF81658A42}" type="datetimeFigureOut">
              <a:rPr lang="en-US" smtClean="0"/>
              <a:pPr/>
              <a:t>7/19/2024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5C0903A-20E0-4687-805C-E71B09BD1417}" type="slidenum">
              <a:rPr lang="en-US" smtClean="0"/>
              <a:pPr/>
              <a:t>‹#›</a:t>
            </a:fld>
            <a:endParaRPr lang="en-US" dirty="0"/>
          </a:p>
        </p:txBody>
      </p:sp>
      <p:sp>
        <p:nvSpPr>
          <p:cNvPr id="11" name="Content Placeholder 10"/>
          <p:cNvSpPr>
            <a:spLocks noGrp="1"/>
          </p:cNvSpPr>
          <p:nvPr>
            <p:ph sz="half" idx="2"/>
          </p:nvPr>
        </p:nvSpPr>
        <p:spPr>
          <a:xfrm>
            <a:off x="685800" y="2215287"/>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724400" y="2215287"/>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1430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3565CC9B-BE0F-4433-A0D3-CBFF81658A42}" type="datetimeFigureOut">
              <a:rPr lang="en-US" smtClean="0"/>
              <a:pPr/>
              <a:t>7/19/2024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5C0903A-20E0-4687-805C-E71B09BD1417}"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65CC9B-BE0F-4433-A0D3-CBFF81658A42}" type="datetimeFigureOut">
              <a:rPr lang="en-US" smtClean="0"/>
              <a:pPr/>
              <a:t>7/19/2024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5C0903A-20E0-4687-805C-E71B09BD141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3565CC9B-BE0F-4433-A0D3-CBFF81658A42}" type="datetimeFigureOut">
              <a:rPr lang="en-US" smtClean="0"/>
              <a:pPr/>
              <a:t>7/19/2024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5C0903A-20E0-4687-805C-E71B09BD1417}" type="slidenum">
              <a:rPr lang="en-US" smtClean="0"/>
              <a:pPr/>
              <a:t>‹#›</a:t>
            </a:fld>
            <a:endParaRPr lang="en-US" dirty="0"/>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3565CC9B-BE0F-4433-A0D3-CBFF81658A42}" type="datetimeFigureOut">
              <a:rPr lang="en-US" smtClean="0"/>
              <a:pPr/>
              <a:t>7/19/2024</a:t>
            </a:fld>
            <a:endParaRPr lang="en-US" dirty="0"/>
          </a:p>
        </p:txBody>
      </p:sp>
      <p:sp>
        <p:nvSpPr>
          <p:cNvPr id="6" name="Footer Placeholder 5"/>
          <p:cNvSpPr>
            <a:spLocks noGrp="1"/>
          </p:cNvSpPr>
          <p:nvPr>
            <p:ph type="ftr" sz="quarter" idx="11"/>
          </p:nvPr>
        </p:nvSpPr>
        <p:spPr>
          <a:xfrm>
            <a:off x="914400" y="6172200"/>
            <a:ext cx="3886200" cy="457200"/>
          </a:xfrm>
        </p:spPr>
        <p:txBody>
          <a:bodyPr/>
          <a:lstStyle/>
          <a:p>
            <a:endParaRPr lang="en-US" dirty="0"/>
          </a:p>
        </p:txBody>
      </p:sp>
      <p:sp>
        <p:nvSpPr>
          <p:cNvPr id="7" name="Slide Number Placeholder 6"/>
          <p:cNvSpPr>
            <a:spLocks noGrp="1"/>
          </p:cNvSpPr>
          <p:nvPr>
            <p:ph type="sldNum" sz="quarter" idx="12"/>
          </p:nvPr>
        </p:nvSpPr>
        <p:spPr>
          <a:xfrm>
            <a:off x="146304" y="6208776"/>
            <a:ext cx="457200" cy="457200"/>
          </a:xfrm>
        </p:spPr>
        <p:txBody>
          <a:bodyPr/>
          <a:lstStyle/>
          <a:p>
            <a:fld id="{25C0903A-20E0-4687-805C-E71B09BD1417}" type="slidenum">
              <a:rPr lang="en-US" smtClean="0"/>
              <a:pPr/>
              <a:t>‹#›</a:t>
            </a:fld>
            <a:endParaRPr lang="en-US"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3565CC9B-BE0F-4433-A0D3-CBFF81658A42}" type="datetimeFigureOut">
              <a:rPr lang="en-US" smtClean="0"/>
              <a:pPr/>
              <a:t>7/19/2024</a:t>
            </a:fld>
            <a:endParaRPr lang="en-US"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25C0903A-20E0-4687-805C-E71B09BD1417}"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en.wikipedia.org/wiki/Anismu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gs>
            <a:gs pos="50000">
              <a:srgbClr val="A5B592"/>
            </a:gs>
            <a:gs pos="100000">
              <a:schemeClr val="bg1">
                <a:tint val="95000"/>
                <a:satMod val="200000"/>
              </a:schemeClr>
            </a:gs>
          </a:gsLst>
          <a:lin ang="16200000" scaled="1"/>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200400"/>
            <a:ext cx="6400800" cy="2667000"/>
          </a:xfrm>
        </p:spPr>
        <p:txBody>
          <a:bodyPr>
            <a:normAutofit/>
          </a:bodyPr>
          <a:lstStyle/>
          <a:p>
            <a:r>
              <a:rPr lang="en-US" dirty="0"/>
              <a:t>BY MBBSPPT.COM</a:t>
            </a:r>
          </a:p>
        </p:txBody>
      </p:sp>
      <p:sp>
        <p:nvSpPr>
          <p:cNvPr id="2" name="Title 1"/>
          <p:cNvSpPr>
            <a:spLocks noGrp="1"/>
          </p:cNvSpPr>
          <p:nvPr>
            <p:ph type="ctrTitle"/>
          </p:nvPr>
        </p:nvSpPr>
        <p:spPr/>
        <p:txBody>
          <a:bodyPr/>
          <a:lstStyle/>
          <a:p>
            <a:r>
              <a:rPr lang="en-US" cap="all" dirty="0">
                <a:solidFill>
                  <a:schemeClr val="bg2"/>
                </a:solidFill>
              </a:rPr>
              <a:t>Constipation and diarrhea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1447800"/>
            <a:ext cx="7772400" cy="4572000"/>
          </a:xfrm>
        </p:spPr>
        <p:txBody>
          <a:bodyPr>
            <a:normAutofit fontScale="85000" lnSpcReduction="20000"/>
          </a:bodyPr>
          <a:lstStyle/>
          <a:p>
            <a:pPr marL="0" indent="0">
              <a:buNone/>
            </a:pPr>
            <a:r>
              <a:rPr lang="en-US" dirty="0"/>
              <a:t>Functional </a:t>
            </a:r>
          </a:p>
          <a:p>
            <a:pPr marL="0" indent="0">
              <a:buNone/>
            </a:pPr>
            <a:r>
              <a:rPr lang="en-US" dirty="0"/>
              <a:t>Constipation also has functional OR neurological causes, including:</a:t>
            </a:r>
          </a:p>
          <a:p>
            <a:pPr marL="0" indent="0">
              <a:buNone/>
            </a:pPr>
            <a:endParaRPr lang="en-US" dirty="0"/>
          </a:p>
          <a:p>
            <a:r>
              <a:rPr lang="en-US" dirty="0"/>
              <a:t>Spinal cord lesions and injury</a:t>
            </a:r>
          </a:p>
          <a:p>
            <a:r>
              <a:rPr lang="en-US" dirty="0"/>
              <a:t>Parkinson’s disease</a:t>
            </a:r>
          </a:p>
          <a:p>
            <a:r>
              <a:rPr lang="en-US" dirty="0" err="1"/>
              <a:t>Anismus</a:t>
            </a:r>
            <a:r>
              <a:rPr lang="en-US" dirty="0"/>
              <a:t> (pelvic floor dyssynergy), </a:t>
            </a:r>
          </a:p>
          <a:p>
            <a:r>
              <a:rPr lang="en-US" dirty="0"/>
              <a:t>Descending perineum syndrome, and </a:t>
            </a:r>
          </a:p>
          <a:p>
            <a:r>
              <a:rPr lang="en-US" dirty="0"/>
              <a:t>Hirschsprung's disease. -In infants, Hirschsprung's disease is the most common medical disorder associated with constipation.</a:t>
            </a:r>
            <a:endParaRPr lang="en-US" dirty="0">
              <a:hlinkClick r:id="rId2" action="ppaction://hlinkfile" tooltip="Anismus"/>
            </a:endParaRPr>
          </a:p>
          <a:p>
            <a:r>
              <a:rPr lang="en-US" dirty="0"/>
              <a:t>Psychological</a:t>
            </a:r>
          </a:p>
          <a:p>
            <a:r>
              <a:rPr lang="en-US" dirty="0"/>
              <a:t>Voluntary withholding of the stool is a common cause of constipation.</a:t>
            </a:r>
          </a:p>
          <a:p>
            <a:r>
              <a:rPr lang="en-US" dirty="0"/>
              <a:t>The choice to withhold can be due to factors such as fear of pain, fear of public restrooms, or laziness</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r>
              <a:rPr lang="en-US" b="1" dirty="0"/>
              <a:t>Diagnostic Approach</a:t>
            </a:r>
            <a:endParaRPr lang="en-US" dirty="0"/>
          </a:p>
        </p:txBody>
      </p:sp>
      <p:sp>
        <p:nvSpPr>
          <p:cNvPr id="3" name="Content Placeholder 2"/>
          <p:cNvSpPr>
            <a:spLocks noGrp="1"/>
          </p:cNvSpPr>
          <p:nvPr>
            <p:ph sz="quarter" idx="1"/>
          </p:nvPr>
        </p:nvSpPr>
        <p:spPr/>
        <p:txBody>
          <a:bodyPr>
            <a:normAutofit lnSpcReduction="10000"/>
          </a:bodyPr>
          <a:lstStyle/>
          <a:p>
            <a:r>
              <a:rPr lang="en-US" dirty="0"/>
              <a:t>The diagnosis is essentially made from the patient's description of the symptoms.</a:t>
            </a:r>
          </a:p>
          <a:p>
            <a:r>
              <a:rPr lang="en-US" dirty="0"/>
              <a:t> Bowel movements that are difficult to pass, very firm, or made up of small hard pellets qualify as constipation. </a:t>
            </a:r>
          </a:p>
          <a:p>
            <a:r>
              <a:rPr lang="en-US" dirty="0"/>
              <a:t>Other symptoms related to constipation can include bloating, distension, abdominal pain, headaches, a feeling of fatigue and nervous exhaustion, or a sense of incomplete emptying.</a:t>
            </a:r>
          </a:p>
          <a:p>
            <a:r>
              <a:rPr lang="en-US" dirty="0"/>
              <a:t>Inquiring about dietary habits will often reveal a low intake of dietary fiber, inadequate amounts of fluids, poor mobility or immobility , lack of exercise or medications that are associated with constipation</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92500" lnSpcReduction="20000"/>
          </a:bodyPr>
          <a:lstStyle/>
          <a:p>
            <a:r>
              <a:rPr lang="en-US" dirty="0"/>
              <a:t>During physical examination manually palpable lumps of stool may be detected on palpation of the abdomen.</a:t>
            </a:r>
          </a:p>
          <a:p>
            <a:r>
              <a:rPr lang="en-US" dirty="0"/>
              <a:t> Rectal examination gives an impression of the anal sphincter tone and whether the lower rectum contains any feces or not. </a:t>
            </a:r>
          </a:p>
          <a:p>
            <a:r>
              <a:rPr lang="en-US" dirty="0"/>
              <a:t>Rectal examination also gives information on the consistency of the stool, presence of hemorrhoids, admixture of blood and whether any tumors, polyps or abnormalities are present.</a:t>
            </a:r>
          </a:p>
          <a:p>
            <a:r>
              <a:rPr lang="en-US" dirty="0"/>
              <a:t>Physical examination may be done manually , or by using a colonoscope.</a:t>
            </a:r>
          </a:p>
          <a:p>
            <a:r>
              <a:rPr lang="en-US" dirty="0"/>
              <a:t> X-rays of the abdomen, generally only performed if bowel obstruction is suspected, may reveal extensive impacted fecal matter in the colon, and confirm or rule out other causes of similar symptoms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b="1" dirty="0"/>
              <a:t>Chronic constipation </a:t>
            </a:r>
            <a:r>
              <a:rPr lang="en-US" dirty="0"/>
              <a:t>(symptoms present at least three days per month for more than three months) associated with abdominal discomfort is often diagnosed as irritable bowel syndrome (IBS) when no obvious cause is found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r>
              <a:rPr lang="en-US" dirty="0"/>
              <a:t>Colonic propagating pressure wave sequences (PSs) are responsible for discrete movements of the bowel contents and are vital for normal defecation. </a:t>
            </a:r>
          </a:p>
          <a:p>
            <a:r>
              <a:rPr lang="en-US" dirty="0"/>
              <a:t>Deficiencies in PS frequency, amplitude and extent of propagation are all implicated in severe defecatory dysfunction. </a:t>
            </a:r>
          </a:p>
          <a:p>
            <a:r>
              <a:rPr lang="en-US" dirty="0"/>
              <a:t>Mechanisms that can normalize these aberrant motor patterns may help rectify the problem</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r>
              <a:rPr lang="en-US" b="1" dirty="0"/>
              <a:t>Prevention</a:t>
            </a:r>
            <a:endParaRPr lang="en-US" dirty="0"/>
          </a:p>
        </p:txBody>
      </p:sp>
      <p:sp>
        <p:nvSpPr>
          <p:cNvPr id="3" name="Content Placeholder 2"/>
          <p:cNvSpPr>
            <a:spLocks noGrp="1"/>
          </p:cNvSpPr>
          <p:nvPr>
            <p:ph sz="quarter" idx="1"/>
          </p:nvPr>
        </p:nvSpPr>
        <p:spPr/>
        <p:txBody>
          <a:bodyPr/>
          <a:lstStyle/>
          <a:p>
            <a:r>
              <a:rPr lang="en-US" dirty="0"/>
              <a:t>Constipation is usually easier to prevent than to treat. Following the relief of constipation, maintenance with adequate exercise, fluid intake, and high fiber diet is recommended.</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r>
              <a:rPr lang="en-US" b="1" dirty="0"/>
              <a:t>Treatment</a:t>
            </a:r>
            <a:endParaRPr lang="en-US" dirty="0"/>
          </a:p>
        </p:txBody>
      </p:sp>
      <p:sp>
        <p:nvSpPr>
          <p:cNvPr id="3" name="Content Placeholder 2"/>
          <p:cNvSpPr>
            <a:spLocks noGrp="1"/>
          </p:cNvSpPr>
          <p:nvPr>
            <p:ph sz="quarter" idx="1"/>
          </p:nvPr>
        </p:nvSpPr>
        <p:spPr/>
        <p:txBody>
          <a:bodyPr>
            <a:normAutofit/>
          </a:bodyPr>
          <a:lstStyle/>
          <a:p>
            <a:r>
              <a:rPr lang="en-US" dirty="0"/>
              <a:t>The main treatment of constipation involves the increased intake of water, and fiber (either dietary or as supplements).</a:t>
            </a:r>
          </a:p>
          <a:p>
            <a:r>
              <a:rPr lang="en-US" dirty="0"/>
              <a:t>The routine use of laxatives is discouraged, as having bowel movements may come to be dependent upon their use. </a:t>
            </a:r>
          </a:p>
          <a:p>
            <a:r>
              <a:rPr lang="en-US" dirty="0"/>
              <a:t>Enemas can be used to provide a form of mechanical stimulation. However, enemas are generally useful only for stool in the rectum, not in the intestinal tract</a:t>
            </a:r>
          </a:p>
          <a:p>
            <a:r>
              <a:rPr lang="en-US" dirty="0"/>
              <a:t>In cases of chronic constipation, prokinetics may be used to improve gastrointestinal motility.</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r>
              <a:rPr lang="en-US" b="1" dirty="0"/>
              <a:t>Complications and Prognosis</a:t>
            </a:r>
            <a:endParaRPr lang="en-US" dirty="0"/>
          </a:p>
        </p:txBody>
      </p:sp>
      <p:sp>
        <p:nvSpPr>
          <p:cNvPr id="3" name="Content Placeholder 2"/>
          <p:cNvSpPr>
            <a:spLocks noGrp="1"/>
          </p:cNvSpPr>
          <p:nvPr>
            <p:ph sz="quarter" idx="1"/>
          </p:nvPr>
        </p:nvSpPr>
        <p:spPr/>
        <p:txBody>
          <a:bodyPr>
            <a:normAutofit/>
          </a:bodyPr>
          <a:lstStyle/>
          <a:p>
            <a:r>
              <a:rPr lang="en-US" dirty="0"/>
              <a:t>Complications that can arise from constipation include hemorrhoids, anal fissures, rectal prolapse, and fecal impaction.</a:t>
            </a:r>
          </a:p>
          <a:p>
            <a:r>
              <a:rPr lang="en-US" dirty="0"/>
              <a:t>Straining to pass stool may lead to hemorrhoids. </a:t>
            </a:r>
          </a:p>
          <a:p>
            <a:r>
              <a:rPr lang="en-US" dirty="0"/>
              <a:t>In later stages of constipation, the abdomen may become distended, hard and diffusely tender. </a:t>
            </a:r>
          </a:p>
          <a:p>
            <a:r>
              <a:rPr lang="en-US" dirty="0"/>
              <a:t>In Severe cases of </a:t>
            </a:r>
            <a:r>
              <a:rPr lang="en-US" dirty="0" err="1"/>
              <a:t>faecal</a:t>
            </a:r>
            <a:r>
              <a:rPr lang="en-US" dirty="0"/>
              <a:t> impaction, patient may exhibit symptoms of bowel obstruction (vomiting, very tender abdomen) </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5800" y="1143000"/>
            <a:ext cx="7772400" cy="4572000"/>
          </a:xfrm>
        </p:spPr>
        <p:txBody>
          <a:bodyPr/>
          <a:lstStyle/>
          <a:p>
            <a:pPr algn="ctr">
              <a:buNone/>
            </a:pPr>
            <a:r>
              <a:rPr lang="en-US" sz="6000" b="1" dirty="0"/>
              <a:t>DIARROEA</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DIARROEA</a:t>
            </a:r>
          </a:p>
        </p:txBody>
      </p:sp>
      <p:sp>
        <p:nvSpPr>
          <p:cNvPr id="3" name="Content Placeholder 2"/>
          <p:cNvSpPr>
            <a:spLocks noGrp="1"/>
          </p:cNvSpPr>
          <p:nvPr>
            <p:ph sz="quarter" idx="1"/>
          </p:nvPr>
        </p:nvSpPr>
        <p:spPr>
          <a:xfrm>
            <a:off x="609600" y="1600200"/>
            <a:ext cx="8229600" cy="4525963"/>
          </a:xfrm>
        </p:spPr>
        <p:txBody>
          <a:bodyPr/>
          <a:lstStyle/>
          <a:p>
            <a:r>
              <a:rPr lang="en-US" b="1" dirty="0"/>
              <a:t>Diarrhea a</a:t>
            </a:r>
            <a:r>
              <a:rPr lang="en-US" dirty="0"/>
              <a:t>lso spelled </a:t>
            </a:r>
            <a:r>
              <a:rPr lang="en-US" b="1" dirty="0" err="1"/>
              <a:t>diarrhoea</a:t>
            </a:r>
            <a:r>
              <a:rPr lang="en-US" dirty="0"/>
              <a:t>, is the condition of having three or more loose or liquid bowel movements per day.</a:t>
            </a:r>
          </a:p>
          <a:p>
            <a:r>
              <a:rPr lang="en-US" dirty="0"/>
              <a:t>It is a common cause of death in developing countries and the second most common cause of infant deaths worldwide. </a:t>
            </a:r>
          </a:p>
          <a:p>
            <a:r>
              <a:rPr lang="en-US" dirty="0"/>
              <a:t>The loss of fluids through diarrhea can cause dehydration and electrolyte imbalances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685800" y="1447800"/>
            <a:ext cx="7772400" cy="4572000"/>
          </a:xfrm>
        </p:spPr>
        <p:txBody>
          <a:bodyPr/>
          <a:lstStyle/>
          <a:p>
            <a:r>
              <a:rPr lang="en-US" b="1" dirty="0"/>
              <a:t>Constipation</a:t>
            </a:r>
            <a:r>
              <a:rPr lang="en-US" dirty="0"/>
              <a:t> refers to bowel movements that are infrequent and/or hard to pass. </a:t>
            </a:r>
          </a:p>
          <a:p>
            <a:r>
              <a:rPr lang="en-US" dirty="0"/>
              <a:t> Constipation is a common cause of painful defecation.</a:t>
            </a:r>
          </a:p>
          <a:p>
            <a:r>
              <a:rPr lang="en-US" dirty="0"/>
              <a:t> Severe constipation includes obstipation (failure to pass stools or gas) and fecal impaction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a:t>
            </a:r>
            <a:r>
              <a:rPr lang="en-US" dirty="0" err="1"/>
              <a:t>diarroea</a:t>
            </a:r>
            <a:endParaRPr lang="en-US" dirty="0"/>
          </a:p>
        </p:txBody>
      </p:sp>
      <p:sp>
        <p:nvSpPr>
          <p:cNvPr id="3" name="Content Placeholder 2"/>
          <p:cNvSpPr>
            <a:spLocks noGrp="1"/>
          </p:cNvSpPr>
          <p:nvPr>
            <p:ph sz="quarter" idx="1"/>
          </p:nvPr>
        </p:nvSpPr>
        <p:spPr/>
        <p:txBody>
          <a:bodyPr>
            <a:normAutofit/>
          </a:bodyPr>
          <a:lstStyle/>
          <a:p>
            <a:pPr>
              <a:buNone/>
            </a:pPr>
            <a:r>
              <a:rPr lang="en-US" b="1" dirty="0" err="1"/>
              <a:t>Secretory</a:t>
            </a:r>
            <a:endParaRPr lang="en-US" b="1" dirty="0"/>
          </a:p>
          <a:p>
            <a:r>
              <a:rPr lang="en-US" dirty="0" err="1"/>
              <a:t>Secretory</a:t>
            </a:r>
            <a:r>
              <a:rPr lang="en-US" dirty="0"/>
              <a:t> diarrhea means that there is an increase in the active secretion, or there is an inhibition of absorption. </a:t>
            </a:r>
          </a:p>
          <a:p>
            <a:r>
              <a:rPr lang="en-US" dirty="0"/>
              <a:t>There is little to no structural damage. </a:t>
            </a:r>
          </a:p>
          <a:p>
            <a:r>
              <a:rPr lang="en-US" dirty="0"/>
              <a:t>The most common cause of this type of diarrhea is a cholera toxin that stimulates the secretion of anions, especially chloride ions. </a:t>
            </a:r>
          </a:p>
          <a:p>
            <a:r>
              <a:rPr lang="en-US" dirty="0"/>
              <a:t>Therefore, to maintain a charge balance in the lumen, sodium is carried with it, along with water. .</a:t>
            </a:r>
          </a:p>
          <a:p>
            <a:r>
              <a:rPr lang="en-US" dirty="0"/>
              <a:t>It continues even when there is no oral food intake.</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1371600"/>
            <a:ext cx="7772400" cy="4724400"/>
          </a:xfrm>
        </p:spPr>
        <p:txBody>
          <a:bodyPr>
            <a:normAutofit/>
          </a:bodyPr>
          <a:lstStyle/>
          <a:p>
            <a:pPr>
              <a:buNone/>
            </a:pPr>
            <a:r>
              <a:rPr lang="en-US" b="1" dirty="0"/>
              <a:t>Osmotic</a:t>
            </a:r>
          </a:p>
          <a:p>
            <a:r>
              <a:rPr lang="en-US" dirty="0"/>
              <a:t>Osmotic diarrhea occurs when too much water is drawn into the bowels. This can be the result of </a:t>
            </a:r>
            <a:r>
              <a:rPr lang="en-US" dirty="0" err="1"/>
              <a:t>malabsorption</a:t>
            </a:r>
            <a:r>
              <a:rPr lang="en-US" dirty="0"/>
              <a:t>(e.g., pancreatic disease or celiac disease), in which the nutrients are left in the lumen to pull in water. </a:t>
            </a:r>
          </a:p>
          <a:p>
            <a:r>
              <a:rPr lang="en-US" dirty="0"/>
              <a:t>Osmotic diarrhea can also be caused by osmotic laxatives (which work to alleviate constipation by drawing water into the bowels). </a:t>
            </a:r>
          </a:p>
          <a:p>
            <a:r>
              <a:rPr lang="en-US" dirty="0"/>
              <a:t>In healthy individuals, too much magnesium or vitamin C or undigested lactose can produce osmotic diarrhea and distention of the bowel.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r>
              <a:rPr lang="en-US" dirty="0"/>
              <a:t>A person who has lactose intolerance can have difficulty absorbing lactose after an extraordinarily high intake of dairy products. </a:t>
            </a:r>
          </a:p>
          <a:p>
            <a:r>
              <a:rPr lang="en-US" dirty="0"/>
              <a:t>In persons who have fructose malabsorption, excess fructose intake can also cause diarrhea. </a:t>
            </a:r>
          </a:p>
          <a:p>
            <a:r>
              <a:rPr lang="en-US" dirty="0"/>
              <a:t>Sugar alcohols such as sorbitol (often found in sugar-free foods) are difficult for the body to absorb and, in large amounts, may lead to osmotic diarrhea.</a:t>
            </a:r>
          </a:p>
          <a:p>
            <a:r>
              <a:rPr lang="en-US" dirty="0"/>
              <a:t>Osmotic diarrhea stops when offending agent (e.g. milk, sorbitol) is stopped.</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buNone/>
            </a:pPr>
            <a:r>
              <a:rPr lang="en-US" b="1" dirty="0"/>
              <a:t>Exudative</a:t>
            </a:r>
          </a:p>
          <a:p>
            <a:r>
              <a:rPr lang="en-US" dirty="0"/>
              <a:t>Exudative diarrhea occurs with the presence of blood and pus in the stool. </a:t>
            </a:r>
          </a:p>
          <a:p>
            <a:r>
              <a:rPr lang="en-US" dirty="0"/>
              <a:t>This occurs with inflammatory bowel diseases, such as Crohn's disease or ulcerative colitis, and other severe infections such as </a:t>
            </a:r>
            <a:r>
              <a:rPr lang="en-US" i="1" dirty="0"/>
              <a:t>E. coli</a:t>
            </a:r>
            <a:r>
              <a:rPr lang="en-US" dirty="0"/>
              <a:t> or other forms of food poisoning</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1447800"/>
            <a:ext cx="7772400" cy="5257800"/>
          </a:xfrm>
        </p:spPr>
        <p:txBody>
          <a:bodyPr>
            <a:normAutofit fontScale="92500"/>
          </a:bodyPr>
          <a:lstStyle/>
          <a:p>
            <a:pPr>
              <a:buNone/>
            </a:pPr>
            <a:r>
              <a:rPr lang="en-US" b="1" dirty="0"/>
              <a:t>Motility-related</a:t>
            </a:r>
          </a:p>
          <a:p>
            <a:r>
              <a:rPr lang="en-US" dirty="0"/>
              <a:t>Motility-related diarrhea is caused by the rapid movement of food through the intestines (</a:t>
            </a:r>
            <a:r>
              <a:rPr lang="en-US" dirty="0" err="1"/>
              <a:t>hypermotility</a:t>
            </a:r>
            <a:r>
              <a:rPr lang="en-US" dirty="0"/>
              <a:t>). </a:t>
            </a:r>
          </a:p>
          <a:p>
            <a:r>
              <a:rPr lang="en-US" dirty="0"/>
              <a:t>If the food moves too quickly through the gastrointestinal tract, there is not enough time for sufficient nutrients and water to be absorbed. </a:t>
            </a:r>
          </a:p>
          <a:p>
            <a:r>
              <a:rPr lang="en-US" dirty="0"/>
              <a:t>This can be due to a vagotomy or diabetic neuropathy. </a:t>
            </a:r>
          </a:p>
          <a:p>
            <a:r>
              <a:rPr lang="en-US" dirty="0"/>
              <a:t>Hyperthyroidism can produce hypermotility and lead to diarrhea. </a:t>
            </a:r>
          </a:p>
          <a:p>
            <a:r>
              <a:rPr lang="en-US" dirty="0"/>
              <a:t>Diarrhea can be treated with antimotility agents (e.g. loperamide). </a:t>
            </a:r>
          </a:p>
          <a:p>
            <a:r>
              <a:rPr lang="en-US" dirty="0"/>
              <a:t>Hypermotility can be observed in people who have had portions of their bowel removed, allowing less total time for absorption of nutrients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92500"/>
          </a:bodyPr>
          <a:lstStyle/>
          <a:p>
            <a:pPr>
              <a:buNone/>
            </a:pPr>
            <a:r>
              <a:rPr lang="en-US" b="1" dirty="0"/>
              <a:t>Inflammatory</a:t>
            </a:r>
          </a:p>
          <a:p>
            <a:r>
              <a:rPr lang="en-US" dirty="0"/>
              <a:t>Inflammatory diarrhea occurs when there is damage to the mucosal lining or brush border, which leads to a passive loss of protein-rich fluids, and a decreased ability to absorb these lost fluids. </a:t>
            </a:r>
          </a:p>
          <a:p>
            <a:r>
              <a:rPr lang="en-US" dirty="0"/>
              <a:t>Features of all three of the other types of diarrhea can be found in this type of diarrhea. </a:t>
            </a:r>
          </a:p>
          <a:p>
            <a:r>
              <a:rPr lang="en-US" dirty="0"/>
              <a:t>It can be caused by bacterial infections, viral infections, parasitic infections, or autoimmune problems such as inflammatory bowel diseases. </a:t>
            </a:r>
          </a:p>
          <a:p>
            <a:r>
              <a:rPr lang="en-US" dirty="0"/>
              <a:t>It can also be caused by tuberculosis, colon cancer, and enteritis</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914400" y="1447800"/>
            <a:ext cx="7772400" cy="4572000"/>
          </a:xfrm>
        </p:spPr>
        <p:txBody>
          <a:bodyPr/>
          <a:lstStyle/>
          <a:p>
            <a:pPr>
              <a:buNone/>
            </a:pPr>
            <a:r>
              <a:rPr lang="en-US" b="1" dirty="0"/>
              <a:t>Dysentery</a:t>
            </a:r>
          </a:p>
          <a:p>
            <a:r>
              <a:rPr lang="en-US" dirty="0"/>
              <a:t>Generally, if there is blood visible in the stools, it is not diarrhea, but dysentery. </a:t>
            </a:r>
          </a:p>
          <a:p>
            <a:r>
              <a:rPr lang="en-US" dirty="0"/>
              <a:t>The blood is trace of an invasion of bowel tissue. </a:t>
            </a:r>
          </a:p>
          <a:p>
            <a:r>
              <a:rPr lang="en-US" dirty="0"/>
              <a:t>Dysentery is caused by </a:t>
            </a:r>
            <a:r>
              <a:rPr lang="en-US" i="1" dirty="0"/>
              <a:t>Shigella</a:t>
            </a:r>
            <a:r>
              <a:rPr lang="en-US" dirty="0"/>
              <a:t>, </a:t>
            </a:r>
            <a:r>
              <a:rPr lang="en-US" i="1" dirty="0"/>
              <a:t>Entamoeba histolytica</a:t>
            </a:r>
            <a:r>
              <a:rPr lang="en-US" dirty="0"/>
              <a:t>, and </a:t>
            </a:r>
            <a:r>
              <a:rPr lang="en-US" i="1" dirty="0"/>
              <a:t>Salmonella infections</a:t>
            </a:r>
            <a:endParaRPr lang="en-US" dirty="0"/>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r>
              <a:rPr lang="en-US" b="1" dirty="0"/>
              <a:t>Differential diagnosis</a:t>
            </a:r>
            <a:endParaRPr lang="en-US" dirty="0"/>
          </a:p>
        </p:txBody>
      </p:sp>
      <p:sp>
        <p:nvSpPr>
          <p:cNvPr id="3" name="Content Placeholder 2"/>
          <p:cNvSpPr>
            <a:spLocks noGrp="1"/>
          </p:cNvSpPr>
          <p:nvPr>
            <p:ph sz="quarter" idx="1"/>
          </p:nvPr>
        </p:nvSpPr>
        <p:spPr/>
        <p:txBody>
          <a:bodyPr>
            <a:normAutofit/>
          </a:bodyPr>
          <a:lstStyle/>
          <a:p>
            <a:r>
              <a:rPr lang="en-US" dirty="0"/>
              <a:t>Acute Diarrhea is most commonly due to viral gastroenteritis with rotavirus, which accounts for 40% of cases in children under five.</a:t>
            </a:r>
          </a:p>
          <a:p>
            <a:r>
              <a:rPr lang="en-US" dirty="0"/>
              <a:t>In travelers however bacterial infections predominate.</a:t>
            </a:r>
          </a:p>
          <a:p>
            <a:r>
              <a:rPr lang="en-US" dirty="0"/>
              <a:t>Various toxins such as mushroom poisoning and drugs can also cause acute diarrhea</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914400" y="1447800"/>
            <a:ext cx="7772400" cy="4572000"/>
          </a:xfrm>
        </p:spPr>
        <p:txBody>
          <a:bodyPr/>
          <a:lstStyle/>
          <a:p>
            <a:r>
              <a:rPr lang="en-US" dirty="0"/>
              <a:t>Chronic diarrhea can be the part of the presentations of a number of chronic medical conditions affecting the intestine. </a:t>
            </a:r>
          </a:p>
          <a:p>
            <a:r>
              <a:rPr lang="en-US" dirty="0"/>
              <a:t>Common causes include ulcerative colitis, Crohn's disease, celiac disease, irritable bowel syndrome and malabsorption</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 </a:t>
            </a:r>
            <a:br>
              <a:rPr lang="en-US" b="1" dirty="0"/>
            </a:br>
            <a:r>
              <a:rPr lang="en-US" b="1" dirty="0"/>
              <a:t>Diagnostic approach</a:t>
            </a:r>
            <a:endParaRPr lang="en-US" dirty="0"/>
          </a:p>
        </p:txBody>
      </p:sp>
      <p:sp>
        <p:nvSpPr>
          <p:cNvPr id="3" name="Content Placeholder 2"/>
          <p:cNvSpPr>
            <a:spLocks noGrp="1"/>
          </p:cNvSpPr>
          <p:nvPr>
            <p:ph sz="quarter" idx="1"/>
          </p:nvPr>
        </p:nvSpPr>
        <p:spPr>
          <a:xfrm>
            <a:off x="914400" y="1600200"/>
            <a:ext cx="7772400" cy="5029200"/>
          </a:xfrm>
        </p:spPr>
        <p:txBody>
          <a:bodyPr>
            <a:normAutofit fontScale="92500"/>
          </a:bodyPr>
          <a:lstStyle/>
          <a:p>
            <a:pPr>
              <a:buNone/>
            </a:pPr>
            <a:r>
              <a:rPr lang="en-US" dirty="0"/>
              <a:t>The following types of diarrhea may indicate the need for further investigations</a:t>
            </a:r>
            <a:r>
              <a:rPr lang="en-US" dirty="0">
                <a:sym typeface="Wingdings" pitchFamily="2" charset="2"/>
              </a:rPr>
              <a:t> (b/o potential to cause complications):----</a:t>
            </a:r>
            <a:endParaRPr lang="en-US" dirty="0"/>
          </a:p>
          <a:p>
            <a:r>
              <a:rPr lang="en-US" dirty="0"/>
              <a:t>Diarrhea in infants</a:t>
            </a:r>
          </a:p>
          <a:p>
            <a:r>
              <a:rPr lang="en-US" dirty="0"/>
              <a:t>Moderate or severe diarrhea in young children</a:t>
            </a:r>
          </a:p>
          <a:p>
            <a:r>
              <a:rPr lang="en-US" dirty="0"/>
              <a:t>Diarrhea associated with blood</a:t>
            </a:r>
          </a:p>
          <a:p>
            <a:r>
              <a:rPr lang="en-US" dirty="0"/>
              <a:t>Continues for more than two days</a:t>
            </a:r>
          </a:p>
          <a:p>
            <a:r>
              <a:rPr lang="en-US" dirty="0"/>
              <a:t>Associated non-cramping abdominal pain, fever, weight loss, etc.</a:t>
            </a:r>
          </a:p>
          <a:p>
            <a:r>
              <a:rPr lang="en-US" dirty="0"/>
              <a:t>Diarrhea in travelers</a:t>
            </a:r>
          </a:p>
          <a:p>
            <a:r>
              <a:rPr lang="en-US" dirty="0"/>
              <a:t>In food handlers, because of the potential to infect others;</a:t>
            </a:r>
          </a:p>
          <a:p>
            <a:r>
              <a:rPr lang="en-US" dirty="0"/>
              <a:t>In institutions such as hospitals, child care centers, or geriatric and convalescent homes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685800" y="1447800"/>
            <a:ext cx="7772400" cy="4572000"/>
          </a:xfrm>
        </p:spPr>
        <p:txBody>
          <a:bodyPr>
            <a:normAutofit/>
          </a:bodyPr>
          <a:lstStyle/>
          <a:p>
            <a:r>
              <a:rPr lang="en-US" dirty="0"/>
              <a:t>Constipation is a symptom with many causes. </a:t>
            </a:r>
          </a:p>
          <a:p>
            <a:r>
              <a:rPr lang="en-US" dirty="0"/>
              <a:t>These causes are of two types: </a:t>
            </a:r>
          </a:p>
          <a:p>
            <a:pPr lvl="1"/>
            <a:r>
              <a:rPr lang="en-US" dirty="0"/>
              <a:t>obstructed defecation and</a:t>
            </a:r>
          </a:p>
          <a:p>
            <a:pPr lvl="1"/>
            <a:r>
              <a:rPr lang="en-US" dirty="0"/>
              <a:t> colonic slow transit (or </a:t>
            </a:r>
            <a:r>
              <a:rPr lang="en-US" dirty="0" err="1"/>
              <a:t>hypomobility</a:t>
            </a:r>
            <a:r>
              <a:rPr lang="en-US" dirty="0"/>
              <a:t>). </a:t>
            </a:r>
          </a:p>
          <a:p>
            <a:r>
              <a:rPr lang="en-US" dirty="0"/>
              <a:t>About 50% of patients evaluated for constipation at tertiary referral hospitals have obstructed defecation</a:t>
            </a:r>
          </a:p>
          <a:p>
            <a:r>
              <a:rPr lang="en-US" dirty="0"/>
              <a:t>Causes of colonic slow transit constipation include diet, hormones, side effects of medications, and heavy metal toxicity</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r>
              <a:rPr lang="en-US" b="1" dirty="0"/>
              <a:t>Management</a:t>
            </a:r>
            <a:endParaRPr lang="en-US" dirty="0"/>
          </a:p>
        </p:txBody>
      </p:sp>
      <p:sp>
        <p:nvSpPr>
          <p:cNvPr id="3" name="Content Placeholder 2"/>
          <p:cNvSpPr>
            <a:spLocks noGrp="1"/>
          </p:cNvSpPr>
          <p:nvPr>
            <p:ph sz="quarter" idx="1"/>
          </p:nvPr>
        </p:nvSpPr>
        <p:spPr/>
        <p:txBody>
          <a:bodyPr>
            <a:normAutofit/>
          </a:bodyPr>
          <a:lstStyle/>
          <a:p>
            <a:r>
              <a:rPr lang="en-US" dirty="0"/>
              <a:t>In many cases of diarrhea, replacing lost fluid and salts is the only treatment needed. This is usually by mouth – oral rehydration therapy – or, in severe cases, intravenously. </a:t>
            </a:r>
          </a:p>
          <a:p>
            <a:r>
              <a:rPr lang="en-US" dirty="0"/>
              <a:t>Diet restrictions are no longer recommended.</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Medications</a:t>
            </a:r>
          </a:p>
        </p:txBody>
      </p:sp>
      <p:sp>
        <p:nvSpPr>
          <p:cNvPr id="3" name="Content Placeholder 2"/>
          <p:cNvSpPr>
            <a:spLocks noGrp="1"/>
          </p:cNvSpPr>
          <p:nvPr>
            <p:ph sz="quarter" idx="1"/>
          </p:nvPr>
        </p:nvSpPr>
        <p:spPr/>
        <p:txBody>
          <a:bodyPr>
            <a:normAutofit fontScale="92500" lnSpcReduction="10000"/>
          </a:bodyPr>
          <a:lstStyle/>
          <a:p>
            <a:pPr>
              <a:buNone/>
            </a:pPr>
            <a:r>
              <a:rPr lang="en-US" b="1" dirty="0"/>
              <a:t>Antibiotics</a:t>
            </a:r>
          </a:p>
          <a:p>
            <a:r>
              <a:rPr lang="en-US" dirty="0"/>
              <a:t>Antibiotics are beneficial in certain type of acute infective diarrhea caused by various bacteria and protozoans .</a:t>
            </a:r>
          </a:p>
          <a:p>
            <a:r>
              <a:rPr lang="en-US" dirty="0" err="1"/>
              <a:t>cephalosporins</a:t>
            </a:r>
            <a:r>
              <a:rPr lang="en-US" dirty="0"/>
              <a:t>, </a:t>
            </a:r>
            <a:r>
              <a:rPr lang="en-US" dirty="0" err="1"/>
              <a:t>floroquinolones</a:t>
            </a:r>
            <a:r>
              <a:rPr lang="en-US" dirty="0"/>
              <a:t> and </a:t>
            </a:r>
            <a:r>
              <a:rPr lang="en-US" dirty="0" err="1"/>
              <a:t>imidazoles</a:t>
            </a:r>
            <a:r>
              <a:rPr lang="en-US" dirty="0"/>
              <a:t> are effective in people affected with </a:t>
            </a:r>
            <a:r>
              <a:rPr lang="en-US" dirty="0">
                <a:solidFill>
                  <a:schemeClr val="tx2"/>
                </a:solidFill>
              </a:rPr>
              <a:t>E. coli ,salmonella and </a:t>
            </a:r>
            <a:r>
              <a:rPr lang="en-US" dirty="0" err="1">
                <a:solidFill>
                  <a:schemeClr val="tx2"/>
                </a:solidFill>
              </a:rPr>
              <a:t>giardia</a:t>
            </a:r>
            <a:r>
              <a:rPr lang="en-US" dirty="0"/>
              <a:t>. However, some bacteria are developing antibiotic resistance, particularly </a:t>
            </a:r>
            <a:r>
              <a:rPr lang="en-US" i="1" dirty="0" err="1"/>
              <a:t>Shigella</a:t>
            </a:r>
            <a:r>
              <a:rPr lang="en-US" dirty="0"/>
              <a:t>.</a:t>
            </a:r>
            <a:endParaRPr lang="en-US" baseline="30000" dirty="0"/>
          </a:p>
          <a:p>
            <a:pPr>
              <a:buNone/>
            </a:pPr>
            <a:r>
              <a:rPr lang="en-US" b="1" dirty="0"/>
              <a:t>Bismuth compounds</a:t>
            </a:r>
          </a:p>
          <a:p>
            <a:r>
              <a:rPr lang="en-US" dirty="0"/>
              <a:t>While bismuth compounds (Pepto-Bismol) decreased the number of bowel movements in those with travelers' diarrhea it does not decrease the length of illness. These agents should only be used if bloody diarrhea is not present.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buNone/>
            </a:pPr>
            <a:r>
              <a:rPr lang="en-US" b="1" dirty="0"/>
              <a:t>Anti motility agents</a:t>
            </a:r>
          </a:p>
          <a:p>
            <a:r>
              <a:rPr lang="en-US" dirty="0"/>
              <a:t>Anti motility agents like loperamide are effective at reducing the duration of diarrhea.</a:t>
            </a:r>
          </a:p>
          <a:p>
            <a:pPr>
              <a:buNone/>
            </a:pPr>
            <a:r>
              <a:rPr lang="en-US" b="1" dirty="0"/>
              <a:t>Codeine phosphate</a:t>
            </a:r>
          </a:p>
          <a:p>
            <a:r>
              <a:rPr lang="en-US" dirty="0"/>
              <a:t>Codeine phosphate is used in the treatment of diarrhea to slow down Peristalsis and the passage of fecal material through the bowels - this means that more time is given for water to reabsorb back into the body, which gives a firmer stool, and also means that feces is passed less frequently.</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buNone/>
            </a:pPr>
            <a:r>
              <a:rPr lang="en-US" b="1" dirty="0"/>
              <a:t>Alternative therapies</a:t>
            </a:r>
            <a:r>
              <a:rPr lang="en-US" dirty="0"/>
              <a:t>. </a:t>
            </a:r>
          </a:p>
          <a:p>
            <a:r>
              <a:rPr lang="en-US" dirty="0"/>
              <a:t>It </a:t>
            </a:r>
            <a:r>
              <a:rPr lang="en-US" dirty="0" err="1"/>
              <a:t>saveral</a:t>
            </a:r>
            <a:r>
              <a:rPr lang="en-US" dirty="0"/>
              <a:t> studies demonstrated that the use of probiotics reduced the duration of symptoms in acute </a:t>
            </a:r>
            <a:r>
              <a:rPr lang="en-US" dirty="0" err="1"/>
              <a:t>diarrhoea</a:t>
            </a:r>
            <a:r>
              <a:rPr lang="en-US" dirty="0"/>
              <a:t> by one day and reduced the chances of symptoms lasting longer than four days by 60%.</a:t>
            </a:r>
            <a:endParaRPr lang="en-US" baseline="30000" dirty="0"/>
          </a:p>
          <a:p>
            <a:r>
              <a:rPr lang="en-US" dirty="0"/>
              <a:t>The probiotic lactobacillus can help prevent antibiotic associated diarrhea in adults </a:t>
            </a:r>
          </a:p>
          <a:p>
            <a:r>
              <a:rPr lang="en-US" dirty="0"/>
              <a:t>For those who with lactose intolerance, taking digestive enzymes containing lactase when consuming dairy products is recommended</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2933700" y="2933700"/>
            <a:ext cx="3276600" cy="990600"/>
          </a:xfrm>
        </p:spPr>
        <p:txBody>
          <a:bodyPr>
            <a:normAutofit fontScale="92500" lnSpcReduction="20000"/>
          </a:bodyPr>
          <a:lstStyle/>
          <a:p>
            <a:pPr algn="ctr">
              <a:buNone/>
            </a:pPr>
            <a:r>
              <a:rPr lang="en-US" sz="7200" dirty="0"/>
              <a:t>THANKS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a:t>
            </a:r>
          </a:p>
        </p:txBody>
      </p:sp>
      <p:sp>
        <p:nvSpPr>
          <p:cNvPr id="3" name="Content Placeholder 2"/>
          <p:cNvSpPr>
            <a:spLocks noGrp="1"/>
          </p:cNvSpPr>
          <p:nvPr>
            <p:ph sz="quarter" idx="1"/>
          </p:nvPr>
        </p:nvSpPr>
        <p:spPr/>
        <p:txBody>
          <a:bodyPr>
            <a:normAutofit/>
          </a:bodyPr>
          <a:lstStyle/>
          <a:p>
            <a:pPr>
              <a:buNone/>
            </a:pPr>
            <a:r>
              <a:rPr lang="en-US" dirty="0"/>
              <a:t>The definition of constipation includes the following:</a:t>
            </a:r>
          </a:p>
          <a:p>
            <a:r>
              <a:rPr lang="en-US" dirty="0"/>
              <a:t>infrequent bowel movements (typically three times or fewer per week)</a:t>
            </a:r>
          </a:p>
          <a:p>
            <a:r>
              <a:rPr lang="en-US" dirty="0"/>
              <a:t>difficulty during defecation (straining during more than 25% of bowel movements or a subjective sensation of hard stools), or</a:t>
            </a:r>
          </a:p>
          <a:p>
            <a:r>
              <a:rPr lang="en-US" dirty="0"/>
              <a:t>the sensation of incomplete bowel evacuation.</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CAUSES OF CONSTIPATION</a:t>
            </a:r>
          </a:p>
        </p:txBody>
      </p:sp>
      <p:sp>
        <p:nvSpPr>
          <p:cNvPr id="3" name="Content Placeholder 2"/>
          <p:cNvSpPr>
            <a:spLocks noGrp="1"/>
          </p:cNvSpPr>
          <p:nvPr>
            <p:ph sz="quarter" idx="1"/>
          </p:nvPr>
        </p:nvSpPr>
        <p:spPr/>
        <p:txBody>
          <a:bodyPr>
            <a:normAutofit/>
          </a:bodyPr>
          <a:lstStyle/>
          <a:p>
            <a:r>
              <a:rPr lang="en-US" dirty="0"/>
              <a:t>The causes of constipation can be divided into congenital, primary, and secondary.</a:t>
            </a:r>
            <a:endParaRPr lang="en-US" baseline="30000" dirty="0"/>
          </a:p>
          <a:p>
            <a:r>
              <a:rPr lang="en-US" dirty="0"/>
              <a:t> The most common cause is primary and not life threatening.</a:t>
            </a:r>
            <a:endParaRPr lang="en-US" baseline="30000" dirty="0"/>
          </a:p>
          <a:p>
            <a:r>
              <a:rPr lang="en-US" dirty="0"/>
              <a:t> In the elderly, causes include:</a:t>
            </a:r>
          </a:p>
          <a:p>
            <a:pPr lvl="1"/>
            <a:r>
              <a:rPr lang="en-US" dirty="0"/>
              <a:t>insufficient dietary fiber intake,</a:t>
            </a:r>
          </a:p>
          <a:p>
            <a:pPr lvl="1"/>
            <a:r>
              <a:rPr lang="en-US" dirty="0"/>
              <a:t>inadequate fluid intake, </a:t>
            </a:r>
          </a:p>
          <a:p>
            <a:pPr lvl="1"/>
            <a:r>
              <a:rPr lang="en-US" dirty="0"/>
              <a:t>decreased physical activity, </a:t>
            </a:r>
          </a:p>
          <a:p>
            <a:pPr lvl="1"/>
            <a:r>
              <a:rPr lang="en-US" dirty="0"/>
              <a:t>side effects of medications, </a:t>
            </a:r>
          </a:p>
          <a:p>
            <a:pPr lvl="1"/>
            <a:r>
              <a:rPr lang="en-US" dirty="0"/>
              <a:t>hypothyroidism, and</a:t>
            </a:r>
          </a:p>
          <a:p>
            <a:pPr lvl="1"/>
            <a:r>
              <a:rPr lang="en-US" dirty="0"/>
              <a:t>obstruction by colorectal cancer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buNone/>
            </a:pPr>
            <a:r>
              <a:rPr lang="en-US" b="1" dirty="0"/>
              <a:t>Primary</a:t>
            </a:r>
            <a:r>
              <a:rPr lang="en-US" dirty="0"/>
              <a:t> </a:t>
            </a:r>
          </a:p>
          <a:p>
            <a:r>
              <a:rPr lang="en-US" dirty="0"/>
              <a:t>Primary or functional constipation is ongoing symptoms for greater than six months not due to any underlying cause such as medication side effects or an underlying medical condition. </a:t>
            </a:r>
          </a:p>
          <a:p>
            <a:r>
              <a:rPr lang="en-US" dirty="0"/>
              <a:t>It is not associated with abdominal pain thus distinguishing it from irritable bowel syndrome.</a:t>
            </a:r>
          </a:p>
          <a:p>
            <a:r>
              <a:rPr lang="en-US" dirty="0"/>
              <a:t>It is the most common cause of constipation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buNone/>
            </a:pPr>
            <a:r>
              <a:rPr lang="en-US" b="1" dirty="0"/>
              <a:t>Diet</a:t>
            </a:r>
          </a:p>
          <a:p>
            <a:r>
              <a:rPr lang="en-US" dirty="0"/>
              <a:t>Constipation can be caused or exacerbated by a low fiber diet, low liquid intake, or dieting</a:t>
            </a:r>
          </a:p>
          <a:p>
            <a:pPr>
              <a:buNone/>
            </a:pPr>
            <a:r>
              <a:rPr lang="en-US" b="1" dirty="0"/>
              <a:t>Medication</a:t>
            </a:r>
          </a:p>
          <a:p>
            <a:r>
              <a:rPr lang="en-US" dirty="0"/>
              <a:t>Many medications have constipation as a side effect. These include- </a:t>
            </a:r>
            <a:r>
              <a:rPr lang="en-US" dirty="0" err="1"/>
              <a:t>opioid</a:t>
            </a:r>
            <a:r>
              <a:rPr lang="en-US" dirty="0"/>
              <a:t> analgesics, codeine , diuretics, antidepressants, antihistamines, antispasmodics, anticonvulsants, and aluminum antacids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lnSpcReduction="10000"/>
          </a:bodyPr>
          <a:lstStyle/>
          <a:p>
            <a:pPr>
              <a:buNone/>
            </a:pPr>
            <a:r>
              <a:rPr lang="en-US" b="1" dirty="0"/>
              <a:t>Metabolic &amp; muscular</a:t>
            </a:r>
          </a:p>
          <a:p>
            <a:r>
              <a:rPr lang="en-US" dirty="0"/>
              <a:t>Metabolic and endocrine problems which may lead to constipation include:</a:t>
            </a:r>
          </a:p>
          <a:p>
            <a:r>
              <a:rPr lang="en-US" dirty="0"/>
              <a:t>hypercalcemia, </a:t>
            </a:r>
          </a:p>
          <a:p>
            <a:r>
              <a:rPr lang="en-US" dirty="0"/>
              <a:t>hypothyroidism,</a:t>
            </a:r>
          </a:p>
          <a:p>
            <a:r>
              <a:rPr lang="en-US" dirty="0"/>
              <a:t>diabetes mellitus, </a:t>
            </a:r>
          </a:p>
          <a:p>
            <a:r>
              <a:rPr lang="en-US" dirty="0"/>
              <a:t>cystic fibrosis, and </a:t>
            </a:r>
          </a:p>
          <a:p>
            <a:r>
              <a:rPr lang="en-US" dirty="0"/>
              <a:t>celiac disease.</a:t>
            </a:r>
          </a:p>
          <a:p>
            <a:r>
              <a:rPr lang="en-US" dirty="0"/>
              <a:t>Constipation is also common in individuals with muscular and </a:t>
            </a:r>
            <a:r>
              <a:rPr lang="en-US" dirty="0" err="1"/>
              <a:t>myotonic</a:t>
            </a:r>
            <a:r>
              <a:rPr lang="en-US" dirty="0"/>
              <a:t> dystrophy.</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buNone/>
            </a:pPr>
            <a:r>
              <a:rPr lang="en-US" b="1" dirty="0"/>
              <a:t>Structural abnormalities</a:t>
            </a:r>
          </a:p>
          <a:p>
            <a:r>
              <a:rPr lang="en-US" dirty="0"/>
              <a:t>Constipation has a number of structural (mechanical, morphological, anatomical) causes, including:</a:t>
            </a:r>
          </a:p>
          <a:p>
            <a:r>
              <a:rPr lang="en-US" dirty="0">
                <a:solidFill>
                  <a:schemeClr val="tx2"/>
                </a:solidFill>
              </a:rPr>
              <a:t>colon cancer, </a:t>
            </a:r>
          </a:p>
          <a:p>
            <a:r>
              <a:rPr lang="en-US" dirty="0">
                <a:solidFill>
                  <a:schemeClr val="tx2"/>
                </a:solidFill>
              </a:rPr>
              <a:t>anal fissures, </a:t>
            </a:r>
          </a:p>
          <a:p>
            <a:r>
              <a:rPr lang="en-US" dirty="0">
                <a:solidFill>
                  <a:schemeClr val="tx2"/>
                </a:solidFill>
              </a:rPr>
              <a:t>proctitis, and </a:t>
            </a:r>
          </a:p>
          <a:p>
            <a:r>
              <a:rPr lang="en-US" dirty="0">
                <a:solidFill>
                  <a:schemeClr val="tx2"/>
                </a:solidFill>
              </a:rPr>
              <a:t>pelvic floor dysfunction</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614</TotalTime>
  <Words>2031</Words>
  <Application>Microsoft Office PowerPoint</Application>
  <PresentationFormat>On-screen Show (4:3)</PresentationFormat>
  <Paragraphs>158</Paragraphs>
  <Slides>34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Franklin Gothic Book</vt:lpstr>
      <vt:lpstr>Perpetua</vt:lpstr>
      <vt:lpstr>Wingdings</vt:lpstr>
      <vt:lpstr>Wingdings 2</vt:lpstr>
      <vt:lpstr>Equity</vt:lpstr>
      <vt:lpstr>Constipation and diarrhea</vt:lpstr>
      <vt:lpstr>PowerPoint Presentation</vt:lpstr>
      <vt:lpstr>PowerPoint Presentation</vt:lpstr>
      <vt:lpstr>DEFINITION</vt:lpstr>
      <vt:lpstr>CAUSES OF CONSTIPATION</vt:lpstr>
      <vt:lpstr>PowerPoint Presentation</vt:lpstr>
      <vt:lpstr>PowerPoint Presentation</vt:lpstr>
      <vt:lpstr>PowerPoint Presentation</vt:lpstr>
      <vt:lpstr>PowerPoint Presentation</vt:lpstr>
      <vt:lpstr>PowerPoint Presentation</vt:lpstr>
      <vt:lpstr> Diagnostic Approach</vt:lpstr>
      <vt:lpstr>PowerPoint Presentation</vt:lpstr>
      <vt:lpstr>PowerPoint Presentation</vt:lpstr>
      <vt:lpstr>PowerPoint Presentation</vt:lpstr>
      <vt:lpstr> Prevention</vt:lpstr>
      <vt:lpstr> Treatment</vt:lpstr>
      <vt:lpstr> Complications and Prognosis</vt:lpstr>
      <vt:lpstr>PowerPoint Presentation</vt:lpstr>
      <vt:lpstr>DIARROEA</vt:lpstr>
      <vt:lpstr>Types of diarroea</vt:lpstr>
      <vt:lpstr>PowerPoint Presentation</vt:lpstr>
      <vt:lpstr>PowerPoint Presentation</vt:lpstr>
      <vt:lpstr>PowerPoint Presentation</vt:lpstr>
      <vt:lpstr>PowerPoint Presentation</vt:lpstr>
      <vt:lpstr>PowerPoint Presentation</vt:lpstr>
      <vt:lpstr>PowerPoint Presentation</vt:lpstr>
      <vt:lpstr> Differential diagnosis</vt:lpstr>
      <vt:lpstr>PowerPoint Presentation</vt:lpstr>
      <vt:lpstr>  Diagnostic approach</vt:lpstr>
      <vt:lpstr> Management</vt:lpstr>
      <vt:lpstr>Medications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Constipation and diarrhea</dc:title>
  <dc:creator>Admin</dc:creator>
  <cp:lastModifiedBy>Rajesh Patel</cp:lastModifiedBy>
  <cp:revision>60</cp:revision>
  <dcterms:created xsi:type="dcterms:W3CDTF">2011-06-22T09:37:40Z</dcterms:created>
  <dcterms:modified xsi:type="dcterms:W3CDTF">2024-07-19T08:13:11Z</dcterms:modified>
</cp:coreProperties>
</file>