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36"/>
  </p:notesMasterIdLst>
  <p:sldIdLst>
    <p:sldId id="256" r:id="rId2"/>
    <p:sldId id="313" r:id="rId3"/>
    <p:sldId id="314" r:id="rId4"/>
    <p:sldId id="315" r:id="rId5"/>
    <p:sldId id="316" r:id="rId6"/>
    <p:sldId id="317" r:id="rId7"/>
    <p:sldId id="318" r:id="rId8"/>
    <p:sldId id="319" r:id="rId9"/>
    <p:sldId id="320" r:id="rId10"/>
    <p:sldId id="321" r:id="rId11"/>
    <p:sldId id="322" r:id="rId12"/>
    <p:sldId id="388" r:id="rId13"/>
    <p:sldId id="389" r:id="rId14"/>
    <p:sldId id="390" r:id="rId15"/>
    <p:sldId id="391" r:id="rId16"/>
    <p:sldId id="392" r:id="rId17"/>
    <p:sldId id="393" r:id="rId18"/>
    <p:sldId id="394" r:id="rId19"/>
    <p:sldId id="395" r:id="rId20"/>
    <p:sldId id="396" r:id="rId21"/>
    <p:sldId id="397" r:id="rId22"/>
    <p:sldId id="398" r:id="rId23"/>
    <p:sldId id="399" r:id="rId24"/>
    <p:sldId id="400" r:id="rId25"/>
    <p:sldId id="401" r:id="rId26"/>
    <p:sldId id="402" r:id="rId27"/>
    <p:sldId id="403" r:id="rId28"/>
    <p:sldId id="405" r:id="rId29"/>
    <p:sldId id="404" r:id="rId30"/>
    <p:sldId id="406" r:id="rId31"/>
    <p:sldId id="295" r:id="rId32"/>
    <p:sldId id="296" r:id="rId33"/>
    <p:sldId id="407" r:id="rId34"/>
    <p:sldId id="408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D9A19F-12A9-45B2-9C9E-BAA3CC60900B}" type="datetimeFigureOut">
              <a:rPr lang="en-US" smtClean="0"/>
              <a:pPr/>
              <a:t>2/28/2025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88497-ADC6-495E-9D1E-5A8C566D90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9144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189" indent="0" algn="ctr">
              <a:buNone/>
              <a:defRPr sz="1600"/>
            </a:lvl2pPr>
            <a:lvl3pPr marL="914377" indent="0" algn="ctr">
              <a:buNone/>
              <a:defRPr sz="16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759E426-8BE7-4C43-A0D0-12882F7618E9}" type="datetime1">
              <a:rPr lang="en-US" smtClean="0"/>
              <a:t>2/28/2025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8612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8DCFF-18A1-4E15-9F64-E5134081703B}" type="datetime1">
              <a:rPr lang="en-US" smtClean="0"/>
              <a:t>2/28/2025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761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9144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D1715-CF49-4BD6-A5D5-DABAB3126ED6}" type="datetime1">
              <a:rPr lang="en-US" smtClean="0"/>
              <a:t>2/28/2025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1608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D985B-355F-46AD-8896-6CBD4FC7FEC7}" type="datetime1">
              <a:rPr lang="en-US" smtClean="0"/>
              <a:t>2/28/2025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334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marL="0" lvl="0" indent="0" algn="l" defTabSz="914377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8A6E-180E-41CF-9174-B1414E43CCD7}" type="datetime1">
              <a:rPr lang="en-US" smtClean="0"/>
              <a:t>2/28/2025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278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966DB-1FB6-45C3-AF5F-AFE4402310B4}" type="datetime1">
              <a:rPr lang="en-US" smtClean="0"/>
              <a:t>2/28/2025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917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C0451-3EFE-4AB2-BAD1-32B71A6EEFAE}" type="datetime1">
              <a:rPr lang="en-US" smtClean="0"/>
              <a:t>2/28/2025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995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271E5-5315-4B9D-893C-F3B2D4C7FD6B}" type="datetime1">
              <a:rPr lang="en-US" smtClean="0"/>
              <a:t>2/28/2025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194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D6A56-F3A0-492C-95C9-47BCE7A2B5DB}" type="datetime1">
              <a:rPr lang="en-US" smtClean="0"/>
              <a:t>2/28/2025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760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F1F33-4474-4F30-8469-2550BBF981BC}" type="datetime1">
              <a:rPr lang="en-US" smtClean="0"/>
              <a:t>2/28/2025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496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0242B-AC20-4AA9-80E9-42726F49E872}" type="datetime1">
              <a:rPr lang="en-US" smtClean="0"/>
              <a:t>2/28/2025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154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7C32060C-6E6E-45F8-A329-0341FB148158}" type="datetime1">
              <a:rPr lang="en-US" smtClean="0"/>
              <a:t>2/28/2025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05F6572C-8883-43E5-B948-E14CBDD3D1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7726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dt="0"/>
  <p:txStyles>
    <p:titleStyle>
      <a:lvl1pPr algn="l" defTabSz="914377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377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C5CDEF7-BAE9-C342-5DF3-CDED3BCC4DBB}"/>
              </a:ext>
            </a:extLst>
          </p:cNvPr>
          <p:cNvSpPr txBox="1">
            <a:spLocks/>
          </p:cNvSpPr>
          <p:nvPr/>
        </p:nvSpPr>
        <p:spPr>
          <a:xfrm>
            <a:off x="-381000" y="5112537"/>
            <a:ext cx="6553200" cy="1463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cap="all" dirty="0"/>
              <a:t>Constitution of Bone</a:t>
            </a:r>
            <a:endParaRPr lang="en-US" sz="12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3F1B291-5EE8-0C41-F6B3-89EFCF538BDB}"/>
              </a:ext>
            </a:extLst>
          </p:cNvPr>
          <p:cNvSpPr txBox="1">
            <a:spLocks/>
          </p:cNvSpPr>
          <p:nvPr/>
        </p:nvSpPr>
        <p:spPr>
          <a:xfrm>
            <a:off x="6610350" y="5112537"/>
            <a:ext cx="2400300" cy="1463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None/>
              <a:defRPr sz="16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BY MBBSPPT.COM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76D661-3B1D-7A18-5D1F-E609177365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6100" y="914400"/>
            <a:ext cx="2971800" cy="2971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Bone is mineralized dense connective tissue.</a:t>
            </a:r>
          </a:p>
          <a:p>
            <a:r>
              <a:rPr lang="en-US" dirty="0"/>
              <a:t>Made up of Few cells in mineralized matrix.</a:t>
            </a:r>
          </a:p>
          <a:p>
            <a:r>
              <a:rPr lang="en-US" dirty="0"/>
              <a:t>Consists of 30-40 % of our body weight.</a:t>
            </a:r>
          </a:p>
          <a:p>
            <a:r>
              <a:rPr lang="en-US" dirty="0"/>
              <a:t>Dynamic in nature.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A21BF53-12FB-9656-8FE2-1886CC665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4059237"/>
            <a:ext cx="6096000" cy="245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54E9255-A748-1A5E-8B1C-A21382067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6357E1C-6327-435D-9261-1073250E9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673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B2066-E144-FEB6-6CC6-56AF02081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7C555C7-DAD3-949C-8072-D818D780D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22211D-FE49-28FE-0F8E-2B19ED4A89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Framework of the body.</a:t>
            </a:r>
          </a:p>
          <a:p>
            <a:r>
              <a:rPr lang="en-US" dirty="0"/>
              <a:t>Attachment of muscle and tendon.</a:t>
            </a:r>
          </a:p>
          <a:p>
            <a:r>
              <a:rPr lang="en-US" dirty="0"/>
              <a:t>Permit the movements in body parts.</a:t>
            </a:r>
          </a:p>
          <a:p>
            <a:r>
              <a:rPr lang="en-US" dirty="0"/>
              <a:t>Protection of organs.</a:t>
            </a:r>
          </a:p>
          <a:p>
            <a:r>
              <a:rPr lang="en-US" dirty="0"/>
              <a:t>Hematopoiesis.</a:t>
            </a:r>
          </a:p>
          <a:p>
            <a:r>
              <a:rPr lang="en-US" dirty="0"/>
              <a:t>Reservoir of minerals and fat.</a:t>
            </a:r>
          </a:p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BCE6DA-F690-D627-FD9E-803E21C9E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4A852C-B9B9-1188-7FEA-FAAED3B54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72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CDDC5-C520-F67A-7327-DB3F0D17D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404E51C-D644-C443-F4A0-297140120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5321E12-2E02-1617-1B15-1C016EA439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2084832"/>
            <a:ext cx="5170886" cy="4224528"/>
          </a:xfrm>
        </p:spPr>
        <p:txBody>
          <a:bodyPr>
            <a:noAutofit/>
          </a:bodyPr>
          <a:lstStyle/>
          <a:p>
            <a:pPr marL="92075" indent="0" algn="just">
              <a:buNone/>
            </a:pPr>
            <a:r>
              <a:rPr lang="en-US" sz="1800" dirty="0"/>
              <a:t>Regional Classification</a:t>
            </a:r>
          </a:p>
          <a:p>
            <a:pPr marL="263525" indent="-171450" algn="just">
              <a:buFont typeface="Arial" panose="020B0604020202020204" pitchFamily="34" charset="0"/>
              <a:buChar char="•"/>
            </a:pPr>
            <a:r>
              <a:rPr lang="en-US" sz="1200" dirty="0"/>
              <a:t>Axial Skeleton- 80 Bones</a:t>
            </a:r>
          </a:p>
          <a:p>
            <a:pPr marL="263525" indent="-171450" algn="just">
              <a:buFont typeface="Arial" panose="020B0604020202020204" pitchFamily="34" charset="0"/>
              <a:buChar char="•"/>
            </a:pPr>
            <a:r>
              <a:rPr lang="en-US" sz="1200" dirty="0"/>
              <a:t>Appendicular Skeleton-126 Bones</a:t>
            </a:r>
          </a:p>
          <a:p>
            <a:pPr marL="92075" indent="0" algn="just">
              <a:buNone/>
            </a:pPr>
            <a:r>
              <a:rPr lang="en-US" sz="1800" dirty="0"/>
              <a:t>Microscopic Classification</a:t>
            </a:r>
          </a:p>
          <a:p>
            <a:pPr marL="263525" indent="-171450" algn="just">
              <a:buFont typeface="Arial" panose="020B0604020202020204" pitchFamily="34" charset="0"/>
              <a:buChar char="•"/>
            </a:pPr>
            <a:r>
              <a:rPr lang="en-US" sz="1200" dirty="0"/>
              <a:t>Compact Bone</a:t>
            </a:r>
          </a:p>
          <a:p>
            <a:pPr marL="263525" indent="-171450" algn="just">
              <a:buFont typeface="Arial" panose="020B0604020202020204" pitchFamily="34" charset="0"/>
              <a:buChar char="•"/>
            </a:pPr>
            <a:r>
              <a:rPr lang="en-US" sz="1200" dirty="0"/>
              <a:t>Cancellous/Trabecular Bone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ACB323A1-BAD4-4D9C-0723-99C94EBEB734}"/>
              </a:ext>
            </a:extLst>
          </p:cNvPr>
          <p:cNvSpPr/>
          <p:nvPr/>
        </p:nvSpPr>
        <p:spPr>
          <a:xfrm>
            <a:off x="4953000" y="585216"/>
            <a:ext cx="3276600" cy="59531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430FE5-33B6-8873-6498-1E7FE4500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D7E74-94F7-F160-C6AA-AB971C250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938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EDBF0-405A-4A43-8F90-68F934724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1669E2D-E79E-2CE3-FE92-1101493FC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Bone shapes</a:t>
            </a: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8B889142-EB0D-2509-9673-3562C1AA2D87}"/>
              </a:ext>
            </a:extLst>
          </p:cNvPr>
          <p:cNvSpPr/>
          <p:nvPr/>
        </p:nvSpPr>
        <p:spPr>
          <a:xfrm>
            <a:off x="1100875" y="2081783"/>
            <a:ext cx="6942249" cy="41910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C561904-F80B-B8FD-26B3-E89E3C6F2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F7F8A2-DB6F-787A-4AE1-D1DEDC389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729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6EA5E-71DF-8CA2-A032-13196408A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084F438-305C-FCBC-11AB-D8C1E2019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Parts of a Long Bone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BAC1B47-2CF6-465E-40AD-86086CE88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2084832"/>
            <a:ext cx="5023104" cy="4224528"/>
          </a:xfrm>
        </p:spPr>
        <p:txBody>
          <a:bodyPr>
            <a:noAutofit/>
          </a:bodyPr>
          <a:lstStyle/>
          <a:p>
            <a:pPr marL="92075" indent="0" algn="just">
              <a:buNone/>
            </a:pPr>
            <a:r>
              <a:rPr lang="en-US" sz="1800" dirty="0"/>
              <a:t>Epiphysis – Secondary Centers.</a:t>
            </a:r>
          </a:p>
          <a:p>
            <a:pPr marL="263525" indent="-171450" algn="just">
              <a:buFont typeface="Arial" panose="020B0604020202020204" pitchFamily="34" charset="0"/>
              <a:buChar char="•"/>
            </a:pPr>
            <a:r>
              <a:rPr lang="en-US" sz="1200" dirty="0"/>
              <a:t>Pressure Epiphysis</a:t>
            </a:r>
          </a:p>
          <a:p>
            <a:pPr marL="263525" indent="-171450" algn="just">
              <a:buFont typeface="Arial" panose="020B0604020202020204" pitchFamily="34" charset="0"/>
              <a:buChar char="•"/>
            </a:pPr>
            <a:r>
              <a:rPr lang="en-US" sz="1200" dirty="0"/>
              <a:t>Traction Epiphysis</a:t>
            </a:r>
          </a:p>
          <a:p>
            <a:pPr marL="263525" indent="-171450" algn="just">
              <a:buFont typeface="Arial" panose="020B0604020202020204" pitchFamily="34" charset="0"/>
              <a:buChar char="•"/>
            </a:pPr>
            <a:r>
              <a:rPr lang="en-US" sz="1200" dirty="0"/>
              <a:t>Atavistic Epiphysis</a:t>
            </a:r>
          </a:p>
          <a:p>
            <a:pPr marL="92075" indent="0" algn="just">
              <a:buNone/>
            </a:pPr>
            <a:r>
              <a:rPr lang="en-US" sz="1800" dirty="0"/>
              <a:t>Diaphysis – Primary Centre.</a:t>
            </a:r>
          </a:p>
          <a:p>
            <a:pPr marL="268288" indent="-176213" algn="just">
              <a:buFont typeface="Arial" panose="020B0604020202020204" pitchFamily="34" charset="0"/>
              <a:buChar char="•"/>
            </a:pPr>
            <a:r>
              <a:rPr lang="en-US" sz="1200" dirty="0"/>
              <a:t>Strongest Part Of Bone</a:t>
            </a:r>
          </a:p>
          <a:p>
            <a:pPr marL="92075" indent="0" algn="just">
              <a:buNone/>
            </a:pPr>
            <a:r>
              <a:rPr lang="en-US" sz="1800" dirty="0"/>
              <a:t>Metaphysis – Epiphysial Ends of a Diaphysis.</a:t>
            </a:r>
          </a:p>
          <a:p>
            <a:pPr marL="268288" indent="-176213" algn="just">
              <a:buFont typeface="Arial" panose="020B0604020202020204" pitchFamily="34" charset="0"/>
              <a:buChar char="•"/>
            </a:pPr>
            <a:r>
              <a:rPr lang="en-US" sz="1200" dirty="0"/>
              <a:t>Maximum Blood Supply</a:t>
            </a:r>
          </a:p>
          <a:p>
            <a:pPr marL="92075" indent="0" algn="just">
              <a:buNone/>
            </a:pPr>
            <a:r>
              <a:rPr lang="en-US" sz="1800" dirty="0"/>
              <a:t>Epiphysial Plate of Cartilage – Separate Epiphysis from Metaphysis.</a:t>
            </a:r>
          </a:p>
          <a:p>
            <a:pPr marL="263525" indent="-171450" algn="just">
              <a:buFont typeface="Arial" panose="020B0604020202020204" pitchFamily="34" charset="0"/>
              <a:buChar char="•"/>
            </a:pPr>
            <a:r>
              <a:rPr lang="en-US" sz="1200" dirty="0"/>
              <a:t>Maximum Growth</a:t>
            </a:r>
          </a:p>
          <a:p>
            <a:pPr marL="92075" indent="0" algn="just">
              <a:buNone/>
            </a:pPr>
            <a:endParaRPr lang="en-US" sz="1800" dirty="0"/>
          </a:p>
          <a:p>
            <a:pPr marL="92075" indent="0" algn="just">
              <a:buNone/>
            </a:pPr>
            <a:endParaRPr lang="en-US" sz="1800" dirty="0"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528C1A31-C61A-14CC-8FE8-66D0773B95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599071"/>
            <a:ext cx="3124200" cy="59436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86BF8F-A7C9-25D2-85FD-F07571918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0A2BE1-6FD0-54BF-EB89-B4D3F9BA9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290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B6B80-5079-EA2E-8E99-D584C735B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4C5287-0DBE-36E8-2647-E1DAABEDB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Epiphysial/Growth plate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99BA3AF-F54A-41D6-FC12-DA80890DAF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7" y="2084832"/>
            <a:ext cx="3194303" cy="4224528"/>
          </a:xfrm>
        </p:spPr>
        <p:txBody>
          <a:bodyPr>
            <a:noAutofit/>
          </a:bodyPr>
          <a:lstStyle/>
          <a:p>
            <a:pPr marL="92075" indent="0" algn="just">
              <a:buNone/>
            </a:pPr>
            <a:r>
              <a:rPr lang="en-US" sz="1800" dirty="0"/>
              <a:t>Hyaline cartilage that separates the epiphysis from diaphysis.</a:t>
            </a:r>
          </a:p>
          <a:p>
            <a:pPr marL="92075" indent="0" algn="just">
              <a:buNone/>
            </a:pPr>
            <a:r>
              <a:rPr lang="en-US" sz="1800" dirty="0"/>
              <a:t>Zone where bones elongate by a growth process.</a:t>
            </a:r>
          </a:p>
          <a:p>
            <a:pPr marL="377825" indent="-285750" algn="just">
              <a:buFont typeface="Arial" panose="020B0604020202020204" pitchFamily="34" charset="0"/>
              <a:buChar char="•"/>
            </a:pPr>
            <a:r>
              <a:rPr lang="en-US" sz="1200" dirty="0"/>
              <a:t>Zone of resting cells</a:t>
            </a:r>
          </a:p>
          <a:p>
            <a:pPr marL="377825" indent="-285750" algn="just">
              <a:buFont typeface="Arial" panose="020B0604020202020204" pitchFamily="34" charset="0"/>
              <a:buChar char="•"/>
            </a:pPr>
            <a:r>
              <a:rPr lang="en-US" sz="1200" dirty="0"/>
              <a:t>Zone of proliferating cells</a:t>
            </a:r>
          </a:p>
          <a:p>
            <a:pPr marL="377825" indent="-285750" algn="just">
              <a:buFont typeface="Arial" panose="020B0604020202020204" pitchFamily="34" charset="0"/>
              <a:buChar char="•"/>
            </a:pPr>
            <a:r>
              <a:rPr lang="en-US" sz="1200" dirty="0"/>
              <a:t>Zone of hypertrophic cells</a:t>
            </a:r>
          </a:p>
          <a:p>
            <a:pPr marL="377825" indent="-285750" algn="just">
              <a:buFont typeface="Arial" panose="020B0604020202020204" pitchFamily="34" charset="0"/>
              <a:buChar char="•"/>
            </a:pPr>
            <a:r>
              <a:rPr lang="en-US" sz="1200" dirty="0"/>
              <a:t>Zone of calcified cells</a:t>
            </a:r>
          </a:p>
          <a:p>
            <a:pPr marL="377825" indent="-285750" algn="just">
              <a:buFont typeface="Arial" panose="020B0604020202020204" pitchFamily="34" charset="0"/>
              <a:buChar char="•"/>
            </a:pPr>
            <a:r>
              <a:rPr lang="en-US" sz="1200" dirty="0"/>
              <a:t>Increase in length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189A464D-8C9B-F8FD-9D76-C006458C20D7}"/>
              </a:ext>
            </a:extLst>
          </p:cNvPr>
          <p:cNvSpPr/>
          <p:nvPr/>
        </p:nvSpPr>
        <p:spPr>
          <a:xfrm>
            <a:off x="4413503" y="2084832"/>
            <a:ext cx="3962400" cy="3810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FF9576-D692-B96E-FE80-366E7E27B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262AFF-BC06-9FE5-1460-1E2C764B0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094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63FD3-7510-521A-F971-59ADF20B3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ED49BE3-4AB6-090B-9671-2072F773A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STRUCTURE OF BONES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1AE5713-5584-3C7B-B341-0A70FC826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2084832"/>
            <a:ext cx="3657600" cy="4224528"/>
          </a:xfrm>
        </p:spPr>
        <p:txBody>
          <a:bodyPr>
            <a:noAutofit/>
          </a:bodyPr>
          <a:lstStyle/>
          <a:p>
            <a:pPr marL="92075" indent="0" algn="just">
              <a:buNone/>
            </a:pPr>
            <a:r>
              <a:rPr lang="en-US" sz="1800" dirty="0"/>
              <a:t>Periosteum</a:t>
            </a:r>
          </a:p>
          <a:p>
            <a:pPr marL="377825" indent="-285750">
              <a:buFont typeface="Wingdings" panose="05000000000000000000" pitchFamily="2" charset="2"/>
              <a:buChar char="q"/>
            </a:pPr>
            <a:r>
              <a:rPr lang="en-US" sz="1600" dirty="0"/>
              <a:t>It is an outer fibrous sheath of dense regular connective tissue covering of the bone except articular surface.</a:t>
            </a:r>
          </a:p>
          <a:p>
            <a:pPr marL="377825" indent="-285750">
              <a:buFont typeface="Wingdings" panose="05000000000000000000" pitchFamily="2" charset="2"/>
              <a:buChar char="q"/>
            </a:pPr>
            <a:r>
              <a:rPr lang="en-US" sz="1600" dirty="0"/>
              <a:t>Two layers</a:t>
            </a:r>
          </a:p>
          <a:p>
            <a:pPr marL="377825" indent="-285750">
              <a:buFont typeface="Wingdings" panose="05000000000000000000" pitchFamily="2" charset="2"/>
              <a:buChar char="Ø"/>
            </a:pPr>
            <a:r>
              <a:rPr lang="en-US" sz="1400" dirty="0"/>
              <a:t>Outer fibrous layer</a:t>
            </a:r>
          </a:p>
          <a:p>
            <a:pPr marL="377825" indent="-285750">
              <a:buFont typeface="Wingdings" panose="05000000000000000000" pitchFamily="2" charset="2"/>
              <a:buChar char="Ø"/>
            </a:pPr>
            <a:r>
              <a:rPr lang="en-US" sz="1400" dirty="0"/>
              <a:t>Inner cellular (</a:t>
            </a:r>
            <a:r>
              <a:rPr lang="en-US" sz="1400" dirty="0" err="1"/>
              <a:t>osteoprogenic</a:t>
            </a:r>
            <a:r>
              <a:rPr lang="en-US" sz="1400" dirty="0"/>
              <a:t>) layer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en-US" sz="1200" dirty="0"/>
              <a:t>It is well defined If active bone formation is in progress.</a:t>
            </a:r>
          </a:p>
          <a:p>
            <a:pPr marL="377825" indent="-285750">
              <a:buFont typeface="Wingdings" panose="05000000000000000000" pitchFamily="2" charset="2"/>
              <a:buChar char="q"/>
            </a:pPr>
            <a:r>
              <a:rPr lang="en-US" sz="1600" dirty="0" err="1"/>
              <a:t>Sharpey’s</a:t>
            </a:r>
            <a:r>
              <a:rPr lang="en-US" sz="1600" dirty="0"/>
              <a:t> fibers</a:t>
            </a:r>
          </a:p>
          <a:p>
            <a:pPr marL="92075" indent="0">
              <a:buNone/>
            </a:pPr>
            <a:r>
              <a:rPr lang="en-US" sz="1400" dirty="0"/>
              <a:t>Collagen fibers from ligaments and tendons extend directly into the bone tissue, where they are continuous with the collagen fibers of the extracellular matrix of the bone tissue.</a:t>
            </a: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76784295-883C-E31C-4153-924CDCE67E0B}"/>
              </a:ext>
            </a:extLst>
          </p:cNvPr>
          <p:cNvSpPr/>
          <p:nvPr/>
        </p:nvSpPr>
        <p:spPr>
          <a:xfrm>
            <a:off x="4718304" y="1584960"/>
            <a:ext cx="3657600" cy="4724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99EF3F-736B-4B2A-671D-85BD42557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E09DCC-C619-DD7C-958D-DE34DC619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326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F5420-38F8-16FF-A4E1-C7DE15AF6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2D236DB-F372-1465-A464-AA980C892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Bone Cavities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3F29843-0446-3F1E-A068-92E007BB5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7" y="2084832"/>
            <a:ext cx="3194303" cy="4224528"/>
          </a:xfrm>
        </p:spPr>
        <p:txBody>
          <a:bodyPr>
            <a:noAutofit/>
          </a:bodyPr>
          <a:lstStyle/>
          <a:p>
            <a:pPr marL="377825" indent="-285750">
              <a:buFont typeface="Wingdings" panose="05000000000000000000" pitchFamily="2" charset="2"/>
              <a:buChar char="q"/>
            </a:pPr>
            <a:r>
              <a:rPr lang="en-US" sz="1800" dirty="0"/>
              <a:t>The marrow cavity and the spaces in spongy bone contain bone marrow.</a:t>
            </a:r>
          </a:p>
          <a:p>
            <a:pPr marL="377825" indent="-285750">
              <a:buFont typeface="Wingdings" panose="05000000000000000000" pitchFamily="2" charset="2"/>
              <a:buChar char="Ø"/>
            </a:pPr>
            <a:r>
              <a:rPr lang="en-US" sz="1800" dirty="0"/>
              <a:t>Red bone marrow.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en-US" sz="1800" dirty="0"/>
              <a:t>normally restricted to the spaces of spongy bone in the adult.</a:t>
            </a:r>
          </a:p>
          <a:p>
            <a:pPr marL="377825" indent="-285750">
              <a:buFont typeface="Wingdings" panose="05000000000000000000" pitchFamily="2" charset="2"/>
              <a:buChar char="Ø"/>
            </a:pPr>
            <a:r>
              <a:rPr lang="en-US" sz="1800" dirty="0"/>
              <a:t>Yellow marrow – consists mostly of fat cells.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en-US" sz="1800" dirty="0"/>
              <a:t>can revert to red marrow e.g. extreme blood loss.</a:t>
            </a: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F3A16E00-9D99-EED5-8A05-0CC5BC49E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8433" y="1674968"/>
            <a:ext cx="3812540" cy="46482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011B21-9086-9032-A57D-6C3B9229B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B71DEB-33D0-7D90-7302-BCBD287E0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068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08C58-67F7-0F87-26F7-CB04E8DA1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50D2314-1072-8B92-1975-CAC9822CB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Endosteum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68E9AFD-BE0B-5DB4-5E62-8AD8C7F6D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7" y="2084832"/>
            <a:ext cx="3194303" cy="4224528"/>
          </a:xfrm>
        </p:spPr>
        <p:txBody>
          <a:bodyPr>
            <a:noAutofit/>
          </a:bodyPr>
          <a:lstStyle/>
          <a:p>
            <a:pPr marL="377825" indent="-285750">
              <a:buFont typeface="Arial" panose="020B0604020202020204" pitchFamily="34" charset="0"/>
              <a:buChar char="•"/>
            </a:pPr>
            <a:r>
              <a:rPr lang="en-US" sz="1800" dirty="0"/>
              <a:t>Is often only one cell thick a layer of connective tissue cells lining Bone cavities.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en-US" sz="1800" dirty="0"/>
              <a:t>Made up of osteoprogenitor cells that can differentiate into osteoblasts, and bone-lining cells endosteal cells layer.</a:t>
            </a:r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CB108175-BA6B-79A8-FE41-D98E0C1A56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1103" y="1548384"/>
            <a:ext cx="4114800" cy="47244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F1742F-BEC3-BF99-202C-7AF6CEF40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E9CF55-DBBE-BA0F-7BEE-D71BD1E7A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355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92EBE-CC70-A4D9-EC0C-F461AF892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1E57537-84B1-0D91-36F9-DCCCE7C4F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BLOOD &amp; NERVE SUPPLY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2FF206F-F876-905C-E469-4BCE677C18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2084832"/>
            <a:ext cx="7607808" cy="4224528"/>
          </a:xfrm>
        </p:spPr>
        <p:txBody>
          <a:bodyPr>
            <a:noAutofit/>
          </a:bodyPr>
          <a:lstStyle/>
          <a:p>
            <a:pPr marL="377825" indent="-285750">
              <a:buFont typeface="Wingdings" panose="05000000000000000000" pitchFamily="2" charset="2"/>
              <a:buChar char="q"/>
            </a:pPr>
            <a:r>
              <a:rPr lang="en-US" sz="1800" dirty="0"/>
              <a:t>Bone is supplied with blood by,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en-US" sz="1800" dirty="0"/>
              <a:t>Periosteal arteries: Enter the Volkmann’s canals. Supply outer 1/3rd of cortex.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en-US" sz="1800" dirty="0"/>
              <a:t>Nutrient artery: Supplies medullary cavity, inner 2/3rd of cortex.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en-US" sz="1800" dirty="0"/>
              <a:t>Metaphyseal arteries.</a:t>
            </a:r>
          </a:p>
          <a:p>
            <a:pPr marL="92075" indent="0">
              <a:buNone/>
            </a:pPr>
            <a:endParaRPr lang="en-US" sz="1800" dirty="0"/>
          </a:p>
          <a:p>
            <a:pPr marL="377825" indent="-285750">
              <a:buFont typeface="Wingdings" panose="05000000000000000000" pitchFamily="2" charset="2"/>
              <a:buChar char="q"/>
            </a:pPr>
            <a:r>
              <a:rPr lang="en-US" sz="1800" dirty="0"/>
              <a:t>Nerves accompany the blood vessels that supply bones.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en-US" sz="1800" dirty="0"/>
              <a:t>The periosteum is rich in sensory nerves sensitive to tearing or tension.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377825" indent="-285750">
              <a:buFont typeface="Wingdings" panose="05000000000000000000" pitchFamily="2" charset="2"/>
              <a:buChar char="q"/>
            </a:pPr>
            <a:r>
              <a:rPr lang="en-US" sz="1800" dirty="0"/>
              <a:t>Bone tissue lacks lymphatic vessels; lymphatic drainage occurs only from the periosteum.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E381E8-B057-E762-8183-201C9EC0B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310095-ED8B-DE41-091C-9D5B6CFDF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0526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2DF096-5274-5158-C37A-0D0CA20BEC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803" y="818929"/>
            <a:ext cx="5660393" cy="5220141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D1E35AE-F9A4-AE34-784E-66F2886E7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69E64D-7BD8-2A9D-DADF-A040AF23F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28FDA-2C05-BCC9-4A89-8DE959826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85CAE6D-2A23-343B-6E3C-64A0215D8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Composition of Bone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3B609AE-3995-FC9C-8ECB-3FBB279DC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2084832"/>
            <a:ext cx="3422904" cy="4224528"/>
          </a:xfrm>
        </p:spPr>
        <p:txBody>
          <a:bodyPr>
            <a:noAutofit/>
          </a:bodyPr>
          <a:lstStyle/>
          <a:p>
            <a:pPr marL="377825" indent="-285750">
              <a:buFont typeface="Wingdings" panose="05000000000000000000" pitchFamily="2" charset="2"/>
              <a:buChar char="q"/>
            </a:pPr>
            <a:r>
              <a:rPr lang="en-US" sz="1800" dirty="0"/>
              <a:t>Cellular structures in ground substance.</a:t>
            </a:r>
          </a:p>
          <a:p>
            <a:pPr marL="377825" indent="-285750">
              <a:buFont typeface="Wingdings" panose="05000000000000000000" pitchFamily="2" charset="2"/>
              <a:buChar char="q"/>
            </a:pPr>
            <a:r>
              <a:rPr lang="en-US" sz="1800" dirty="0"/>
              <a:t>Ground substance made up of:</a:t>
            </a:r>
          </a:p>
          <a:p>
            <a:pPr marL="92075" indent="0">
              <a:buNone/>
            </a:pPr>
            <a:r>
              <a:rPr lang="en-US" sz="1800" dirty="0"/>
              <a:t>(A) Organic matrix(35%)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en-US" sz="1800" dirty="0"/>
              <a:t>Collagen type 1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en-US" sz="1800" dirty="0"/>
              <a:t>Glycosaminoglycans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en-US" sz="1800" dirty="0"/>
              <a:t>Proteoglycans, BMP, </a:t>
            </a:r>
            <a:r>
              <a:rPr lang="en-US" sz="1800" dirty="0" err="1"/>
              <a:t>Osteonectin</a:t>
            </a:r>
            <a:r>
              <a:rPr lang="en-US" sz="1800" dirty="0"/>
              <a:t> and Osteocalcin.</a:t>
            </a:r>
          </a:p>
          <a:p>
            <a:pPr marL="377825" indent="-285750" algn="just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377825" indent="-285750" algn="just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92075" indent="0" algn="r">
              <a:buNone/>
            </a:pPr>
            <a:r>
              <a:rPr lang="en-US" sz="1800" dirty="0"/>
              <a:t>To be Contd..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E1EECDB-F306-0BE0-F7C4-87760655F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572000" y="2084831"/>
            <a:ext cx="3803904" cy="3388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D9EB3B-8DEE-4277-B9F3-AFD9B1293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82EAC8-2D60-E469-3843-B7A9447B0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3577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6A62A-109C-C67A-AB36-6FBFFB247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DAD8A92-7FAA-BEE2-10C0-72279F0BC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Composition of Bone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C363742-114C-5E2F-4DFF-2C8AE296EC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2084832"/>
            <a:ext cx="7607808" cy="4224528"/>
          </a:xfrm>
        </p:spPr>
        <p:txBody>
          <a:bodyPr>
            <a:noAutofit/>
          </a:bodyPr>
          <a:lstStyle/>
          <a:p>
            <a:pPr marL="92075" indent="0" algn="just">
              <a:buNone/>
            </a:pPr>
            <a:r>
              <a:rPr lang="en-US" sz="1800" dirty="0"/>
              <a:t>(B) Inorganic content (65%)</a:t>
            </a:r>
          </a:p>
          <a:p>
            <a:pPr marL="377825" indent="-285750" algn="just">
              <a:buFont typeface="Arial" panose="020B0604020202020204" pitchFamily="34" charset="0"/>
              <a:buChar char="•"/>
            </a:pPr>
            <a:r>
              <a:rPr lang="en-US" sz="1800" dirty="0"/>
              <a:t>Largely made up of Ca++ , PO4--- and OH-.</a:t>
            </a:r>
          </a:p>
          <a:p>
            <a:pPr marL="377825" indent="-285750" algn="just">
              <a:buFont typeface="Wingdings" panose="05000000000000000000" pitchFamily="2" charset="2"/>
              <a:buChar char="Ø"/>
            </a:pPr>
            <a:r>
              <a:rPr lang="en-US" sz="1800" dirty="0"/>
              <a:t>These ions arranged parallel to the direction of collagen fibers by forming a crystalline structure called as Hydroxyapatite.</a:t>
            </a:r>
          </a:p>
          <a:p>
            <a:pPr marL="92075" indent="0" algn="ctr">
              <a:buNone/>
            </a:pPr>
            <a:r>
              <a:rPr lang="en-US" sz="1800" dirty="0"/>
              <a:t>Ca10(Po4)6(OH)2</a:t>
            </a:r>
          </a:p>
          <a:p>
            <a:pPr marL="377825" indent="-285750" algn="just">
              <a:buFont typeface="Arial" panose="020B0604020202020204" pitchFamily="34" charset="0"/>
              <a:buChar char="•"/>
            </a:pPr>
            <a:r>
              <a:rPr lang="en-US" sz="1800" dirty="0"/>
              <a:t>Living bone contain 20% of water.</a:t>
            </a:r>
          </a:p>
          <a:p>
            <a:pPr marL="377825" indent="-285750" algn="just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377825" indent="-285750" algn="just">
              <a:buFont typeface="Wingdings" panose="05000000000000000000" pitchFamily="2" charset="2"/>
              <a:buChar char="q"/>
            </a:pPr>
            <a:r>
              <a:rPr lang="en-US" sz="1600" i="1" dirty="0"/>
              <a:t>Inorganic content give rigidity to the bone</a:t>
            </a:r>
          </a:p>
          <a:p>
            <a:pPr marL="377825" indent="-285750" algn="just">
              <a:buFont typeface="Wingdings" panose="05000000000000000000" pitchFamily="2" charset="2"/>
              <a:buChar char="q"/>
            </a:pPr>
            <a:r>
              <a:rPr lang="en-US" sz="1600" i="1" dirty="0"/>
              <a:t>Organic content give the elasticity to the bone.</a:t>
            </a:r>
          </a:p>
          <a:p>
            <a:pPr marL="377825" indent="-285750" algn="just">
              <a:buFont typeface="Wingdings" panose="05000000000000000000" pitchFamily="2" charset="2"/>
              <a:buChar char="q"/>
            </a:pPr>
            <a:r>
              <a:rPr lang="en-US" sz="1600" i="1" dirty="0"/>
              <a:t>Lack of inorganic content - Soft bone.</a:t>
            </a:r>
          </a:p>
          <a:p>
            <a:pPr marL="377825" indent="-285750" algn="just">
              <a:buFont typeface="Wingdings" panose="05000000000000000000" pitchFamily="2" charset="2"/>
              <a:buChar char="q"/>
            </a:pPr>
            <a:r>
              <a:rPr lang="en-US" sz="1600" i="1" dirty="0"/>
              <a:t>Lack of organic content - Brittle bone.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A314F3-0D1A-ABA2-98D0-EAE1085E0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533219-294F-C869-2E60-F512E1DFE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203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A8A8A-C95C-96A6-8A84-C01B591B6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50BC6BD-C77B-82A6-E12A-C856E7F49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Bone Cells</a:t>
            </a: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725292C4-3E82-2645-6692-76B8B8D2BE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5850" y="2084832"/>
            <a:ext cx="6947666" cy="304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741D14E-B98C-BD06-65BE-53E054A98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707BC2-780C-D990-E87F-14794845B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717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A937F0-C2FD-E3D6-E820-4B46081CD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46673F-1DC8-00A3-DA68-44A1D8774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Osteoprogenitor Cells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6FE94BD-3435-1A26-6DE6-EFBED4E2E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2084832"/>
            <a:ext cx="4489704" cy="2410968"/>
          </a:xfrm>
        </p:spPr>
        <p:txBody>
          <a:bodyPr>
            <a:noAutofit/>
          </a:bodyPr>
          <a:lstStyle/>
          <a:p>
            <a:pPr marL="92075" indent="0">
              <a:buNone/>
            </a:pPr>
            <a:r>
              <a:rPr lang="en-US" sz="1800" dirty="0"/>
              <a:t>Derived from mesenchymal stem cells.</a:t>
            </a:r>
          </a:p>
          <a:p>
            <a:pPr marL="92075" indent="0">
              <a:buNone/>
            </a:pPr>
            <a:r>
              <a:rPr lang="en-US" sz="1800" dirty="0"/>
              <a:t>Stem cells that give rise to most other bone cells.</a:t>
            </a:r>
          </a:p>
          <a:p>
            <a:pPr marL="92075" indent="0">
              <a:buNone/>
            </a:pPr>
            <a:r>
              <a:rPr lang="en-US" sz="1800" dirty="0"/>
              <a:t>Found in the endosteum layer, inner layer of the periosteum and central canal.</a:t>
            </a:r>
          </a:p>
          <a:p>
            <a:pPr marL="92075" indent="0">
              <a:buNone/>
            </a:pPr>
            <a:r>
              <a:rPr lang="en-US" sz="1800" dirty="0"/>
              <a:t>Multiply continually!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E9B0A8-36F1-D8AD-B6C5-AFF533459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7041" y="2084832"/>
            <a:ext cx="2391109" cy="2067213"/>
          </a:xfrm>
          <a:prstGeom prst="rect">
            <a:avLst/>
          </a:prstGeom>
        </p:spPr>
      </p:pic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E0E3864A-1AEB-5FD5-038C-B35EBC154DF9}"/>
              </a:ext>
            </a:extLst>
          </p:cNvPr>
          <p:cNvSpPr txBox="1">
            <a:spLocks/>
          </p:cNvSpPr>
          <p:nvPr/>
        </p:nvSpPr>
        <p:spPr>
          <a:xfrm>
            <a:off x="768096" y="5257800"/>
            <a:ext cx="7290054" cy="886968"/>
          </a:xfrm>
          <a:prstGeom prst="rect">
            <a:avLst/>
          </a:prstGeom>
        </p:spPr>
        <p:txBody>
          <a:bodyPr vert="horz" lIns="45720" tIns="45720" rIns="4572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2075" indent="0">
              <a:buFont typeface="Tw Cen MT" panose="020B0602020104020603" pitchFamily="34" charset="0"/>
              <a:buNone/>
            </a:pPr>
            <a:r>
              <a:rPr lang="en-US" sz="1800" dirty="0"/>
              <a:t>Stress or fractures stimulates osteogenic cells to multiply rapidly and differentiate into osteoblasts in order to lay down more bone, to rebuild and reinforce.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B71839-BE10-BEBF-8655-1C5279552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067FDD-26AD-B220-4150-CB8B9BB4B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2460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3B7A1-BD08-BD5D-E5D3-D256B66E6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EE50232-F431-A5CE-6FED-26F96D3E0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Osteoblast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E599FE0-8E75-4904-ABB4-76A16EBAF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2084832"/>
            <a:ext cx="4946904" cy="4087368"/>
          </a:xfrm>
        </p:spPr>
        <p:txBody>
          <a:bodyPr>
            <a:noAutofit/>
          </a:bodyPr>
          <a:lstStyle/>
          <a:p>
            <a:pPr marL="377825" indent="-285750">
              <a:buFont typeface="Arial" panose="020B0604020202020204" pitchFamily="34" charset="0"/>
              <a:buChar char="•"/>
            </a:pPr>
            <a:r>
              <a:rPr lang="en-US" sz="1800" dirty="0"/>
              <a:t>It is the differentiated bone-forming cell that secretes bone matrix/type I collagen and bone matrix proteins (BMPs).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en-US" sz="1800" dirty="0"/>
              <a:t>Active osteoblasts are cuboidal or polygonal in shape and aggregate into a single layer of cells lying in apposition to the forming bone.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en-US" sz="1800" dirty="0"/>
              <a:t>Inactive osteoblasts are flat or attenuated cells that cover the bone surface.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en-US" sz="1800" dirty="0"/>
              <a:t>Osteoblast processes communicate with other osteoblasts and with osteocytes by gap junctions.</a:t>
            </a: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3D96CB7A-8266-A219-8634-43ED62AB7E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1828800"/>
            <a:ext cx="2966085" cy="4465074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9D6EFB-7680-6A49-C292-A70C263B1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3C76D2-EDE9-8741-9EEB-74990E6E9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555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1AFC2-B696-4779-AD88-69A8B5EDB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50D8FF6-CAEA-01D1-E819-EA3182BDD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Osteocytes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8A261BE-31B7-E4E3-4E01-A3568ECC30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2084832"/>
            <a:ext cx="4946904" cy="4087368"/>
          </a:xfrm>
        </p:spPr>
        <p:txBody>
          <a:bodyPr>
            <a:noAutofit/>
          </a:bodyPr>
          <a:lstStyle/>
          <a:p>
            <a:pPr marL="377825" indent="-285750">
              <a:buFont typeface="Wingdings" panose="05000000000000000000" pitchFamily="2" charset="2"/>
              <a:buChar char="q"/>
            </a:pPr>
            <a:r>
              <a:rPr lang="en-US" sz="1800" dirty="0"/>
              <a:t>When completely surrounded by osteoid or bone matrix, the osteoblast is referred to as an osteocyte and the space occupied is lacuna.</a:t>
            </a:r>
          </a:p>
          <a:p>
            <a:pPr marL="377825" indent="-285750">
              <a:buFont typeface="Wingdings" panose="05000000000000000000" pitchFamily="2" charset="2"/>
              <a:buChar char="q"/>
            </a:pPr>
            <a:r>
              <a:rPr lang="en-US" sz="1800" dirty="0"/>
              <a:t>Connected to each other by slender channels called canaliculi.</a:t>
            </a:r>
          </a:p>
          <a:p>
            <a:pPr marL="377825" indent="-285750">
              <a:buFont typeface="Wingdings" panose="05000000000000000000" pitchFamily="2" charset="2"/>
              <a:buChar char="q"/>
            </a:pPr>
            <a:r>
              <a:rPr lang="en-US" sz="1800" dirty="0"/>
              <a:t>Each Osteocyte is connected to the next by gap junctions in order to pass nutrients, chemical signals to one another, and waste to the nearest blood vessel for removal.</a:t>
            </a:r>
          </a:p>
          <a:p>
            <a:pPr marL="377825" indent="-285750">
              <a:buFont typeface="Wingdings" panose="05000000000000000000" pitchFamily="2" charset="2"/>
              <a:buChar char="q"/>
            </a:pPr>
            <a:r>
              <a:rPr lang="en-US" sz="1800" dirty="0"/>
              <a:t>They are responsible for maintaining the bone matrix.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en-US" sz="1800" dirty="0"/>
              <a:t>Synthesize new matrix, as well as participate in matrix degradation → maintain calcium homeostasis</a:t>
            </a: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99FBA339-8B2C-739A-D128-D5A0C11366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2084832"/>
            <a:ext cx="3048000" cy="1344168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253B41-6AB0-CDBE-8DBE-250EFACFF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DE2C3D-0A24-BEAF-88C6-65869236C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6126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0DC73-83A6-AFE3-47D0-CF2048CB0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4">
            <a:extLst>
              <a:ext uri="{FF2B5EF4-FFF2-40B4-BE49-F238E27FC236}">
                <a16:creationId xmlns:a16="http://schemas.microsoft.com/office/drawing/2014/main" id="{CF57CE27-7D99-7415-3C87-FE53BB043A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900" y="2039895"/>
            <a:ext cx="6934200" cy="277821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BBA378-8F80-29DE-B022-25EA3A6C5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A8D3-42F1-83E1-CD3B-CA2358A1F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7018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DE67B-7477-5D33-9322-158F84D6D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A695351-62F3-3052-E746-3A4275EB5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Bone-Lining Cells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287D11D-F2C9-D9DD-D55F-F02C0456BA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2084832"/>
            <a:ext cx="7607808" cy="4087368"/>
          </a:xfrm>
        </p:spPr>
        <p:txBody>
          <a:bodyPr>
            <a:noAutofit/>
          </a:bodyPr>
          <a:lstStyle/>
          <a:p>
            <a:pPr marL="377825" indent="-285750">
              <a:buFont typeface="Wingdings" panose="05000000000000000000" pitchFamily="2" charset="2"/>
              <a:buChar char="q"/>
            </a:pPr>
            <a:r>
              <a:rPr lang="en-US" sz="1800" dirty="0"/>
              <a:t>Bone-lining cells are derived from osteoblasts and cover bone that is not remodeling.</a:t>
            </a:r>
          </a:p>
          <a:p>
            <a:pPr marL="377825" indent="-285750">
              <a:buFont typeface="Wingdings" panose="05000000000000000000" pitchFamily="2" charset="2"/>
              <a:buChar char="q"/>
            </a:pPr>
            <a:r>
              <a:rPr lang="en-US" sz="1800" dirty="0"/>
              <a:t>Layer of flat cells with attenuated cytoplasm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en-US" sz="1800" dirty="0"/>
              <a:t>on external bone surfaces = Periosteal cells.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en-US" sz="1800" dirty="0"/>
              <a:t>on internal bone surfaces = Endosteal cells.</a:t>
            </a:r>
          </a:p>
          <a:p>
            <a:pPr marL="377825" indent="-285750">
              <a:buFont typeface="Wingdings" panose="05000000000000000000" pitchFamily="2" charset="2"/>
              <a:buChar char="q"/>
            </a:pPr>
            <a:r>
              <a:rPr lang="en-US" sz="1800" dirty="0"/>
              <a:t>Function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en-US" sz="1800" dirty="0"/>
              <a:t>Maintenance and Nutritional support of the osteocytes.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en-US" sz="1800" dirty="0"/>
              <a:t>Regulate the movement of calcium and phosphate into and out of the bone.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8E8A51-2147-AB8E-F54D-23AAA08E9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42B938-CDFE-6267-8B7C-CB651FF6B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688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85BEB-7C2E-79AE-31FA-6DFB20690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58A3AC0-7A5E-AC53-FA83-E2FD44A37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Osteoclasts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304C437-48D4-CB4F-FA8A-3E69E275D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2084832"/>
            <a:ext cx="7607808" cy="4224528"/>
          </a:xfrm>
        </p:spPr>
        <p:txBody>
          <a:bodyPr>
            <a:noAutofit/>
          </a:bodyPr>
          <a:lstStyle/>
          <a:p>
            <a:pPr marL="92075" indent="0">
              <a:buNone/>
            </a:pPr>
            <a:r>
              <a:rPr lang="en-US" sz="1800" dirty="0"/>
              <a:t>These are phagocytotic cells derived from fusion of hemopoietic progenitor cells (stem cells) of neutrophilic granulocyte and monocyte lineages→ multinucleated cells.</a:t>
            </a:r>
          </a:p>
          <a:p>
            <a:pPr marL="92075" indent="0">
              <a:buNone/>
            </a:pPr>
            <a:r>
              <a:rPr lang="en-US" sz="1800" dirty="0"/>
              <a:t>These are bone-resorbing cells present on bone surfaces where bone is being removed or remodeled.</a:t>
            </a:r>
          </a:p>
          <a:p>
            <a:pPr marL="92075" indent="0">
              <a:buNone/>
            </a:pPr>
            <a:r>
              <a:rPr lang="en-US" sz="1800" dirty="0"/>
              <a:t>Shallow groove formed by osteoclasts called as </a:t>
            </a:r>
            <a:r>
              <a:rPr lang="en-US" sz="1800" dirty="0" err="1"/>
              <a:t>Howship’s</a:t>
            </a:r>
            <a:r>
              <a:rPr lang="en-US" sz="1800" dirty="0"/>
              <a:t> lacunae (Resorption bay).</a:t>
            </a:r>
          </a:p>
        </p:txBody>
      </p:sp>
      <p:sp>
        <p:nvSpPr>
          <p:cNvPr id="5" name="object 11">
            <a:extLst>
              <a:ext uri="{FF2B5EF4-FFF2-40B4-BE49-F238E27FC236}">
                <a16:creationId xmlns:a16="http://schemas.microsoft.com/office/drawing/2014/main" id="{85A61B50-DDB8-C375-E85D-70763CA648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4559" y="4191000"/>
            <a:ext cx="7154881" cy="236855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85FD1D-0905-1D4F-CAFB-5FDE542EF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5ED80A-496B-F054-4889-8FF3FD4B4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843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2F2FE-BFDD-AB6B-0D13-6B1EA6505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C441EF27-9406-FED2-2805-503D5C6D01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1381124"/>
            <a:ext cx="6655951" cy="4095751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CCF75FD-68BD-FAC7-D244-5EA4BE250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4647CF-77ED-1F5A-F65A-216841750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0279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7CB05-8ACE-D948-2BA6-B7928BB53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F3C53EB-E2E5-F5F1-EE2F-5C40DDB60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Mature Bone/lamellar bone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9B5B5FF-96BE-F38B-6B3D-90241402ED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2084832"/>
            <a:ext cx="3346704" cy="4224528"/>
          </a:xfrm>
        </p:spPr>
        <p:txBody>
          <a:bodyPr>
            <a:noAutofit/>
          </a:bodyPr>
          <a:lstStyle/>
          <a:p>
            <a:pPr marL="377825" indent="-285750">
              <a:buFont typeface="Wingdings" panose="05000000000000000000" pitchFamily="2" charset="2"/>
              <a:buChar char="q"/>
            </a:pPr>
            <a:r>
              <a:rPr lang="en-US" sz="1800" dirty="0"/>
              <a:t>Composed of cylindrical units called osteons or Haversian systems.</a:t>
            </a:r>
          </a:p>
          <a:p>
            <a:pPr marL="377825" indent="-285750">
              <a:buFont typeface="Wingdings" panose="05000000000000000000" pitchFamily="2" charset="2"/>
              <a:buChar char="q"/>
            </a:pPr>
            <a:r>
              <a:rPr lang="en-US" sz="1800" dirty="0"/>
              <a:t>Osteons consist of concentric lamellae of bone matrix surrounding a central canal, the </a:t>
            </a:r>
            <a:r>
              <a:rPr lang="en-US" sz="1800" dirty="0" err="1"/>
              <a:t>osteonal</a:t>
            </a:r>
            <a:r>
              <a:rPr lang="en-US" sz="1800" dirty="0"/>
              <a:t> (Haversian) canal, which contains the vascular and nerve supply of the osteon.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3AD4D5-81EA-50FA-36FE-BCB0FB12B1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1951" y="1600200"/>
            <a:ext cx="4143953" cy="4944165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DDDE27-7DA6-6ACA-AF3D-02342D4FD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7E65AC-4564-B1E7-8F7D-EBC3D04BB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8910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ABA32-684B-ED48-D1AE-11FF7BFAA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5A2663C0-3D57-4460-ABF6-5E35578D1EFB}"/>
              </a:ext>
            </a:extLst>
          </p:cNvPr>
          <p:cNvSpPr txBox="1">
            <a:spLocks/>
          </p:cNvSpPr>
          <p:nvPr/>
        </p:nvSpPr>
        <p:spPr>
          <a:xfrm>
            <a:off x="768096" y="800100"/>
            <a:ext cx="4413504" cy="5509260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8288" indent="-268288">
              <a:buFont typeface="Wingdings" panose="05000000000000000000" pitchFamily="2" charset="2"/>
              <a:buChar char="q"/>
            </a:pPr>
            <a:r>
              <a:rPr lang="en-US" sz="1800" dirty="0"/>
              <a:t>Within the bone matrix are spaces called lacunae, each containing osteocyte.</a:t>
            </a:r>
          </a:p>
          <a:p>
            <a:pPr marL="268288" indent="-268288">
              <a:buFont typeface="Wingdings" panose="05000000000000000000" pitchFamily="2" charset="2"/>
              <a:buChar char="q"/>
            </a:pPr>
            <a:r>
              <a:rPr lang="en-US" sz="1800" dirty="0"/>
              <a:t>The osteocyte extends numerous processes into small tunnels called canaliculi.</a:t>
            </a:r>
          </a:p>
          <a:p>
            <a:pPr marL="268288" indent="-268288">
              <a:buFont typeface="Arial" panose="020B0604020202020204" pitchFamily="34" charset="0"/>
              <a:buChar char="•"/>
            </a:pPr>
            <a:r>
              <a:rPr lang="en-US" sz="1800" dirty="0"/>
              <a:t>communicate by Gap junctions with other osteocytes.</a:t>
            </a:r>
          </a:p>
          <a:p>
            <a:pPr marL="268288" indent="-268288">
              <a:buFont typeface="Wingdings" panose="05000000000000000000" pitchFamily="2" charset="2"/>
              <a:buChar char="q"/>
            </a:pPr>
            <a:r>
              <a:rPr lang="en-US" sz="1800" dirty="0" err="1"/>
              <a:t>Canaliculis</a:t>
            </a:r>
            <a:r>
              <a:rPr lang="en-US" sz="1800" dirty="0"/>
              <a:t> generally arranged in a radial pattern with respect to the Haversian canal.</a:t>
            </a:r>
          </a:p>
          <a:p>
            <a:pPr marL="268288" indent="-268288">
              <a:buFont typeface="Arial" panose="020B0604020202020204" pitchFamily="34" charset="0"/>
              <a:buChar char="•"/>
            </a:pPr>
            <a:r>
              <a:rPr lang="en-US" sz="1800" dirty="0"/>
              <a:t>serves for the passage of substances between the osteocytes and blood vessels.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24CD15D-6800-A897-531D-BAA97BD325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7904" y="800100"/>
            <a:ext cx="3048000" cy="52578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632EAC7-106B-599B-A59F-C3220672A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5F9C2F-D5DA-BA13-D604-DC121F37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4535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0F204-E1F9-0DE2-BC17-7BFB850A4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8C1C54C7-99A1-3637-A45C-9A8749602ECC}"/>
              </a:ext>
            </a:extLst>
          </p:cNvPr>
          <p:cNvSpPr txBox="1">
            <a:spLocks/>
          </p:cNvSpPr>
          <p:nvPr/>
        </p:nvSpPr>
        <p:spPr>
          <a:xfrm>
            <a:off x="768096" y="800100"/>
            <a:ext cx="4413504" cy="5509260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8288" indent="-268288">
              <a:buFont typeface="Wingdings" panose="05000000000000000000" pitchFamily="2" charset="2"/>
              <a:buChar char="q"/>
            </a:pPr>
            <a:r>
              <a:rPr lang="en-US" sz="1800" dirty="0"/>
              <a:t>Between the osteons are remnants of previous concentric lamellae called interstitial lamellae.</a:t>
            </a:r>
          </a:p>
          <a:p>
            <a:pPr marL="268288" indent="-268288">
              <a:buFont typeface="Wingdings" panose="05000000000000000000" pitchFamily="2" charset="2"/>
              <a:buChar char="q"/>
            </a:pPr>
            <a:r>
              <a:rPr lang="en-US" sz="1800" dirty="0"/>
              <a:t>Circumferential lamellae follow the entire inner and outer circumferences of the shaft of a long bone.</a:t>
            </a:r>
          </a:p>
          <a:p>
            <a:pPr marL="268288" indent="-268288">
              <a:buFont typeface="Wingdings" panose="05000000000000000000" pitchFamily="2" charset="2"/>
              <a:buChar char="q"/>
            </a:pPr>
            <a:r>
              <a:rPr lang="en-US" sz="1800" dirty="0"/>
              <a:t>Perforating canals (Volkmann’s canals).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Blood vessels and nerves travel from the periosteal and endosteal surfaces to reach the </a:t>
            </a:r>
            <a:r>
              <a:rPr lang="en-US" sz="1800" dirty="0" err="1"/>
              <a:t>osteonal</a:t>
            </a:r>
            <a:r>
              <a:rPr lang="en-US" sz="1800" dirty="0"/>
              <a:t> canal; they also connect </a:t>
            </a:r>
            <a:r>
              <a:rPr lang="en-US" sz="1800" dirty="0" err="1"/>
              <a:t>osteonal</a:t>
            </a:r>
            <a:r>
              <a:rPr lang="en-US" sz="1800" dirty="0"/>
              <a:t> canals to one another.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Not surrounded by concentric lamellae.</a:t>
            </a: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1A0017CD-560A-058C-62D8-00AA0A0CB0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800100"/>
            <a:ext cx="3512649" cy="5356226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16DCC8-4427-06E4-510F-97908E262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3EB25E-B453-DD30-3BB8-AAC3A6342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7891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8CC35E-66B0-6AE0-0C0B-734882016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E0B5B1B-B576-7AE5-687F-D75C727C5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Immature Bone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0971CF-43ED-B19C-5E00-029BF26BF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2084832"/>
            <a:ext cx="7607808" cy="4087368"/>
          </a:xfrm>
        </p:spPr>
        <p:txBody>
          <a:bodyPr>
            <a:noAutofit/>
          </a:bodyPr>
          <a:lstStyle/>
          <a:p>
            <a:pPr marL="377825" indent="-285750">
              <a:buFont typeface="Wingdings" panose="05000000000000000000" pitchFamily="2" charset="2"/>
              <a:buChar char="q"/>
            </a:pPr>
            <a:r>
              <a:rPr lang="en-US" sz="1800" dirty="0"/>
              <a:t>The skeleton of a developing fetus.</a:t>
            </a:r>
          </a:p>
          <a:p>
            <a:pPr marL="377825" indent="-285750">
              <a:buFont typeface="Wingdings" panose="05000000000000000000" pitchFamily="2" charset="2"/>
              <a:buChar char="q"/>
            </a:pPr>
            <a:r>
              <a:rPr lang="en-US" sz="1800" dirty="0"/>
              <a:t>Aka bundle bone or woven bone because of the interlacing arrangement of the collagen fibers.</a:t>
            </a:r>
          </a:p>
          <a:p>
            <a:pPr marL="377825" indent="-285750">
              <a:buFont typeface="Wingdings" panose="05000000000000000000" pitchFamily="2" charset="2"/>
              <a:buChar char="q"/>
            </a:pPr>
            <a:r>
              <a:rPr lang="en-US" sz="1800" dirty="0"/>
              <a:t>Comparison with mature bone.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en-US" sz="1400" dirty="0"/>
              <a:t>Does not display an organized lamellated appearance.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en-US" sz="1400" dirty="0"/>
              <a:t>Contains randomly arranged, relatively more cells per unit area.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en-US" sz="1400" dirty="0"/>
              <a:t>More ground substance, not heavily mineralized.</a:t>
            </a:r>
          </a:p>
          <a:p>
            <a:pPr marL="377825" indent="-285750">
              <a:buFont typeface="Wingdings" panose="05000000000000000000" pitchFamily="2" charset="2"/>
              <a:buChar char="Ø"/>
            </a:pPr>
            <a:r>
              <a:rPr lang="en-US" sz="1200" i="1" dirty="0"/>
              <a:t>Stains more intensely with hematoxylin whereas mature bone stains more intensely with eosin.</a:t>
            </a:r>
          </a:p>
          <a:p>
            <a:pPr marL="377825" indent="-285750">
              <a:buFont typeface="Wingdings" panose="05000000000000000000" pitchFamily="2" charset="2"/>
              <a:buChar char="q"/>
            </a:pPr>
            <a:r>
              <a:rPr lang="en-US" sz="1800" dirty="0"/>
              <a:t>Areas of immature bone are present in adults, especially where bone is being remodeled. E.g. in the alveolar sockets and where tendons insert into bones.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D9DA36-4A0C-555A-AC02-91144F868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0BC6E5-C0B5-7578-364B-F2F5DE1AD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0796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72501-A6C2-C659-28CE-47AB6C46C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F4BD4DB-9479-290C-7ABD-6918732CD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Bone Formation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293289C-16D0-34FC-BDA9-76076ED1EF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2084832"/>
            <a:ext cx="7607808" cy="4087368"/>
          </a:xfrm>
        </p:spPr>
        <p:txBody>
          <a:bodyPr>
            <a:noAutofit/>
          </a:bodyPr>
          <a:lstStyle/>
          <a:p>
            <a:pPr marL="377825" indent="-285750">
              <a:buFont typeface="Wingdings" panose="05000000000000000000" pitchFamily="2" charset="2"/>
              <a:buChar char="q"/>
            </a:pPr>
            <a:r>
              <a:rPr lang="en-US" sz="1800" dirty="0"/>
              <a:t>Intramembranous ossification.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en-US" sz="1800" dirty="0"/>
              <a:t>Flat bones of the skull and mandible are formed in this way.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377825" indent="-285750">
              <a:buFont typeface="Wingdings" panose="05000000000000000000" pitchFamily="2" charset="2"/>
              <a:buChar char="q"/>
            </a:pPr>
            <a:r>
              <a:rPr lang="en-US" sz="1800" dirty="0"/>
              <a:t>Endochondral ossification.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en-US" sz="1800" dirty="0"/>
              <a:t>Gradual replacement of cartilage by bone.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en-US" sz="1800" dirty="0"/>
              <a:t>Most bones of the body are formed in this way including long bones.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E16FC3-BA41-6397-F179-1C6375567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46E7D9-7712-4500-D68F-9261C3A2A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7806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5AEF3-79F0-F9E7-B61E-80F11125B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2F7B6EA-02F2-6DCD-6FC7-8D0F5FA2E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585216"/>
            <a:ext cx="7607808" cy="1499616"/>
          </a:xfrm>
        </p:spPr>
        <p:txBody>
          <a:bodyPr/>
          <a:lstStyle/>
          <a:p>
            <a:r>
              <a:rPr lang="en-US" dirty="0"/>
              <a:t>Intramembranous ossification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31ECF06-329A-0981-4F86-313FF941D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2084832"/>
            <a:ext cx="7607808" cy="4087368"/>
          </a:xfrm>
        </p:spPr>
        <p:txBody>
          <a:bodyPr>
            <a:noAutofit/>
          </a:bodyPr>
          <a:lstStyle/>
          <a:p>
            <a:pPr marL="377825" indent="-285750">
              <a:buFont typeface="Wingdings" panose="05000000000000000000" pitchFamily="2" charset="2"/>
              <a:buChar char="q"/>
            </a:pPr>
            <a:r>
              <a:rPr lang="en-US" sz="1800" dirty="0"/>
              <a:t>Bone formation directly from the mesenchymal sheath (formed by collagen fibers in between the mesenchymal cells).</a:t>
            </a:r>
          </a:p>
          <a:p>
            <a:pPr marL="377825" indent="-285750">
              <a:buFont typeface="Wingdings" panose="05000000000000000000" pitchFamily="2" charset="2"/>
              <a:buChar char="q"/>
            </a:pPr>
            <a:r>
              <a:rPr lang="en-US" sz="1800" dirty="0"/>
              <a:t>Not the common process.</a:t>
            </a:r>
          </a:p>
          <a:p>
            <a:pPr marL="377825" indent="-285750">
              <a:buFont typeface="Wingdings" panose="05000000000000000000" pitchFamily="2" charset="2"/>
              <a:buChar char="q"/>
            </a:pPr>
            <a:r>
              <a:rPr lang="en-US" sz="1800" dirty="0"/>
              <a:t>Also called as dermal ossification because of its presence in deeper layers of dermis.</a:t>
            </a:r>
          </a:p>
          <a:p>
            <a:pPr marL="377825" indent="-285750">
              <a:buFont typeface="Wingdings" panose="05000000000000000000" pitchFamily="2" charset="2"/>
              <a:buChar char="q"/>
            </a:pPr>
            <a:r>
              <a:rPr lang="en-US" sz="1800" dirty="0"/>
              <a:t>Roofing bones of skull, clavicle and mandible.</a:t>
            </a:r>
          </a:p>
          <a:p>
            <a:pPr marL="377825" indent="-285750">
              <a:buFont typeface="Wingdings" panose="05000000000000000000" pitchFamily="2" charset="2"/>
              <a:buChar char="q"/>
            </a:pPr>
            <a:r>
              <a:rPr lang="en-US" sz="1800" dirty="0"/>
              <a:t>Mesenchymal cells condensation.</a:t>
            </a:r>
          </a:p>
          <a:p>
            <a:pPr marL="377825" indent="-285750">
              <a:buFont typeface="Wingdings" panose="05000000000000000000" pitchFamily="2" charset="2"/>
              <a:buChar char="q"/>
            </a:pPr>
            <a:r>
              <a:rPr lang="en-US" sz="1800" dirty="0"/>
              <a:t>Secretion of organic matrix by the mesenchymal cells which consists of collagen fibers. Thus, forming the mesenchymal sheath.</a:t>
            </a:r>
          </a:p>
          <a:p>
            <a:pPr marL="377825" indent="-285750">
              <a:buFont typeface="Wingdings" panose="05000000000000000000" pitchFamily="2" charset="2"/>
              <a:buChar char="q"/>
            </a:pPr>
            <a:r>
              <a:rPr lang="en-US" sz="1800" dirty="0"/>
              <a:t>Localized differentiation of osteoblasts with in sheath.</a:t>
            </a:r>
          </a:p>
          <a:p>
            <a:pPr marL="377825" indent="-285750" algn="just">
              <a:buFont typeface="Wingdings" panose="05000000000000000000" pitchFamily="2" charset="2"/>
              <a:buChar char="q"/>
            </a:pPr>
            <a:endParaRPr lang="en-US" sz="1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68625F-B8CA-F788-EA32-30E1BC83E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00B6CD-F72F-59F3-1A83-29523A861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7677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3AB7B-FC53-C582-786C-257A6C273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69950A-7EE3-54B6-DAD8-836E63D1D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585216"/>
            <a:ext cx="7607808" cy="1499616"/>
          </a:xfrm>
        </p:spPr>
        <p:txBody>
          <a:bodyPr/>
          <a:lstStyle/>
          <a:p>
            <a:r>
              <a:rPr lang="en-US" dirty="0"/>
              <a:t>Intramembranous osteogenesis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733650-9457-0352-DE2D-92CD49A271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311" y="1679933"/>
            <a:ext cx="7011378" cy="4629796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4ACFE8-4EF6-34CB-5095-7A93BEF0B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B4258C-A199-4C45-5C0F-75478FFD0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392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3F33E-5D37-33E3-BD29-DB2FF14D2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6CDF9BC-F701-1C4B-1228-4ACB4FB84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585216"/>
            <a:ext cx="7607808" cy="1499616"/>
          </a:xfrm>
        </p:spPr>
        <p:txBody>
          <a:bodyPr/>
          <a:lstStyle/>
          <a:p>
            <a:r>
              <a:rPr lang="en-US" dirty="0"/>
              <a:t>Endochondral ossification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EE04EE1-4C11-E4B6-E9F7-5C959D5FD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2084832"/>
            <a:ext cx="7607808" cy="4087368"/>
          </a:xfrm>
        </p:spPr>
        <p:txBody>
          <a:bodyPr>
            <a:noAutofit/>
          </a:bodyPr>
          <a:lstStyle/>
          <a:p>
            <a:pPr marL="377825" indent="-285750" algn="just">
              <a:buFont typeface="Wingdings" panose="05000000000000000000" pitchFamily="2" charset="2"/>
              <a:buChar char="q"/>
            </a:pPr>
            <a:r>
              <a:rPr lang="en-US" sz="1800" dirty="0"/>
              <a:t>Most bone formed by this way.</a:t>
            </a:r>
          </a:p>
          <a:p>
            <a:pPr marL="377825" indent="-285750" algn="just">
              <a:buFont typeface="Wingdings" panose="05000000000000000000" pitchFamily="2" charset="2"/>
              <a:buChar char="q"/>
            </a:pPr>
            <a:r>
              <a:rPr lang="en-US" sz="1800" dirty="0"/>
              <a:t>Cartilaginous model is gradually replaced (!!) by the bone.</a:t>
            </a:r>
          </a:p>
          <a:p>
            <a:pPr marL="377825" indent="-285750" algn="just">
              <a:buFont typeface="Wingdings" panose="05000000000000000000" pitchFamily="2" charset="2"/>
              <a:buChar char="q"/>
            </a:pPr>
            <a:r>
              <a:rPr lang="en-US" sz="1800" dirty="0"/>
              <a:t>Chondrocyte hypertrophy.</a:t>
            </a:r>
          </a:p>
          <a:p>
            <a:pPr marL="377825" indent="-285750" algn="just">
              <a:buFont typeface="Wingdings" panose="05000000000000000000" pitchFamily="2" charset="2"/>
              <a:buChar char="q"/>
            </a:pPr>
            <a:r>
              <a:rPr lang="en-US" sz="1800" dirty="0"/>
              <a:t>Degeneration and calcification.</a:t>
            </a:r>
          </a:p>
          <a:p>
            <a:pPr marL="377825" indent="-285750" algn="just">
              <a:buFont typeface="Wingdings" panose="05000000000000000000" pitchFamily="2" charset="2"/>
              <a:buChar char="q"/>
            </a:pPr>
            <a:r>
              <a:rPr lang="en-US" sz="1800" dirty="0"/>
              <a:t>Vascular invasion.</a:t>
            </a:r>
          </a:p>
          <a:p>
            <a:pPr marL="377825" indent="-285750" algn="just">
              <a:buFont typeface="Wingdings" panose="05000000000000000000" pitchFamily="2" charset="2"/>
              <a:buChar char="q"/>
            </a:pPr>
            <a:r>
              <a:rPr lang="en-US" sz="1800" dirty="0"/>
              <a:t>Ossification.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E4109F-14B5-F67B-272E-D3DDC7B07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079BBC-A7E9-5C3E-1EE1-4B995DCB4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526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800" y="114300"/>
            <a:ext cx="8534400" cy="6629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8BE9F5-E49A-20EC-2FE7-428D9DF8F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31</a:t>
            </a:fld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313" y="190500"/>
            <a:ext cx="8915374" cy="647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F7E935-7FBF-3DC1-7A32-ECDD170D1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07306-4285-31A0-A834-7B008903B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32</a:t>
            </a:fld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E91AE6-81E2-4CC5-CF35-6FE3B2DD03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D231849-D507-D585-8669-BD476173B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Appositional growth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EF0B684-6CA4-E0F3-FDD9-6FEF31D37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2084832"/>
            <a:ext cx="3346704" cy="4224528"/>
          </a:xfrm>
        </p:spPr>
        <p:txBody>
          <a:bodyPr>
            <a:noAutofit/>
          </a:bodyPr>
          <a:lstStyle/>
          <a:p>
            <a:pPr marL="377825" indent="-285750" algn="just">
              <a:buFont typeface="Wingdings" panose="05000000000000000000" pitchFamily="2" charset="2"/>
              <a:buChar char="q"/>
            </a:pPr>
            <a:r>
              <a:rPr lang="en-US" sz="1800" dirty="0"/>
              <a:t>Increased in thickness of bone.</a:t>
            </a:r>
          </a:p>
          <a:p>
            <a:pPr marL="377825" indent="-285750" algn="just">
              <a:buFont typeface="Arial" panose="020B0604020202020204" pitchFamily="34" charset="0"/>
              <a:buChar char="•"/>
            </a:pPr>
            <a:r>
              <a:rPr lang="en-US" sz="1800" dirty="0"/>
              <a:t>Occurs in bony surface.</a:t>
            </a: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C03F18EC-FC4A-015D-1B41-B184CADA1833}"/>
              </a:ext>
            </a:extLst>
          </p:cNvPr>
          <p:cNvSpPr/>
          <p:nvPr/>
        </p:nvSpPr>
        <p:spPr>
          <a:xfrm>
            <a:off x="876299" y="2895600"/>
            <a:ext cx="7391401" cy="29948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DC7AD0-758F-D8B8-733B-615873C12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MBBSPPT.COM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FF1B0C-1A4E-1E7E-C467-41AA44641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72C-8883-43E5-B948-E14CBDD3D17D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5654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93084" y="2875002"/>
            <a:ext cx="35578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660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Thank You</a:t>
            </a:r>
            <a:endParaRPr lang="en-US" sz="6600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405</TotalTime>
  <Words>1465</Words>
  <Application>Microsoft Office PowerPoint</Application>
  <PresentationFormat>On-screen Show (4:3)</PresentationFormat>
  <Paragraphs>232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Calibri</vt:lpstr>
      <vt:lpstr>Tw Cen MT</vt:lpstr>
      <vt:lpstr>Tw Cen MT Condensed</vt:lpstr>
      <vt:lpstr>Wingdings</vt:lpstr>
      <vt:lpstr>Wingdings 3</vt:lpstr>
      <vt:lpstr>Integral</vt:lpstr>
      <vt:lpstr>PowerPoint Presentation</vt:lpstr>
      <vt:lpstr>Introduction</vt:lpstr>
      <vt:lpstr>Functions</vt:lpstr>
      <vt:lpstr>Classification</vt:lpstr>
      <vt:lpstr>Bone shapes</vt:lpstr>
      <vt:lpstr>Parts of a Long Bone</vt:lpstr>
      <vt:lpstr>Epiphysial/Growth plate</vt:lpstr>
      <vt:lpstr>GENERAL STRUCTURE OF BONES</vt:lpstr>
      <vt:lpstr>Bone Cavities</vt:lpstr>
      <vt:lpstr>Endosteum</vt:lpstr>
      <vt:lpstr>BLOOD &amp; NERVE SUPPLY</vt:lpstr>
      <vt:lpstr>PowerPoint Presentation</vt:lpstr>
      <vt:lpstr>Composition of Bone</vt:lpstr>
      <vt:lpstr>Composition of Bone</vt:lpstr>
      <vt:lpstr>Bone Cells</vt:lpstr>
      <vt:lpstr>Osteoprogenitor Cells</vt:lpstr>
      <vt:lpstr>Osteoblast</vt:lpstr>
      <vt:lpstr>Osteocytes</vt:lpstr>
      <vt:lpstr>PowerPoint Presentation</vt:lpstr>
      <vt:lpstr>Bone-Lining Cells</vt:lpstr>
      <vt:lpstr>Osteoclasts</vt:lpstr>
      <vt:lpstr>PowerPoint Presentation</vt:lpstr>
      <vt:lpstr>Mature Bone/lamellar bone</vt:lpstr>
      <vt:lpstr>PowerPoint Presentation</vt:lpstr>
      <vt:lpstr>PowerPoint Presentation</vt:lpstr>
      <vt:lpstr>Immature Bone</vt:lpstr>
      <vt:lpstr>Bone Formation</vt:lpstr>
      <vt:lpstr>Intramembranous ossification</vt:lpstr>
      <vt:lpstr>Intramembranous osteogenesis</vt:lpstr>
      <vt:lpstr>Endochondral ossification</vt:lpstr>
      <vt:lpstr>PowerPoint Presentation</vt:lpstr>
      <vt:lpstr>PowerPoint Presentation</vt:lpstr>
      <vt:lpstr>Appositional growth</vt:lpstr>
      <vt:lpstr>PowerPoint Presentation</vt:lpstr>
    </vt:vector>
  </TitlesOfParts>
  <Company>india2world@ymail.com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Constitution of Bone</dc:title>
  <dc:creator>india2world@ymail.com</dc:creator>
  <cp:lastModifiedBy>Rajesh Patel</cp:lastModifiedBy>
  <cp:revision>34</cp:revision>
  <dcterms:created xsi:type="dcterms:W3CDTF">2019-04-03T17:48:58Z</dcterms:created>
  <dcterms:modified xsi:type="dcterms:W3CDTF">2025-02-27T19:27:42Z</dcterms:modified>
</cp:coreProperties>
</file>