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5" r:id="rId18"/>
    <p:sldId id="273" r:id="rId19"/>
    <p:sldId id="274" r:id="rId20"/>
    <p:sldId id="276" r:id="rId21"/>
    <p:sldId id="277" r:id="rId22"/>
    <p:sldId id="278" r:id="rId23"/>
    <p:sldId id="279" r:id="rId24"/>
    <p:sldId id="280" r:id="rId25"/>
    <p:sldId id="281" r:id="rId26"/>
    <p:sldId id="282" r:id="rId27"/>
    <p:sldId id="283" r:id="rId28"/>
    <p:sldId id="284" r:id="rId29"/>
    <p:sldId id="293" r:id="rId30"/>
    <p:sldId id="285" r:id="rId31"/>
    <p:sldId id="286" r:id="rId32"/>
    <p:sldId id="287" r:id="rId33"/>
    <p:sldId id="288" r:id="rId34"/>
    <p:sldId id="289" r:id="rId35"/>
    <p:sldId id="297" r:id="rId36"/>
    <p:sldId id="290" r:id="rId37"/>
    <p:sldId id="291" r:id="rId38"/>
    <p:sldId id="292" r:id="rId39"/>
    <p:sldId id="295" r:id="rId40"/>
    <p:sldId id="296"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6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F03C9D-F539-482A-8591-2D5CDC35463B}" type="datetimeFigureOut">
              <a:rPr lang="en-US" smtClean="0"/>
              <a:pPr/>
              <a:t>5/16/2017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9F6D8D-6641-418B-A703-379213F9359C}" type="slidenum">
              <a:rPr lang="en-US" smtClean="0"/>
              <a:pPr/>
              <a:t>‹#›</a:t>
            </a:fld>
            <a:endParaRPr lang="en-US"/>
          </a:p>
        </p:txBody>
      </p:sp>
    </p:spTree>
    <p:extLst>
      <p:ext uri="{BB962C8B-B14F-4D97-AF65-F5344CB8AC3E}">
        <p14:creationId xmlns:p14="http://schemas.microsoft.com/office/powerpoint/2010/main" val="1328532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BDA4417-3621-410E-96DA-2673F0C58AED}" type="slidenum">
              <a:rPr lang="ar-SA"/>
              <a:pPr/>
              <a:t>2</a:t>
            </a:fld>
            <a:endParaRPr lang="en-US"/>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69864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D0C51D1-78BD-4D8A-893D-94F8EF08C7D9}" type="slidenum">
              <a:rPr lang="ar-SA"/>
              <a:pPr/>
              <a:t>20</a:t>
            </a:fld>
            <a:endParaRPr lang="en-US"/>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221068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7078E33-5AAB-4513-AEA3-43E4E3023991}" type="slidenum">
              <a:rPr lang="ar-SA"/>
              <a:pPr/>
              <a:t>21</a:t>
            </a:fld>
            <a:endParaRPr lang="en-US"/>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552458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Describe the findings on this CXR, and animate</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FBDB42-F0C5-41C6-812A-9F7F5F94044B}" type="slidenum">
              <a:rPr lang="en-US"/>
              <a:pPr fontAlgn="base">
                <a:spcBef>
                  <a:spcPct val="0"/>
                </a:spcBef>
                <a:spcAft>
                  <a:spcPct val="0"/>
                </a:spcAft>
                <a:defRPr/>
              </a:pPr>
              <a:t>32</a:t>
            </a:fld>
            <a:endParaRPr lang="en-US"/>
          </a:p>
        </p:txBody>
      </p:sp>
    </p:spTree>
    <p:extLst>
      <p:ext uri="{BB962C8B-B14F-4D97-AF65-F5344CB8AC3E}">
        <p14:creationId xmlns:p14="http://schemas.microsoft.com/office/powerpoint/2010/main" val="2693739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CEC5C3D-3D81-4263-A918-8EE0E1C269F7}" type="slidenum">
              <a:rPr lang="ar-SA" smtClean="0"/>
              <a:pPr/>
              <a:t>40</a:t>
            </a:fld>
            <a:endParaRPr lang="en-US"/>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89538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124A72-8C35-4C2C-811F-2B93AA7269D2}" type="slidenum">
              <a:rPr lang="ar-SA"/>
              <a:pPr/>
              <a:t>3</a:t>
            </a:fld>
            <a:endParaRPr lang="en-US"/>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0397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45F4505-31E2-4B0C-B9EA-6740947CFB4C}" type="slidenum">
              <a:rPr lang="ar-SA"/>
              <a:pPr/>
              <a:t>4</a:t>
            </a:fld>
            <a:endParaRPr lang="en-US"/>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80747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8EFCD4C-EF29-49F7-A72E-5C2F19F009DF}" type="slidenum">
              <a:rPr lang="ar-SA"/>
              <a:pPr/>
              <a:t>5</a:t>
            </a:fld>
            <a:endParaRPr lang="en-US"/>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60245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ABC3DD8-41F1-459A-A413-25D349018D44}" type="slidenum">
              <a:rPr lang="ar-SA"/>
              <a:pPr/>
              <a:t>6</a:t>
            </a:fld>
            <a:endParaRPr lang="en-US"/>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72228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Make this a question and animate it</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ED0F2A-04A9-4560-AEE4-C7EC0C47C1C5}"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401141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Ask what are the 4 compents and animate</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BAC71-53DD-430A-83AE-B0E92D7D35B7}"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116159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817F82B-1A38-4C5F-89E9-899D15DDFB97}" type="slidenum">
              <a:rPr lang="ar-SA"/>
              <a:pPr/>
              <a:t>13</a:t>
            </a:fld>
            <a:endParaRPr lang="en-US"/>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16046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DA026FA-A343-4EE6-91C6-C969EA440742}" type="slidenum">
              <a:rPr lang="ar-SA"/>
              <a:pPr/>
              <a:t>19</a:t>
            </a:fld>
            <a:endParaRPr lang="en-US"/>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019782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radswiki.net/main/index.php?title=File:Transposition-of-great-vessels-101.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470025"/>
          </a:xfrm>
        </p:spPr>
        <p:txBody>
          <a:bodyPr>
            <a:normAutofit fontScale="90000"/>
          </a:bodyPr>
          <a:lstStyle/>
          <a:p>
            <a:pPr algn="l"/>
            <a:r>
              <a:rPr lang="en-US" sz="5300" b="1" dirty="0">
                <a:latin typeface="Alegreya Sans SC" panose="00000500000000000000" pitchFamily="2" charset="0"/>
              </a:rPr>
              <a:t>Cyanotic </a:t>
            </a:r>
            <a:r>
              <a:rPr lang="en-US" sz="5300" b="1" dirty="0" smtClean="0">
                <a:latin typeface="Alegreya Sans SC" panose="00000500000000000000" pitchFamily="2" charset="0"/>
              </a:rPr>
              <a:t>congenital</a:t>
            </a:r>
            <a:br>
              <a:rPr lang="en-US" sz="5300" b="1" dirty="0" smtClean="0">
                <a:latin typeface="Alegreya Sans SC" panose="00000500000000000000" pitchFamily="2" charset="0"/>
              </a:rPr>
            </a:br>
            <a:r>
              <a:rPr lang="en-US" sz="5300" b="1" dirty="0" smtClean="0">
                <a:latin typeface="Alegreya Sans SC" panose="00000500000000000000" pitchFamily="2" charset="0"/>
              </a:rPr>
              <a:t>heart </a:t>
            </a:r>
            <a:r>
              <a:rPr lang="en-US" sz="5300" b="1" dirty="0">
                <a:latin typeface="Alegreya Sans SC" panose="00000500000000000000" pitchFamily="2" charset="0"/>
              </a:rPr>
              <a:t>disease </a:t>
            </a:r>
            <a:br>
              <a:rPr lang="en-US" sz="5300" b="1" dirty="0">
                <a:latin typeface="Alegreya Sans SC" panose="00000500000000000000" pitchFamily="2" charset="0"/>
              </a:rPr>
            </a:br>
            <a:r>
              <a:rPr lang="en-US" sz="2000" b="1" dirty="0">
                <a:latin typeface="Alegreya Sans SC" panose="00000500000000000000" pitchFamily="2" charset="0"/>
              </a:rPr>
              <a:t>BY MBBSPPT.COM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legreya Sans SC" panose="00000500000000000000" pitchFamily="2" charset="0"/>
              </a:rPr>
              <a:t>Associated defects</a:t>
            </a:r>
          </a:p>
        </p:txBody>
      </p:sp>
      <p:sp>
        <p:nvSpPr>
          <p:cNvPr id="3" name="Content Placeholder 2"/>
          <p:cNvSpPr>
            <a:spLocks noGrp="1"/>
          </p:cNvSpPr>
          <p:nvPr>
            <p:ph idx="1"/>
          </p:nvPr>
        </p:nvSpPr>
        <p:spPr>
          <a:xfrm>
            <a:off x="685800" y="1600200"/>
            <a:ext cx="8229600" cy="4525963"/>
          </a:xfrm>
        </p:spPr>
        <p:txBody>
          <a:bodyPr>
            <a:normAutofit/>
          </a:bodyPr>
          <a:lstStyle/>
          <a:p>
            <a:r>
              <a:rPr lang="en-US" sz="2800" dirty="0">
                <a:latin typeface="Alegreya Sans SC" panose="00000500000000000000" pitchFamily="2" charset="0"/>
              </a:rPr>
              <a:t>Rt sided aortic arch 25% cases</a:t>
            </a:r>
          </a:p>
          <a:p>
            <a:r>
              <a:rPr lang="en-US" sz="2800" dirty="0">
                <a:latin typeface="Alegreya Sans SC" panose="00000500000000000000" pitchFamily="2" charset="0"/>
              </a:rPr>
              <a:t>Anomalous origin of coronary art. 2-10% cases</a:t>
            </a:r>
          </a:p>
          <a:p>
            <a:r>
              <a:rPr lang="en-US" sz="2800" dirty="0">
                <a:latin typeface="Alegreya Sans SC" panose="00000500000000000000" pitchFamily="2" charset="0"/>
              </a:rPr>
              <a:t>ASD 15% cases </a:t>
            </a:r>
          </a:p>
          <a:p>
            <a:r>
              <a:rPr lang="en-US" sz="2800" dirty="0">
                <a:latin typeface="Alegreya Sans SC" panose="00000500000000000000" pitchFamily="2" charset="0"/>
              </a:rPr>
              <a:t>Two variants : </a:t>
            </a:r>
            <a:r>
              <a:rPr lang="en-US" sz="2800" dirty="0" err="1">
                <a:latin typeface="Alegreya Sans SC" panose="00000500000000000000" pitchFamily="2" charset="0"/>
              </a:rPr>
              <a:t>pentalogy</a:t>
            </a:r>
            <a:r>
              <a:rPr lang="en-US" sz="2800" dirty="0">
                <a:latin typeface="Alegreya Sans SC" panose="00000500000000000000" pitchFamily="2" charset="0"/>
              </a:rPr>
              <a:t> and </a:t>
            </a:r>
            <a:r>
              <a:rPr lang="en-US" sz="2800" dirty="0" err="1">
                <a:latin typeface="Alegreya Sans SC" panose="00000500000000000000" pitchFamily="2" charset="0"/>
              </a:rPr>
              <a:t>triology</a:t>
            </a:r>
            <a:r>
              <a:rPr lang="en-US" sz="2800" dirty="0">
                <a:latin typeface="Alegreya Sans SC" panose="00000500000000000000" pitchFamily="2" charset="0"/>
              </a:rPr>
              <a:t> of Fallot</a:t>
            </a:r>
          </a:p>
          <a:p>
            <a:r>
              <a:rPr lang="en-US" sz="2800" dirty="0">
                <a:latin typeface="Alegreya Sans SC" panose="00000500000000000000" pitchFamily="2" charset="0"/>
              </a:rPr>
              <a:t>Pulmonary atresia or bicuspid valve</a:t>
            </a:r>
          </a:p>
          <a:p>
            <a:r>
              <a:rPr lang="en-US" sz="2800" dirty="0">
                <a:latin typeface="Alegreya Sans SC" panose="00000500000000000000" pitchFamily="2" charset="0"/>
              </a:rPr>
              <a:t>Systemic collaterals or PDA in severe obstruction</a:t>
            </a:r>
          </a:p>
          <a:p>
            <a:r>
              <a:rPr lang="en-US" sz="2800" dirty="0">
                <a:latin typeface="Alegreya Sans SC" panose="00000500000000000000" pitchFamily="2" charset="0"/>
              </a:rPr>
              <a:t>Hypo plastic pulmonary art. or branches</a:t>
            </a:r>
          </a:p>
          <a:p>
            <a:endParaRPr lang="en-US" sz="2800" dirty="0">
              <a:latin typeface="Alegreya Sans SC" panose="000005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43804" y="480219"/>
            <a:ext cx="8162925" cy="762000"/>
          </a:xfrm>
        </p:spPr>
        <p:txBody>
          <a:bodyPr>
            <a:normAutofit/>
          </a:bodyPr>
          <a:lstStyle/>
          <a:p>
            <a:pPr eaLnBrk="1" hangingPunct="1"/>
            <a:r>
              <a:rPr lang="en-US" b="1" dirty="0">
                <a:latin typeface="Alegreya Sans SC" panose="00000500000000000000" pitchFamily="2" charset="0"/>
              </a:rPr>
              <a:t>TOF- </a:t>
            </a:r>
            <a:r>
              <a:rPr lang="en-US" b="1" dirty="0" err="1">
                <a:latin typeface="Alegreya Sans SC" panose="00000500000000000000" pitchFamily="2" charset="0"/>
              </a:rPr>
              <a:t>hemodynamics</a:t>
            </a:r>
            <a:endParaRPr lang="en-US" b="1" dirty="0">
              <a:latin typeface="Alegreya Sans SC" panose="00000500000000000000" pitchFamily="2" charset="0"/>
            </a:endParaRPr>
          </a:p>
        </p:txBody>
      </p:sp>
      <p:sp>
        <p:nvSpPr>
          <p:cNvPr id="10243" name="Rectangle 4"/>
          <p:cNvSpPr>
            <a:spLocks noGrp="1" noChangeArrowheads="1"/>
          </p:cNvSpPr>
          <p:nvPr>
            <p:ph idx="1"/>
          </p:nvPr>
        </p:nvSpPr>
        <p:spPr>
          <a:xfrm>
            <a:off x="685800" y="1371600"/>
            <a:ext cx="8229600" cy="4525963"/>
          </a:xfrm>
          <a:noFill/>
        </p:spPr>
        <p:txBody>
          <a:bodyPr>
            <a:noAutofit/>
          </a:bodyPr>
          <a:lstStyle/>
          <a:p>
            <a:r>
              <a:rPr lang="en-US" sz="2800" dirty="0" smtClean="0">
                <a:latin typeface="Alegreya Sans SC" panose="00000500000000000000" pitchFamily="2" charset="0"/>
              </a:rPr>
              <a:t>Pulmonary </a:t>
            </a:r>
            <a:r>
              <a:rPr lang="en-US" sz="2800" dirty="0">
                <a:latin typeface="Alegreya Sans SC" panose="00000500000000000000" pitchFamily="2" charset="0"/>
              </a:rPr>
              <a:t>stenosis-concentric RV hypertrophy without cardiac enlargement &amp; increase in RV pressure</a:t>
            </a:r>
          </a:p>
          <a:p>
            <a:pPr eaLnBrk="1" hangingPunct="1"/>
            <a:r>
              <a:rPr lang="en-US" sz="2800" dirty="0">
                <a:latin typeface="Alegreya Sans SC" panose="00000500000000000000" pitchFamily="2" charset="0"/>
              </a:rPr>
              <a:t>Increase in RV pressure- leads R-L shunt</a:t>
            </a:r>
          </a:p>
          <a:p>
            <a:pPr eaLnBrk="1" hangingPunct="1"/>
            <a:r>
              <a:rPr lang="en-US" sz="2800" dirty="0">
                <a:latin typeface="Alegreya Sans SC" panose="00000500000000000000" pitchFamily="2" charset="0"/>
              </a:rPr>
              <a:t>Once RV &amp;LV pressure equals ,increasing severity of </a:t>
            </a:r>
            <a:r>
              <a:rPr lang="en-US" sz="2800" dirty="0" err="1">
                <a:latin typeface="Alegreya Sans SC" panose="00000500000000000000" pitchFamily="2" charset="0"/>
              </a:rPr>
              <a:t>pulmonic</a:t>
            </a:r>
            <a:r>
              <a:rPr lang="en-US" sz="2800" dirty="0">
                <a:latin typeface="Alegreya Sans SC" panose="00000500000000000000" pitchFamily="2" charset="0"/>
              </a:rPr>
              <a:t> stenosis reduce </a:t>
            </a:r>
            <a:r>
              <a:rPr lang="en-US" sz="2800" dirty="0" err="1">
                <a:latin typeface="Alegreya Sans SC" panose="00000500000000000000" pitchFamily="2" charset="0"/>
              </a:rPr>
              <a:t>pulm</a:t>
            </a:r>
            <a:r>
              <a:rPr lang="en-US" sz="2800" dirty="0">
                <a:latin typeface="Alegreya Sans SC" panose="00000500000000000000" pitchFamily="2" charset="0"/>
              </a:rPr>
              <a:t>. blood flow</a:t>
            </a:r>
          </a:p>
          <a:p>
            <a:pPr eaLnBrk="1" hangingPunct="1"/>
            <a:r>
              <a:rPr lang="en-US" sz="2800" dirty="0">
                <a:latin typeface="Alegreya Sans SC" panose="00000500000000000000" pitchFamily="2" charset="0"/>
              </a:rPr>
              <a:t>VSD-silent</a:t>
            </a:r>
          </a:p>
          <a:p>
            <a:pPr eaLnBrk="1" hangingPunct="1"/>
            <a:r>
              <a:rPr lang="en-US" sz="2800" dirty="0">
                <a:latin typeface="Alegreya Sans SC" panose="00000500000000000000" pitchFamily="2" charset="0"/>
              </a:rPr>
              <a:t>Flow across the pulmonary stenosis – ejection systolic murmur</a:t>
            </a:r>
          </a:p>
          <a:p>
            <a:pPr eaLnBrk="1" hangingPunct="1"/>
            <a:r>
              <a:rPr lang="en-US" sz="2800" dirty="0">
                <a:latin typeface="Alegreya Sans SC" panose="00000500000000000000" pitchFamily="2" charset="0"/>
              </a:rPr>
              <a:t>Acyanotic  Vs cyanotic  Fallot </a:t>
            </a:r>
          </a:p>
        </p:txBody>
      </p:sp>
      <p:sp>
        <p:nvSpPr>
          <p:cNvPr id="10244" name="Rectangle 8"/>
          <p:cNvSpPr>
            <a:spLocks noChangeArrowheads="1"/>
          </p:cNvSpPr>
          <p:nvPr/>
        </p:nvSpPr>
        <p:spPr bwMode="auto">
          <a:xfrm>
            <a:off x="4348163" y="3078163"/>
            <a:ext cx="184150" cy="701675"/>
          </a:xfrm>
          <a:prstGeom prst="rect">
            <a:avLst/>
          </a:prstGeom>
          <a:noFill/>
          <a:ln w="9525">
            <a:noFill/>
            <a:miter lim="800000"/>
            <a:headEnd/>
            <a:tailEnd/>
          </a:ln>
        </p:spPr>
        <p:txBody>
          <a:bodyPr wrap="none">
            <a:spAutoFit/>
          </a:bodyPr>
          <a:lstStyle/>
          <a:p>
            <a:endParaRPr lang="en-IN" sz="400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43804" y="914400"/>
            <a:ext cx="8229600" cy="4472782"/>
          </a:xfrm>
        </p:spPr>
        <p:txBody>
          <a:bodyPr>
            <a:noAutofit/>
          </a:bodyPr>
          <a:lstStyle/>
          <a:p>
            <a:pPr eaLnBrk="1" hangingPunct="1">
              <a:lnSpc>
                <a:spcPct val="90000"/>
              </a:lnSpc>
            </a:pPr>
            <a:endParaRPr lang="en-US" sz="2800" dirty="0">
              <a:latin typeface="Alegreya Sans SC" panose="00000500000000000000" pitchFamily="2" charset="0"/>
            </a:endParaRPr>
          </a:p>
          <a:p>
            <a:pPr eaLnBrk="1" hangingPunct="1">
              <a:lnSpc>
                <a:spcPct val="90000"/>
              </a:lnSpc>
            </a:pPr>
            <a:r>
              <a:rPr lang="en-US" sz="2800" dirty="0">
                <a:latin typeface="Alegreya Sans SC" panose="00000500000000000000" pitchFamily="2" charset="0"/>
              </a:rPr>
              <a:t>The more severe PS –The shorter the ejection systolic murmur and more the cyanosis</a:t>
            </a:r>
          </a:p>
          <a:p>
            <a:pPr eaLnBrk="1" hangingPunct="1">
              <a:lnSpc>
                <a:spcPct val="90000"/>
              </a:lnSpc>
            </a:pPr>
            <a:r>
              <a:rPr lang="en-US" sz="2800" dirty="0">
                <a:latin typeface="Alegreya Sans SC" panose="00000500000000000000" pitchFamily="2" charset="0"/>
              </a:rPr>
              <a:t>The VSD of TOF  is always large-effectively decompress RV and so CCF never occurs in TOF</a:t>
            </a:r>
          </a:p>
          <a:p>
            <a:pPr eaLnBrk="1" hangingPunct="1">
              <a:lnSpc>
                <a:spcPct val="90000"/>
              </a:lnSpc>
            </a:pPr>
            <a:r>
              <a:rPr lang="en-US" sz="2800" b="1" dirty="0">
                <a:latin typeface="Alegreya Sans SC" panose="00000500000000000000" pitchFamily="2" charset="0"/>
              </a:rPr>
              <a:t>Exceptions-</a:t>
            </a:r>
            <a:r>
              <a:rPr lang="en-US" sz="2800" b="1" dirty="0" err="1">
                <a:latin typeface="Alegreya Sans SC" panose="00000500000000000000" pitchFamily="2" charset="0"/>
              </a:rPr>
              <a:t>anemia,infective</a:t>
            </a:r>
            <a:r>
              <a:rPr lang="en-US" sz="2800" b="1" dirty="0">
                <a:latin typeface="Alegreya Sans SC" panose="00000500000000000000" pitchFamily="2" charset="0"/>
              </a:rPr>
              <a:t> endocarditis, systemic HT ,Myocarditis ,associated   AR,PR ,post shunt surgery, collaterals formations, pink </a:t>
            </a:r>
            <a:r>
              <a:rPr lang="en-US" sz="2800" b="1" dirty="0" err="1" smtClean="0">
                <a:latin typeface="Alegreya Sans SC" panose="00000500000000000000" pitchFamily="2" charset="0"/>
              </a:rPr>
              <a:t>Fallot</a:t>
            </a:r>
            <a:endParaRPr lang="en-US" sz="2800" b="1" u="sng" dirty="0">
              <a:latin typeface="Alegreya Sans SC" panose="00000500000000000000" pitchFamily="2" charset="0"/>
            </a:endParaRPr>
          </a:p>
          <a:p>
            <a:pPr eaLnBrk="1" hangingPunct="1">
              <a:lnSpc>
                <a:spcPct val="90000"/>
              </a:lnSpc>
              <a:buNone/>
            </a:pPr>
            <a:r>
              <a:rPr lang="en-US" sz="2800" b="1" u="sng" dirty="0">
                <a:latin typeface="Alegreya Sans SC" panose="00000500000000000000" pitchFamily="2" charset="0"/>
              </a:rPr>
              <a:t>Compensatory mechanism  to relieve hypoxia</a:t>
            </a:r>
          </a:p>
          <a:p>
            <a:pPr eaLnBrk="1" hangingPunct="1">
              <a:lnSpc>
                <a:spcPct val="90000"/>
              </a:lnSpc>
            </a:pPr>
            <a:r>
              <a:rPr lang="en-US" sz="2800" dirty="0">
                <a:latin typeface="Alegreya Sans SC" panose="00000500000000000000" pitchFamily="2" charset="0"/>
              </a:rPr>
              <a:t>Polycythemia</a:t>
            </a:r>
          </a:p>
          <a:p>
            <a:pPr eaLnBrk="1" hangingPunct="1">
              <a:lnSpc>
                <a:spcPct val="90000"/>
              </a:lnSpc>
            </a:pPr>
            <a:r>
              <a:rPr lang="en-US" sz="2800" dirty="0">
                <a:latin typeface="Alegreya Sans SC" panose="00000500000000000000" pitchFamily="2" charset="0"/>
              </a:rPr>
              <a:t>Pulmonary  to systemic collaterals</a:t>
            </a:r>
          </a:p>
          <a:p>
            <a:pPr eaLnBrk="1" hangingPunct="1">
              <a:lnSpc>
                <a:spcPct val="90000"/>
              </a:lnSpc>
            </a:pPr>
            <a:r>
              <a:rPr lang="en-US" sz="2800" dirty="0">
                <a:latin typeface="Alegreya Sans SC" panose="00000500000000000000" pitchFamily="2" charset="0"/>
              </a:rPr>
              <a:t>Persistent  PDA</a:t>
            </a:r>
          </a:p>
          <a:p>
            <a:pPr eaLnBrk="1" hangingPunct="1">
              <a:lnSpc>
                <a:spcPct val="90000"/>
              </a:lnSpc>
            </a:pPr>
            <a:endParaRPr lang="en-US" sz="2800" dirty="0">
              <a:latin typeface="Alegreya Sans SC" panose="00000500000000000000" pitchFamily="2" charset="0"/>
            </a:endParaRPr>
          </a:p>
          <a:p>
            <a:pPr eaLnBrk="1" hangingPunct="1">
              <a:lnSpc>
                <a:spcPct val="90000"/>
              </a:lnSpc>
              <a:buFont typeface="Wingdings" pitchFamily="2" charset="2"/>
              <a:buNone/>
            </a:pPr>
            <a:endParaRPr lang="en-US" sz="2800" dirty="0">
              <a:latin typeface="Alegreya Sans SC" panose="00000500000000000000" pitchFamily="2" charset="0"/>
            </a:endParaRPr>
          </a:p>
        </p:txBody>
      </p:sp>
      <p:sp>
        <p:nvSpPr>
          <p:cNvPr id="5" name="Rectangle 2"/>
          <p:cNvSpPr>
            <a:spLocks noGrp="1" noChangeArrowheads="1"/>
          </p:cNvSpPr>
          <p:nvPr>
            <p:ph type="title"/>
          </p:nvPr>
        </p:nvSpPr>
        <p:spPr>
          <a:xfrm>
            <a:off x="543804" y="480219"/>
            <a:ext cx="8162925" cy="762000"/>
          </a:xfrm>
        </p:spPr>
        <p:txBody>
          <a:bodyPr>
            <a:normAutofit/>
          </a:bodyPr>
          <a:lstStyle/>
          <a:p>
            <a:pPr eaLnBrk="1" hangingPunct="1"/>
            <a:r>
              <a:rPr lang="en-US" b="1" dirty="0">
                <a:latin typeface="Alegreya Sans SC" panose="00000500000000000000" pitchFamily="2" charset="0"/>
              </a:rPr>
              <a:t>TOF- </a:t>
            </a:r>
            <a:r>
              <a:rPr lang="en-US" b="1" dirty="0" err="1">
                <a:latin typeface="Alegreya Sans SC" panose="00000500000000000000" pitchFamily="2" charset="0"/>
              </a:rPr>
              <a:t>hemodynamics</a:t>
            </a:r>
            <a:endParaRPr lang="en-US" b="1" dirty="0">
              <a:latin typeface="Alegreya Sans SC" panose="000005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609600"/>
            <a:ext cx="7772400" cy="533400"/>
          </a:xfrm>
        </p:spPr>
        <p:txBody>
          <a:bodyPr>
            <a:noAutofit/>
          </a:bodyPr>
          <a:lstStyle/>
          <a:p>
            <a:pPr algn="ctr" eaLnBrk="1" hangingPunct="1">
              <a:defRPr/>
            </a:pPr>
            <a:r>
              <a:rPr lang="en-US" b="1" dirty="0">
                <a:latin typeface="Alegreya Sans SC" panose="00000500000000000000" pitchFamily="2" charset="0"/>
              </a:rPr>
              <a:t>Tetralogy of Fallot</a:t>
            </a:r>
          </a:p>
        </p:txBody>
      </p:sp>
      <p:sp>
        <p:nvSpPr>
          <p:cNvPr id="20483" name="Rectangle 3"/>
          <p:cNvSpPr>
            <a:spLocks noGrp="1" noChangeArrowheads="1"/>
          </p:cNvSpPr>
          <p:nvPr>
            <p:ph idx="1"/>
          </p:nvPr>
        </p:nvSpPr>
        <p:spPr>
          <a:xfrm>
            <a:off x="990600" y="1295400"/>
            <a:ext cx="7772400" cy="5105400"/>
          </a:xfrm>
        </p:spPr>
        <p:txBody>
          <a:bodyPr>
            <a:noAutofit/>
          </a:bodyPr>
          <a:lstStyle/>
          <a:p>
            <a:pPr>
              <a:defRPr/>
            </a:pPr>
            <a:r>
              <a:rPr lang="en-US" sz="2800" dirty="0" smtClean="0">
                <a:latin typeface="Alegreya Sans SC" panose="00000500000000000000" pitchFamily="2" charset="0"/>
              </a:rPr>
              <a:t>Physical </a:t>
            </a:r>
            <a:r>
              <a:rPr lang="en-US" sz="2800" dirty="0">
                <a:latin typeface="Alegreya Sans SC" panose="00000500000000000000" pitchFamily="2" charset="0"/>
              </a:rPr>
              <a:t>examination: </a:t>
            </a:r>
          </a:p>
          <a:p>
            <a:pPr lvl="1" eaLnBrk="1" hangingPunct="1">
              <a:defRPr/>
            </a:pPr>
            <a:r>
              <a:rPr lang="en-US" dirty="0">
                <a:latin typeface="Alegreya Sans SC" panose="00000500000000000000" pitchFamily="2" charset="0"/>
              </a:rPr>
              <a:t>Single accent. S2</a:t>
            </a:r>
          </a:p>
          <a:p>
            <a:pPr lvl="1" eaLnBrk="1" hangingPunct="1">
              <a:defRPr/>
            </a:pPr>
            <a:r>
              <a:rPr lang="en-US" dirty="0">
                <a:latin typeface="Alegreya Sans SC" panose="00000500000000000000" pitchFamily="2" charset="0"/>
              </a:rPr>
              <a:t>ESM at left 2</a:t>
            </a:r>
            <a:r>
              <a:rPr lang="en-US" baseline="30000" dirty="0">
                <a:latin typeface="Alegreya Sans SC" panose="00000500000000000000" pitchFamily="2" charset="0"/>
              </a:rPr>
              <a:t>nd</a:t>
            </a:r>
            <a:r>
              <a:rPr lang="en-US" dirty="0">
                <a:latin typeface="Alegreya Sans SC" panose="00000500000000000000" pitchFamily="2" charset="0"/>
              </a:rPr>
              <a:t> 3</a:t>
            </a:r>
            <a:r>
              <a:rPr lang="en-US" baseline="30000" dirty="0">
                <a:latin typeface="Alegreya Sans SC" panose="00000500000000000000" pitchFamily="2" charset="0"/>
              </a:rPr>
              <a:t>rd</a:t>
            </a:r>
            <a:r>
              <a:rPr lang="en-US" dirty="0">
                <a:latin typeface="Alegreya Sans SC" panose="00000500000000000000" pitchFamily="2" charset="0"/>
              </a:rPr>
              <a:t> I.C.S.</a:t>
            </a:r>
          </a:p>
          <a:p>
            <a:pPr lvl="1" eaLnBrk="1" hangingPunct="1">
              <a:defRPr/>
            </a:pPr>
            <a:r>
              <a:rPr lang="en-US" dirty="0">
                <a:latin typeface="Alegreya Sans SC" panose="00000500000000000000" pitchFamily="2" charset="0"/>
              </a:rPr>
              <a:t>Postoperative patients: continues shunt murmur, early diastolic murmur of PR (graham steel</a:t>
            </a:r>
            <a:r>
              <a:rPr lang="en-US" dirty="0" smtClean="0">
                <a:latin typeface="Alegreya Sans SC" panose="00000500000000000000" pitchFamily="2" charset="0"/>
              </a:rPr>
              <a:t>)</a:t>
            </a:r>
            <a:endParaRPr lang="en-US" sz="2800" dirty="0">
              <a:latin typeface="Alegreya Sans SC" panose="00000500000000000000" pitchFamily="2" charset="0"/>
            </a:endParaRPr>
          </a:p>
          <a:p>
            <a:pPr eaLnBrk="1" hangingPunct="1">
              <a:defRPr/>
            </a:pPr>
            <a:r>
              <a:rPr lang="en-US" sz="2800" dirty="0">
                <a:latin typeface="Alegreya Sans SC" panose="00000500000000000000" pitchFamily="2" charset="0"/>
              </a:rPr>
              <a:t>CXR:   CTR normal initially</a:t>
            </a:r>
          </a:p>
          <a:p>
            <a:pPr eaLnBrk="1" hangingPunct="1">
              <a:buNone/>
              <a:defRPr/>
            </a:pPr>
            <a:r>
              <a:rPr lang="en-US" sz="2800" dirty="0">
                <a:latin typeface="Alegreya Sans SC" panose="00000500000000000000" pitchFamily="2" charset="0"/>
              </a:rPr>
              <a:t>                  Later boot shaped heart</a:t>
            </a:r>
          </a:p>
          <a:p>
            <a:pPr lvl="1" eaLnBrk="1" hangingPunct="1">
              <a:buFont typeface="Wingdings" pitchFamily="2" charset="2"/>
              <a:buNone/>
              <a:defRPr/>
            </a:pPr>
            <a:r>
              <a:rPr lang="en-US" dirty="0">
                <a:latin typeface="Alegreya Sans SC" panose="00000500000000000000" pitchFamily="2" charset="0"/>
              </a:rPr>
              <a:t>               Decrease </a:t>
            </a:r>
            <a:r>
              <a:rPr lang="en-US" dirty="0" smtClean="0">
                <a:latin typeface="Alegreya Sans SC" panose="00000500000000000000" pitchFamily="2" charset="0"/>
              </a:rPr>
              <a:t>PVM</a:t>
            </a:r>
            <a:endParaRPr lang="en-US" sz="2800" dirty="0">
              <a:latin typeface="Alegreya Sans SC" panose="00000500000000000000" pitchFamily="2" charset="0"/>
            </a:endParaRPr>
          </a:p>
          <a:p>
            <a:pPr eaLnBrk="1" hangingPunct="1">
              <a:defRPr/>
            </a:pPr>
            <a:r>
              <a:rPr lang="en-US" sz="2800" dirty="0">
                <a:latin typeface="Alegreya Sans SC" panose="00000500000000000000" pitchFamily="2" charset="0"/>
              </a:rPr>
              <a:t>ECG:  RVH </a:t>
            </a:r>
          </a:p>
        </p:txBody>
      </p:sp>
    </p:spTree>
  </p:cSld>
  <p:clrMapOvr>
    <a:masterClrMapping/>
  </p:clrMapOvr>
  <p:transition spd="slow">
    <p:diamond/>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457200"/>
            <a:ext cx="8162925" cy="762000"/>
          </a:xfrm>
        </p:spPr>
        <p:txBody>
          <a:bodyPr>
            <a:normAutofit/>
          </a:bodyPr>
          <a:lstStyle/>
          <a:p>
            <a:pPr eaLnBrk="1" hangingPunct="1"/>
            <a:r>
              <a:rPr lang="en-US" b="1" dirty="0">
                <a:latin typeface="Alegreya Sans SC" panose="00000500000000000000" pitchFamily="2" charset="0"/>
              </a:rPr>
              <a:t>TOF- Clinical features</a:t>
            </a:r>
          </a:p>
        </p:txBody>
      </p:sp>
      <p:sp>
        <p:nvSpPr>
          <p:cNvPr id="12291" name="Rectangle 3"/>
          <p:cNvSpPr>
            <a:spLocks noGrp="1" noChangeArrowheads="1"/>
          </p:cNvSpPr>
          <p:nvPr>
            <p:ph idx="1"/>
          </p:nvPr>
        </p:nvSpPr>
        <p:spPr>
          <a:xfrm>
            <a:off x="690562" y="1223211"/>
            <a:ext cx="7848600" cy="4525963"/>
          </a:xfrm>
        </p:spPr>
        <p:txBody>
          <a:bodyPr>
            <a:normAutofit fontScale="92500"/>
          </a:bodyPr>
          <a:lstStyle/>
          <a:p>
            <a:pPr eaLnBrk="1" hangingPunct="1"/>
            <a:r>
              <a:rPr lang="en-US" sz="2800" dirty="0">
                <a:latin typeface="Alegreya Sans SC" panose="00000500000000000000" pitchFamily="2" charset="0"/>
              </a:rPr>
              <a:t>Anoxic spells-paroxysmal attack of </a:t>
            </a:r>
            <a:r>
              <a:rPr lang="en-US" sz="2800" dirty="0" err="1">
                <a:latin typeface="Alegreya Sans SC" panose="00000500000000000000" pitchFamily="2" charset="0"/>
              </a:rPr>
              <a:t>dyspnea</a:t>
            </a:r>
            <a:r>
              <a:rPr lang="en-US" sz="2800" dirty="0">
                <a:latin typeface="Alegreya Sans SC" panose="00000500000000000000" pitchFamily="2" charset="0"/>
              </a:rPr>
              <a:t> any time after birth</a:t>
            </a:r>
          </a:p>
          <a:p>
            <a:pPr eaLnBrk="1" hangingPunct="1"/>
            <a:r>
              <a:rPr lang="en-US" sz="2800" dirty="0">
                <a:latin typeface="Alegreya Sans SC" panose="00000500000000000000" pitchFamily="2" charset="0"/>
              </a:rPr>
              <a:t>Cyanosis-since birth or may present some yrs after</a:t>
            </a:r>
          </a:p>
          <a:p>
            <a:pPr eaLnBrk="1" hangingPunct="1"/>
            <a:r>
              <a:rPr lang="en-US" sz="2800" dirty="0">
                <a:latin typeface="Alegreya Sans SC" panose="00000500000000000000" pitchFamily="2" charset="0"/>
              </a:rPr>
              <a:t>Commonest presentation-</a:t>
            </a:r>
            <a:r>
              <a:rPr lang="en-US" sz="2800" dirty="0" err="1">
                <a:latin typeface="Alegreya Sans SC" panose="00000500000000000000" pitchFamily="2" charset="0"/>
              </a:rPr>
              <a:t>dyspnoea</a:t>
            </a:r>
            <a:r>
              <a:rPr lang="en-US" sz="2800" dirty="0">
                <a:latin typeface="Alegreya Sans SC" panose="00000500000000000000" pitchFamily="2" charset="0"/>
              </a:rPr>
              <a:t> on exertion and exercise intolerance/syncope--- relieved  by squatting position</a:t>
            </a:r>
          </a:p>
          <a:p>
            <a:pPr eaLnBrk="1" hangingPunct="1"/>
            <a:r>
              <a:rPr lang="en-US" sz="2800" dirty="0">
                <a:latin typeface="Alegreya Sans SC" panose="00000500000000000000" pitchFamily="2" charset="0"/>
              </a:rPr>
              <a:t>Anoxic spells occur predominantly after waking up or following exertion-starts crying, dyspneic, may loose consciousness, convulsion may occur.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533400"/>
            <a:ext cx="8162925" cy="762000"/>
          </a:xfrm>
        </p:spPr>
        <p:txBody>
          <a:bodyPr>
            <a:normAutofit/>
          </a:bodyPr>
          <a:lstStyle/>
          <a:p>
            <a:pPr eaLnBrk="1" hangingPunct="1"/>
            <a:r>
              <a:rPr lang="en-US" b="1" dirty="0">
                <a:latin typeface="Alegreya Sans SC" panose="00000500000000000000" pitchFamily="2" charset="0"/>
              </a:rPr>
              <a:t>TOF- Clinical features</a:t>
            </a:r>
          </a:p>
        </p:txBody>
      </p:sp>
      <p:sp>
        <p:nvSpPr>
          <p:cNvPr id="13315" name="Rectangle 3"/>
          <p:cNvSpPr>
            <a:spLocks noGrp="1" noChangeArrowheads="1"/>
          </p:cNvSpPr>
          <p:nvPr>
            <p:ph idx="1"/>
          </p:nvPr>
        </p:nvSpPr>
        <p:spPr>
          <a:xfrm>
            <a:off x="914400" y="914400"/>
            <a:ext cx="7620000" cy="4525963"/>
          </a:xfrm>
        </p:spPr>
        <p:txBody>
          <a:bodyPr/>
          <a:lstStyle/>
          <a:p>
            <a:pPr eaLnBrk="1" hangingPunct="1">
              <a:lnSpc>
                <a:spcPct val="90000"/>
              </a:lnSpc>
            </a:pPr>
            <a:endParaRPr lang="en-US" dirty="0">
              <a:latin typeface="Alegreya Sans SC" panose="00000500000000000000" pitchFamily="2" charset="0"/>
            </a:endParaRPr>
          </a:p>
          <a:p>
            <a:pPr eaLnBrk="1" hangingPunct="1">
              <a:lnSpc>
                <a:spcPct val="90000"/>
              </a:lnSpc>
            </a:pPr>
            <a:r>
              <a:rPr lang="en-US" dirty="0">
                <a:latin typeface="Alegreya Sans SC" panose="00000500000000000000" pitchFamily="2" charset="0"/>
              </a:rPr>
              <a:t> </a:t>
            </a:r>
            <a:r>
              <a:rPr lang="en-US" sz="2800" dirty="0">
                <a:latin typeface="Alegreya Sans SC" panose="00000500000000000000" pitchFamily="2" charset="0"/>
              </a:rPr>
              <a:t>Cyanosis, clubbing, slightly prominent  ‘a’ waves</a:t>
            </a:r>
          </a:p>
          <a:p>
            <a:pPr eaLnBrk="1" hangingPunct="1">
              <a:lnSpc>
                <a:spcPct val="90000"/>
              </a:lnSpc>
            </a:pPr>
            <a:r>
              <a:rPr lang="en-US" sz="2800" dirty="0">
                <a:latin typeface="Alegreya Sans SC" panose="00000500000000000000" pitchFamily="2" charset="0"/>
              </a:rPr>
              <a:t>ECG-right axis deviation with RV hypertrophy. ‘T’ waves usually inverted in right precordial leads.</a:t>
            </a:r>
          </a:p>
          <a:p>
            <a:pPr eaLnBrk="1" hangingPunct="1">
              <a:lnSpc>
                <a:spcPct val="90000"/>
              </a:lnSpc>
            </a:pPr>
            <a:r>
              <a:rPr lang="en-US" sz="2800" dirty="0" err="1">
                <a:latin typeface="Alegreya Sans SC" panose="00000500000000000000" pitchFamily="2" charset="0"/>
              </a:rPr>
              <a:t>CxR</a:t>
            </a:r>
            <a:r>
              <a:rPr lang="en-US" sz="2800" dirty="0">
                <a:latin typeface="Alegreya Sans SC" panose="00000500000000000000" pitchFamily="2" charset="0"/>
              </a:rPr>
              <a:t>-N sized heart with upturned apex .</a:t>
            </a:r>
          </a:p>
          <a:p>
            <a:pPr eaLnBrk="1" hangingPunct="1">
              <a:lnSpc>
                <a:spcPct val="90000"/>
              </a:lnSpc>
              <a:buFont typeface="Wingdings" pitchFamily="2" charset="2"/>
              <a:buNone/>
            </a:pPr>
            <a:r>
              <a:rPr lang="en-US" sz="2800" dirty="0">
                <a:latin typeface="Alegreya Sans SC" panose="00000500000000000000" pitchFamily="2" charset="0"/>
              </a:rPr>
              <a:t>    </a:t>
            </a:r>
            <a:r>
              <a:rPr lang="en-US" sz="2800" dirty="0" err="1">
                <a:latin typeface="Alegreya Sans SC" panose="00000500000000000000" pitchFamily="2" charset="0"/>
              </a:rPr>
              <a:t>Oligemic</a:t>
            </a:r>
            <a:r>
              <a:rPr lang="en-US" sz="2800" dirty="0">
                <a:latin typeface="Alegreya Sans SC" panose="00000500000000000000" pitchFamily="2" charset="0"/>
              </a:rPr>
              <a:t> lung fields. Absence of main pulmonary artery  segment-boot shaped or “</a:t>
            </a:r>
            <a:r>
              <a:rPr lang="en-US" sz="2800" dirty="0" err="1">
                <a:latin typeface="Alegreya Sans SC" panose="00000500000000000000" pitchFamily="2" charset="0"/>
              </a:rPr>
              <a:t>cor</a:t>
            </a:r>
            <a:r>
              <a:rPr lang="en-US" sz="2800" dirty="0">
                <a:latin typeface="Alegreya Sans SC" panose="00000500000000000000" pitchFamily="2" charset="0"/>
              </a:rPr>
              <a:t>-en –sabot”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descr="view_29"/>
          <p:cNvPicPr>
            <a:picLocks noChangeAspect="1" noChangeArrowheads="1"/>
          </p:cNvPicPr>
          <p:nvPr/>
        </p:nvPicPr>
        <p:blipFill>
          <a:blip r:embed="rId2"/>
          <a:srcRect/>
          <a:stretch>
            <a:fillRect/>
          </a:stretch>
        </p:blipFill>
        <p:spPr bwMode="auto">
          <a:xfrm>
            <a:off x="1447800" y="1219200"/>
            <a:ext cx="6480175" cy="4921250"/>
          </a:xfrm>
          <a:prstGeom prst="rect">
            <a:avLst/>
          </a:prstGeom>
          <a:noFill/>
          <a:ln w="9525">
            <a:noFill/>
            <a:miter lim="800000"/>
            <a:headEnd/>
            <a:tailEnd/>
          </a:ln>
        </p:spPr>
      </p:pic>
      <p:sp>
        <p:nvSpPr>
          <p:cNvPr id="14339" name="Text Box 5"/>
          <p:cNvSpPr txBox="1">
            <a:spLocks noChangeArrowheads="1"/>
          </p:cNvSpPr>
          <p:nvPr/>
        </p:nvSpPr>
        <p:spPr bwMode="auto">
          <a:xfrm>
            <a:off x="2157412" y="381000"/>
            <a:ext cx="5060950" cy="769441"/>
          </a:xfrm>
          <a:prstGeom prst="rect">
            <a:avLst/>
          </a:prstGeom>
          <a:noFill/>
          <a:ln w="9525">
            <a:noFill/>
            <a:miter lim="800000"/>
            <a:headEnd/>
            <a:tailEnd/>
          </a:ln>
        </p:spPr>
        <p:txBody>
          <a:bodyPr>
            <a:spAutoFit/>
          </a:bodyPr>
          <a:lstStyle/>
          <a:p>
            <a:r>
              <a:rPr lang="en-US" sz="4400" b="1" dirty="0">
                <a:latin typeface="Alegreya Sans SC" panose="00000500000000000000" pitchFamily="2" charset="0"/>
              </a:rPr>
              <a:t>X-ray picture of TOF</a:t>
            </a:r>
            <a:endParaRPr lang="en-IN" sz="4400" b="1" dirty="0">
              <a:latin typeface="Alegreya Sans SC" panose="00000500000000000000"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28564" y="457200"/>
            <a:ext cx="8162925" cy="762000"/>
          </a:xfrm>
        </p:spPr>
        <p:txBody>
          <a:bodyPr>
            <a:normAutofit/>
          </a:bodyPr>
          <a:lstStyle/>
          <a:p>
            <a:pPr eaLnBrk="1" hangingPunct="1"/>
            <a:r>
              <a:rPr lang="en-US" b="1" dirty="0">
                <a:latin typeface="Alegreya Sans SC" panose="00000500000000000000" pitchFamily="2" charset="0"/>
              </a:rPr>
              <a:t>TOF- complication</a:t>
            </a:r>
          </a:p>
        </p:txBody>
      </p:sp>
      <p:sp>
        <p:nvSpPr>
          <p:cNvPr id="15363" name="Rectangle 3"/>
          <p:cNvSpPr>
            <a:spLocks noGrp="1" noChangeArrowheads="1"/>
          </p:cNvSpPr>
          <p:nvPr>
            <p:ph idx="1"/>
          </p:nvPr>
        </p:nvSpPr>
        <p:spPr>
          <a:xfrm>
            <a:off x="762000" y="1447800"/>
            <a:ext cx="8229600" cy="4525963"/>
          </a:xfrm>
        </p:spPr>
        <p:txBody>
          <a:bodyPr/>
          <a:lstStyle/>
          <a:p>
            <a:pPr eaLnBrk="1" hangingPunct="1"/>
            <a:r>
              <a:rPr lang="en-US" dirty="0">
                <a:latin typeface="Alegreya Sans SC" panose="00000500000000000000" pitchFamily="2" charset="0"/>
              </a:rPr>
              <a:t>A</a:t>
            </a:r>
            <a:r>
              <a:rPr lang="en-US" sz="2400" dirty="0">
                <a:latin typeface="Alegreya Sans SC" panose="00000500000000000000" pitchFamily="2" charset="0"/>
              </a:rPr>
              <a:t>NOXIC</a:t>
            </a:r>
            <a:r>
              <a:rPr lang="en-US" dirty="0">
                <a:latin typeface="Alegreya Sans SC" panose="00000500000000000000" pitchFamily="2" charset="0"/>
              </a:rPr>
              <a:t> infarction (&lt;2 yr),emboli</a:t>
            </a:r>
            <a:r>
              <a:rPr lang="en-US" sz="2800" dirty="0">
                <a:latin typeface="Alegreya Sans SC" panose="00000500000000000000" pitchFamily="2" charset="0"/>
              </a:rPr>
              <a:t>sm and venous thrombosis-hemiplegia</a:t>
            </a:r>
          </a:p>
          <a:p>
            <a:pPr eaLnBrk="1" hangingPunct="1"/>
            <a:r>
              <a:rPr lang="en-US" sz="2800" dirty="0">
                <a:latin typeface="Alegreya Sans SC" panose="00000500000000000000" pitchFamily="2" charset="0"/>
              </a:rPr>
              <a:t>Brain abscess (&gt;2yr),</a:t>
            </a:r>
          </a:p>
          <a:p>
            <a:pPr eaLnBrk="1" hangingPunct="1"/>
            <a:r>
              <a:rPr lang="en-US" sz="2800" dirty="0">
                <a:latin typeface="Alegreya Sans SC" panose="00000500000000000000" pitchFamily="2" charset="0"/>
              </a:rPr>
              <a:t>Anemia, polycythemia ,cyanotic spells</a:t>
            </a:r>
          </a:p>
          <a:p>
            <a:pPr eaLnBrk="1" hangingPunct="1"/>
            <a:r>
              <a:rPr lang="en-US" sz="2800" dirty="0">
                <a:latin typeface="Alegreya Sans SC" panose="00000500000000000000" pitchFamily="2" charset="0"/>
              </a:rPr>
              <a:t>DIC, bleeding disorder, metabolic acidosis</a:t>
            </a:r>
          </a:p>
          <a:p>
            <a:pPr eaLnBrk="1" hangingPunct="1"/>
            <a:r>
              <a:rPr lang="en-US" sz="2800" dirty="0">
                <a:latin typeface="Alegreya Sans SC" panose="00000500000000000000" pitchFamily="2" charset="0"/>
              </a:rPr>
              <a:t>Hemoptysis , pressure on trachea by right sided aortic arch (stridor &amp; wheeze)</a:t>
            </a:r>
            <a:endParaRPr lang="en-US" sz="2800" dirty="0">
              <a:latin typeface="Alegreya Sans SC" panose="00000500000000000000" pitchFamily="2" charset="0"/>
              <a:sym typeface="Wingdings" pitchFamily="2" charset="2"/>
            </a:endParaRPr>
          </a:p>
          <a:p>
            <a:pPr eaLnBrk="1" hangingPunct="1"/>
            <a:r>
              <a:rPr lang="en-US" sz="2800" dirty="0">
                <a:latin typeface="Alegreya Sans SC" panose="00000500000000000000" pitchFamily="2" charset="0"/>
                <a:sym typeface="Wingdings" pitchFamily="2" charset="2"/>
              </a:rPr>
              <a:t>Poor physical growth </a:t>
            </a:r>
          </a:p>
          <a:p>
            <a:pPr eaLnBrk="1" hangingPunct="1"/>
            <a:r>
              <a:rPr lang="en-US" sz="2800" dirty="0">
                <a:latin typeface="Alegreya Sans SC" panose="00000500000000000000" pitchFamily="2" charset="0"/>
                <a:sym typeface="Wingdings" pitchFamily="2" charset="2"/>
              </a:rPr>
              <a:t>Neurodevelopemental delay</a:t>
            </a:r>
            <a:endParaRPr lang="en-US" sz="2800" dirty="0">
              <a:latin typeface="Alegreya Sans SC" panose="00000500000000000000" pitchFamily="2" charset="0"/>
            </a:endParaRPr>
          </a:p>
          <a:p>
            <a:pPr eaLnBrk="1" hangingPunct="1"/>
            <a:endParaRPr lang="en-US" sz="2800" dirty="0">
              <a:latin typeface="Alegreya Sans SC" panose="00000500000000000000"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legreya Sans SC" panose="00000500000000000000" pitchFamily="2" charset="0"/>
              </a:rPr>
              <a:t>Cyanotic /anoxic/</a:t>
            </a:r>
            <a:r>
              <a:rPr lang="en-US" b="1" dirty="0" err="1">
                <a:latin typeface="Alegreya Sans SC" panose="00000500000000000000" pitchFamily="2" charset="0"/>
              </a:rPr>
              <a:t>tet</a:t>
            </a:r>
            <a:r>
              <a:rPr lang="en-US" b="1" dirty="0">
                <a:latin typeface="Alegreya Sans SC" panose="00000500000000000000" pitchFamily="2" charset="0"/>
              </a:rPr>
              <a:t> spells</a:t>
            </a:r>
          </a:p>
        </p:txBody>
      </p:sp>
      <p:sp>
        <p:nvSpPr>
          <p:cNvPr id="3" name="Content Placeholder 2"/>
          <p:cNvSpPr>
            <a:spLocks noGrp="1"/>
          </p:cNvSpPr>
          <p:nvPr>
            <p:ph idx="1"/>
          </p:nvPr>
        </p:nvSpPr>
        <p:spPr>
          <a:xfrm>
            <a:off x="762000" y="1524000"/>
            <a:ext cx="8229600" cy="4525963"/>
          </a:xfrm>
        </p:spPr>
        <p:txBody>
          <a:bodyPr>
            <a:normAutofit/>
          </a:bodyPr>
          <a:lstStyle/>
          <a:p>
            <a:r>
              <a:rPr lang="en-US" sz="2800" dirty="0">
                <a:latin typeface="Alegreya Sans SC" panose="00000500000000000000" pitchFamily="2" charset="0"/>
              </a:rPr>
              <a:t>Infants (2-4 months of age )</a:t>
            </a:r>
          </a:p>
          <a:p>
            <a:r>
              <a:rPr lang="en-US" sz="2800" dirty="0">
                <a:latin typeface="Alegreya Sans SC" panose="00000500000000000000" pitchFamily="2" charset="0"/>
              </a:rPr>
              <a:t>Sudden increase in RVOT and/or fall in SVR</a:t>
            </a:r>
          </a:p>
          <a:p>
            <a:r>
              <a:rPr lang="en-US" sz="2800" dirty="0">
                <a:latin typeface="Alegreya Sans SC" panose="00000500000000000000" pitchFamily="2" charset="0"/>
              </a:rPr>
              <a:t>Paroxysm of hyperpnoea, sudden increase in cyanosis, decrease intensity of murmur, irritability and excessive crying, may be limpness or convulsion</a:t>
            </a:r>
          </a:p>
          <a:p>
            <a:r>
              <a:rPr lang="en-US" sz="2800" dirty="0">
                <a:latin typeface="Alegreya Sans SC" panose="00000500000000000000" pitchFamily="2" charset="0"/>
              </a:rPr>
              <a:t>Usually occurs after awakening, during feeding, crying or following defecation  </a:t>
            </a:r>
          </a:p>
          <a:p>
            <a:endParaRPr lang="en-US" sz="2800" dirty="0">
              <a:latin typeface="Alegreya Sans SC" panose="00000500000000000000"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30593"/>
            <a:ext cx="8229600" cy="685800"/>
          </a:xfrm>
        </p:spPr>
        <p:txBody>
          <a:bodyPr>
            <a:noAutofit/>
          </a:bodyPr>
          <a:lstStyle/>
          <a:p>
            <a:pPr algn="ctr" eaLnBrk="1" hangingPunct="1">
              <a:defRPr/>
            </a:pPr>
            <a:r>
              <a:rPr lang="en-US" b="1" dirty="0">
                <a:latin typeface="Alegreya Sans SC" panose="00000500000000000000" pitchFamily="2" charset="0"/>
              </a:rPr>
              <a:t>Cyanotic Spells </a:t>
            </a:r>
          </a:p>
        </p:txBody>
      </p:sp>
      <p:sp>
        <p:nvSpPr>
          <p:cNvPr id="22531" name="Rectangle 3"/>
          <p:cNvSpPr>
            <a:spLocks noGrp="1" noChangeArrowheads="1"/>
          </p:cNvSpPr>
          <p:nvPr>
            <p:ph idx="1"/>
          </p:nvPr>
        </p:nvSpPr>
        <p:spPr>
          <a:xfrm>
            <a:off x="762000" y="1371600"/>
            <a:ext cx="8229600" cy="4648200"/>
          </a:xfrm>
        </p:spPr>
        <p:txBody>
          <a:bodyPr>
            <a:noAutofit/>
          </a:bodyPr>
          <a:lstStyle/>
          <a:p>
            <a:pPr eaLnBrk="1" hangingPunct="1">
              <a:lnSpc>
                <a:spcPct val="90000"/>
              </a:lnSpc>
              <a:buFont typeface="Wingdings" pitchFamily="2" charset="2"/>
              <a:buNone/>
              <a:defRPr/>
            </a:pPr>
            <a:r>
              <a:rPr lang="en-US" sz="2400" dirty="0">
                <a:latin typeface="Alegreya Sans SC" panose="00000500000000000000" pitchFamily="2" charset="0"/>
              </a:rPr>
              <a:t> Spasm of                    decrease SVR                        crying, </a:t>
            </a:r>
            <a:r>
              <a:rPr lang="en-US" sz="2400" dirty="0" smtClean="0">
                <a:latin typeface="Alegreya Sans SC" panose="00000500000000000000" pitchFamily="2" charset="0"/>
              </a:rPr>
              <a:t>feeding,</a:t>
            </a:r>
          </a:p>
          <a:p>
            <a:pPr eaLnBrk="1" hangingPunct="1">
              <a:lnSpc>
                <a:spcPct val="90000"/>
              </a:lnSpc>
              <a:buFont typeface="Wingdings" pitchFamily="2" charset="2"/>
              <a:buNone/>
              <a:defRPr/>
            </a:pPr>
            <a:r>
              <a:rPr lang="en-US" sz="2400" dirty="0" smtClean="0">
                <a:latin typeface="Alegreya Sans SC" panose="00000500000000000000" pitchFamily="2" charset="0"/>
              </a:rPr>
              <a:t>defecation</a:t>
            </a:r>
            <a:endParaRPr lang="en-US" sz="2400" dirty="0">
              <a:latin typeface="Alegreya Sans SC" panose="00000500000000000000" pitchFamily="2" charset="0"/>
            </a:endParaRPr>
          </a:p>
          <a:p>
            <a:pPr eaLnBrk="1" hangingPunct="1">
              <a:lnSpc>
                <a:spcPct val="90000"/>
              </a:lnSpc>
              <a:buFont typeface="Wingdings" pitchFamily="2" charset="2"/>
              <a:buNone/>
              <a:defRPr/>
            </a:pPr>
            <a:r>
              <a:rPr lang="en-US" sz="2400" dirty="0">
                <a:latin typeface="Alegreya Sans SC" panose="00000500000000000000" pitchFamily="2" charset="0"/>
              </a:rPr>
              <a:t>RVOT</a:t>
            </a:r>
          </a:p>
          <a:p>
            <a:pPr eaLnBrk="1" hangingPunct="1">
              <a:lnSpc>
                <a:spcPct val="90000"/>
              </a:lnSpc>
              <a:buFont typeface="Wingdings" pitchFamily="2" charset="2"/>
              <a:buNone/>
              <a:defRPr/>
            </a:pPr>
            <a:r>
              <a:rPr lang="en-US" sz="2400" dirty="0">
                <a:latin typeface="Alegreya Sans SC" panose="00000500000000000000" pitchFamily="2" charset="0"/>
              </a:rPr>
              <a:t> </a:t>
            </a:r>
            <a:r>
              <a:rPr lang="en-US" sz="2400" dirty="0">
                <a:latin typeface="Alegreya Sans SC" panose="00000500000000000000" pitchFamily="2" charset="0"/>
              </a:rPr>
              <a:t>	</a:t>
            </a:r>
            <a:r>
              <a:rPr lang="en-US" sz="2400" dirty="0" smtClean="0">
                <a:latin typeface="Alegreya Sans SC" panose="00000500000000000000" pitchFamily="2" charset="0"/>
              </a:rPr>
              <a:t>	</a:t>
            </a:r>
            <a:r>
              <a:rPr lang="en-US" sz="2400" dirty="0" smtClean="0">
                <a:latin typeface="Alegreya Sans SC" panose="00000500000000000000" pitchFamily="2" charset="0"/>
              </a:rPr>
              <a:t>Increase </a:t>
            </a:r>
            <a:r>
              <a:rPr lang="en-US" sz="2400" dirty="0">
                <a:latin typeface="Alegreya Sans SC" panose="00000500000000000000" pitchFamily="2" charset="0"/>
              </a:rPr>
              <a:t>R</a:t>
            </a:r>
            <a:r>
              <a:rPr lang="en-US" sz="2400" dirty="0">
                <a:latin typeface="Alegreya Sans SC" panose="00000500000000000000" pitchFamily="2" charset="0"/>
                <a:sym typeface="Wingdings" pitchFamily="2" charset="2"/>
              </a:rPr>
              <a:t></a:t>
            </a:r>
            <a:r>
              <a:rPr lang="en-US" sz="2400" dirty="0">
                <a:latin typeface="Alegreya Sans SC" panose="00000500000000000000" pitchFamily="2" charset="0"/>
              </a:rPr>
              <a:t>L shunting</a:t>
            </a:r>
          </a:p>
          <a:p>
            <a:pPr algn="ctr" eaLnBrk="1" hangingPunct="1">
              <a:lnSpc>
                <a:spcPct val="90000"/>
              </a:lnSpc>
              <a:buFont typeface="Wingdings" pitchFamily="2" charset="2"/>
              <a:buNone/>
              <a:defRPr/>
            </a:pPr>
            <a:endParaRPr lang="en-US" sz="2400" dirty="0">
              <a:solidFill>
                <a:srgbClr val="FFFF00"/>
              </a:solidFill>
              <a:latin typeface="Alegreya Sans SC" panose="00000500000000000000" pitchFamily="2" charset="0"/>
            </a:endParaRPr>
          </a:p>
          <a:p>
            <a:pPr eaLnBrk="1" hangingPunct="1">
              <a:lnSpc>
                <a:spcPct val="90000"/>
              </a:lnSpc>
              <a:buFont typeface="Wingdings" pitchFamily="2" charset="2"/>
              <a:buNone/>
              <a:defRPr/>
            </a:pPr>
            <a:r>
              <a:rPr lang="en-US" sz="2400" dirty="0">
                <a:latin typeface="Alegreya Sans SC" panose="00000500000000000000" pitchFamily="2" charset="0"/>
              </a:rPr>
              <a:t> Increase systemic venous return             </a:t>
            </a:r>
            <a:r>
              <a:rPr lang="en-US" sz="2400" dirty="0" smtClean="0">
                <a:latin typeface="Alegreya Sans SC" panose="00000500000000000000" pitchFamily="2" charset="0"/>
              </a:rPr>
              <a:t>     </a:t>
            </a:r>
            <a:r>
              <a:rPr lang="en-US" sz="2400" dirty="0">
                <a:latin typeface="Alegreya Sans SC" panose="00000500000000000000" pitchFamily="2" charset="0"/>
              </a:rPr>
              <a:t>DecreaseO2                                                                                                                  		                                                </a:t>
            </a:r>
            <a:r>
              <a:rPr lang="en-US" sz="2400" dirty="0" smtClean="0">
                <a:latin typeface="Alegreya Sans SC" panose="00000500000000000000" pitchFamily="2" charset="0"/>
              </a:rPr>
              <a:t>                </a:t>
            </a:r>
            <a:r>
              <a:rPr lang="en-US" sz="2400" dirty="0">
                <a:latin typeface="Alegreya Sans SC" panose="00000500000000000000" pitchFamily="2" charset="0"/>
              </a:rPr>
              <a:t>Increase CO2                                                                                   			                                    </a:t>
            </a:r>
            <a:r>
              <a:rPr lang="en-US" sz="2400" dirty="0" smtClean="0">
                <a:latin typeface="Alegreya Sans SC" panose="00000500000000000000" pitchFamily="2" charset="0"/>
              </a:rPr>
              <a:t>            </a:t>
            </a:r>
            <a:r>
              <a:rPr lang="en-US" sz="2400" dirty="0">
                <a:latin typeface="Alegreya Sans SC" panose="00000500000000000000" pitchFamily="2" charset="0"/>
              </a:rPr>
              <a:t>Decrease pH                                                                                            </a:t>
            </a:r>
            <a:endParaRPr lang="en-US" sz="2400" dirty="0">
              <a:latin typeface="Alegreya Sans SC" panose="00000500000000000000" pitchFamily="2" charset="0"/>
            </a:endParaRPr>
          </a:p>
          <a:p>
            <a:pPr eaLnBrk="1" hangingPunct="1">
              <a:lnSpc>
                <a:spcPct val="90000"/>
              </a:lnSpc>
              <a:buFont typeface="Wingdings" pitchFamily="2" charset="2"/>
              <a:buNone/>
              <a:defRPr/>
            </a:pPr>
            <a:endParaRPr lang="en-US" sz="2400" dirty="0">
              <a:latin typeface="Alegreya Sans SC" panose="00000500000000000000" pitchFamily="2" charset="0"/>
            </a:endParaRPr>
          </a:p>
          <a:p>
            <a:pPr eaLnBrk="1" hangingPunct="1">
              <a:lnSpc>
                <a:spcPct val="90000"/>
              </a:lnSpc>
              <a:buFont typeface="Wingdings" pitchFamily="2" charset="2"/>
              <a:buNone/>
              <a:defRPr/>
            </a:pPr>
            <a:endParaRPr lang="en-US" sz="2400" dirty="0">
              <a:latin typeface="Alegreya Sans SC" panose="00000500000000000000" pitchFamily="2" charset="0"/>
            </a:endParaRPr>
          </a:p>
          <a:p>
            <a:pPr eaLnBrk="1" hangingPunct="1">
              <a:lnSpc>
                <a:spcPct val="90000"/>
              </a:lnSpc>
              <a:buFont typeface="Wingdings" pitchFamily="2" charset="2"/>
              <a:buNone/>
              <a:defRPr/>
            </a:pPr>
            <a:r>
              <a:rPr lang="en-US" sz="2400" dirty="0">
                <a:latin typeface="Alegreya Sans SC" panose="00000500000000000000" pitchFamily="2" charset="0"/>
              </a:rPr>
              <a:t>	</a:t>
            </a:r>
            <a:r>
              <a:rPr lang="en-US" sz="2400" dirty="0" smtClean="0">
                <a:latin typeface="Alegreya Sans SC" panose="00000500000000000000" pitchFamily="2" charset="0"/>
              </a:rPr>
              <a:t>			</a:t>
            </a:r>
            <a:r>
              <a:rPr lang="en-US" sz="2400" dirty="0" err="1" smtClean="0">
                <a:latin typeface="Alegreya Sans SC" panose="00000500000000000000" pitchFamily="2" charset="0"/>
              </a:rPr>
              <a:t>Tachypneea</a:t>
            </a:r>
            <a:endParaRPr lang="en-US" sz="2400" dirty="0">
              <a:latin typeface="Alegreya Sans SC" panose="00000500000000000000" pitchFamily="2" charset="0"/>
            </a:endParaRPr>
          </a:p>
          <a:p>
            <a:pPr eaLnBrk="1" hangingPunct="1">
              <a:lnSpc>
                <a:spcPct val="90000"/>
              </a:lnSpc>
              <a:buFont typeface="Wingdings" pitchFamily="2" charset="2"/>
              <a:buNone/>
              <a:defRPr/>
            </a:pPr>
            <a:r>
              <a:rPr lang="en-US" sz="2400" dirty="0">
                <a:latin typeface="Alegreya Sans SC" panose="00000500000000000000" pitchFamily="2" charset="0"/>
              </a:rPr>
              <a:t> </a:t>
            </a:r>
          </a:p>
          <a:p>
            <a:pPr eaLnBrk="1" hangingPunct="1">
              <a:lnSpc>
                <a:spcPct val="90000"/>
              </a:lnSpc>
              <a:defRPr/>
            </a:pPr>
            <a:endParaRPr lang="en-US" sz="2400" dirty="0">
              <a:latin typeface="Alegreya Sans SC" panose="00000500000000000000" pitchFamily="2" charset="0"/>
            </a:endParaRPr>
          </a:p>
        </p:txBody>
      </p:sp>
      <p:sp>
        <p:nvSpPr>
          <p:cNvPr id="14340" name="Line 4"/>
          <p:cNvSpPr>
            <a:spLocks noChangeShapeType="1"/>
          </p:cNvSpPr>
          <p:nvPr/>
        </p:nvSpPr>
        <p:spPr bwMode="auto">
          <a:xfrm>
            <a:off x="1143000" y="1828800"/>
            <a:ext cx="2362200" cy="762000"/>
          </a:xfrm>
          <a:prstGeom prst="line">
            <a:avLst/>
          </a:prstGeom>
          <a:noFill/>
          <a:ln w="9525">
            <a:solidFill>
              <a:srgbClr val="FFFF00"/>
            </a:solidFill>
            <a:round/>
            <a:headEnd/>
            <a:tailEnd type="triangle" w="med" len="med"/>
          </a:ln>
        </p:spPr>
        <p:txBody>
          <a:bodyPr wrap="none"/>
          <a:lstStyle/>
          <a:p>
            <a:endParaRPr lang="en-US"/>
          </a:p>
        </p:txBody>
      </p:sp>
      <p:sp>
        <p:nvSpPr>
          <p:cNvPr id="14341" name="Line 5"/>
          <p:cNvSpPr>
            <a:spLocks noChangeShapeType="1"/>
          </p:cNvSpPr>
          <p:nvPr/>
        </p:nvSpPr>
        <p:spPr bwMode="auto">
          <a:xfrm flipH="1">
            <a:off x="3581400" y="1905000"/>
            <a:ext cx="2590800" cy="685800"/>
          </a:xfrm>
          <a:prstGeom prst="line">
            <a:avLst/>
          </a:prstGeom>
          <a:noFill/>
          <a:ln w="9525">
            <a:solidFill>
              <a:srgbClr val="FFFF00"/>
            </a:solidFill>
            <a:round/>
            <a:headEnd/>
            <a:tailEnd type="triangle" w="med" len="med"/>
          </a:ln>
        </p:spPr>
        <p:txBody>
          <a:bodyPr wrap="none"/>
          <a:lstStyle/>
          <a:p>
            <a:endParaRPr lang="en-US"/>
          </a:p>
        </p:txBody>
      </p:sp>
      <p:sp>
        <p:nvSpPr>
          <p:cNvPr id="14342" name="Line 6"/>
          <p:cNvSpPr>
            <a:spLocks noChangeShapeType="1"/>
          </p:cNvSpPr>
          <p:nvPr/>
        </p:nvSpPr>
        <p:spPr bwMode="auto">
          <a:xfrm>
            <a:off x="3505200" y="1905000"/>
            <a:ext cx="0" cy="609600"/>
          </a:xfrm>
          <a:prstGeom prst="line">
            <a:avLst/>
          </a:prstGeom>
          <a:noFill/>
          <a:ln w="9525">
            <a:solidFill>
              <a:srgbClr val="FFFF00"/>
            </a:solidFill>
            <a:round/>
            <a:headEnd/>
            <a:tailEnd type="triangle" w="med" len="med"/>
          </a:ln>
        </p:spPr>
        <p:txBody>
          <a:bodyPr wrap="none"/>
          <a:lstStyle/>
          <a:p>
            <a:endParaRPr lang="en-US"/>
          </a:p>
        </p:txBody>
      </p:sp>
      <p:sp>
        <p:nvSpPr>
          <p:cNvPr id="14343" name="Line 7"/>
          <p:cNvSpPr>
            <a:spLocks noChangeShapeType="1"/>
          </p:cNvSpPr>
          <p:nvPr/>
        </p:nvSpPr>
        <p:spPr bwMode="auto">
          <a:xfrm flipH="1">
            <a:off x="5334000" y="4572000"/>
            <a:ext cx="1447800" cy="838200"/>
          </a:xfrm>
          <a:prstGeom prst="line">
            <a:avLst/>
          </a:prstGeom>
          <a:noFill/>
          <a:ln w="9525">
            <a:solidFill>
              <a:srgbClr val="FFFF00"/>
            </a:solidFill>
            <a:round/>
            <a:headEnd/>
            <a:tailEnd type="triangle" w="med" len="med"/>
          </a:ln>
        </p:spPr>
        <p:txBody>
          <a:bodyPr wrap="none"/>
          <a:lstStyle/>
          <a:p>
            <a:endParaRPr lang="en-US"/>
          </a:p>
        </p:txBody>
      </p:sp>
      <p:sp>
        <p:nvSpPr>
          <p:cNvPr id="14344" name="Line 8"/>
          <p:cNvSpPr>
            <a:spLocks noChangeShapeType="1"/>
          </p:cNvSpPr>
          <p:nvPr/>
        </p:nvSpPr>
        <p:spPr bwMode="auto">
          <a:xfrm flipH="1" flipV="1">
            <a:off x="1600200" y="3886200"/>
            <a:ext cx="1752600" cy="1600200"/>
          </a:xfrm>
          <a:prstGeom prst="line">
            <a:avLst/>
          </a:prstGeom>
          <a:noFill/>
          <a:ln w="9525">
            <a:solidFill>
              <a:srgbClr val="FFFF00"/>
            </a:solidFill>
            <a:round/>
            <a:headEnd/>
            <a:tailEnd type="triangle" w="med" len="med"/>
          </a:ln>
        </p:spPr>
        <p:txBody>
          <a:bodyPr wrap="none"/>
          <a:lstStyle/>
          <a:p>
            <a:endParaRPr lang="en-US"/>
          </a:p>
        </p:txBody>
      </p:sp>
      <p:sp>
        <p:nvSpPr>
          <p:cNvPr id="14345" name="Line 9"/>
          <p:cNvSpPr>
            <a:spLocks noChangeShapeType="1"/>
          </p:cNvSpPr>
          <p:nvPr/>
        </p:nvSpPr>
        <p:spPr bwMode="auto">
          <a:xfrm flipV="1">
            <a:off x="1600200" y="2895600"/>
            <a:ext cx="990600" cy="533400"/>
          </a:xfrm>
          <a:prstGeom prst="line">
            <a:avLst/>
          </a:prstGeom>
          <a:noFill/>
          <a:ln w="9525">
            <a:solidFill>
              <a:srgbClr val="FFFF00"/>
            </a:solidFill>
            <a:round/>
            <a:headEnd/>
            <a:tailEnd type="triangle" w="med" len="med"/>
          </a:ln>
        </p:spPr>
        <p:txBody>
          <a:bodyPr wrap="none"/>
          <a:lstStyle/>
          <a:p>
            <a:endParaRPr lang="en-US"/>
          </a:p>
        </p:txBody>
      </p:sp>
      <p:sp>
        <p:nvSpPr>
          <p:cNvPr id="14346" name="Line 10"/>
          <p:cNvSpPr>
            <a:spLocks noChangeShapeType="1"/>
          </p:cNvSpPr>
          <p:nvPr/>
        </p:nvSpPr>
        <p:spPr bwMode="auto">
          <a:xfrm>
            <a:off x="6019800" y="2895600"/>
            <a:ext cx="838200" cy="609600"/>
          </a:xfrm>
          <a:prstGeom prst="line">
            <a:avLst/>
          </a:prstGeom>
          <a:noFill/>
          <a:ln w="9525">
            <a:solidFill>
              <a:srgbClr val="FFFF00"/>
            </a:solidFill>
            <a:round/>
            <a:headEnd/>
            <a:tailEnd type="triangle" w="med" len="med"/>
          </a:ln>
        </p:spPr>
        <p:txBody>
          <a:bodyPr wrap="none"/>
          <a:lstStyle/>
          <a:p>
            <a:endParaRPr lang="en-US"/>
          </a:p>
        </p:txBody>
      </p:sp>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457200"/>
            <a:ext cx="8305800" cy="914400"/>
          </a:xfrm>
        </p:spPr>
        <p:txBody>
          <a:bodyPr>
            <a:normAutofit/>
          </a:bodyPr>
          <a:lstStyle/>
          <a:p>
            <a:pPr algn="ctr" eaLnBrk="1" hangingPunct="1">
              <a:defRPr/>
            </a:pPr>
            <a:r>
              <a:rPr lang="en-US" b="1" dirty="0">
                <a:latin typeface="Alegreya Sans SC" panose="00000500000000000000" pitchFamily="2" charset="0"/>
              </a:rPr>
              <a:t> CAUSES OF CENTRAL CYANAOSIS</a:t>
            </a:r>
            <a:r>
              <a:rPr lang="en-US" dirty="0">
                <a:latin typeface="Alegreya Sans SC" panose="00000500000000000000" pitchFamily="2" charset="0"/>
              </a:rPr>
              <a:t> </a:t>
            </a:r>
          </a:p>
        </p:txBody>
      </p:sp>
      <p:sp>
        <p:nvSpPr>
          <p:cNvPr id="10243" name="Rectangle 3"/>
          <p:cNvSpPr>
            <a:spLocks noGrp="1" noChangeArrowheads="1"/>
          </p:cNvSpPr>
          <p:nvPr>
            <p:ph idx="1"/>
          </p:nvPr>
        </p:nvSpPr>
        <p:spPr>
          <a:xfrm>
            <a:off x="381000" y="889000"/>
            <a:ext cx="8305800" cy="5410200"/>
          </a:xfrm>
        </p:spPr>
        <p:txBody>
          <a:bodyPr>
            <a:noAutofit/>
          </a:bodyPr>
          <a:lstStyle/>
          <a:p>
            <a:pPr marL="609600" indent="-609600" algn="ctr" eaLnBrk="1" hangingPunct="1">
              <a:buFont typeface="Wingdings" pitchFamily="2" charset="2"/>
              <a:buAutoNum type="alphaUcPeriod"/>
              <a:defRPr/>
            </a:pPr>
            <a:endParaRPr lang="en-US" sz="2800" b="1" u="sng" dirty="0">
              <a:solidFill>
                <a:srgbClr val="FFFF00"/>
              </a:solidFill>
              <a:latin typeface="Alegreya Sans SC" panose="00000500000000000000" pitchFamily="2" charset="0"/>
            </a:endParaRPr>
          </a:p>
          <a:p>
            <a:pPr marL="609600" indent="-609600" algn="ctr" eaLnBrk="1" hangingPunct="1">
              <a:buFont typeface="Wingdings" pitchFamily="2" charset="2"/>
              <a:buAutoNum type="alphaUcPeriod"/>
              <a:defRPr/>
            </a:pPr>
            <a:r>
              <a:rPr lang="en-US" sz="2800" b="1" u="sng" dirty="0">
                <a:latin typeface="Alegreya Sans SC" panose="00000500000000000000" pitchFamily="2" charset="0"/>
              </a:rPr>
              <a:t>Congenital Heart </a:t>
            </a:r>
            <a:r>
              <a:rPr lang="en-US" sz="2800" b="1" u="sng" dirty="0" smtClean="0">
                <a:latin typeface="Alegreya Sans SC" panose="00000500000000000000" pitchFamily="2" charset="0"/>
              </a:rPr>
              <a:t>Disease</a:t>
            </a:r>
            <a:endParaRPr lang="en-US" sz="2800" dirty="0">
              <a:latin typeface="Alegreya Sans SC" panose="00000500000000000000" pitchFamily="2" charset="0"/>
            </a:endParaRPr>
          </a:p>
          <a:p>
            <a:pPr marL="609600" indent="-609600" eaLnBrk="1" hangingPunct="1">
              <a:buFont typeface="Wingdings" pitchFamily="2" charset="2"/>
              <a:buNone/>
              <a:defRPr/>
            </a:pPr>
            <a:r>
              <a:rPr lang="en-US" sz="2800" b="1" dirty="0">
                <a:latin typeface="Alegreya Sans SC" panose="00000500000000000000" pitchFamily="2" charset="0"/>
              </a:rPr>
              <a:t>  </a:t>
            </a:r>
            <a:r>
              <a:rPr lang="en-US" sz="2800" dirty="0">
                <a:latin typeface="Alegreya Sans SC" panose="00000500000000000000" pitchFamily="2" charset="0"/>
              </a:rPr>
              <a:t> </a:t>
            </a:r>
            <a:r>
              <a:rPr lang="en-US" sz="2800" b="1" dirty="0">
                <a:latin typeface="Alegreya Sans SC" panose="00000500000000000000" pitchFamily="2" charset="0"/>
              </a:rPr>
              <a:t> </a:t>
            </a:r>
            <a:r>
              <a:rPr lang="en-US" sz="2800" b="1" dirty="0" smtClean="0">
                <a:latin typeface="Alegreya Sans SC" panose="00000500000000000000" pitchFamily="2" charset="0"/>
              </a:rPr>
              <a:t>	 1</a:t>
            </a:r>
            <a:r>
              <a:rPr lang="en-US" sz="2800" b="1" dirty="0">
                <a:latin typeface="Alegreya Sans SC" panose="00000500000000000000" pitchFamily="2" charset="0"/>
              </a:rPr>
              <a:t>) Cyanosis with </a:t>
            </a:r>
            <a:r>
              <a:rPr lang="en-US" sz="2800" b="1" dirty="0" smtClean="0">
                <a:latin typeface="Alegreya Sans SC" panose="00000500000000000000" pitchFamily="2" charset="0"/>
              </a:rPr>
              <a:t>PBF          	2</a:t>
            </a:r>
            <a:r>
              <a:rPr lang="en-US" sz="2800" b="1" dirty="0">
                <a:latin typeface="Alegreya Sans SC" panose="00000500000000000000" pitchFamily="2" charset="0"/>
              </a:rPr>
              <a:t>) Cyanosis with </a:t>
            </a:r>
            <a:r>
              <a:rPr lang="en-US" sz="2800" b="1" dirty="0" smtClean="0">
                <a:latin typeface="Alegreya Sans SC" panose="00000500000000000000" pitchFamily="2" charset="0"/>
              </a:rPr>
              <a:t>PBF</a:t>
            </a:r>
            <a:endParaRPr lang="en-US" sz="2800" b="1" dirty="0">
              <a:latin typeface="Alegreya Sans SC" panose="00000500000000000000" pitchFamily="2" charset="0"/>
            </a:endParaRPr>
          </a:p>
          <a:p>
            <a:pPr marL="609600" indent="-609600" eaLnBrk="1" hangingPunct="1">
              <a:buFont typeface="Wingdings" pitchFamily="2" charset="2"/>
              <a:buNone/>
              <a:defRPr/>
            </a:pPr>
            <a:r>
              <a:rPr lang="en-US" sz="2800" b="1" dirty="0">
                <a:solidFill>
                  <a:srgbClr val="FFFF00"/>
                </a:solidFill>
                <a:latin typeface="Alegreya Sans SC" panose="00000500000000000000" pitchFamily="2" charset="0"/>
              </a:rPr>
              <a:t>         </a:t>
            </a:r>
            <a:r>
              <a:rPr lang="en-US" sz="2800" b="1" dirty="0" smtClean="0">
                <a:solidFill>
                  <a:srgbClr val="FFFF00"/>
                </a:solidFill>
                <a:latin typeface="Alegreya Sans SC" panose="00000500000000000000" pitchFamily="2" charset="0"/>
              </a:rPr>
              <a:t> </a:t>
            </a:r>
            <a:r>
              <a:rPr lang="en-US" sz="2800" b="1" dirty="0" smtClean="0">
                <a:latin typeface="Alegreya Sans SC" panose="00000500000000000000" pitchFamily="2" charset="0"/>
              </a:rPr>
              <a:t>a</a:t>
            </a:r>
            <a:r>
              <a:rPr lang="en-US" sz="2800" b="1" dirty="0">
                <a:latin typeface="Alegreya Sans SC" panose="00000500000000000000" pitchFamily="2" charset="0"/>
              </a:rPr>
              <a:t>)      TOF                                        </a:t>
            </a:r>
            <a:r>
              <a:rPr lang="en-US" sz="2800" b="1" dirty="0" smtClean="0">
                <a:latin typeface="Alegreya Sans SC" panose="00000500000000000000" pitchFamily="2" charset="0"/>
              </a:rPr>
              <a:t>	a</a:t>
            </a:r>
            <a:r>
              <a:rPr lang="en-US" sz="2800" b="1" dirty="0">
                <a:latin typeface="Alegreya Sans SC" panose="00000500000000000000" pitchFamily="2" charset="0"/>
              </a:rPr>
              <a:t>) D-TGA</a:t>
            </a:r>
          </a:p>
          <a:p>
            <a:pPr marL="609600" indent="-609600" eaLnBrk="1" hangingPunct="1">
              <a:defRPr/>
            </a:pPr>
            <a:r>
              <a:rPr lang="en-US" sz="2800" b="1" dirty="0">
                <a:latin typeface="Alegreya Sans SC" panose="00000500000000000000" pitchFamily="2" charset="0"/>
              </a:rPr>
              <a:t>b)      </a:t>
            </a:r>
            <a:r>
              <a:rPr lang="en-US" sz="2800" b="1" dirty="0" err="1">
                <a:latin typeface="Alegreya Sans SC" panose="00000500000000000000" pitchFamily="2" charset="0"/>
              </a:rPr>
              <a:t>Pulm</a:t>
            </a:r>
            <a:r>
              <a:rPr lang="en-US" sz="2800" b="1" dirty="0">
                <a:latin typeface="Alegreya Sans SC" panose="00000500000000000000" pitchFamily="2" charset="0"/>
              </a:rPr>
              <a:t>. Atresia                      </a:t>
            </a:r>
            <a:r>
              <a:rPr lang="en-US" sz="2800" b="1" dirty="0" smtClean="0">
                <a:latin typeface="Alegreya Sans SC" panose="00000500000000000000" pitchFamily="2" charset="0"/>
              </a:rPr>
              <a:t> </a:t>
            </a:r>
            <a:r>
              <a:rPr lang="en-US" sz="2800" b="1" dirty="0">
                <a:latin typeface="Alegreya Sans SC" panose="00000500000000000000" pitchFamily="2" charset="0"/>
              </a:rPr>
              <a:t>b) DORV without PS</a:t>
            </a:r>
          </a:p>
          <a:p>
            <a:pPr marL="609600" indent="-609600" eaLnBrk="1" hangingPunct="1">
              <a:defRPr/>
            </a:pPr>
            <a:r>
              <a:rPr lang="en-US" sz="2800" b="1" dirty="0">
                <a:latin typeface="Alegreya Sans SC" panose="00000500000000000000" pitchFamily="2" charset="0"/>
              </a:rPr>
              <a:t>c)      Tricuspid Atresia            </a:t>
            </a:r>
            <a:r>
              <a:rPr lang="en-US" sz="2800" b="1" dirty="0" smtClean="0">
                <a:latin typeface="Alegreya Sans SC" panose="00000500000000000000" pitchFamily="2" charset="0"/>
              </a:rPr>
              <a:t>  </a:t>
            </a:r>
            <a:r>
              <a:rPr lang="en-US" sz="2800" b="1" dirty="0">
                <a:latin typeface="Alegreya Sans SC" panose="00000500000000000000" pitchFamily="2" charset="0"/>
              </a:rPr>
              <a:t>c) TAPVC</a:t>
            </a:r>
          </a:p>
          <a:p>
            <a:pPr marL="609600" indent="-609600">
              <a:defRPr/>
            </a:pPr>
            <a:r>
              <a:rPr lang="en-US" sz="2800" b="1" dirty="0">
                <a:latin typeface="Alegreya Sans SC" panose="00000500000000000000" pitchFamily="2" charset="0"/>
              </a:rPr>
              <a:t>d)      Critical PS  </a:t>
            </a:r>
            <a:r>
              <a:rPr lang="en-US" sz="2800" b="1" dirty="0">
                <a:latin typeface="Alegreya Sans SC" panose="00000500000000000000" pitchFamily="2" charset="0"/>
              </a:rPr>
              <a:t>		 d) Truncus </a:t>
            </a:r>
            <a:endParaRPr lang="en-US" sz="2800" b="1" dirty="0">
              <a:latin typeface="Alegreya Sans SC" panose="00000500000000000000" pitchFamily="2" charset="0"/>
            </a:endParaRPr>
          </a:p>
          <a:p>
            <a:pPr marL="609600" indent="-609600" eaLnBrk="1" hangingPunct="1">
              <a:defRPr/>
            </a:pPr>
            <a:r>
              <a:rPr lang="en-US" sz="2800" b="1" dirty="0">
                <a:latin typeface="Alegreya Sans SC" panose="00000500000000000000" pitchFamily="2" charset="0"/>
              </a:rPr>
              <a:t>e)  DORV with PS</a:t>
            </a:r>
          </a:p>
          <a:p>
            <a:pPr marL="609600" indent="-609600" eaLnBrk="1" hangingPunct="1">
              <a:defRPr/>
            </a:pPr>
            <a:r>
              <a:rPr lang="en-US" sz="2800" b="1" dirty="0">
                <a:latin typeface="Alegreya Sans SC" panose="00000500000000000000" pitchFamily="2" charset="0"/>
              </a:rPr>
              <a:t>f)  </a:t>
            </a:r>
            <a:r>
              <a:rPr lang="en-US" sz="2800" b="1" dirty="0" err="1">
                <a:latin typeface="Alegreya Sans SC" panose="00000500000000000000" pitchFamily="2" charset="0"/>
              </a:rPr>
              <a:t>Ebstein</a:t>
            </a:r>
            <a:r>
              <a:rPr lang="en-US" sz="2800" b="1" dirty="0">
                <a:latin typeface="Alegreya Sans SC" panose="00000500000000000000" pitchFamily="2" charset="0"/>
              </a:rPr>
              <a:t> anomaly </a:t>
            </a:r>
            <a:endParaRPr lang="en-US" sz="2800" b="1" dirty="0" smtClean="0">
              <a:latin typeface="Alegreya Sans SC" panose="00000500000000000000" pitchFamily="2" charset="0"/>
            </a:endParaRPr>
          </a:p>
          <a:p>
            <a:pPr marL="0" indent="0">
              <a:buNone/>
              <a:defRPr/>
            </a:pPr>
            <a:r>
              <a:rPr lang="en-US" sz="2800" b="1" dirty="0" smtClean="0">
                <a:latin typeface="Alegreya Sans SC" panose="00000500000000000000" pitchFamily="2" charset="0"/>
              </a:rPr>
              <a:t>	arteriosus</a:t>
            </a:r>
            <a:endParaRPr lang="en-US" sz="2800" b="1" dirty="0">
              <a:latin typeface="Alegreya Sans SC" panose="00000500000000000000" pitchFamily="2" charset="0"/>
            </a:endParaRPr>
          </a:p>
          <a:p>
            <a:pPr marL="0" indent="0" eaLnBrk="1" hangingPunct="1">
              <a:buNone/>
              <a:defRPr/>
            </a:pPr>
            <a:r>
              <a:rPr lang="en-US" sz="2800" b="1" dirty="0" smtClean="0">
                <a:latin typeface="Alegreya Sans SC" panose="00000500000000000000" pitchFamily="2" charset="0"/>
              </a:rPr>
              <a:t>                       </a:t>
            </a:r>
            <a:r>
              <a:rPr lang="en-US" sz="2800" b="1" dirty="0">
                <a:latin typeface="Alegreya Sans SC" panose="00000500000000000000" pitchFamily="2" charset="0"/>
              </a:rPr>
              <a:t> </a:t>
            </a:r>
          </a:p>
          <a:p>
            <a:pPr marL="609600" indent="-609600" eaLnBrk="1" hangingPunct="1">
              <a:buFont typeface="Wingdings" pitchFamily="2" charset="2"/>
              <a:buNone/>
              <a:defRPr/>
            </a:pPr>
            <a:endParaRPr lang="en-US" sz="2800" b="1" dirty="0">
              <a:solidFill>
                <a:srgbClr val="FFFF00"/>
              </a:solidFill>
              <a:latin typeface="Alegreya Sans SC" panose="00000500000000000000" pitchFamily="2" charset="0"/>
            </a:endParaRPr>
          </a:p>
          <a:p>
            <a:pPr marL="609600" indent="-609600" eaLnBrk="1" hangingPunct="1">
              <a:defRPr/>
            </a:pPr>
            <a:endParaRPr lang="en-US" sz="2800" dirty="0">
              <a:latin typeface="Alegreya Sans SC" panose="00000500000000000000" pitchFamily="2" charset="0"/>
            </a:endParaRPr>
          </a:p>
        </p:txBody>
      </p:sp>
      <p:sp>
        <p:nvSpPr>
          <p:cNvPr id="6148" name="Line 4"/>
          <p:cNvSpPr>
            <a:spLocks noChangeShapeType="1"/>
          </p:cNvSpPr>
          <p:nvPr/>
        </p:nvSpPr>
        <p:spPr bwMode="auto">
          <a:xfrm>
            <a:off x="3352800" y="3352800"/>
            <a:ext cx="0" cy="381000"/>
          </a:xfrm>
          <a:prstGeom prst="line">
            <a:avLst/>
          </a:prstGeom>
          <a:noFill/>
          <a:ln w="38100">
            <a:solidFill>
              <a:srgbClr val="FFFF00"/>
            </a:solidFill>
            <a:round/>
            <a:headEnd/>
            <a:tailEnd type="triangle" w="med" len="med"/>
          </a:ln>
        </p:spPr>
        <p:txBody>
          <a:bodyPr wrap="none"/>
          <a:lstStyle/>
          <a:p>
            <a:endParaRPr lang="en-US"/>
          </a:p>
        </p:txBody>
      </p:sp>
      <p:sp>
        <p:nvSpPr>
          <p:cNvPr id="6149" name="Line 5"/>
          <p:cNvSpPr>
            <a:spLocks noChangeShapeType="1"/>
          </p:cNvSpPr>
          <p:nvPr/>
        </p:nvSpPr>
        <p:spPr bwMode="auto">
          <a:xfrm>
            <a:off x="6659563" y="3213100"/>
            <a:ext cx="0" cy="381000"/>
          </a:xfrm>
          <a:prstGeom prst="line">
            <a:avLst/>
          </a:prstGeom>
          <a:noFill/>
          <a:ln w="38100">
            <a:solidFill>
              <a:srgbClr val="FFFF00"/>
            </a:solidFill>
            <a:round/>
            <a:headEnd type="triangle" w="med" len="med"/>
            <a:tailEnd/>
          </a:ln>
        </p:spPr>
        <p:txBody>
          <a:bodyPr wrap="none"/>
          <a:lstStyle/>
          <a:p>
            <a:endParaRPr lang="en-US"/>
          </a:p>
        </p:txBody>
      </p:sp>
    </p:spTree>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589146"/>
            <a:ext cx="8153400" cy="609600"/>
          </a:xfrm>
        </p:spPr>
        <p:txBody>
          <a:bodyPr>
            <a:noAutofit/>
          </a:bodyPr>
          <a:lstStyle/>
          <a:p>
            <a:pPr algn="ctr" eaLnBrk="1" hangingPunct="1">
              <a:defRPr/>
            </a:pPr>
            <a:r>
              <a:rPr lang="en-US" b="1" dirty="0">
                <a:latin typeface="Alegreya Sans SC" panose="00000500000000000000" pitchFamily="2" charset="0"/>
              </a:rPr>
              <a:t>Management  of Cyanotic Spells </a:t>
            </a:r>
          </a:p>
        </p:txBody>
      </p:sp>
      <p:sp>
        <p:nvSpPr>
          <p:cNvPr id="24579" name="Rectangle 3"/>
          <p:cNvSpPr>
            <a:spLocks noGrp="1" noChangeArrowheads="1"/>
          </p:cNvSpPr>
          <p:nvPr>
            <p:ph idx="1"/>
          </p:nvPr>
        </p:nvSpPr>
        <p:spPr>
          <a:xfrm>
            <a:off x="647700" y="1104900"/>
            <a:ext cx="8915400" cy="5257800"/>
          </a:xfrm>
        </p:spPr>
        <p:txBody>
          <a:bodyPr>
            <a:normAutofit/>
          </a:bodyPr>
          <a:lstStyle/>
          <a:p>
            <a:pPr eaLnBrk="1" hangingPunct="1">
              <a:lnSpc>
                <a:spcPct val="80000"/>
              </a:lnSpc>
              <a:defRPr/>
            </a:pPr>
            <a:endParaRPr lang="en-US" sz="2000" b="1" dirty="0">
              <a:solidFill>
                <a:srgbClr val="FFFF00"/>
              </a:solidFill>
              <a:latin typeface="Alegreya Sans SC" panose="00000500000000000000" pitchFamily="2" charset="0"/>
            </a:endParaRPr>
          </a:p>
          <a:p>
            <a:pPr eaLnBrk="1" hangingPunct="1">
              <a:lnSpc>
                <a:spcPct val="80000"/>
              </a:lnSpc>
              <a:defRPr/>
            </a:pPr>
            <a:r>
              <a:rPr lang="en-US" sz="2000" b="1" dirty="0">
                <a:latin typeface="Alegreya Sans SC" panose="00000500000000000000" pitchFamily="2" charset="0"/>
              </a:rPr>
              <a:t>Increase systemic vascular resistance</a:t>
            </a:r>
          </a:p>
          <a:p>
            <a:pPr eaLnBrk="1" hangingPunct="1">
              <a:lnSpc>
                <a:spcPct val="80000"/>
              </a:lnSpc>
              <a:buFont typeface="Wingdings" pitchFamily="2" charset="2"/>
              <a:buNone/>
              <a:defRPr/>
            </a:pPr>
            <a:r>
              <a:rPr lang="en-US" sz="2000" b="1" dirty="0">
                <a:latin typeface="Alegreya Sans SC" panose="00000500000000000000" pitchFamily="2" charset="0"/>
              </a:rPr>
              <a:t>                                                                               Squat/Knee chest position</a:t>
            </a:r>
          </a:p>
          <a:p>
            <a:pPr eaLnBrk="1" hangingPunct="1">
              <a:lnSpc>
                <a:spcPct val="80000"/>
              </a:lnSpc>
              <a:buFont typeface="Wingdings" pitchFamily="2" charset="2"/>
              <a:buNone/>
              <a:defRPr/>
            </a:pPr>
            <a:r>
              <a:rPr lang="en-US" sz="2000" b="1" dirty="0">
                <a:latin typeface="Alegreya Sans SC" panose="00000500000000000000" pitchFamily="2" charset="0"/>
              </a:rPr>
              <a:t>                                                                               </a:t>
            </a:r>
            <a:r>
              <a:rPr lang="en-US" sz="2000" b="1" dirty="0" err="1">
                <a:latin typeface="Alegreya Sans SC" panose="00000500000000000000" pitchFamily="2" charset="0"/>
              </a:rPr>
              <a:t>Ketamine</a:t>
            </a:r>
            <a:r>
              <a:rPr lang="en-US" sz="2000" b="1" dirty="0">
                <a:latin typeface="Alegreya Sans SC" panose="00000500000000000000" pitchFamily="2" charset="0"/>
              </a:rPr>
              <a:t>   1-2mg/kg IV</a:t>
            </a:r>
          </a:p>
          <a:p>
            <a:pPr eaLnBrk="1" hangingPunct="1">
              <a:lnSpc>
                <a:spcPct val="80000"/>
              </a:lnSpc>
              <a:buFont typeface="Wingdings" pitchFamily="2" charset="2"/>
              <a:buNone/>
              <a:defRPr/>
            </a:pPr>
            <a:r>
              <a:rPr lang="en-US" sz="2000" b="1" dirty="0">
                <a:latin typeface="Alegreya Sans SC" panose="00000500000000000000" pitchFamily="2" charset="0"/>
              </a:rPr>
              <a:t>                                                                               </a:t>
            </a:r>
            <a:r>
              <a:rPr lang="en-US" sz="2000" b="1" dirty="0" err="1">
                <a:latin typeface="Alegreya Sans SC" panose="00000500000000000000" pitchFamily="2" charset="0"/>
              </a:rPr>
              <a:t>Phenylephrine</a:t>
            </a:r>
            <a:r>
              <a:rPr lang="en-US" sz="2000" b="1" dirty="0">
                <a:latin typeface="Alegreya Sans SC" panose="00000500000000000000" pitchFamily="2" charset="0"/>
              </a:rPr>
              <a:t>  0.02mg/kg  IV</a:t>
            </a:r>
          </a:p>
          <a:p>
            <a:pPr eaLnBrk="1" hangingPunct="1">
              <a:lnSpc>
                <a:spcPct val="80000"/>
              </a:lnSpc>
              <a:buFont typeface="Wingdings" pitchFamily="2" charset="2"/>
              <a:buNone/>
              <a:defRPr/>
            </a:pPr>
            <a:r>
              <a:rPr lang="en-US" sz="2000" b="1" dirty="0">
                <a:latin typeface="Alegreya Sans SC" panose="00000500000000000000" pitchFamily="2" charset="0"/>
              </a:rPr>
              <a:t>                                                                                          </a:t>
            </a:r>
          </a:p>
          <a:p>
            <a:pPr eaLnBrk="1" hangingPunct="1">
              <a:lnSpc>
                <a:spcPct val="80000"/>
              </a:lnSpc>
              <a:defRPr/>
            </a:pPr>
            <a:r>
              <a:rPr lang="en-US" sz="2000" b="1" dirty="0">
                <a:latin typeface="Alegreya Sans SC" panose="00000500000000000000" pitchFamily="2" charset="0"/>
              </a:rPr>
              <a:t>Tachycardia                                                     </a:t>
            </a:r>
            <a:r>
              <a:rPr lang="en-US" sz="2000" b="1" dirty="0" err="1">
                <a:latin typeface="Alegreya Sans SC" panose="00000500000000000000" pitchFamily="2" charset="0"/>
              </a:rPr>
              <a:t>Propranolol</a:t>
            </a:r>
            <a:r>
              <a:rPr lang="en-US" sz="2000" b="1" dirty="0">
                <a:latin typeface="Alegreya Sans SC" panose="00000500000000000000" pitchFamily="2" charset="0"/>
              </a:rPr>
              <a:t> 0.1mg/ Kg  IV</a:t>
            </a:r>
          </a:p>
          <a:p>
            <a:pPr eaLnBrk="1" hangingPunct="1">
              <a:lnSpc>
                <a:spcPct val="80000"/>
              </a:lnSpc>
              <a:buFont typeface="Wingdings" pitchFamily="2" charset="2"/>
              <a:buNone/>
              <a:defRPr/>
            </a:pPr>
            <a:r>
              <a:rPr lang="en-US" sz="2000" b="1" dirty="0">
                <a:latin typeface="Alegreya Sans SC" panose="00000500000000000000" pitchFamily="2" charset="0"/>
              </a:rPr>
              <a:t>    Release of infundibular spasm                                         </a:t>
            </a:r>
          </a:p>
          <a:p>
            <a:pPr eaLnBrk="1" hangingPunct="1">
              <a:lnSpc>
                <a:spcPct val="80000"/>
              </a:lnSpc>
              <a:buFont typeface="Wingdings" pitchFamily="2" charset="2"/>
              <a:buNone/>
              <a:defRPr/>
            </a:pPr>
            <a:r>
              <a:rPr lang="en-US" sz="2000" b="1" dirty="0">
                <a:latin typeface="Alegreya Sans SC" panose="00000500000000000000" pitchFamily="2" charset="0"/>
              </a:rPr>
              <a:t> </a:t>
            </a:r>
          </a:p>
          <a:p>
            <a:pPr eaLnBrk="1" hangingPunct="1">
              <a:lnSpc>
                <a:spcPct val="80000"/>
              </a:lnSpc>
              <a:defRPr/>
            </a:pPr>
            <a:r>
              <a:rPr lang="en-US" sz="2000" b="1" dirty="0">
                <a:latin typeface="Alegreya Sans SC" panose="00000500000000000000" pitchFamily="2" charset="0"/>
              </a:rPr>
              <a:t>Irritability          			Morphine  0.2mg/ Kg   S.C or IM</a:t>
            </a:r>
          </a:p>
          <a:p>
            <a:pPr eaLnBrk="1" hangingPunct="1">
              <a:lnSpc>
                <a:spcPct val="80000"/>
              </a:lnSpc>
              <a:buFont typeface="Wingdings" pitchFamily="2" charset="2"/>
              <a:buNone/>
              <a:defRPr/>
            </a:pPr>
            <a:endParaRPr lang="en-US" sz="2000" b="1" dirty="0">
              <a:latin typeface="Alegreya Sans SC" panose="00000500000000000000" pitchFamily="2" charset="0"/>
            </a:endParaRPr>
          </a:p>
          <a:p>
            <a:pPr eaLnBrk="1" hangingPunct="1">
              <a:lnSpc>
                <a:spcPct val="80000"/>
              </a:lnSpc>
              <a:defRPr/>
            </a:pPr>
            <a:r>
              <a:rPr lang="en-US" sz="2000" b="1" dirty="0">
                <a:latin typeface="Alegreya Sans SC" panose="00000500000000000000" pitchFamily="2" charset="0"/>
              </a:rPr>
              <a:t>Hypoxia                                                   Oxygen</a:t>
            </a:r>
          </a:p>
          <a:p>
            <a:pPr eaLnBrk="1" hangingPunct="1">
              <a:lnSpc>
                <a:spcPct val="80000"/>
              </a:lnSpc>
              <a:buFont typeface="Wingdings" pitchFamily="2" charset="2"/>
              <a:buNone/>
              <a:defRPr/>
            </a:pPr>
            <a:r>
              <a:rPr lang="en-US" sz="2000" b="1" dirty="0">
                <a:latin typeface="Alegreya Sans SC" panose="00000500000000000000" pitchFamily="2" charset="0"/>
              </a:rPr>
              <a:t> </a:t>
            </a:r>
          </a:p>
          <a:p>
            <a:pPr eaLnBrk="1" hangingPunct="1">
              <a:lnSpc>
                <a:spcPct val="80000"/>
              </a:lnSpc>
              <a:defRPr/>
            </a:pPr>
            <a:r>
              <a:rPr lang="en-US" sz="2000" b="1" dirty="0">
                <a:latin typeface="Alegreya Sans SC" panose="00000500000000000000" pitchFamily="2" charset="0"/>
              </a:rPr>
              <a:t>Dehydration                                            Volume</a:t>
            </a:r>
          </a:p>
          <a:p>
            <a:pPr eaLnBrk="1" hangingPunct="1">
              <a:lnSpc>
                <a:spcPct val="80000"/>
              </a:lnSpc>
              <a:defRPr/>
            </a:pPr>
            <a:endParaRPr lang="en-US" sz="2000" b="1" dirty="0">
              <a:latin typeface="Alegreya Sans SC" panose="00000500000000000000" pitchFamily="2" charset="0"/>
            </a:endParaRPr>
          </a:p>
          <a:p>
            <a:pPr eaLnBrk="1" hangingPunct="1">
              <a:lnSpc>
                <a:spcPct val="80000"/>
              </a:lnSpc>
              <a:defRPr/>
            </a:pPr>
            <a:r>
              <a:rPr lang="en-US" sz="2000" b="1" dirty="0">
                <a:latin typeface="Alegreya Sans SC" panose="00000500000000000000" pitchFamily="2" charset="0"/>
              </a:rPr>
              <a:t>Acidosis                                                NaHco3   1mEq/ Kg  IV</a:t>
            </a:r>
          </a:p>
        </p:txBody>
      </p:sp>
      <p:sp>
        <p:nvSpPr>
          <p:cNvPr id="15364" name="Line 4"/>
          <p:cNvSpPr>
            <a:spLocks noChangeShapeType="1"/>
          </p:cNvSpPr>
          <p:nvPr/>
        </p:nvSpPr>
        <p:spPr bwMode="auto">
          <a:xfrm>
            <a:off x="3124200" y="1447800"/>
            <a:ext cx="2286000" cy="304800"/>
          </a:xfrm>
          <a:prstGeom prst="line">
            <a:avLst/>
          </a:prstGeom>
          <a:noFill/>
          <a:ln w="9525">
            <a:solidFill>
              <a:srgbClr val="FFFF00"/>
            </a:solidFill>
            <a:round/>
            <a:headEnd/>
            <a:tailEnd type="triangle" w="med" len="med"/>
          </a:ln>
        </p:spPr>
        <p:txBody>
          <a:bodyPr wrap="none"/>
          <a:lstStyle/>
          <a:p>
            <a:endParaRPr lang="en-US"/>
          </a:p>
        </p:txBody>
      </p:sp>
      <p:sp>
        <p:nvSpPr>
          <p:cNvPr id="15365" name="Line 5"/>
          <p:cNvSpPr>
            <a:spLocks noChangeShapeType="1"/>
          </p:cNvSpPr>
          <p:nvPr/>
        </p:nvSpPr>
        <p:spPr bwMode="auto">
          <a:xfrm>
            <a:off x="3124200" y="1447800"/>
            <a:ext cx="2209800" cy="685800"/>
          </a:xfrm>
          <a:prstGeom prst="line">
            <a:avLst/>
          </a:prstGeom>
          <a:noFill/>
          <a:ln w="9525">
            <a:solidFill>
              <a:srgbClr val="FFFF00"/>
            </a:solidFill>
            <a:round/>
            <a:headEnd/>
            <a:tailEnd type="triangle" w="med" len="med"/>
          </a:ln>
        </p:spPr>
        <p:txBody>
          <a:bodyPr wrap="none"/>
          <a:lstStyle/>
          <a:p>
            <a:endParaRPr lang="en-US" dirty="0"/>
          </a:p>
        </p:txBody>
      </p:sp>
      <p:sp>
        <p:nvSpPr>
          <p:cNvPr id="15366" name="Line 6"/>
          <p:cNvSpPr>
            <a:spLocks noChangeShapeType="1"/>
          </p:cNvSpPr>
          <p:nvPr/>
        </p:nvSpPr>
        <p:spPr bwMode="auto">
          <a:xfrm>
            <a:off x="3124200" y="1447800"/>
            <a:ext cx="2362200" cy="1066800"/>
          </a:xfrm>
          <a:prstGeom prst="line">
            <a:avLst/>
          </a:prstGeom>
          <a:noFill/>
          <a:ln w="9525">
            <a:solidFill>
              <a:srgbClr val="FFFF00"/>
            </a:solidFill>
            <a:round/>
            <a:headEnd/>
            <a:tailEnd type="triangle" w="med" len="med"/>
          </a:ln>
        </p:spPr>
        <p:txBody>
          <a:bodyPr wrap="none"/>
          <a:lstStyle/>
          <a:p>
            <a:endParaRPr lang="en-US"/>
          </a:p>
        </p:txBody>
      </p:sp>
      <p:sp>
        <p:nvSpPr>
          <p:cNvPr id="15367" name="Line 7"/>
          <p:cNvSpPr>
            <a:spLocks noChangeShapeType="1"/>
          </p:cNvSpPr>
          <p:nvPr/>
        </p:nvSpPr>
        <p:spPr bwMode="auto">
          <a:xfrm>
            <a:off x="4876800" y="3352800"/>
            <a:ext cx="609600" cy="0"/>
          </a:xfrm>
          <a:prstGeom prst="line">
            <a:avLst/>
          </a:prstGeom>
          <a:noFill/>
          <a:ln w="9525">
            <a:solidFill>
              <a:srgbClr val="FFFF00"/>
            </a:solidFill>
            <a:round/>
            <a:headEnd/>
            <a:tailEnd type="triangle" w="med" len="med"/>
          </a:ln>
        </p:spPr>
        <p:txBody>
          <a:bodyPr wrap="none"/>
          <a:lstStyle/>
          <a:p>
            <a:endParaRPr lang="en-US"/>
          </a:p>
        </p:txBody>
      </p:sp>
      <p:sp>
        <p:nvSpPr>
          <p:cNvPr id="15368" name="Line 8"/>
          <p:cNvSpPr>
            <a:spLocks noChangeShapeType="1"/>
          </p:cNvSpPr>
          <p:nvPr/>
        </p:nvSpPr>
        <p:spPr bwMode="auto">
          <a:xfrm flipV="1">
            <a:off x="4724400" y="3429000"/>
            <a:ext cx="762000" cy="304800"/>
          </a:xfrm>
          <a:prstGeom prst="line">
            <a:avLst/>
          </a:prstGeom>
          <a:noFill/>
          <a:ln w="9525">
            <a:solidFill>
              <a:srgbClr val="FFFF00"/>
            </a:solidFill>
            <a:round/>
            <a:headEnd/>
            <a:tailEnd type="triangle" w="med" len="med"/>
          </a:ln>
        </p:spPr>
        <p:txBody>
          <a:bodyPr wrap="none"/>
          <a:lstStyle/>
          <a:p>
            <a:endParaRPr lang="en-US"/>
          </a:p>
        </p:txBody>
      </p:sp>
    </p:spTree>
  </p:cSld>
  <p:clrMapOvr>
    <a:masterClrMapping/>
  </p:clrMapOvr>
  <p:transition spd="slow">
    <p:split/>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457200"/>
            <a:ext cx="8458200" cy="457200"/>
          </a:xfrm>
        </p:spPr>
        <p:txBody>
          <a:bodyPr>
            <a:noAutofit/>
          </a:bodyPr>
          <a:lstStyle/>
          <a:p>
            <a:pPr algn="ctr" eaLnBrk="1" hangingPunct="1">
              <a:defRPr/>
            </a:pPr>
            <a:r>
              <a:rPr lang="en-US" sz="4000" b="1" dirty="0">
                <a:latin typeface="Alegreya Sans SC" panose="00000500000000000000" pitchFamily="2" charset="0"/>
              </a:rPr>
              <a:t>TOF</a:t>
            </a:r>
            <a:r>
              <a:rPr lang="en-US" b="1" dirty="0">
                <a:latin typeface="Alegreya Sans SC" panose="00000500000000000000" pitchFamily="2" charset="0"/>
              </a:rPr>
              <a:t> management </a:t>
            </a:r>
          </a:p>
        </p:txBody>
      </p:sp>
      <p:sp>
        <p:nvSpPr>
          <p:cNvPr id="26627" name="Rectangle 3"/>
          <p:cNvSpPr>
            <a:spLocks noGrp="1" noChangeArrowheads="1"/>
          </p:cNvSpPr>
          <p:nvPr>
            <p:ph idx="1"/>
          </p:nvPr>
        </p:nvSpPr>
        <p:spPr>
          <a:xfrm>
            <a:off x="381000" y="1219200"/>
            <a:ext cx="5943600" cy="5334000"/>
          </a:xfrm>
        </p:spPr>
        <p:txBody>
          <a:bodyPr>
            <a:normAutofit lnSpcReduction="10000"/>
          </a:bodyPr>
          <a:lstStyle/>
          <a:p>
            <a:pPr eaLnBrk="1" hangingPunct="1">
              <a:defRPr/>
            </a:pPr>
            <a:r>
              <a:rPr lang="en-US" sz="2800" u="sng" dirty="0">
                <a:latin typeface="Alegreya Sans SC" panose="00000500000000000000" pitchFamily="2" charset="0"/>
              </a:rPr>
              <a:t>Medical :</a:t>
            </a:r>
            <a:endParaRPr lang="en-US" sz="2800" dirty="0">
              <a:latin typeface="Alegreya Sans SC" panose="00000500000000000000" pitchFamily="2" charset="0"/>
            </a:endParaRPr>
          </a:p>
          <a:p>
            <a:pPr lvl="1" eaLnBrk="1" hangingPunct="1">
              <a:defRPr/>
            </a:pPr>
            <a:r>
              <a:rPr lang="en-US" dirty="0">
                <a:latin typeface="Alegreya Sans SC" panose="00000500000000000000" pitchFamily="2" charset="0"/>
              </a:rPr>
              <a:t>Correct iron deficiency anemia</a:t>
            </a:r>
          </a:p>
          <a:p>
            <a:pPr lvl="1" eaLnBrk="1" hangingPunct="1">
              <a:defRPr/>
            </a:pPr>
            <a:r>
              <a:rPr lang="en-US" dirty="0">
                <a:latin typeface="Alegreya Sans SC" panose="00000500000000000000" pitchFamily="2" charset="0"/>
              </a:rPr>
              <a:t>Correct polycythemia</a:t>
            </a:r>
          </a:p>
          <a:p>
            <a:pPr lvl="1" eaLnBrk="1" hangingPunct="1">
              <a:defRPr/>
            </a:pPr>
            <a:r>
              <a:rPr lang="en-US" dirty="0">
                <a:latin typeface="Alegreya Sans SC" panose="00000500000000000000" pitchFamily="2" charset="0"/>
              </a:rPr>
              <a:t>B-Blocker prophylaxis</a:t>
            </a:r>
          </a:p>
          <a:p>
            <a:pPr lvl="1" eaLnBrk="1" hangingPunct="1">
              <a:defRPr/>
            </a:pPr>
            <a:endParaRPr lang="en-US" dirty="0">
              <a:latin typeface="Alegreya Sans SC" panose="00000500000000000000" pitchFamily="2" charset="0"/>
            </a:endParaRPr>
          </a:p>
          <a:p>
            <a:pPr eaLnBrk="1" hangingPunct="1">
              <a:defRPr/>
            </a:pPr>
            <a:r>
              <a:rPr lang="en-US" sz="2800" u="sng" dirty="0">
                <a:latin typeface="Alegreya Sans SC" panose="00000500000000000000" pitchFamily="2" charset="0"/>
              </a:rPr>
              <a:t>Surgical:</a:t>
            </a:r>
          </a:p>
          <a:p>
            <a:pPr eaLnBrk="1" hangingPunct="1">
              <a:defRPr/>
            </a:pPr>
            <a:endParaRPr lang="en-US" sz="2800" dirty="0">
              <a:latin typeface="Alegreya Sans SC" panose="00000500000000000000" pitchFamily="2" charset="0"/>
            </a:endParaRPr>
          </a:p>
          <a:p>
            <a:pPr lvl="1" eaLnBrk="1" hangingPunct="1">
              <a:defRPr/>
            </a:pPr>
            <a:r>
              <a:rPr lang="en-US" dirty="0">
                <a:latin typeface="Alegreya Sans SC" panose="00000500000000000000" pitchFamily="2" charset="0"/>
              </a:rPr>
              <a:t>Palliative =  Blalock-</a:t>
            </a:r>
            <a:r>
              <a:rPr lang="en-US" dirty="0" err="1">
                <a:latin typeface="Alegreya Sans SC" panose="00000500000000000000" pitchFamily="2" charset="0"/>
              </a:rPr>
              <a:t>Taussig</a:t>
            </a:r>
            <a:r>
              <a:rPr lang="en-US" dirty="0">
                <a:latin typeface="Alegreya Sans SC" panose="00000500000000000000" pitchFamily="2" charset="0"/>
              </a:rPr>
              <a:t> shunt </a:t>
            </a:r>
          </a:p>
          <a:p>
            <a:pPr lvl="1" eaLnBrk="1" hangingPunct="1">
              <a:buFont typeface="Wingdings" pitchFamily="2" charset="2"/>
              <a:buNone/>
              <a:defRPr/>
            </a:pPr>
            <a:r>
              <a:rPr lang="en-US" dirty="0">
                <a:latin typeface="Alegreya Sans SC" panose="00000500000000000000" pitchFamily="2" charset="0"/>
              </a:rPr>
              <a:t>     for small PA’s </a:t>
            </a:r>
          </a:p>
          <a:p>
            <a:pPr lvl="1" eaLnBrk="1" hangingPunct="1">
              <a:defRPr/>
            </a:pPr>
            <a:r>
              <a:rPr lang="en-US" dirty="0">
                <a:latin typeface="Alegreya Sans SC" panose="00000500000000000000" pitchFamily="2" charset="0"/>
              </a:rPr>
              <a:t>Definitive=  Total correction </a:t>
            </a:r>
          </a:p>
        </p:txBody>
      </p:sp>
      <p:pic>
        <p:nvPicPr>
          <p:cNvPr id="16388" name="Picture 4" descr="Image18"/>
          <p:cNvPicPr>
            <a:picLocks noChangeAspect="1" noChangeArrowheads="1"/>
          </p:cNvPicPr>
          <p:nvPr/>
        </p:nvPicPr>
        <p:blipFill>
          <a:blip r:embed="rId3">
            <a:lum contrast="12000"/>
          </a:blip>
          <a:srcRect/>
          <a:stretch>
            <a:fillRect/>
          </a:stretch>
        </p:blipFill>
        <p:spPr bwMode="auto">
          <a:xfrm>
            <a:off x="5943600" y="1600200"/>
            <a:ext cx="3200400" cy="3581400"/>
          </a:xfrm>
          <a:prstGeom prst="rect">
            <a:avLst/>
          </a:prstGeom>
          <a:noFill/>
          <a:ln w="9525">
            <a:noFill/>
            <a:miter lim="800000"/>
            <a:headEnd/>
            <a:tailEnd/>
          </a:ln>
        </p:spPr>
      </p:pic>
    </p:spTree>
  </p:cSld>
  <p:clrMapOvr>
    <a:masterClrMapping/>
  </p:clrMapOvr>
  <p:transition spd="slow">
    <p:diamond/>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b="1" dirty="0">
                <a:latin typeface="Alegreya Sans SC" panose="00000500000000000000" pitchFamily="2" charset="0"/>
              </a:rPr>
              <a:t>Indications of palliative shunt procedures</a:t>
            </a:r>
          </a:p>
        </p:txBody>
      </p:sp>
      <p:sp>
        <p:nvSpPr>
          <p:cNvPr id="3" name="Content Placeholder 2"/>
          <p:cNvSpPr>
            <a:spLocks noGrp="1"/>
          </p:cNvSpPr>
          <p:nvPr>
            <p:ph idx="1"/>
          </p:nvPr>
        </p:nvSpPr>
        <p:spPr/>
        <p:txBody>
          <a:bodyPr>
            <a:noAutofit/>
          </a:bodyPr>
          <a:lstStyle/>
          <a:p>
            <a:r>
              <a:rPr lang="en-US" sz="2800" dirty="0">
                <a:latin typeface="Alegreya Sans SC" panose="00000500000000000000" pitchFamily="2" charset="0"/>
              </a:rPr>
              <a:t>Recurrent spells</a:t>
            </a:r>
          </a:p>
          <a:p>
            <a:r>
              <a:rPr lang="en-US" sz="2800" dirty="0">
                <a:latin typeface="Alegreya Sans SC" panose="00000500000000000000" pitchFamily="2" charset="0"/>
              </a:rPr>
              <a:t>PCV&gt;65</a:t>
            </a:r>
          </a:p>
          <a:p>
            <a:r>
              <a:rPr lang="en-US" sz="2800" dirty="0">
                <a:latin typeface="Alegreya Sans SC" panose="00000500000000000000" pitchFamily="2" charset="0"/>
              </a:rPr>
              <a:t>Children who can not tolerate total repair</a:t>
            </a:r>
          </a:p>
          <a:p>
            <a:r>
              <a:rPr lang="en-US" sz="2800" dirty="0">
                <a:latin typeface="Alegreya Sans SC" panose="00000500000000000000" pitchFamily="2" charset="0"/>
              </a:rPr>
              <a:t>Hypo plastic Pulmonary artery</a:t>
            </a:r>
          </a:p>
          <a:p>
            <a:pPr>
              <a:buNone/>
            </a:pPr>
            <a:r>
              <a:rPr lang="en-US" sz="2800" dirty="0">
                <a:latin typeface="Alegreya Sans SC" panose="00000500000000000000" pitchFamily="2" charset="0"/>
              </a:rPr>
              <a:t>Types</a:t>
            </a:r>
          </a:p>
          <a:p>
            <a:pPr>
              <a:buNone/>
            </a:pPr>
            <a:r>
              <a:rPr lang="en-US" sz="2800" dirty="0">
                <a:latin typeface="Alegreya Sans SC" panose="00000500000000000000" pitchFamily="2" charset="0"/>
              </a:rPr>
              <a:t>1.Blalock-taussig and modified </a:t>
            </a:r>
            <a:r>
              <a:rPr lang="en-US" sz="2800" dirty="0" err="1">
                <a:latin typeface="Alegreya Sans SC" panose="00000500000000000000" pitchFamily="2" charset="0"/>
              </a:rPr>
              <a:t>blalock-taussig</a:t>
            </a:r>
            <a:r>
              <a:rPr lang="en-US" sz="2800" dirty="0">
                <a:latin typeface="Alegreya Sans SC" panose="00000500000000000000" pitchFamily="2" charset="0"/>
              </a:rPr>
              <a:t> shunt</a:t>
            </a:r>
          </a:p>
          <a:p>
            <a:pPr>
              <a:buNone/>
            </a:pPr>
            <a:r>
              <a:rPr lang="en-US" sz="2800" dirty="0">
                <a:latin typeface="Alegreya Sans SC" panose="00000500000000000000" pitchFamily="2" charset="0"/>
              </a:rPr>
              <a:t>2. Potts and </a:t>
            </a:r>
            <a:r>
              <a:rPr lang="en-US" sz="2800" dirty="0" err="1">
                <a:latin typeface="Alegreya Sans SC" panose="00000500000000000000" pitchFamily="2" charset="0"/>
              </a:rPr>
              <a:t>waterston</a:t>
            </a:r>
            <a:r>
              <a:rPr lang="en-US" sz="2800" dirty="0">
                <a:latin typeface="Alegreya Sans SC" panose="00000500000000000000" pitchFamily="2" charset="0"/>
              </a:rPr>
              <a:t>  </a:t>
            </a:r>
            <a:r>
              <a:rPr lang="en-US" sz="2800" dirty="0" err="1">
                <a:latin typeface="Alegreya Sans SC" panose="00000500000000000000" pitchFamily="2" charset="0"/>
              </a:rPr>
              <a:t>shunt</a:t>
            </a:r>
            <a:r>
              <a:rPr lang="en-US" sz="2800" dirty="0" err="1">
                <a:latin typeface="Alegreya Sans SC" panose="00000500000000000000" pitchFamily="2" charset="0"/>
                <a:sym typeface="Wingdings" pitchFamily="2" charset="2"/>
              </a:rPr>
              <a:t>obsolute</a:t>
            </a:r>
            <a:endParaRPr lang="en-US" sz="2800" dirty="0">
              <a:latin typeface="Alegreya Sans SC" panose="00000500000000000000" pitchFamily="2" charset="0"/>
              <a:sym typeface="Wingdings" pitchFamily="2" charset="2"/>
            </a:endParaRPr>
          </a:p>
          <a:p>
            <a:pPr>
              <a:buNone/>
            </a:pPr>
            <a:r>
              <a:rPr lang="en-US" sz="2800" dirty="0">
                <a:latin typeface="Alegreya Sans SC" panose="00000500000000000000" pitchFamily="2" charset="0"/>
                <a:sym typeface="Wingdings" pitchFamily="2" charset="2"/>
              </a:rPr>
              <a:t>3. </a:t>
            </a:r>
            <a:r>
              <a:rPr lang="en-US" sz="2800" dirty="0" err="1">
                <a:latin typeface="Alegreya Sans SC" panose="00000500000000000000" pitchFamily="2" charset="0"/>
                <a:sym typeface="Wingdings" pitchFamily="2" charset="2"/>
              </a:rPr>
              <a:t>Glenns</a:t>
            </a:r>
            <a:r>
              <a:rPr lang="en-US" sz="2800" dirty="0">
                <a:latin typeface="Alegreya Sans SC" panose="00000500000000000000" pitchFamily="2" charset="0"/>
                <a:sym typeface="Wingdings" pitchFamily="2" charset="2"/>
              </a:rPr>
              <a:t> shunt	</a:t>
            </a:r>
            <a:endParaRPr lang="en-US" sz="2800" dirty="0">
              <a:latin typeface="Alegreya Sans SC" panose="00000500000000000000"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Alegreya Sans SC" panose="00000500000000000000" pitchFamily="2" charset="0"/>
              </a:rPr>
              <a:t>T</a:t>
            </a:r>
            <a:r>
              <a:rPr lang="en-US" b="1" dirty="0">
                <a:latin typeface="Alegreya Sans SC" panose="00000500000000000000" pitchFamily="2" charset="0"/>
              </a:rPr>
              <a:t>ricuspid atresia</a:t>
            </a:r>
          </a:p>
        </p:txBody>
      </p:sp>
      <p:sp>
        <p:nvSpPr>
          <p:cNvPr id="3" name="Content Placeholder 2"/>
          <p:cNvSpPr>
            <a:spLocks noGrp="1"/>
          </p:cNvSpPr>
          <p:nvPr>
            <p:ph idx="1"/>
          </p:nvPr>
        </p:nvSpPr>
        <p:spPr/>
        <p:txBody>
          <a:bodyPr>
            <a:normAutofit/>
          </a:bodyPr>
          <a:lstStyle/>
          <a:p>
            <a:r>
              <a:rPr lang="en-US" sz="2800" dirty="0">
                <a:latin typeface="Alegreya Sans SC" panose="00000500000000000000" pitchFamily="2" charset="0"/>
              </a:rPr>
              <a:t>Congenital absence of the TV</a:t>
            </a:r>
          </a:p>
          <a:p>
            <a:pPr>
              <a:defRPr/>
            </a:pPr>
            <a:r>
              <a:rPr lang="en-US" sz="2800" dirty="0">
                <a:latin typeface="Alegreya Sans SC" panose="00000500000000000000" pitchFamily="2" charset="0"/>
              </a:rPr>
              <a:t>RV and PA are </a:t>
            </a:r>
            <a:r>
              <a:rPr lang="en-US" sz="2800" dirty="0" err="1">
                <a:latin typeface="Alegreya Sans SC" panose="00000500000000000000" pitchFamily="2" charset="0"/>
              </a:rPr>
              <a:t>hypoplastic</a:t>
            </a:r>
            <a:endParaRPr lang="en-US" sz="2800" dirty="0">
              <a:latin typeface="Alegreya Sans SC" panose="00000500000000000000" pitchFamily="2" charset="0"/>
            </a:endParaRPr>
          </a:p>
          <a:p>
            <a:pPr>
              <a:defRPr/>
            </a:pPr>
            <a:r>
              <a:rPr lang="en-US" sz="2800" dirty="0">
                <a:latin typeface="Alegreya Sans SC" panose="00000500000000000000" pitchFamily="2" charset="0"/>
              </a:rPr>
              <a:t>Associated defects- ASD,VSD,PDA</a:t>
            </a:r>
          </a:p>
          <a:p>
            <a:pPr>
              <a:defRPr/>
            </a:pPr>
            <a:r>
              <a:rPr lang="en-US" sz="2800" dirty="0">
                <a:latin typeface="Alegreya Sans SC" panose="00000500000000000000" pitchFamily="2" charset="0"/>
              </a:rPr>
              <a:t>Dilation of LA and LV,</a:t>
            </a:r>
          </a:p>
          <a:p>
            <a:pPr>
              <a:defRPr/>
            </a:pPr>
            <a:r>
              <a:rPr lang="en-US" sz="2800" dirty="0">
                <a:latin typeface="Alegreya Sans SC" panose="00000500000000000000" pitchFamily="2" charset="0"/>
              </a:rPr>
              <a:t>essentially single</a:t>
            </a:r>
          </a:p>
          <a:p>
            <a:pPr marL="109728" indent="0">
              <a:buNone/>
              <a:defRPr/>
            </a:pPr>
            <a:r>
              <a:rPr lang="en-US" sz="2800" dirty="0">
                <a:latin typeface="Alegreya Sans SC" panose="00000500000000000000" pitchFamily="2" charset="0"/>
              </a:rPr>
              <a:t>    ventricle physiology</a:t>
            </a:r>
          </a:p>
          <a:p>
            <a:pPr marL="609600" indent="-609600">
              <a:lnSpc>
                <a:spcPct val="90000"/>
              </a:lnSpc>
            </a:pPr>
            <a:r>
              <a:rPr lang="en-US" sz="2800" dirty="0">
                <a:latin typeface="Alegreya Sans SC" panose="00000500000000000000" pitchFamily="2" charset="0"/>
              </a:rPr>
              <a:t>C/</a:t>
            </a:r>
            <a:r>
              <a:rPr lang="en-US" sz="2800" dirty="0" err="1">
                <a:latin typeface="Alegreya Sans SC" panose="00000500000000000000" pitchFamily="2" charset="0"/>
              </a:rPr>
              <a:t>F,course&amp;management</a:t>
            </a:r>
            <a:r>
              <a:rPr lang="en-US" sz="2800" dirty="0">
                <a:latin typeface="Alegreya Sans SC" panose="00000500000000000000" pitchFamily="2" charset="0"/>
              </a:rPr>
              <a:t>-same as TOF</a:t>
            </a:r>
          </a:p>
          <a:p>
            <a:pPr marL="109728" indent="0">
              <a:buNone/>
              <a:defRPr/>
            </a:pPr>
            <a:endParaRPr lang="en-US" sz="2800" dirty="0">
              <a:latin typeface="Alegreya Sans SC" panose="00000500000000000000" pitchFamily="2" charset="0"/>
            </a:endParaRPr>
          </a:p>
        </p:txBody>
      </p:sp>
      <p:pic>
        <p:nvPicPr>
          <p:cNvPr id="4" name="Picture 2"/>
          <p:cNvPicPr>
            <a:picLocks noChangeAspect="1" noChangeArrowheads="1"/>
          </p:cNvPicPr>
          <p:nvPr/>
        </p:nvPicPr>
        <p:blipFill>
          <a:blip r:embed="rId2"/>
          <a:srcRect/>
          <a:stretch>
            <a:fillRect/>
          </a:stretch>
        </p:blipFill>
        <p:spPr bwMode="auto">
          <a:xfrm>
            <a:off x="6172200" y="1295400"/>
            <a:ext cx="2971800" cy="54324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Alegreya Sans SC" panose="00000500000000000000" pitchFamily="2" charset="0"/>
              </a:rPr>
              <a:t>F</a:t>
            </a:r>
            <a:r>
              <a:rPr lang="en-US" b="1" dirty="0">
                <a:latin typeface="Alegreya Sans SC" panose="00000500000000000000" pitchFamily="2" charset="0"/>
              </a:rPr>
              <a:t>eatures suggestive of </a:t>
            </a:r>
            <a:r>
              <a:rPr lang="en-US" sz="4000" b="1" dirty="0">
                <a:latin typeface="Alegreya Sans SC" panose="00000500000000000000" pitchFamily="2" charset="0"/>
              </a:rPr>
              <a:t>TA</a:t>
            </a:r>
          </a:p>
        </p:txBody>
      </p:sp>
      <p:sp>
        <p:nvSpPr>
          <p:cNvPr id="3" name="Content Placeholder 2"/>
          <p:cNvSpPr>
            <a:spLocks noGrp="1"/>
          </p:cNvSpPr>
          <p:nvPr>
            <p:ph idx="1"/>
          </p:nvPr>
        </p:nvSpPr>
        <p:spPr>
          <a:xfrm>
            <a:off x="685800" y="1066800"/>
            <a:ext cx="8229600" cy="4525963"/>
          </a:xfrm>
        </p:spPr>
        <p:txBody>
          <a:bodyPr>
            <a:normAutofit/>
          </a:bodyPr>
          <a:lstStyle/>
          <a:p>
            <a:pPr marL="609600" indent="-609600">
              <a:lnSpc>
                <a:spcPct val="90000"/>
              </a:lnSpc>
            </a:pPr>
            <a:endParaRPr lang="en-US" sz="2800" dirty="0">
              <a:latin typeface="Alegreya Sans SC" panose="00000500000000000000" pitchFamily="2" charset="0"/>
            </a:endParaRPr>
          </a:p>
          <a:p>
            <a:pPr marL="609600" indent="-609600">
              <a:lnSpc>
                <a:spcPct val="90000"/>
              </a:lnSpc>
              <a:buNone/>
            </a:pPr>
            <a:r>
              <a:rPr lang="en-US" sz="2800" dirty="0">
                <a:latin typeface="Alegreya Sans SC" panose="00000500000000000000" pitchFamily="2" charset="0"/>
              </a:rPr>
              <a:t>     1.LV type of apical impulse </a:t>
            </a:r>
          </a:p>
          <a:p>
            <a:pPr marL="609600" indent="-609600">
              <a:lnSpc>
                <a:spcPct val="90000"/>
              </a:lnSpc>
              <a:buNone/>
            </a:pPr>
            <a:r>
              <a:rPr lang="en-US" sz="2800" dirty="0">
                <a:latin typeface="Alegreya Sans SC" panose="00000500000000000000" pitchFamily="2" charset="0"/>
              </a:rPr>
              <a:t>     2.Prominent a wave in the JVP</a:t>
            </a:r>
          </a:p>
          <a:p>
            <a:pPr marL="609600" indent="-609600">
              <a:lnSpc>
                <a:spcPct val="90000"/>
              </a:lnSpc>
              <a:buNone/>
            </a:pPr>
            <a:r>
              <a:rPr lang="en-US" sz="2800" dirty="0">
                <a:latin typeface="Alegreya Sans SC" panose="00000500000000000000" pitchFamily="2" charset="0"/>
              </a:rPr>
              <a:t>     3.Enlarged liver with </a:t>
            </a:r>
            <a:r>
              <a:rPr lang="en-US" sz="2800" dirty="0" err="1">
                <a:latin typeface="Alegreya Sans SC" panose="00000500000000000000" pitchFamily="2" charset="0"/>
              </a:rPr>
              <a:t>presystolic</a:t>
            </a:r>
            <a:r>
              <a:rPr lang="en-US" sz="2800" dirty="0">
                <a:latin typeface="Alegreya Sans SC" panose="00000500000000000000" pitchFamily="2" charset="0"/>
              </a:rPr>
              <a:t> pulsation</a:t>
            </a:r>
          </a:p>
          <a:p>
            <a:pPr marL="609600" indent="-609600">
              <a:lnSpc>
                <a:spcPct val="90000"/>
              </a:lnSpc>
              <a:buNone/>
            </a:pPr>
            <a:r>
              <a:rPr lang="en-US" sz="2800" dirty="0">
                <a:latin typeface="Alegreya Sans SC" panose="00000500000000000000" pitchFamily="2" charset="0"/>
              </a:rPr>
              <a:t>     4.ECG-left axis deviation with LV </a:t>
            </a:r>
            <a:r>
              <a:rPr lang="en-US" sz="2800" dirty="0" smtClean="0">
                <a:latin typeface="Alegreya Sans SC" panose="00000500000000000000" pitchFamily="2" charset="0"/>
              </a:rPr>
              <a:t>HT</a:t>
            </a:r>
          </a:p>
          <a:p>
            <a:pPr marL="609600" indent="-609600">
              <a:lnSpc>
                <a:spcPct val="90000"/>
              </a:lnSpc>
              <a:buNone/>
            </a:pPr>
            <a:endParaRPr lang="en-US" sz="2800" dirty="0">
              <a:latin typeface="Alegreya Sans SC" panose="00000500000000000000" pitchFamily="2" charset="0"/>
            </a:endParaRPr>
          </a:p>
          <a:p>
            <a:pPr marL="609600" indent="-609600">
              <a:lnSpc>
                <a:spcPct val="90000"/>
              </a:lnSpc>
            </a:pPr>
            <a:r>
              <a:rPr lang="en-US" sz="2800" dirty="0">
                <a:latin typeface="Alegreya Sans SC" panose="00000500000000000000" pitchFamily="2" charset="0"/>
              </a:rPr>
              <a:t>Palliative T/t—GLENN shunt(SVC-RPA)</a:t>
            </a:r>
          </a:p>
          <a:p>
            <a:pPr marL="609600" indent="-609600">
              <a:lnSpc>
                <a:spcPct val="90000"/>
              </a:lnSpc>
              <a:buNone/>
            </a:pPr>
            <a:r>
              <a:rPr lang="en-US" sz="2800" dirty="0">
                <a:latin typeface="Alegreya Sans SC" panose="00000500000000000000" pitchFamily="2" charset="0"/>
              </a:rPr>
              <a:t>           </a:t>
            </a:r>
            <a:r>
              <a:rPr lang="en-US" sz="2800" dirty="0" smtClean="0">
                <a:latin typeface="Alegreya Sans SC" panose="00000500000000000000" pitchFamily="2" charset="0"/>
              </a:rPr>
              <a:t>-</a:t>
            </a:r>
            <a:r>
              <a:rPr lang="en-US" sz="2800" dirty="0">
                <a:latin typeface="Alegreya Sans SC" panose="00000500000000000000" pitchFamily="2" charset="0"/>
              </a:rPr>
              <a:t>FONTAN OPERATION (( Total </a:t>
            </a:r>
            <a:r>
              <a:rPr lang="en-US" sz="2800" dirty="0" err="1">
                <a:latin typeface="Alegreya Sans SC" panose="00000500000000000000" pitchFamily="2" charset="0"/>
              </a:rPr>
              <a:t>Cavo</a:t>
            </a:r>
            <a:r>
              <a:rPr lang="en-US" sz="2800" dirty="0">
                <a:latin typeface="Alegreya Sans SC" panose="00000500000000000000" pitchFamily="2" charset="0"/>
              </a:rPr>
              <a:t>  Pulmonary Connection)</a:t>
            </a:r>
          </a:p>
          <a:p>
            <a:endParaRPr lang="en-US" sz="2800" dirty="0">
              <a:latin typeface="Alegreya Sans SC" panose="00000500000000000000"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0537" y="464820"/>
            <a:ext cx="8162925" cy="762000"/>
          </a:xfrm>
        </p:spPr>
        <p:txBody>
          <a:bodyPr>
            <a:normAutofit/>
          </a:bodyPr>
          <a:lstStyle/>
          <a:p>
            <a:pPr eaLnBrk="1" hangingPunct="1"/>
            <a:r>
              <a:rPr lang="en-US" b="1" dirty="0" err="1">
                <a:latin typeface="Alegreya Sans SC" panose="00000500000000000000" pitchFamily="2" charset="0"/>
              </a:rPr>
              <a:t>Ebstein’s</a:t>
            </a:r>
            <a:r>
              <a:rPr lang="en-US" b="1" dirty="0">
                <a:latin typeface="Alegreya Sans SC" panose="00000500000000000000" pitchFamily="2" charset="0"/>
              </a:rPr>
              <a:t> anomaly</a:t>
            </a:r>
          </a:p>
        </p:txBody>
      </p:sp>
      <p:sp>
        <p:nvSpPr>
          <p:cNvPr id="18435" name="Rectangle 3"/>
          <p:cNvSpPr>
            <a:spLocks noGrp="1" noChangeArrowheads="1"/>
          </p:cNvSpPr>
          <p:nvPr>
            <p:ph idx="1"/>
          </p:nvPr>
        </p:nvSpPr>
        <p:spPr>
          <a:xfrm>
            <a:off x="490537" y="1143000"/>
            <a:ext cx="8229600" cy="4525963"/>
          </a:xfrm>
        </p:spPr>
        <p:txBody>
          <a:bodyPr>
            <a:noAutofit/>
          </a:bodyPr>
          <a:lstStyle/>
          <a:p>
            <a:pPr eaLnBrk="1" hangingPunct="1"/>
            <a:r>
              <a:rPr lang="en-US" sz="2000" dirty="0">
                <a:latin typeface="Alegreya Sans SC" panose="00000500000000000000" pitchFamily="2" charset="0"/>
              </a:rPr>
              <a:t>Posterior as well as the </a:t>
            </a:r>
            <a:r>
              <a:rPr lang="en-US" sz="2000" dirty="0" err="1">
                <a:latin typeface="Alegreya Sans SC" panose="00000500000000000000" pitchFamily="2" charset="0"/>
              </a:rPr>
              <a:t>septal</a:t>
            </a:r>
            <a:r>
              <a:rPr lang="en-US" sz="2000" dirty="0">
                <a:latin typeface="Alegreya Sans SC" panose="00000500000000000000" pitchFamily="2" charset="0"/>
              </a:rPr>
              <a:t> leaflet of the tricuspid valve is displaced downwards---arterialized RV</a:t>
            </a:r>
          </a:p>
          <a:p>
            <a:pPr eaLnBrk="1" hangingPunct="1"/>
            <a:r>
              <a:rPr lang="en-US" sz="2000" dirty="0">
                <a:latin typeface="Alegreya Sans SC" panose="00000500000000000000" pitchFamily="2" charset="0"/>
              </a:rPr>
              <a:t>ECG-`p’ </a:t>
            </a:r>
            <a:r>
              <a:rPr lang="en-US" sz="2000" dirty="0" err="1">
                <a:latin typeface="Alegreya Sans SC" panose="00000500000000000000" pitchFamily="2" charset="0"/>
              </a:rPr>
              <a:t>pulmonale</a:t>
            </a:r>
            <a:r>
              <a:rPr lang="en-US" sz="2000" dirty="0">
                <a:latin typeface="Alegreya Sans SC" panose="00000500000000000000" pitchFamily="2" charset="0"/>
              </a:rPr>
              <a:t> as well as `p’ </a:t>
            </a:r>
            <a:r>
              <a:rPr lang="en-US" sz="2000" dirty="0" err="1">
                <a:latin typeface="Alegreya Sans SC" panose="00000500000000000000" pitchFamily="2" charset="0"/>
              </a:rPr>
              <a:t>mitrale</a:t>
            </a:r>
            <a:endParaRPr lang="en-US" sz="2000" dirty="0">
              <a:latin typeface="Alegreya Sans SC" panose="00000500000000000000" pitchFamily="2" charset="0"/>
            </a:endParaRPr>
          </a:p>
          <a:p>
            <a:pPr>
              <a:lnSpc>
                <a:spcPct val="90000"/>
              </a:lnSpc>
              <a:defRPr/>
            </a:pPr>
            <a:r>
              <a:rPr lang="en-US" sz="2000" dirty="0">
                <a:latin typeface="Alegreya Sans SC" panose="00000500000000000000" pitchFamily="2" charset="0"/>
              </a:rPr>
              <a:t>PE:</a:t>
            </a:r>
          </a:p>
          <a:p>
            <a:pPr lvl="1">
              <a:lnSpc>
                <a:spcPct val="90000"/>
              </a:lnSpc>
              <a:defRPr/>
            </a:pPr>
            <a:r>
              <a:rPr lang="en-US" sz="2000" dirty="0">
                <a:latin typeface="Alegreya Sans SC" panose="00000500000000000000" pitchFamily="2" charset="0"/>
              </a:rPr>
              <a:t>Mild to severe cyanosis</a:t>
            </a:r>
          </a:p>
          <a:p>
            <a:pPr lvl="1">
              <a:lnSpc>
                <a:spcPct val="90000"/>
              </a:lnSpc>
              <a:defRPr/>
            </a:pPr>
            <a:r>
              <a:rPr lang="en-US" sz="2000" dirty="0">
                <a:latin typeface="Alegreya Sans SC" panose="00000500000000000000" pitchFamily="2" charset="0"/>
              </a:rPr>
              <a:t>S2 wide split</a:t>
            </a:r>
          </a:p>
          <a:p>
            <a:pPr lvl="1">
              <a:lnSpc>
                <a:spcPct val="90000"/>
              </a:lnSpc>
              <a:defRPr/>
            </a:pPr>
            <a:r>
              <a:rPr lang="en-US" sz="2000" dirty="0">
                <a:latin typeface="Alegreya Sans SC" panose="00000500000000000000" pitchFamily="2" charset="0"/>
              </a:rPr>
              <a:t>TR murmur</a:t>
            </a:r>
          </a:p>
          <a:p>
            <a:pPr lvl="1">
              <a:lnSpc>
                <a:spcPct val="90000"/>
              </a:lnSpc>
              <a:defRPr/>
            </a:pPr>
            <a:r>
              <a:rPr lang="en-US" sz="2000" dirty="0" err="1">
                <a:latin typeface="Alegreya Sans SC" panose="00000500000000000000" pitchFamily="2" charset="0"/>
              </a:rPr>
              <a:t>Hepatomegaly</a:t>
            </a:r>
            <a:endParaRPr lang="en-US" sz="2000" dirty="0">
              <a:latin typeface="Alegreya Sans SC" panose="00000500000000000000" pitchFamily="2" charset="0"/>
            </a:endParaRPr>
          </a:p>
          <a:p>
            <a:pPr>
              <a:lnSpc>
                <a:spcPct val="90000"/>
              </a:lnSpc>
              <a:defRPr/>
            </a:pPr>
            <a:r>
              <a:rPr lang="en-US" sz="2000" dirty="0">
                <a:latin typeface="Alegreya Sans SC" panose="00000500000000000000" pitchFamily="2" charset="0"/>
              </a:rPr>
              <a:t> CXR</a:t>
            </a:r>
            <a:r>
              <a:rPr lang="en-US" sz="2000" dirty="0">
                <a:solidFill>
                  <a:srgbClr val="FFFF00"/>
                </a:solidFill>
                <a:latin typeface="Alegreya Sans SC" panose="00000500000000000000" pitchFamily="2" charset="0"/>
              </a:rPr>
              <a:t>: </a:t>
            </a:r>
          </a:p>
          <a:p>
            <a:pPr lvl="1">
              <a:lnSpc>
                <a:spcPct val="90000"/>
              </a:lnSpc>
              <a:defRPr/>
            </a:pPr>
            <a:r>
              <a:rPr lang="en-US" sz="2000" dirty="0">
                <a:latin typeface="Alegreya Sans SC" panose="00000500000000000000" pitchFamily="2" charset="0"/>
              </a:rPr>
              <a:t>Balloon shape</a:t>
            </a:r>
          </a:p>
          <a:p>
            <a:pPr lvl="1">
              <a:lnSpc>
                <a:spcPct val="90000"/>
              </a:lnSpc>
              <a:defRPr/>
            </a:pPr>
            <a:r>
              <a:rPr lang="en-US" sz="2000" dirty="0">
                <a:latin typeface="Alegreya Sans SC" panose="00000500000000000000" pitchFamily="2" charset="0"/>
              </a:rPr>
              <a:t>Increase CTR</a:t>
            </a:r>
          </a:p>
          <a:p>
            <a:pPr lvl="1">
              <a:lnSpc>
                <a:spcPct val="90000"/>
              </a:lnSpc>
              <a:defRPr/>
            </a:pPr>
            <a:r>
              <a:rPr lang="en-US" sz="2000" dirty="0">
                <a:latin typeface="Alegreya Sans SC" panose="00000500000000000000" pitchFamily="2" charset="0"/>
              </a:rPr>
              <a:t>Decrease PVM</a:t>
            </a:r>
          </a:p>
          <a:p>
            <a:pPr>
              <a:lnSpc>
                <a:spcPct val="90000"/>
              </a:lnSpc>
              <a:defRPr/>
            </a:pPr>
            <a:r>
              <a:rPr lang="en-US" sz="2000" dirty="0">
                <a:latin typeface="Alegreya Sans SC" panose="00000500000000000000" pitchFamily="2" charset="0"/>
              </a:rPr>
              <a:t>ECG</a:t>
            </a:r>
            <a:r>
              <a:rPr lang="en-US" sz="2000" dirty="0">
                <a:solidFill>
                  <a:srgbClr val="FFFF00"/>
                </a:solidFill>
                <a:latin typeface="Alegreya Sans SC" panose="00000500000000000000" pitchFamily="2" charset="0"/>
              </a:rPr>
              <a:t>:</a:t>
            </a:r>
          </a:p>
          <a:p>
            <a:pPr lvl="1">
              <a:lnSpc>
                <a:spcPct val="90000"/>
              </a:lnSpc>
              <a:defRPr/>
            </a:pPr>
            <a:r>
              <a:rPr lang="en-US" sz="2000" dirty="0">
                <a:latin typeface="Alegreya Sans SC" panose="00000500000000000000" pitchFamily="2" charset="0"/>
              </a:rPr>
              <a:t>RAE</a:t>
            </a:r>
          </a:p>
          <a:p>
            <a:pPr lvl="1">
              <a:lnSpc>
                <a:spcPct val="90000"/>
              </a:lnSpc>
              <a:defRPr/>
            </a:pPr>
            <a:r>
              <a:rPr lang="en-US" sz="2000" dirty="0">
                <a:latin typeface="Alegreya Sans SC" panose="00000500000000000000" pitchFamily="2" charset="0"/>
              </a:rPr>
              <a:t>± RBBB</a:t>
            </a:r>
          </a:p>
          <a:p>
            <a:pPr lvl="1">
              <a:lnSpc>
                <a:spcPct val="90000"/>
              </a:lnSpc>
              <a:defRPr/>
            </a:pPr>
            <a:r>
              <a:rPr lang="en-US" sz="2000" dirty="0">
                <a:latin typeface="Alegreya Sans SC" panose="00000500000000000000" pitchFamily="2" charset="0"/>
              </a:rPr>
              <a:t>WPW?  SVT?</a:t>
            </a:r>
          </a:p>
          <a:p>
            <a:pPr eaLnBrk="1" hangingPunct="1"/>
            <a:endParaRPr lang="en-US" sz="2000" dirty="0">
              <a:latin typeface="Alegreya Sans SC" panose="00000500000000000000" pitchFamily="2" charset="0"/>
            </a:endParaRPr>
          </a:p>
          <a:p>
            <a:pPr eaLnBrk="1" hangingPunct="1">
              <a:buFont typeface="Wingdings" pitchFamily="2" charset="2"/>
              <a:buNone/>
            </a:pPr>
            <a:endParaRPr lang="en-US" sz="2000" dirty="0">
              <a:latin typeface="Alegreya Sans SC" panose="00000500000000000000" pitchFamily="2" charset="0"/>
            </a:endParaRPr>
          </a:p>
        </p:txBody>
      </p:sp>
      <p:pic>
        <p:nvPicPr>
          <p:cNvPr id="4" name="Picture 4" descr="Image25"/>
          <p:cNvPicPr>
            <a:picLocks noChangeAspect="1" noChangeArrowheads="1"/>
          </p:cNvPicPr>
          <p:nvPr/>
        </p:nvPicPr>
        <p:blipFill>
          <a:blip r:embed="rId2"/>
          <a:srcRect/>
          <a:stretch>
            <a:fillRect/>
          </a:stretch>
        </p:blipFill>
        <p:spPr bwMode="auto">
          <a:xfrm>
            <a:off x="4114800" y="3048000"/>
            <a:ext cx="5029200" cy="3810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533400"/>
            <a:ext cx="8162925" cy="711200"/>
          </a:xfrm>
          <a:noFill/>
          <a:ln>
            <a:noFill/>
          </a:ln>
        </p:spPr>
        <p:txBody>
          <a:bodyPr>
            <a:noAutofit/>
          </a:bodyPr>
          <a:lstStyle/>
          <a:p>
            <a:pPr eaLnBrk="1" hangingPunct="1"/>
            <a:r>
              <a:rPr lang="en-US" b="1" dirty="0">
                <a:latin typeface="Alegreya Sans SC" panose="00000500000000000000" pitchFamily="2" charset="0"/>
              </a:rPr>
              <a:t>Cyanotic CHD -Increased  PBF</a:t>
            </a:r>
          </a:p>
        </p:txBody>
      </p:sp>
      <p:sp>
        <p:nvSpPr>
          <p:cNvPr id="19459" name="Rectangle 3"/>
          <p:cNvSpPr>
            <a:spLocks noGrp="1" noChangeArrowheads="1"/>
          </p:cNvSpPr>
          <p:nvPr>
            <p:ph idx="1"/>
          </p:nvPr>
        </p:nvSpPr>
        <p:spPr>
          <a:xfrm>
            <a:off x="766762" y="1524000"/>
            <a:ext cx="8001000" cy="4525963"/>
          </a:xfrm>
        </p:spPr>
        <p:txBody>
          <a:bodyPr>
            <a:normAutofit/>
          </a:bodyPr>
          <a:lstStyle/>
          <a:p>
            <a:pPr eaLnBrk="1" hangingPunct="1">
              <a:lnSpc>
                <a:spcPct val="90000"/>
              </a:lnSpc>
            </a:pPr>
            <a:r>
              <a:rPr lang="en-US" sz="2800" dirty="0">
                <a:latin typeface="Alegreya Sans SC" panose="00000500000000000000" pitchFamily="2" charset="0"/>
              </a:rPr>
              <a:t>Abnormal mixing of pulmonary venous blood and absence of pulmonary blood flow obstruction</a:t>
            </a:r>
          </a:p>
          <a:p>
            <a:pPr eaLnBrk="1" hangingPunct="1">
              <a:lnSpc>
                <a:spcPct val="90000"/>
              </a:lnSpc>
            </a:pPr>
            <a:r>
              <a:rPr lang="en-US" sz="2800" dirty="0">
                <a:latin typeface="Alegreya Sans SC" panose="00000500000000000000" pitchFamily="2" charset="0"/>
              </a:rPr>
              <a:t>Clinical presentation-</a:t>
            </a:r>
          </a:p>
          <a:p>
            <a:pPr eaLnBrk="1" hangingPunct="1">
              <a:lnSpc>
                <a:spcPct val="90000"/>
              </a:lnSpc>
              <a:buFont typeface="Wingdings" pitchFamily="2" charset="2"/>
              <a:buNone/>
            </a:pPr>
            <a:r>
              <a:rPr lang="en-US" sz="2800" dirty="0">
                <a:latin typeface="Alegreya Sans SC" panose="00000500000000000000" pitchFamily="2" charset="0"/>
              </a:rPr>
              <a:t>    -Cyanosis</a:t>
            </a:r>
          </a:p>
          <a:p>
            <a:pPr eaLnBrk="1" hangingPunct="1">
              <a:lnSpc>
                <a:spcPct val="90000"/>
              </a:lnSpc>
              <a:buFont typeface="Wingdings" pitchFamily="2" charset="2"/>
              <a:buNone/>
            </a:pPr>
            <a:r>
              <a:rPr lang="en-US" sz="2800" dirty="0">
                <a:latin typeface="Alegreya Sans SC" panose="00000500000000000000" pitchFamily="2" charset="0"/>
              </a:rPr>
              <a:t>    - CHF</a:t>
            </a:r>
          </a:p>
          <a:p>
            <a:pPr eaLnBrk="1" hangingPunct="1">
              <a:lnSpc>
                <a:spcPct val="90000"/>
              </a:lnSpc>
              <a:buFont typeface="Wingdings" pitchFamily="2" charset="2"/>
              <a:buNone/>
            </a:pPr>
            <a:r>
              <a:rPr lang="en-US" sz="2800" dirty="0">
                <a:latin typeface="Alegreya Sans SC" panose="00000500000000000000" pitchFamily="2" charset="0"/>
              </a:rPr>
              <a:t>    - Recurrent chest infection</a:t>
            </a:r>
          </a:p>
          <a:p>
            <a:pPr eaLnBrk="1" hangingPunct="1">
              <a:lnSpc>
                <a:spcPct val="90000"/>
              </a:lnSpc>
              <a:buFont typeface="Wingdings" pitchFamily="2" charset="2"/>
              <a:buNone/>
            </a:pPr>
            <a:r>
              <a:rPr lang="en-US" sz="2800" dirty="0">
                <a:latin typeface="Alegreya Sans SC" panose="00000500000000000000" pitchFamily="2" charset="0"/>
              </a:rPr>
              <a:t>    -Failure to thrive</a:t>
            </a:r>
          </a:p>
          <a:p>
            <a:pPr eaLnBrk="1" hangingPunct="1">
              <a:lnSpc>
                <a:spcPct val="90000"/>
              </a:lnSpc>
            </a:pPr>
            <a:r>
              <a:rPr lang="en-US" sz="2800" dirty="0">
                <a:latin typeface="Alegreya Sans SC" panose="00000500000000000000" pitchFamily="2" charset="0"/>
              </a:rPr>
              <a:t> Prognosis-Poor-80% of Pts expire within 3 months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pPr eaLnBrk="1" fontAlgn="auto" hangingPunct="1">
              <a:spcAft>
                <a:spcPts val="0"/>
              </a:spcAft>
              <a:defRPr/>
            </a:pPr>
            <a:r>
              <a:rPr lang="en-US" b="1" dirty="0">
                <a:latin typeface="Alegreya Sans SC" panose="00000500000000000000" pitchFamily="2" charset="0"/>
              </a:rPr>
              <a:t>Complete Transposition of the Great Arteries</a:t>
            </a:r>
          </a:p>
        </p:txBody>
      </p:sp>
      <p:sp>
        <p:nvSpPr>
          <p:cNvPr id="10243" name="Content Placeholder 2"/>
          <p:cNvSpPr>
            <a:spLocks noGrp="1"/>
          </p:cNvSpPr>
          <p:nvPr>
            <p:ph idx="1"/>
          </p:nvPr>
        </p:nvSpPr>
        <p:spPr>
          <a:xfrm>
            <a:off x="685800" y="2057400"/>
            <a:ext cx="8001000" cy="4068763"/>
          </a:xfrm>
        </p:spPr>
        <p:txBody>
          <a:bodyPr>
            <a:normAutofit/>
          </a:bodyPr>
          <a:lstStyle/>
          <a:p>
            <a:pPr eaLnBrk="1" hangingPunct="1"/>
            <a:r>
              <a:rPr lang="en-US" sz="2800" dirty="0">
                <a:solidFill>
                  <a:schemeClr val="tx1"/>
                </a:solidFill>
                <a:latin typeface="Alegreya Sans SC" panose="00000500000000000000" pitchFamily="2" charset="0"/>
              </a:rPr>
              <a:t>5% of all CHD</a:t>
            </a:r>
          </a:p>
          <a:p>
            <a:pPr eaLnBrk="1" hangingPunct="1"/>
            <a:r>
              <a:rPr lang="en-US" sz="2800" dirty="0">
                <a:solidFill>
                  <a:schemeClr val="tx1"/>
                </a:solidFill>
                <a:latin typeface="Alegreya Sans SC" panose="00000500000000000000" pitchFamily="2" charset="0"/>
              </a:rPr>
              <a:t>Boys 3:1</a:t>
            </a:r>
          </a:p>
          <a:p>
            <a:pPr eaLnBrk="1" hangingPunct="1"/>
            <a:r>
              <a:rPr lang="en-US" sz="2800" dirty="0">
                <a:solidFill>
                  <a:schemeClr val="tx1"/>
                </a:solidFill>
                <a:latin typeface="Alegreya Sans SC" panose="00000500000000000000" pitchFamily="2" charset="0"/>
              </a:rPr>
              <a:t>Most common cyanotic condition that requires hospitalization in the first two weeks of life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381000" y="1761423"/>
            <a:ext cx="8229600" cy="4324350"/>
          </a:xfrm>
        </p:spPr>
        <p:txBody>
          <a:bodyPr>
            <a:normAutofit/>
          </a:bodyPr>
          <a:lstStyle/>
          <a:p>
            <a:pPr eaLnBrk="1" hangingPunct="1"/>
            <a:r>
              <a:rPr lang="en-US" sz="2800" dirty="0">
                <a:solidFill>
                  <a:schemeClr val="tx1"/>
                </a:solidFill>
                <a:latin typeface="Alegreya Sans SC" panose="00000500000000000000" pitchFamily="2" charset="0"/>
              </a:rPr>
              <a:t>Aorta arises from the right ventricle</a:t>
            </a:r>
          </a:p>
          <a:p>
            <a:pPr eaLnBrk="1" hangingPunct="1"/>
            <a:r>
              <a:rPr lang="en-US" sz="2800" dirty="0">
                <a:solidFill>
                  <a:schemeClr val="tx1"/>
                </a:solidFill>
                <a:latin typeface="Alegreya Sans SC" panose="00000500000000000000" pitchFamily="2" charset="0"/>
              </a:rPr>
              <a:t>Pulmonary artery arises from the left ventricle</a:t>
            </a:r>
          </a:p>
        </p:txBody>
      </p:sp>
      <p:pic>
        <p:nvPicPr>
          <p:cNvPr id="11268" name="Picture 2" descr="C:\Users\Karen\AppData\Local\Microsoft\Windows\Temporary Internet Files\Low\Content.IE5\VJP8ZTXC\lTGA_Hearts[1].jpg"/>
          <p:cNvPicPr>
            <a:picLocks noChangeAspect="1" noChangeArrowheads="1"/>
          </p:cNvPicPr>
          <p:nvPr/>
        </p:nvPicPr>
        <p:blipFill>
          <a:blip r:embed="rId2"/>
          <a:srcRect/>
          <a:stretch>
            <a:fillRect/>
          </a:stretch>
        </p:blipFill>
        <p:spPr bwMode="auto">
          <a:xfrm>
            <a:off x="1371600" y="2799471"/>
            <a:ext cx="7339013" cy="4140200"/>
          </a:xfrm>
          <a:prstGeom prst="rect">
            <a:avLst/>
          </a:prstGeom>
          <a:noFill/>
          <a:ln w="9525">
            <a:noFill/>
            <a:miter lim="800000"/>
            <a:headEnd/>
            <a:tailEnd/>
          </a:ln>
        </p:spPr>
      </p:pic>
      <p:sp>
        <p:nvSpPr>
          <p:cNvPr id="6" name="Title 1"/>
          <p:cNvSpPr>
            <a:spLocks noGrp="1"/>
          </p:cNvSpPr>
          <p:nvPr>
            <p:ph type="title"/>
          </p:nvPr>
        </p:nvSpPr>
        <p:spPr>
          <a:xfrm>
            <a:off x="457200" y="609600"/>
            <a:ext cx="8229600" cy="1143000"/>
          </a:xfrm>
        </p:spPr>
        <p:txBody>
          <a:bodyPr>
            <a:noAutofit/>
          </a:bodyPr>
          <a:lstStyle/>
          <a:p>
            <a:pPr eaLnBrk="1" fontAlgn="auto" hangingPunct="1">
              <a:spcAft>
                <a:spcPts val="0"/>
              </a:spcAft>
              <a:defRPr/>
            </a:pPr>
            <a:r>
              <a:rPr lang="en-US" b="1" dirty="0">
                <a:latin typeface="Alegreya Sans SC" panose="00000500000000000000" pitchFamily="2" charset="0"/>
              </a:rPr>
              <a:t>Complete Transposition of the Great Arteries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52400" y="1999456"/>
            <a:ext cx="3733800" cy="4668838"/>
          </a:xfrm>
        </p:spPr>
        <p:txBody>
          <a:bodyPr>
            <a:noAutofit/>
          </a:bodyPr>
          <a:lstStyle/>
          <a:p>
            <a:pPr eaLnBrk="1" hangingPunct="1"/>
            <a:r>
              <a:rPr lang="en-US" sz="2800" dirty="0">
                <a:solidFill>
                  <a:schemeClr val="tx1"/>
                </a:solidFill>
                <a:latin typeface="Alegreya Sans SC" panose="00000500000000000000" pitchFamily="2" charset="0"/>
              </a:rPr>
              <a:t>Complete separation of the 2 circuits</a:t>
            </a:r>
          </a:p>
          <a:p>
            <a:pPr lvl="1" eaLnBrk="1" hangingPunct="1"/>
            <a:r>
              <a:rPr lang="en-US" dirty="0">
                <a:solidFill>
                  <a:schemeClr val="tx1"/>
                </a:solidFill>
                <a:latin typeface="Alegreya Sans SC" panose="00000500000000000000" pitchFamily="2" charset="0"/>
              </a:rPr>
              <a:t>Hypoxemic blood circulating in the body </a:t>
            </a:r>
          </a:p>
          <a:p>
            <a:pPr lvl="1" eaLnBrk="1" hangingPunct="1"/>
            <a:r>
              <a:rPr lang="en-US" dirty="0" err="1">
                <a:solidFill>
                  <a:schemeClr val="tx1"/>
                </a:solidFill>
                <a:latin typeface="Alegreya Sans SC" panose="00000500000000000000" pitchFamily="2" charset="0"/>
              </a:rPr>
              <a:t>Hyperoxemic</a:t>
            </a:r>
            <a:r>
              <a:rPr lang="en-US" dirty="0">
                <a:solidFill>
                  <a:schemeClr val="tx1"/>
                </a:solidFill>
                <a:latin typeface="Alegreya Sans SC" panose="00000500000000000000" pitchFamily="2" charset="0"/>
              </a:rPr>
              <a:t> blood circulating in the pulmonary circuit</a:t>
            </a:r>
          </a:p>
          <a:p>
            <a:pPr lvl="1" eaLnBrk="1" hangingPunct="1"/>
            <a:endParaRPr lang="en-US" dirty="0">
              <a:solidFill>
                <a:schemeClr val="tx1"/>
              </a:solidFill>
              <a:latin typeface="Alegreya Sans SC" panose="00000500000000000000" pitchFamily="2" charset="0"/>
            </a:endParaRPr>
          </a:p>
        </p:txBody>
      </p:sp>
      <p:pic>
        <p:nvPicPr>
          <p:cNvPr id="12292" name="Picture 2" descr="http://www.childrenshospital.org/az/Site511/Images/ei_0423.jpg"/>
          <p:cNvPicPr>
            <a:picLocks noChangeAspect="1" noChangeArrowheads="1"/>
          </p:cNvPicPr>
          <p:nvPr/>
        </p:nvPicPr>
        <p:blipFill>
          <a:blip r:embed="rId2"/>
          <a:srcRect/>
          <a:stretch>
            <a:fillRect/>
          </a:stretch>
        </p:blipFill>
        <p:spPr bwMode="auto">
          <a:xfrm>
            <a:off x="3810000" y="1809750"/>
            <a:ext cx="5048250" cy="5048250"/>
          </a:xfrm>
          <a:prstGeom prst="rect">
            <a:avLst/>
          </a:prstGeom>
          <a:noFill/>
          <a:ln w="9525">
            <a:noFill/>
            <a:miter lim="800000"/>
            <a:headEnd/>
            <a:tailEnd/>
          </a:ln>
        </p:spPr>
      </p:pic>
      <p:sp>
        <p:nvSpPr>
          <p:cNvPr id="6" name="Title 1"/>
          <p:cNvSpPr>
            <a:spLocks noGrp="1"/>
          </p:cNvSpPr>
          <p:nvPr>
            <p:ph type="title"/>
          </p:nvPr>
        </p:nvSpPr>
        <p:spPr>
          <a:xfrm>
            <a:off x="457200" y="609600"/>
            <a:ext cx="8229600" cy="1143000"/>
          </a:xfrm>
        </p:spPr>
        <p:txBody>
          <a:bodyPr>
            <a:noAutofit/>
          </a:bodyPr>
          <a:lstStyle/>
          <a:p>
            <a:pPr eaLnBrk="1" fontAlgn="auto" hangingPunct="1">
              <a:spcAft>
                <a:spcPts val="0"/>
              </a:spcAft>
              <a:defRPr/>
            </a:pPr>
            <a:r>
              <a:rPr lang="en-US" b="1" dirty="0">
                <a:latin typeface="Alegreya Sans SC" panose="00000500000000000000" pitchFamily="2" charset="0"/>
              </a:rPr>
              <a:t>Complete Transposition of the Great Arteries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838200" y="1295400"/>
            <a:ext cx="8686800" cy="5638800"/>
          </a:xfrm>
        </p:spPr>
        <p:txBody>
          <a:bodyPr>
            <a:normAutofit fontScale="70000" lnSpcReduction="20000"/>
          </a:bodyPr>
          <a:lstStyle/>
          <a:p>
            <a:pPr marL="0" indent="0" eaLnBrk="1" hangingPunct="1">
              <a:lnSpc>
                <a:spcPct val="90000"/>
              </a:lnSpc>
              <a:buNone/>
              <a:defRPr/>
            </a:pPr>
            <a:r>
              <a:rPr lang="en-US" sz="3300" b="1" dirty="0" smtClean="0">
                <a:latin typeface="Alegreya Sans SC" panose="00000500000000000000" pitchFamily="2" charset="0"/>
              </a:rPr>
              <a:t>B. </a:t>
            </a:r>
            <a:r>
              <a:rPr lang="en-US" sz="3300" b="1" u="sng" dirty="0">
                <a:latin typeface="Alegreya Sans SC" panose="00000500000000000000" pitchFamily="2" charset="0"/>
              </a:rPr>
              <a:t>LUNG DISEASE</a:t>
            </a:r>
            <a:r>
              <a:rPr lang="en-US" sz="3300" b="1" dirty="0">
                <a:latin typeface="Alegreya Sans SC" panose="00000500000000000000" pitchFamily="2" charset="0"/>
              </a:rPr>
              <a:t>                    </a:t>
            </a:r>
            <a:r>
              <a:rPr lang="en-US" sz="3300" b="1" dirty="0" smtClean="0">
                <a:latin typeface="Alegreya Sans SC" panose="00000500000000000000" pitchFamily="2" charset="0"/>
              </a:rPr>
              <a:t>	     D. </a:t>
            </a:r>
            <a:r>
              <a:rPr lang="en-US" sz="3300" b="1" u="sng" dirty="0">
                <a:latin typeface="Alegreya Sans SC" panose="00000500000000000000" pitchFamily="2" charset="0"/>
              </a:rPr>
              <a:t>CNS DEPRESSION</a:t>
            </a:r>
            <a:endParaRPr lang="en-US" sz="3300" u="sng" dirty="0">
              <a:latin typeface="Alegreya Sans SC" panose="00000500000000000000" pitchFamily="2" charset="0"/>
            </a:endParaRPr>
          </a:p>
          <a:p>
            <a:pPr eaLnBrk="1" hangingPunct="1">
              <a:lnSpc>
                <a:spcPct val="90000"/>
              </a:lnSpc>
              <a:buFont typeface="Wingdings" pitchFamily="2" charset="2"/>
              <a:buNone/>
              <a:defRPr/>
            </a:pPr>
            <a:r>
              <a:rPr lang="en-US" sz="3300" b="1" dirty="0">
                <a:latin typeface="Alegreya Sans SC" panose="00000500000000000000" pitchFamily="2" charset="0"/>
              </a:rPr>
              <a:t> </a:t>
            </a:r>
            <a:endParaRPr lang="en-US" sz="3300" dirty="0">
              <a:latin typeface="Alegreya Sans SC" panose="00000500000000000000" pitchFamily="2" charset="0"/>
            </a:endParaRPr>
          </a:p>
          <a:p>
            <a:pPr eaLnBrk="1" hangingPunct="1">
              <a:lnSpc>
                <a:spcPct val="90000"/>
              </a:lnSpc>
              <a:defRPr/>
            </a:pPr>
            <a:r>
              <a:rPr lang="en-US" sz="3300" b="1" dirty="0">
                <a:latin typeface="Alegreya Sans SC" panose="00000500000000000000" pitchFamily="2" charset="0"/>
              </a:rPr>
              <a:t>a)      RDS                                       </a:t>
            </a:r>
            <a:r>
              <a:rPr lang="en-US" sz="3300" b="1" dirty="0" smtClean="0">
                <a:latin typeface="Alegreya Sans SC" panose="00000500000000000000" pitchFamily="2" charset="0"/>
              </a:rPr>
              <a:t>	     </a:t>
            </a:r>
            <a:r>
              <a:rPr lang="en-US" sz="3300" b="1" dirty="0">
                <a:latin typeface="Alegreya Sans SC" panose="00000500000000000000" pitchFamily="2" charset="0"/>
              </a:rPr>
              <a:t>a) IVH</a:t>
            </a:r>
            <a:endParaRPr lang="en-US" sz="3300" dirty="0">
              <a:latin typeface="Alegreya Sans SC" panose="00000500000000000000" pitchFamily="2" charset="0"/>
            </a:endParaRPr>
          </a:p>
          <a:p>
            <a:pPr eaLnBrk="1" hangingPunct="1">
              <a:lnSpc>
                <a:spcPct val="90000"/>
              </a:lnSpc>
              <a:defRPr/>
            </a:pPr>
            <a:r>
              <a:rPr lang="en-US" sz="3300" b="1" dirty="0">
                <a:latin typeface="Alegreya Sans SC" panose="00000500000000000000" pitchFamily="2" charset="0"/>
              </a:rPr>
              <a:t>b)      Pneumonia                           </a:t>
            </a:r>
            <a:r>
              <a:rPr lang="en-US" sz="3300" b="1" dirty="0" smtClean="0">
                <a:latin typeface="Alegreya Sans SC" panose="00000500000000000000" pitchFamily="2" charset="0"/>
              </a:rPr>
              <a:t>	     </a:t>
            </a:r>
            <a:r>
              <a:rPr lang="en-US" sz="3300" b="1" dirty="0">
                <a:latin typeface="Alegreya Sans SC" panose="00000500000000000000" pitchFamily="2" charset="0"/>
              </a:rPr>
              <a:t>b) Perinatal asphyxia</a:t>
            </a:r>
            <a:endParaRPr lang="en-US" sz="3300" dirty="0">
              <a:latin typeface="Alegreya Sans SC" panose="00000500000000000000" pitchFamily="2" charset="0"/>
            </a:endParaRPr>
          </a:p>
          <a:p>
            <a:pPr eaLnBrk="1" hangingPunct="1">
              <a:lnSpc>
                <a:spcPct val="90000"/>
              </a:lnSpc>
              <a:defRPr/>
            </a:pPr>
            <a:r>
              <a:rPr lang="en-US" sz="3300" b="1" dirty="0">
                <a:latin typeface="Alegreya Sans SC" panose="00000500000000000000" pitchFamily="2" charset="0"/>
              </a:rPr>
              <a:t>c)      Pneumothorax                       </a:t>
            </a:r>
            <a:r>
              <a:rPr lang="en-US" sz="3300" b="1" dirty="0" smtClean="0">
                <a:latin typeface="Alegreya Sans SC" panose="00000500000000000000" pitchFamily="2" charset="0"/>
              </a:rPr>
              <a:t> c</a:t>
            </a:r>
            <a:r>
              <a:rPr lang="en-US" sz="3300" b="1" dirty="0">
                <a:latin typeface="Alegreya Sans SC" panose="00000500000000000000" pitchFamily="2" charset="0"/>
              </a:rPr>
              <a:t>) Heavy maternal sedation      </a:t>
            </a:r>
          </a:p>
          <a:p>
            <a:pPr eaLnBrk="1" hangingPunct="1">
              <a:lnSpc>
                <a:spcPct val="90000"/>
              </a:lnSpc>
              <a:defRPr/>
            </a:pPr>
            <a:r>
              <a:rPr lang="en-US" sz="3300" b="1" dirty="0">
                <a:latin typeface="Alegreya Sans SC" panose="00000500000000000000" pitchFamily="2" charset="0"/>
              </a:rPr>
              <a:t>d)      Diaphragmatic hernia</a:t>
            </a:r>
            <a:endParaRPr lang="en-US" sz="3300" dirty="0">
              <a:latin typeface="Alegreya Sans SC" panose="00000500000000000000" pitchFamily="2" charset="0"/>
            </a:endParaRPr>
          </a:p>
          <a:p>
            <a:pPr eaLnBrk="1" hangingPunct="1">
              <a:lnSpc>
                <a:spcPct val="90000"/>
              </a:lnSpc>
              <a:defRPr/>
            </a:pPr>
            <a:r>
              <a:rPr lang="en-US" sz="3300" b="1" dirty="0">
                <a:latin typeface="Alegreya Sans SC" panose="00000500000000000000" pitchFamily="2" charset="0"/>
              </a:rPr>
              <a:t>e)       </a:t>
            </a:r>
            <a:r>
              <a:rPr lang="en-US" sz="3300" b="1" dirty="0" err="1">
                <a:latin typeface="Alegreya Sans SC" panose="00000500000000000000" pitchFamily="2" charset="0"/>
              </a:rPr>
              <a:t>T.E.Fistula</a:t>
            </a:r>
            <a:r>
              <a:rPr lang="en-US" sz="3300" b="1" dirty="0">
                <a:latin typeface="Alegreya Sans SC" panose="00000500000000000000" pitchFamily="2" charset="0"/>
              </a:rPr>
              <a:t> </a:t>
            </a:r>
          </a:p>
          <a:p>
            <a:pPr marL="0" indent="0" eaLnBrk="1" hangingPunct="1">
              <a:lnSpc>
                <a:spcPct val="90000"/>
              </a:lnSpc>
              <a:buNone/>
              <a:defRPr/>
            </a:pPr>
            <a:r>
              <a:rPr lang="en-US" sz="3300" b="1" dirty="0" smtClean="0">
                <a:latin typeface="Alegreya Sans SC" panose="00000500000000000000" pitchFamily="2" charset="0"/>
              </a:rPr>
              <a:t>                        </a:t>
            </a:r>
            <a:endParaRPr lang="en-US" sz="3300" b="1" dirty="0">
              <a:latin typeface="Alegreya Sans SC" panose="00000500000000000000" pitchFamily="2" charset="0"/>
            </a:endParaRPr>
          </a:p>
          <a:p>
            <a:pPr marL="0" indent="0" eaLnBrk="1" hangingPunct="1">
              <a:lnSpc>
                <a:spcPct val="90000"/>
              </a:lnSpc>
              <a:buNone/>
              <a:defRPr/>
            </a:pPr>
            <a:r>
              <a:rPr lang="en-US" sz="3300" b="1" dirty="0">
                <a:latin typeface="Alegreya Sans SC" panose="00000500000000000000" pitchFamily="2" charset="0"/>
              </a:rPr>
              <a:t> </a:t>
            </a:r>
            <a:r>
              <a:rPr lang="en-US" sz="3300" b="1" dirty="0" smtClean="0">
                <a:latin typeface="Alegreya Sans SC" panose="00000500000000000000" pitchFamily="2" charset="0"/>
              </a:rPr>
              <a:t>C. </a:t>
            </a:r>
            <a:r>
              <a:rPr lang="en-US" sz="3300" b="1" u="sng" dirty="0">
                <a:latin typeface="Alegreya Sans SC" panose="00000500000000000000" pitchFamily="2" charset="0"/>
              </a:rPr>
              <a:t>PERSISTENT PULMONARY</a:t>
            </a:r>
            <a:r>
              <a:rPr lang="en-US" sz="3300" b="1" dirty="0">
                <a:latin typeface="Alegreya Sans SC" panose="00000500000000000000" pitchFamily="2" charset="0"/>
              </a:rPr>
              <a:t>        </a:t>
            </a:r>
            <a:r>
              <a:rPr lang="en-US" sz="3300" b="1" dirty="0">
                <a:latin typeface="Alegreya Sans SC" panose="00000500000000000000" pitchFamily="2" charset="0"/>
              </a:rPr>
              <a:t> </a:t>
            </a:r>
            <a:r>
              <a:rPr lang="en-US" sz="3300" b="1" dirty="0" smtClean="0">
                <a:latin typeface="Alegreya Sans SC" panose="00000500000000000000" pitchFamily="2" charset="0"/>
              </a:rPr>
              <a:t>   </a:t>
            </a:r>
            <a:r>
              <a:rPr lang="en-US" sz="3300" b="1" u="sng" dirty="0" smtClean="0">
                <a:latin typeface="Alegreya Sans SC" panose="00000500000000000000" pitchFamily="2" charset="0"/>
              </a:rPr>
              <a:t>E. </a:t>
            </a:r>
            <a:r>
              <a:rPr lang="en-US" sz="3300" b="1" u="sng" dirty="0">
                <a:latin typeface="Alegreya Sans SC" panose="00000500000000000000" pitchFamily="2" charset="0"/>
              </a:rPr>
              <a:t>MISCELLANOUS</a:t>
            </a:r>
          </a:p>
          <a:p>
            <a:pPr eaLnBrk="1" hangingPunct="1">
              <a:lnSpc>
                <a:spcPct val="90000"/>
              </a:lnSpc>
              <a:buFont typeface="Wingdings" pitchFamily="2" charset="2"/>
              <a:buNone/>
              <a:defRPr/>
            </a:pPr>
            <a:r>
              <a:rPr lang="en-US" sz="3300" b="1" dirty="0">
                <a:latin typeface="Alegreya Sans SC" panose="00000500000000000000" pitchFamily="2" charset="0"/>
              </a:rPr>
              <a:t>      </a:t>
            </a:r>
            <a:r>
              <a:rPr lang="en-US" sz="3300" b="1" u="sng" dirty="0" smtClean="0">
                <a:latin typeface="Alegreya Sans SC" panose="00000500000000000000" pitchFamily="2" charset="0"/>
              </a:rPr>
              <a:t> </a:t>
            </a:r>
            <a:r>
              <a:rPr lang="en-US" sz="3300" b="1" u="sng" dirty="0">
                <a:latin typeface="Alegreya Sans SC" panose="00000500000000000000" pitchFamily="2" charset="0"/>
              </a:rPr>
              <a:t>HYPERTENSION      </a:t>
            </a:r>
          </a:p>
          <a:p>
            <a:pPr eaLnBrk="1" hangingPunct="1">
              <a:lnSpc>
                <a:spcPct val="90000"/>
              </a:lnSpc>
              <a:buFont typeface="Wingdings" pitchFamily="2" charset="2"/>
              <a:buNone/>
              <a:defRPr/>
            </a:pPr>
            <a:r>
              <a:rPr lang="en-US" sz="3300" b="1" dirty="0">
                <a:latin typeface="Alegreya Sans SC" panose="00000500000000000000" pitchFamily="2" charset="0"/>
              </a:rPr>
              <a:t>                                                           </a:t>
            </a:r>
            <a:r>
              <a:rPr lang="en-US" sz="3300" b="1" dirty="0" smtClean="0">
                <a:latin typeface="Alegreya Sans SC" panose="00000500000000000000" pitchFamily="2" charset="0"/>
              </a:rPr>
              <a:t>	      </a:t>
            </a:r>
            <a:r>
              <a:rPr lang="en-US" sz="3300" b="1" dirty="0">
                <a:latin typeface="Alegreya Sans SC" panose="00000500000000000000" pitchFamily="2" charset="0"/>
              </a:rPr>
              <a:t>a) shock &amp; sepsis</a:t>
            </a:r>
          </a:p>
          <a:p>
            <a:pPr eaLnBrk="1" hangingPunct="1">
              <a:lnSpc>
                <a:spcPct val="90000"/>
              </a:lnSpc>
              <a:buFont typeface="Wingdings" pitchFamily="2" charset="2"/>
              <a:buNone/>
              <a:defRPr/>
            </a:pPr>
            <a:r>
              <a:rPr lang="en-US" sz="3300" b="1" dirty="0">
                <a:latin typeface="Alegreya Sans SC" panose="00000500000000000000" pitchFamily="2" charset="0"/>
              </a:rPr>
              <a:t>                                                            </a:t>
            </a:r>
            <a:r>
              <a:rPr lang="en-US" sz="3300" b="1" dirty="0">
                <a:latin typeface="Alegreya Sans SC" panose="00000500000000000000" pitchFamily="2" charset="0"/>
              </a:rPr>
              <a:t> </a:t>
            </a:r>
            <a:r>
              <a:rPr lang="en-US" sz="3300" b="1" dirty="0" smtClean="0">
                <a:latin typeface="Alegreya Sans SC" panose="00000500000000000000" pitchFamily="2" charset="0"/>
              </a:rPr>
              <a:t>                   </a:t>
            </a:r>
            <a:r>
              <a:rPr lang="en-US" sz="3300" b="1" dirty="0" smtClean="0">
                <a:latin typeface="Alegreya Sans SC" panose="00000500000000000000" pitchFamily="2" charset="0"/>
              </a:rPr>
              <a:t>b</a:t>
            </a:r>
            <a:r>
              <a:rPr lang="en-US" sz="3300" b="1" dirty="0">
                <a:latin typeface="Alegreya Sans SC" panose="00000500000000000000" pitchFamily="2" charset="0"/>
              </a:rPr>
              <a:t>) Hypoglycemia</a:t>
            </a:r>
          </a:p>
          <a:p>
            <a:pPr eaLnBrk="1" hangingPunct="1">
              <a:lnSpc>
                <a:spcPct val="90000"/>
              </a:lnSpc>
              <a:buFont typeface="Wingdings" pitchFamily="2" charset="2"/>
              <a:buNone/>
              <a:defRPr/>
            </a:pPr>
            <a:r>
              <a:rPr lang="en-US" sz="3300" b="1" dirty="0">
                <a:latin typeface="Alegreya Sans SC" panose="00000500000000000000" pitchFamily="2" charset="0"/>
              </a:rPr>
              <a:t>                                                          </a:t>
            </a:r>
            <a:r>
              <a:rPr lang="en-US" sz="3300" b="1" dirty="0" smtClean="0">
                <a:latin typeface="Alegreya Sans SC" panose="00000500000000000000" pitchFamily="2" charset="0"/>
              </a:rPr>
              <a:t>	</a:t>
            </a:r>
            <a:r>
              <a:rPr lang="en-US" sz="3300" b="1" dirty="0">
                <a:latin typeface="Alegreya Sans SC" panose="00000500000000000000" pitchFamily="2" charset="0"/>
              </a:rPr>
              <a:t> </a:t>
            </a:r>
            <a:r>
              <a:rPr lang="en-US" sz="3300" b="1" dirty="0" smtClean="0">
                <a:latin typeface="Alegreya Sans SC" panose="00000500000000000000" pitchFamily="2" charset="0"/>
              </a:rPr>
              <a:t>     </a:t>
            </a:r>
            <a:r>
              <a:rPr lang="en-US" sz="3300" b="1" dirty="0" smtClean="0">
                <a:latin typeface="Alegreya Sans SC" panose="00000500000000000000" pitchFamily="2" charset="0"/>
              </a:rPr>
              <a:t>c</a:t>
            </a:r>
            <a:r>
              <a:rPr lang="en-US" sz="3300" b="1" dirty="0">
                <a:latin typeface="Alegreya Sans SC" panose="00000500000000000000" pitchFamily="2" charset="0"/>
              </a:rPr>
              <a:t>) </a:t>
            </a:r>
            <a:r>
              <a:rPr lang="en-US" sz="3300" b="1" dirty="0" err="1">
                <a:latin typeface="Alegreya Sans SC" panose="00000500000000000000" pitchFamily="2" charset="0"/>
              </a:rPr>
              <a:t>Methemoglobinemia</a:t>
            </a:r>
            <a:endParaRPr lang="en-US" sz="3300" b="1" dirty="0">
              <a:latin typeface="Alegreya Sans SC" panose="00000500000000000000" pitchFamily="2" charset="0"/>
            </a:endParaRPr>
          </a:p>
          <a:p>
            <a:pPr eaLnBrk="1" hangingPunct="1">
              <a:lnSpc>
                <a:spcPct val="90000"/>
              </a:lnSpc>
              <a:buFont typeface="Wingdings" pitchFamily="2" charset="2"/>
              <a:buNone/>
              <a:defRPr/>
            </a:pPr>
            <a:r>
              <a:rPr lang="en-US" sz="3300" b="1" dirty="0">
                <a:latin typeface="Alegreya Sans SC" panose="00000500000000000000" pitchFamily="2" charset="0"/>
              </a:rPr>
              <a:t>                                                           </a:t>
            </a:r>
            <a:r>
              <a:rPr lang="en-US" sz="3300" b="1" dirty="0">
                <a:latin typeface="Alegreya Sans SC" panose="00000500000000000000" pitchFamily="2" charset="0"/>
              </a:rPr>
              <a:t> </a:t>
            </a:r>
            <a:r>
              <a:rPr lang="en-US" sz="3300" b="1" dirty="0" smtClean="0">
                <a:latin typeface="Alegreya Sans SC" panose="00000500000000000000" pitchFamily="2" charset="0"/>
              </a:rPr>
              <a:t>                  </a:t>
            </a:r>
            <a:r>
              <a:rPr lang="en-US" sz="3300" b="1" dirty="0" smtClean="0">
                <a:latin typeface="Alegreya Sans SC" panose="00000500000000000000" pitchFamily="2" charset="0"/>
              </a:rPr>
              <a:t>  </a:t>
            </a:r>
            <a:r>
              <a:rPr lang="en-US" sz="3300" b="1" dirty="0">
                <a:latin typeface="Alegreya Sans SC" panose="00000500000000000000" pitchFamily="2" charset="0"/>
              </a:rPr>
              <a:t>d) Neuromuscular conditions</a:t>
            </a:r>
          </a:p>
          <a:p>
            <a:pPr eaLnBrk="1" hangingPunct="1">
              <a:lnSpc>
                <a:spcPct val="90000"/>
              </a:lnSpc>
              <a:buFont typeface="Wingdings" pitchFamily="2" charset="2"/>
              <a:buNone/>
              <a:defRPr/>
            </a:pPr>
            <a:r>
              <a:rPr lang="en-US" sz="3300" b="1" dirty="0">
                <a:latin typeface="Alegreya Sans SC" panose="00000500000000000000" pitchFamily="2" charset="0"/>
              </a:rPr>
              <a:t>                                                              </a:t>
            </a:r>
            <a:r>
              <a:rPr lang="en-US" sz="3300" b="1" dirty="0" smtClean="0">
                <a:latin typeface="Alegreya Sans SC" panose="00000500000000000000" pitchFamily="2" charset="0"/>
              </a:rPr>
              <a:t>		       ( </a:t>
            </a:r>
            <a:r>
              <a:rPr lang="en-US" sz="3300" b="1" dirty="0">
                <a:latin typeface="Alegreya Sans SC" panose="00000500000000000000" pitchFamily="2" charset="0"/>
              </a:rPr>
              <a:t>Werdnig – Hoffman) </a:t>
            </a:r>
            <a:endParaRPr lang="en-US" sz="3300" dirty="0">
              <a:latin typeface="Alegreya Sans SC" panose="00000500000000000000" pitchFamily="2" charset="0"/>
            </a:endParaRPr>
          </a:p>
          <a:p>
            <a:pPr eaLnBrk="1" hangingPunct="1">
              <a:lnSpc>
                <a:spcPct val="90000"/>
              </a:lnSpc>
              <a:buFont typeface="Wingdings" pitchFamily="2" charset="2"/>
              <a:buNone/>
              <a:defRPr/>
            </a:pPr>
            <a:r>
              <a:rPr lang="en-US" sz="3300" b="1" dirty="0">
                <a:latin typeface="Alegreya Sans SC" panose="00000500000000000000" pitchFamily="2" charset="0"/>
              </a:rPr>
              <a:t>  </a:t>
            </a:r>
          </a:p>
          <a:p>
            <a:pPr eaLnBrk="1" hangingPunct="1">
              <a:lnSpc>
                <a:spcPct val="90000"/>
              </a:lnSpc>
              <a:buFont typeface="Wingdings" pitchFamily="2" charset="2"/>
              <a:buNone/>
              <a:defRPr/>
            </a:pPr>
            <a:r>
              <a:rPr lang="en-US" sz="2000" b="1" dirty="0">
                <a:latin typeface="Alegreya Sans SC" panose="00000500000000000000" pitchFamily="2" charset="0"/>
              </a:rPr>
              <a:t>       </a:t>
            </a:r>
          </a:p>
        </p:txBody>
      </p:sp>
      <p:sp>
        <p:nvSpPr>
          <p:cNvPr id="6" name="Rectangle 2"/>
          <p:cNvSpPr>
            <a:spLocks noGrp="1" noChangeArrowheads="1"/>
          </p:cNvSpPr>
          <p:nvPr>
            <p:ph type="title"/>
          </p:nvPr>
        </p:nvSpPr>
        <p:spPr>
          <a:xfrm>
            <a:off x="381000" y="457200"/>
            <a:ext cx="8305800" cy="914400"/>
          </a:xfrm>
        </p:spPr>
        <p:txBody>
          <a:bodyPr>
            <a:normAutofit/>
          </a:bodyPr>
          <a:lstStyle/>
          <a:p>
            <a:pPr algn="ctr" eaLnBrk="1" hangingPunct="1">
              <a:defRPr/>
            </a:pPr>
            <a:r>
              <a:rPr lang="en-US" b="1" dirty="0">
                <a:latin typeface="Alegreya Sans SC" panose="00000500000000000000" pitchFamily="2" charset="0"/>
              </a:rPr>
              <a:t> CAUSES OF CENTRAL CYANAOSIS</a:t>
            </a:r>
            <a:r>
              <a:rPr lang="en-US" dirty="0">
                <a:latin typeface="Alegreya Sans SC" panose="00000500000000000000" pitchFamily="2" charset="0"/>
              </a:rPr>
              <a:t> </a:t>
            </a:r>
          </a:p>
        </p:txBody>
      </p:sp>
    </p:spTree>
  </p:cSld>
  <p:clrMapOvr>
    <a:masterClrMapping/>
  </p:clrMapOvr>
  <p:transition spd="slow">
    <p:diamond/>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152400" y="1937543"/>
            <a:ext cx="3962400" cy="4670425"/>
          </a:xfrm>
        </p:spPr>
        <p:txBody>
          <a:bodyPr>
            <a:normAutofit/>
          </a:bodyPr>
          <a:lstStyle/>
          <a:p>
            <a:pPr eaLnBrk="1" hangingPunct="1"/>
            <a:r>
              <a:rPr lang="en-US" sz="2800" dirty="0">
                <a:solidFill>
                  <a:schemeClr val="tx1"/>
                </a:solidFill>
                <a:latin typeface="Alegreya Sans SC" panose="00000500000000000000" pitchFamily="2" charset="0"/>
              </a:rPr>
              <a:t>Defect to permit mixing of 2 circulations- ASD, VSD, PDA.</a:t>
            </a:r>
          </a:p>
          <a:p>
            <a:pPr lvl="1" eaLnBrk="1" hangingPunct="1"/>
            <a:r>
              <a:rPr lang="en-US" dirty="0">
                <a:solidFill>
                  <a:schemeClr val="tx1"/>
                </a:solidFill>
                <a:latin typeface="Alegreya Sans SC" panose="00000500000000000000" pitchFamily="2" charset="0"/>
              </a:rPr>
              <a:t>VSD is present in 40% of cases</a:t>
            </a:r>
          </a:p>
          <a:p>
            <a:pPr eaLnBrk="1" hangingPunct="1"/>
            <a:r>
              <a:rPr lang="en-US" sz="2800" dirty="0">
                <a:solidFill>
                  <a:schemeClr val="tx1"/>
                </a:solidFill>
                <a:latin typeface="Alegreya Sans SC" panose="00000500000000000000" pitchFamily="2" charset="0"/>
              </a:rPr>
              <a:t>Necessary for survival</a:t>
            </a:r>
          </a:p>
        </p:txBody>
      </p:sp>
      <p:pic>
        <p:nvPicPr>
          <p:cNvPr id="13316" name="Picture 3" descr="tga-defect.gif"/>
          <p:cNvPicPr>
            <a:picLocks noChangeAspect="1"/>
          </p:cNvPicPr>
          <p:nvPr/>
        </p:nvPicPr>
        <p:blipFill>
          <a:blip r:embed="rId2"/>
          <a:srcRect/>
          <a:stretch>
            <a:fillRect/>
          </a:stretch>
        </p:blipFill>
        <p:spPr bwMode="auto">
          <a:xfrm>
            <a:off x="3505200" y="1676400"/>
            <a:ext cx="5410200" cy="5192713"/>
          </a:xfrm>
          <a:prstGeom prst="rect">
            <a:avLst/>
          </a:prstGeom>
          <a:noFill/>
          <a:ln w="9525">
            <a:noFill/>
            <a:miter lim="800000"/>
            <a:headEnd/>
            <a:tailEnd/>
          </a:ln>
        </p:spPr>
      </p:pic>
      <p:sp>
        <p:nvSpPr>
          <p:cNvPr id="6" name="Title 1"/>
          <p:cNvSpPr>
            <a:spLocks noGrp="1"/>
          </p:cNvSpPr>
          <p:nvPr>
            <p:ph type="title"/>
          </p:nvPr>
        </p:nvSpPr>
        <p:spPr>
          <a:xfrm>
            <a:off x="457200" y="609600"/>
            <a:ext cx="8229600" cy="1143000"/>
          </a:xfrm>
        </p:spPr>
        <p:txBody>
          <a:bodyPr>
            <a:noAutofit/>
          </a:bodyPr>
          <a:lstStyle/>
          <a:p>
            <a:pPr eaLnBrk="1" fontAlgn="auto" hangingPunct="1">
              <a:spcAft>
                <a:spcPts val="0"/>
              </a:spcAft>
              <a:defRPr/>
            </a:pPr>
            <a:r>
              <a:rPr lang="en-US" b="1" dirty="0">
                <a:latin typeface="Alegreya Sans SC" panose="00000500000000000000" pitchFamily="2" charset="0"/>
              </a:rPr>
              <a:t>Complete Transposition of the Great Arteries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685800"/>
            <a:ext cx="8162925" cy="701675"/>
          </a:xfrm>
          <a:noFill/>
        </p:spPr>
        <p:txBody>
          <a:bodyPr>
            <a:noAutofit/>
          </a:bodyPr>
          <a:lstStyle/>
          <a:p>
            <a:pPr eaLnBrk="1" hangingPunct="1"/>
            <a:r>
              <a:rPr lang="en-US" b="1" dirty="0">
                <a:latin typeface="Alegreya Sans SC" panose="00000500000000000000" pitchFamily="2" charset="0"/>
              </a:rPr>
              <a:t>Transposition of great vessels</a:t>
            </a:r>
          </a:p>
        </p:txBody>
      </p:sp>
      <p:sp>
        <p:nvSpPr>
          <p:cNvPr id="21507" name="Rectangle 3"/>
          <p:cNvSpPr>
            <a:spLocks noGrp="1" noChangeArrowheads="1"/>
          </p:cNvSpPr>
          <p:nvPr>
            <p:ph idx="1"/>
          </p:nvPr>
        </p:nvSpPr>
        <p:spPr>
          <a:xfrm>
            <a:off x="914400" y="1143000"/>
            <a:ext cx="8110537" cy="4953000"/>
          </a:xfrm>
        </p:spPr>
        <p:txBody>
          <a:bodyPr>
            <a:noAutofit/>
          </a:bodyPr>
          <a:lstStyle/>
          <a:p>
            <a:pPr eaLnBrk="1" hangingPunct="1"/>
            <a:endParaRPr lang="en-US" sz="2800" dirty="0">
              <a:latin typeface="Alegreya Sans SC" panose="00000500000000000000" pitchFamily="2" charset="0"/>
            </a:endParaRPr>
          </a:p>
          <a:p>
            <a:pPr eaLnBrk="1" hangingPunct="1"/>
            <a:r>
              <a:rPr lang="en-US" sz="2800" dirty="0">
                <a:latin typeface="Alegreya Sans SC" panose="00000500000000000000" pitchFamily="2" charset="0"/>
              </a:rPr>
              <a:t>C/F-  Cyanosis-at birth or 1</a:t>
            </a:r>
            <a:r>
              <a:rPr lang="en-US" sz="2800" baseline="30000" dirty="0">
                <a:latin typeface="Alegreya Sans SC" panose="00000500000000000000" pitchFamily="2" charset="0"/>
              </a:rPr>
              <a:t>st</a:t>
            </a:r>
            <a:r>
              <a:rPr lang="en-US" sz="2800" dirty="0">
                <a:latin typeface="Alegreya Sans SC" panose="00000500000000000000" pitchFamily="2" charset="0"/>
              </a:rPr>
              <a:t> week of life</a:t>
            </a:r>
          </a:p>
          <a:p>
            <a:pPr eaLnBrk="1" hangingPunct="1">
              <a:buFont typeface="Wingdings" pitchFamily="2" charset="2"/>
              <a:buNone/>
            </a:pPr>
            <a:r>
              <a:rPr lang="en-US" sz="2800" dirty="0">
                <a:latin typeface="Alegreya Sans SC" panose="00000500000000000000" pitchFamily="2" charset="0"/>
              </a:rPr>
              <a:t>  Congestive Heart Failure</a:t>
            </a:r>
          </a:p>
          <a:p>
            <a:pPr eaLnBrk="1" hangingPunct="1"/>
            <a:r>
              <a:rPr lang="en-US" sz="2800" dirty="0">
                <a:latin typeface="Alegreya Sans SC" panose="00000500000000000000" pitchFamily="2" charset="0"/>
              </a:rPr>
              <a:t> ECG-Rt axis deviation&amp; Rt ventricular </a:t>
            </a:r>
            <a:r>
              <a:rPr lang="en-US" sz="2800" dirty="0" err="1">
                <a:latin typeface="Alegreya Sans SC" panose="00000500000000000000" pitchFamily="2" charset="0"/>
              </a:rPr>
              <a:t>hyertrophy</a:t>
            </a:r>
            <a:endParaRPr lang="en-US" sz="2800" dirty="0">
              <a:latin typeface="Alegreya Sans SC" panose="00000500000000000000" pitchFamily="2" charset="0"/>
            </a:endParaRPr>
          </a:p>
          <a:p>
            <a:pPr eaLnBrk="1" hangingPunct="1"/>
            <a:r>
              <a:rPr lang="en-US" sz="2800" dirty="0">
                <a:latin typeface="Alegreya Sans SC" panose="00000500000000000000" pitchFamily="2" charset="0"/>
              </a:rPr>
              <a:t>   </a:t>
            </a:r>
            <a:r>
              <a:rPr lang="en-US" sz="2800" dirty="0" err="1">
                <a:latin typeface="Alegreya Sans SC" panose="00000500000000000000" pitchFamily="2" charset="0"/>
              </a:rPr>
              <a:t>CxR</a:t>
            </a:r>
            <a:r>
              <a:rPr lang="en-US" sz="2800" dirty="0">
                <a:latin typeface="Alegreya Sans SC" panose="00000500000000000000" pitchFamily="2" charset="0"/>
              </a:rPr>
              <a:t>- Cardiomegaly with a narrow base and plethoric lung fields.(EGG ON side </a:t>
            </a:r>
            <a:r>
              <a:rPr lang="en-US" sz="2800" dirty="0" err="1">
                <a:latin typeface="Alegreya Sans SC" panose="00000500000000000000" pitchFamily="2" charset="0"/>
              </a:rPr>
              <a:t>apearance</a:t>
            </a:r>
            <a:r>
              <a:rPr lang="en-US" sz="2800" dirty="0">
                <a:latin typeface="Alegreya Sans SC" panose="00000500000000000000" pitchFamily="2" charset="0"/>
              </a:rPr>
              <a:t>)</a:t>
            </a:r>
          </a:p>
          <a:p>
            <a:pPr eaLnBrk="1" hangingPunct="1"/>
            <a:r>
              <a:rPr lang="en-US" sz="2800" dirty="0">
                <a:latin typeface="Alegreya Sans SC" panose="00000500000000000000" pitchFamily="2" charset="0"/>
              </a:rPr>
              <a:t>Treatment-Rx-CHF &amp;acidosis</a:t>
            </a:r>
          </a:p>
          <a:p>
            <a:pPr eaLnBrk="1" hangingPunct="1">
              <a:buFont typeface="Wingdings" pitchFamily="2" charset="2"/>
              <a:buNone/>
            </a:pPr>
            <a:r>
              <a:rPr lang="en-US" sz="2800" dirty="0">
                <a:latin typeface="Alegreya Sans SC" panose="00000500000000000000" pitchFamily="2" charset="0"/>
              </a:rPr>
              <a:t>    If hypoxemia –prostaglandin infusion</a:t>
            </a:r>
          </a:p>
          <a:p>
            <a:pPr eaLnBrk="1" hangingPunct="1"/>
            <a:r>
              <a:rPr lang="en-US" sz="2800" dirty="0">
                <a:latin typeface="Alegreya Sans SC" panose="00000500000000000000" pitchFamily="2" charset="0"/>
              </a:rPr>
              <a:t> Operative- </a:t>
            </a:r>
            <a:r>
              <a:rPr lang="en-US" sz="2800" dirty="0" err="1">
                <a:latin typeface="Alegreya Sans SC" panose="00000500000000000000" pitchFamily="2" charset="0"/>
              </a:rPr>
              <a:t>septostomy</a:t>
            </a:r>
            <a:r>
              <a:rPr lang="en-US" sz="2800" dirty="0">
                <a:latin typeface="Alegreya Sans SC" panose="00000500000000000000" pitchFamily="2" charset="0"/>
                <a:sym typeface="Wingdings" pitchFamily="2" charset="2"/>
              </a:rPr>
              <a:t></a:t>
            </a:r>
            <a:r>
              <a:rPr lang="en-US" sz="2800" dirty="0">
                <a:latin typeface="Alegreya Sans SC" panose="00000500000000000000" pitchFamily="2" charset="0"/>
              </a:rPr>
              <a:t>   switch </a:t>
            </a:r>
          </a:p>
          <a:p>
            <a:pPr eaLnBrk="1" hangingPunct="1">
              <a:buFont typeface="Wingdings" pitchFamily="2" charset="2"/>
              <a:buNone/>
            </a:pPr>
            <a:r>
              <a:rPr lang="en-US" sz="2800" dirty="0">
                <a:latin typeface="Alegreya Sans SC" panose="00000500000000000000" pitchFamily="2"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1533" y="228600"/>
            <a:ext cx="8229600" cy="1066800"/>
          </a:xfrm>
        </p:spPr>
        <p:txBody>
          <a:bodyPr/>
          <a:lstStyle/>
          <a:p>
            <a:pPr eaLnBrk="1" fontAlgn="auto" hangingPunct="1">
              <a:spcAft>
                <a:spcPts val="0"/>
              </a:spcAft>
              <a:defRPr/>
            </a:pPr>
            <a:r>
              <a:rPr lang="en-US" b="1" dirty="0">
                <a:latin typeface="Alegreya Sans SC" panose="00000500000000000000" pitchFamily="2" charset="0"/>
              </a:rPr>
              <a:t>CXR</a:t>
            </a:r>
          </a:p>
        </p:txBody>
      </p:sp>
      <p:sp>
        <p:nvSpPr>
          <p:cNvPr id="16387" name="Content Placeholder 2"/>
          <p:cNvSpPr>
            <a:spLocks noGrp="1"/>
          </p:cNvSpPr>
          <p:nvPr>
            <p:ph idx="1"/>
          </p:nvPr>
        </p:nvSpPr>
        <p:spPr>
          <a:xfrm>
            <a:off x="685800" y="1371600"/>
            <a:ext cx="3200400" cy="4324350"/>
          </a:xfrm>
        </p:spPr>
        <p:txBody>
          <a:bodyPr>
            <a:normAutofit/>
          </a:bodyPr>
          <a:lstStyle/>
          <a:p>
            <a:pPr eaLnBrk="1" hangingPunct="1"/>
            <a:r>
              <a:rPr lang="en-US" sz="2800" dirty="0">
                <a:solidFill>
                  <a:schemeClr val="tx1"/>
                </a:solidFill>
                <a:latin typeface="Alegreya Sans SC" panose="00000500000000000000" pitchFamily="2" charset="0"/>
              </a:rPr>
              <a:t>Egg shaped cardiac silhouette</a:t>
            </a:r>
          </a:p>
          <a:p>
            <a:pPr eaLnBrk="1" hangingPunct="1"/>
            <a:r>
              <a:rPr lang="en-US" sz="2800" dirty="0">
                <a:solidFill>
                  <a:schemeClr val="tx1"/>
                </a:solidFill>
                <a:latin typeface="Alegreya Sans SC" panose="00000500000000000000" pitchFamily="2" charset="0"/>
              </a:rPr>
              <a:t>Narrow superior </a:t>
            </a:r>
            <a:r>
              <a:rPr lang="en-US" sz="2800" dirty="0" err="1">
                <a:solidFill>
                  <a:schemeClr val="tx1"/>
                </a:solidFill>
                <a:latin typeface="Alegreya Sans SC" panose="00000500000000000000" pitchFamily="2" charset="0"/>
              </a:rPr>
              <a:t>mediastinum</a:t>
            </a:r>
            <a:endParaRPr lang="en-US" sz="2800" dirty="0">
              <a:solidFill>
                <a:schemeClr val="tx1"/>
              </a:solidFill>
              <a:latin typeface="Alegreya Sans SC" panose="00000500000000000000" pitchFamily="2" charset="0"/>
            </a:endParaRPr>
          </a:p>
        </p:txBody>
      </p:sp>
      <p:pic>
        <p:nvPicPr>
          <p:cNvPr id="16388" name="Picture 2" descr="Transposition-of-great-vessels-101.jpg">
            <a:hlinkClick r:id="rId3"/>
          </p:cNvPr>
          <p:cNvPicPr>
            <a:picLocks noChangeAspect="1" noChangeArrowheads="1"/>
          </p:cNvPicPr>
          <p:nvPr/>
        </p:nvPicPr>
        <p:blipFill>
          <a:blip r:embed="rId4"/>
          <a:srcRect/>
          <a:stretch>
            <a:fillRect/>
          </a:stretch>
        </p:blipFill>
        <p:spPr bwMode="auto">
          <a:xfrm>
            <a:off x="4267200" y="1219200"/>
            <a:ext cx="4373563" cy="52768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noAutofit/>
          </a:bodyPr>
          <a:lstStyle/>
          <a:p>
            <a:pPr eaLnBrk="1" fontAlgn="auto" hangingPunct="1">
              <a:spcAft>
                <a:spcPts val="0"/>
              </a:spcAft>
              <a:defRPr/>
            </a:pPr>
            <a:r>
              <a:rPr lang="en-US" b="1" dirty="0">
                <a:latin typeface="Alegreya Sans SC" panose="00000500000000000000" pitchFamily="2" charset="0"/>
              </a:rPr>
              <a:t>Total Anomalous Pulmonary Venous Return</a:t>
            </a:r>
          </a:p>
        </p:txBody>
      </p:sp>
      <p:sp>
        <p:nvSpPr>
          <p:cNvPr id="28675" name="Content Placeholder 2"/>
          <p:cNvSpPr>
            <a:spLocks noGrp="1"/>
          </p:cNvSpPr>
          <p:nvPr>
            <p:ph idx="1"/>
          </p:nvPr>
        </p:nvSpPr>
        <p:spPr>
          <a:xfrm>
            <a:off x="685800" y="1447800"/>
            <a:ext cx="8229600" cy="5049838"/>
          </a:xfrm>
        </p:spPr>
        <p:txBody>
          <a:bodyPr>
            <a:normAutofit/>
          </a:bodyPr>
          <a:lstStyle/>
          <a:p>
            <a:pPr eaLnBrk="1" hangingPunct="1"/>
            <a:endParaRPr lang="en-US" sz="2800" dirty="0">
              <a:solidFill>
                <a:schemeClr val="tx1"/>
              </a:solidFill>
              <a:latin typeface="Alegreya Sans SC" panose="00000500000000000000" pitchFamily="2" charset="0"/>
            </a:endParaRPr>
          </a:p>
          <a:p>
            <a:pPr eaLnBrk="1" hangingPunct="1"/>
            <a:r>
              <a:rPr lang="en-US" sz="2800" dirty="0">
                <a:solidFill>
                  <a:schemeClr val="tx1"/>
                </a:solidFill>
                <a:latin typeface="Alegreya Sans SC" panose="00000500000000000000" pitchFamily="2" charset="0"/>
              </a:rPr>
              <a:t>The pulmonary veins drain into the RA or its venous tributaries rather than the LA</a:t>
            </a:r>
          </a:p>
          <a:p>
            <a:pPr eaLnBrk="1" hangingPunct="1"/>
            <a:r>
              <a:rPr lang="en-US" sz="2800" dirty="0">
                <a:solidFill>
                  <a:schemeClr val="tx1"/>
                </a:solidFill>
                <a:latin typeface="Alegreya Sans SC" panose="00000500000000000000" pitchFamily="2" charset="0"/>
              </a:rPr>
              <a:t>A </a:t>
            </a:r>
            <a:r>
              <a:rPr lang="en-US" sz="2800" dirty="0" err="1">
                <a:solidFill>
                  <a:schemeClr val="tx1"/>
                </a:solidFill>
                <a:latin typeface="Alegreya Sans SC" panose="00000500000000000000" pitchFamily="2" charset="0"/>
              </a:rPr>
              <a:t>interatrial</a:t>
            </a:r>
            <a:r>
              <a:rPr lang="en-US" sz="2800" dirty="0">
                <a:solidFill>
                  <a:schemeClr val="tx1"/>
                </a:solidFill>
                <a:latin typeface="Alegreya Sans SC" panose="00000500000000000000" pitchFamily="2" charset="0"/>
              </a:rPr>
              <a:t> communication (ASD or PFO) is necessary for survival</a:t>
            </a:r>
          </a:p>
          <a:p>
            <a:pPr eaLnBrk="1" hangingPunct="1"/>
            <a:r>
              <a:rPr lang="en-US" sz="2800" dirty="0">
                <a:solidFill>
                  <a:schemeClr val="tx1"/>
                </a:solidFill>
                <a:latin typeface="Alegreya Sans SC" panose="00000500000000000000" pitchFamily="2" charset="0"/>
              </a:rPr>
              <a:t>Pulmonary venous return reaches the RA</a:t>
            </a:r>
          </a:p>
          <a:p>
            <a:pPr lvl="1" eaLnBrk="1" hangingPunct="1"/>
            <a:r>
              <a:rPr lang="en-US" dirty="0">
                <a:solidFill>
                  <a:schemeClr val="tx1"/>
                </a:solidFill>
                <a:latin typeface="Alegreya Sans SC" panose="00000500000000000000" pitchFamily="2" charset="0"/>
              </a:rPr>
              <a:t>Systemic and pulmonary venous blood are completely mixed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118" y="533400"/>
            <a:ext cx="8229600" cy="1143000"/>
          </a:xfrm>
        </p:spPr>
        <p:txBody>
          <a:bodyPr>
            <a:noAutofit/>
          </a:bodyPr>
          <a:lstStyle/>
          <a:p>
            <a:r>
              <a:rPr lang="en-US" b="1" dirty="0">
                <a:latin typeface="Alegreya Sans SC" panose="00000500000000000000" pitchFamily="2" charset="0"/>
              </a:rPr>
              <a:t>Total Anomalous Pulmonary Venous Connection ( TAPVC)</a:t>
            </a:r>
          </a:p>
        </p:txBody>
      </p:sp>
      <p:pic>
        <p:nvPicPr>
          <p:cNvPr id="4" name="Picture 5" descr="Image36"/>
          <p:cNvPicPr>
            <a:picLocks noGrp="1" noChangeAspect="1" noChangeArrowheads="1"/>
          </p:cNvPicPr>
          <p:nvPr>
            <p:ph idx="1"/>
          </p:nvPr>
        </p:nvPicPr>
        <p:blipFill>
          <a:blip r:embed="rId2"/>
          <a:srcRect/>
          <a:stretch>
            <a:fillRect/>
          </a:stretch>
        </p:blipFill>
        <p:spPr bwMode="auto">
          <a:xfrm>
            <a:off x="533400" y="2133600"/>
            <a:ext cx="2514599" cy="4114800"/>
          </a:xfrm>
          <a:prstGeom prst="rect">
            <a:avLst/>
          </a:prstGeom>
          <a:noFill/>
          <a:ln w="9525">
            <a:noFill/>
            <a:miter lim="800000"/>
            <a:headEnd/>
            <a:tailEnd/>
          </a:ln>
        </p:spPr>
      </p:pic>
      <p:pic>
        <p:nvPicPr>
          <p:cNvPr id="5" name="Picture 4" descr="Image37"/>
          <p:cNvPicPr>
            <a:picLocks noChangeAspect="1" noChangeArrowheads="1"/>
          </p:cNvPicPr>
          <p:nvPr/>
        </p:nvPicPr>
        <p:blipFill>
          <a:blip r:embed="rId3"/>
          <a:srcRect/>
          <a:stretch>
            <a:fillRect/>
          </a:stretch>
        </p:blipFill>
        <p:spPr bwMode="auto">
          <a:xfrm>
            <a:off x="3219450" y="2143125"/>
            <a:ext cx="2876550" cy="4029075"/>
          </a:xfrm>
          <a:prstGeom prst="rect">
            <a:avLst/>
          </a:prstGeom>
          <a:noFill/>
          <a:ln w="9525">
            <a:noFill/>
            <a:miter lim="800000"/>
            <a:headEnd/>
            <a:tailEnd/>
          </a:ln>
        </p:spPr>
      </p:pic>
      <p:pic>
        <p:nvPicPr>
          <p:cNvPr id="6" name="Picture 4" descr="Image38"/>
          <p:cNvPicPr>
            <a:picLocks noChangeAspect="1" noChangeArrowheads="1"/>
          </p:cNvPicPr>
          <p:nvPr/>
        </p:nvPicPr>
        <p:blipFill>
          <a:blip r:embed="rId4"/>
          <a:srcRect/>
          <a:stretch>
            <a:fillRect/>
          </a:stretch>
        </p:blipFill>
        <p:spPr bwMode="auto">
          <a:xfrm>
            <a:off x="6324600" y="2133600"/>
            <a:ext cx="2819400" cy="40005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304800"/>
            <a:ext cx="8229600" cy="1143000"/>
          </a:xfrm>
        </p:spPr>
        <p:txBody>
          <a:bodyPr/>
          <a:lstStyle/>
          <a:p>
            <a:r>
              <a:rPr lang="en-US" b="1" dirty="0">
                <a:latin typeface="Alegreya Sans SC" panose="00000500000000000000" pitchFamily="2" charset="0"/>
              </a:rPr>
              <a:t>TOF  Vs TGA</a:t>
            </a:r>
          </a:p>
        </p:txBody>
      </p:sp>
      <p:sp>
        <p:nvSpPr>
          <p:cNvPr id="3" name="Text Placeholder 2"/>
          <p:cNvSpPr>
            <a:spLocks noGrp="1"/>
          </p:cNvSpPr>
          <p:nvPr>
            <p:ph type="body" idx="1"/>
          </p:nvPr>
        </p:nvSpPr>
        <p:spPr/>
        <p:txBody>
          <a:bodyPr/>
          <a:lstStyle/>
          <a:p>
            <a:r>
              <a:rPr lang="en-US" dirty="0">
                <a:latin typeface="Alegreya Sans SC" panose="00000500000000000000" pitchFamily="2" charset="0"/>
              </a:rPr>
              <a:t>TOF</a:t>
            </a:r>
          </a:p>
        </p:txBody>
      </p:sp>
      <p:sp>
        <p:nvSpPr>
          <p:cNvPr id="4" name="Content Placeholder 3"/>
          <p:cNvSpPr>
            <a:spLocks noGrp="1"/>
          </p:cNvSpPr>
          <p:nvPr>
            <p:ph sz="half" idx="2"/>
          </p:nvPr>
        </p:nvSpPr>
        <p:spPr/>
        <p:txBody>
          <a:bodyPr>
            <a:normAutofit/>
          </a:bodyPr>
          <a:lstStyle/>
          <a:p>
            <a:r>
              <a:rPr lang="en-US" sz="2800" dirty="0">
                <a:latin typeface="Alegreya Sans SC" panose="00000500000000000000" pitchFamily="2" charset="0"/>
              </a:rPr>
              <a:t>At birth asymptomatic</a:t>
            </a:r>
          </a:p>
          <a:p>
            <a:r>
              <a:rPr lang="en-US" sz="2800" dirty="0">
                <a:latin typeface="Alegreya Sans SC" panose="00000500000000000000" pitchFamily="2" charset="0"/>
              </a:rPr>
              <a:t>Cyanosis   &gt; 2 months</a:t>
            </a:r>
          </a:p>
          <a:p>
            <a:r>
              <a:rPr lang="en-US" sz="2800" dirty="0">
                <a:latin typeface="Alegreya Sans SC" panose="00000500000000000000" pitchFamily="2" charset="0"/>
              </a:rPr>
              <a:t>ESM present  at left 3</a:t>
            </a:r>
            <a:r>
              <a:rPr lang="en-US" sz="2800" baseline="30000" dirty="0">
                <a:latin typeface="Alegreya Sans SC" panose="00000500000000000000" pitchFamily="2" charset="0"/>
              </a:rPr>
              <a:t>rd</a:t>
            </a:r>
            <a:r>
              <a:rPr lang="en-US" sz="2800" dirty="0">
                <a:latin typeface="Alegreya Sans SC" panose="00000500000000000000" pitchFamily="2" charset="0"/>
              </a:rPr>
              <a:t> ,4</a:t>
            </a:r>
            <a:r>
              <a:rPr lang="en-US" sz="2800" baseline="30000" dirty="0">
                <a:latin typeface="Alegreya Sans SC" panose="00000500000000000000" pitchFamily="2" charset="0"/>
              </a:rPr>
              <a:t>th</a:t>
            </a:r>
            <a:r>
              <a:rPr lang="en-US" sz="2800" dirty="0">
                <a:latin typeface="Alegreya Sans SC" panose="00000500000000000000" pitchFamily="2" charset="0"/>
              </a:rPr>
              <a:t> LSB</a:t>
            </a:r>
          </a:p>
          <a:p>
            <a:r>
              <a:rPr lang="en-US" sz="2800" dirty="0">
                <a:latin typeface="Alegreya Sans SC" panose="00000500000000000000" pitchFamily="2" charset="0"/>
              </a:rPr>
              <a:t>ECG: RVH</a:t>
            </a:r>
          </a:p>
          <a:p>
            <a:r>
              <a:rPr lang="en-US" sz="2800" dirty="0">
                <a:latin typeface="Alegreya Sans SC" panose="00000500000000000000" pitchFamily="2" charset="0"/>
              </a:rPr>
              <a:t>Chest x ray: pulmonary </a:t>
            </a:r>
            <a:r>
              <a:rPr lang="en-US" sz="2800" dirty="0" err="1">
                <a:latin typeface="Alegreya Sans SC" panose="00000500000000000000" pitchFamily="2" charset="0"/>
              </a:rPr>
              <a:t>oligemia</a:t>
            </a:r>
            <a:r>
              <a:rPr lang="en-US" sz="2800" dirty="0">
                <a:latin typeface="Alegreya Sans SC" panose="00000500000000000000" pitchFamily="2" charset="0"/>
              </a:rPr>
              <a:t>+ RVH</a:t>
            </a:r>
          </a:p>
          <a:p>
            <a:endParaRPr lang="en-US" sz="2800" dirty="0">
              <a:latin typeface="Alegreya Sans SC" panose="00000500000000000000" pitchFamily="2" charset="0"/>
            </a:endParaRPr>
          </a:p>
          <a:p>
            <a:pPr>
              <a:buNone/>
            </a:pPr>
            <a:endParaRPr lang="en-US" sz="2800" dirty="0">
              <a:latin typeface="Alegreya Sans SC" panose="00000500000000000000" pitchFamily="2" charset="0"/>
            </a:endParaRPr>
          </a:p>
          <a:p>
            <a:endParaRPr lang="en-US" sz="2800" dirty="0">
              <a:latin typeface="Alegreya Sans SC" panose="00000500000000000000" pitchFamily="2" charset="0"/>
            </a:endParaRPr>
          </a:p>
          <a:p>
            <a:endParaRPr lang="en-US" sz="2800" dirty="0">
              <a:latin typeface="Alegreya Sans SC" panose="00000500000000000000" pitchFamily="2" charset="0"/>
            </a:endParaRPr>
          </a:p>
        </p:txBody>
      </p:sp>
      <p:sp>
        <p:nvSpPr>
          <p:cNvPr id="5" name="Text Placeholder 4"/>
          <p:cNvSpPr>
            <a:spLocks noGrp="1"/>
          </p:cNvSpPr>
          <p:nvPr>
            <p:ph type="body" sz="quarter" idx="3"/>
          </p:nvPr>
        </p:nvSpPr>
        <p:spPr>
          <a:xfrm>
            <a:off x="4724400" y="1535113"/>
            <a:ext cx="3962400" cy="639762"/>
          </a:xfrm>
        </p:spPr>
        <p:txBody>
          <a:bodyPr/>
          <a:lstStyle/>
          <a:p>
            <a:r>
              <a:rPr lang="en-US" dirty="0">
                <a:latin typeface="Alegreya Sans SC" panose="00000500000000000000" pitchFamily="2" charset="0"/>
              </a:rPr>
              <a:t>TGA</a:t>
            </a:r>
          </a:p>
        </p:txBody>
      </p:sp>
      <p:sp>
        <p:nvSpPr>
          <p:cNvPr id="6" name="Content Placeholder 5"/>
          <p:cNvSpPr>
            <a:spLocks noGrp="1"/>
          </p:cNvSpPr>
          <p:nvPr>
            <p:ph sz="quarter" idx="4"/>
          </p:nvPr>
        </p:nvSpPr>
        <p:spPr/>
        <p:txBody>
          <a:bodyPr>
            <a:normAutofit/>
          </a:bodyPr>
          <a:lstStyle/>
          <a:p>
            <a:r>
              <a:rPr lang="en-US" sz="2800" dirty="0">
                <a:latin typeface="Alegreya Sans SC" panose="00000500000000000000" pitchFamily="2" charset="0"/>
              </a:rPr>
              <a:t>Generally sick  at birth</a:t>
            </a:r>
          </a:p>
          <a:p>
            <a:r>
              <a:rPr lang="en-US" sz="2800" dirty="0">
                <a:latin typeface="Alegreya Sans SC" panose="00000500000000000000" pitchFamily="2" charset="0"/>
              </a:rPr>
              <a:t>Cyanosis at birth</a:t>
            </a:r>
          </a:p>
          <a:p>
            <a:r>
              <a:rPr lang="en-US" sz="2800" dirty="0">
                <a:latin typeface="Alegreya Sans SC" panose="00000500000000000000" pitchFamily="2" charset="0"/>
              </a:rPr>
              <a:t>VSD  murmur or silent heart</a:t>
            </a:r>
          </a:p>
          <a:p>
            <a:r>
              <a:rPr lang="en-US" sz="2800" dirty="0">
                <a:latin typeface="Alegreya Sans SC" panose="00000500000000000000" pitchFamily="2" charset="0"/>
              </a:rPr>
              <a:t>ECG: RVH</a:t>
            </a:r>
          </a:p>
          <a:p>
            <a:r>
              <a:rPr lang="en-US" sz="2800" dirty="0">
                <a:latin typeface="Alegreya Sans SC" panose="00000500000000000000" pitchFamily="2" charset="0"/>
              </a:rPr>
              <a:t>Chest x ray : pulmonary plethora + RVH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220200" cy="1066800"/>
          </a:xfrm>
        </p:spPr>
        <p:txBody>
          <a:bodyPr>
            <a:noAutofit/>
          </a:bodyPr>
          <a:lstStyle/>
          <a:p>
            <a:pPr eaLnBrk="1" fontAlgn="auto" hangingPunct="1">
              <a:spcAft>
                <a:spcPts val="0"/>
              </a:spcAft>
              <a:defRPr/>
            </a:pPr>
            <a:r>
              <a:rPr lang="en-US" b="1" dirty="0">
                <a:latin typeface="Alegreya Sans SC" panose="00000500000000000000" pitchFamily="2" charset="0"/>
              </a:rPr>
              <a:t>Clinical signs for unobstructed veins</a:t>
            </a:r>
          </a:p>
        </p:txBody>
      </p:sp>
      <p:sp>
        <p:nvSpPr>
          <p:cNvPr id="33795" name="Content Placeholder 2"/>
          <p:cNvSpPr>
            <a:spLocks noGrp="1"/>
          </p:cNvSpPr>
          <p:nvPr>
            <p:ph idx="1"/>
          </p:nvPr>
        </p:nvSpPr>
        <p:spPr>
          <a:xfrm>
            <a:off x="381000" y="1296202"/>
            <a:ext cx="4884738" cy="4821238"/>
          </a:xfrm>
        </p:spPr>
        <p:txBody>
          <a:bodyPr>
            <a:normAutofit/>
          </a:bodyPr>
          <a:lstStyle/>
          <a:p>
            <a:pPr eaLnBrk="1" hangingPunct="1"/>
            <a:r>
              <a:rPr lang="en-US" sz="2800" dirty="0">
                <a:solidFill>
                  <a:schemeClr val="tx1"/>
                </a:solidFill>
                <a:latin typeface="Alegreya Sans SC" panose="00000500000000000000" pitchFamily="2" charset="0"/>
              </a:rPr>
              <a:t>Mild cyanosis, signs of CHF in infancy, history of pneumonia</a:t>
            </a:r>
          </a:p>
          <a:p>
            <a:pPr eaLnBrk="1" hangingPunct="1"/>
            <a:r>
              <a:rPr lang="en-US" sz="2800" dirty="0">
                <a:solidFill>
                  <a:schemeClr val="tx1"/>
                </a:solidFill>
                <a:latin typeface="Alegreya Sans SC" panose="00000500000000000000" pitchFamily="2" charset="0"/>
              </a:rPr>
              <a:t>Widely split S2, Grade 2-3/6 systolic murmur heard at the ULSB</a:t>
            </a:r>
          </a:p>
          <a:p>
            <a:pPr eaLnBrk="1" hangingPunct="1"/>
            <a:r>
              <a:rPr lang="en-US" sz="2800" dirty="0">
                <a:solidFill>
                  <a:schemeClr val="tx1"/>
                </a:solidFill>
                <a:latin typeface="Alegreya Sans SC" panose="00000500000000000000" pitchFamily="2" charset="0"/>
              </a:rPr>
              <a:t>CXR- marked cardiomegaly</a:t>
            </a:r>
          </a:p>
          <a:p>
            <a:pPr eaLnBrk="1" hangingPunct="1"/>
            <a:endParaRPr lang="en-US" sz="2800" dirty="0">
              <a:solidFill>
                <a:schemeClr val="tx1"/>
              </a:solidFill>
              <a:latin typeface="Alegreya Sans SC" panose="00000500000000000000" pitchFamily="2" charset="0"/>
            </a:endParaRPr>
          </a:p>
        </p:txBody>
      </p:sp>
      <p:pic>
        <p:nvPicPr>
          <p:cNvPr id="33796" name="Picture 2"/>
          <p:cNvPicPr>
            <a:picLocks noChangeAspect="1" noChangeArrowheads="1"/>
          </p:cNvPicPr>
          <p:nvPr/>
        </p:nvPicPr>
        <p:blipFill>
          <a:blip r:embed="rId2"/>
          <a:srcRect/>
          <a:stretch>
            <a:fillRect/>
          </a:stretch>
        </p:blipFill>
        <p:spPr bwMode="auto">
          <a:xfrm>
            <a:off x="5105400" y="2087571"/>
            <a:ext cx="3621087" cy="32385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685800" y="1371600"/>
            <a:ext cx="6934200" cy="3840163"/>
          </a:xfrm>
        </p:spPr>
        <p:txBody>
          <a:bodyPr>
            <a:normAutofit lnSpcReduction="10000"/>
          </a:bodyPr>
          <a:lstStyle/>
          <a:p>
            <a:pPr eaLnBrk="1" hangingPunct="1"/>
            <a:r>
              <a:rPr lang="en-US" sz="2800" dirty="0">
                <a:solidFill>
                  <a:schemeClr val="tx1"/>
                </a:solidFill>
                <a:latin typeface="Alegreya Sans SC" panose="00000500000000000000" pitchFamily="2" charset="0"/>
              </a:rPr>
              <a:t>Profound desaturation</a:t>
            </a:r>
          </a:p>
          <a:p>
            <a:pPr eaLnBrk="1" hangingPunct="1"/>
            <a:r>
              <a:rPr lang="en-US" sz="2800" dirty="0">
                <a:solidFill>
                  <a:schemeClr val="tx1"/>
                </a:solidFill>
                <a:latin typeface="Alegreya Sans SC" panose="00000500000000000000" pitchFamily="2" charset="0"/>
              </a:rPr>
              <a:t>Acidosis</a:t>
            </a:r>
          </a:p>
          <a:p>
            <a:pPr eaLnBrk="1" hangingPunct="1"/>
            <a:r>
              <a:rPr lang="en-US" sz="2800" dirty="0">
                <a:solidFill>
                  <a:schemeClr val="tx1"/>
                </a:solidFill>
                <a:latin typeface="Alegreya Sans SC" panose="00000500000000000000" pitchFamily="2" charset="0"/>
              </a:rPr>
              <a:t>PGE</a:t>
            </a:r>
            <a:r>
              <a:rPr lang="en-US" sz="2800" baseline="-25000" dirty="0">
                <a:solidFill>
                  <a:schemeClr val="tx1"/>
                </a:solidFill>
                <a:latin typeface="Alegreya Sans SC" panose="00000500000000000000" pitchFamily="2" charset="0"/>
              </a:rPr>
              <a:t>1</a:t>
            </a:r>
            <a:r>
              <a:rPr lang="en-US" sz="2800" dirty="0">
                <a:solidFill>
                  <a:schemeClr val="tx1"/>
                </a:solidFill>
                <a:latin typeface="Alegreya Sans SC" panose="00000500000000000000" pitchFamily="2" charset="0"/>
              </a:rPr>
              <a:t> administration does not improve oxygenation because elevated pulmonary pressures in the right side of the heart (due to obstructed pulmonary outflow) will result in right to left shunting across an open ductus further decreasing arterial saturation.</a:t>
            </a:r>
          </a:p>
        </p:txBody>
      </p:sp>
      <p:sp>
        <p:nvSpPr>
          <p:cNvPr id="5" name="Title 1"/>
          <p:cNvSpPr>
            <a:spLocks noGrp="1"/>
          </p:cNvSpPr>
          <p:nvPr>
            <p:ph type="title"/>
          </p:nvPr>
        </p:nvSpPr>
        <p:spPr>
          <a:xfrm>
            <a:off x="0" y="228600"/>
            <a:ext cx="9220200" cy="1066800"/>
          </a:xfrm>
        </p:spPr>
        <p:txBody>
          <a:bodyPr>
            <a:noAutofit/>
          </a:bodyPr>
          <a:lstStyle/>
          <a:p>
            <a:pPr eaLnBrk="1" fontAlgn="auto" hangingPunct="1">
              <a:spcAft>
                <a:spcPts val="0"/>
              </a:spcAft>
              <a:defRPr/>
            </a:pPr>
            <a:r>
              <a:rPr lang="en-US" b="1" dirty="0">
                <a:latin typeface="Alegreya Sans SC" panose="00000500000000000000" pitchFamily="2" charset="0"/>
              </a:rPr>
              <a:t>Clinical signs for </a:t>
            </a:r>
            <a:r>
              <a:rPr lang="en-US" b="1" dirty="0" smtClean="0">
                <a:latin typeface="Alegreya Sans SC" panose="00000500000000000000" pitchFamily="2" charset="0"/>
              </a:rPr>
              <a:t>obstructed </a:t>
            </a:r>
            <a:r>
              <a:rPr lang="en-US" b="1" dirty="0">
                <a:latin typeface="Alegreya Sans SC" panose="00000500000000000000" pitchFamily="2" charset="0"/>
              </a:rPr>
              <a:t>veins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latin typeface="Alegreya Sans SC" panose="00000500000000000000" pitchFamily="2" charset="0"/>
              </a:rPr>
              <a:t>Treatment</a:t>
            </a:r>
          </a:p>
        </p:txBody>
      </p:sp>
      <p:sp>
        <p:nvSpPr>
          <p:cNvPr id="35843" name="Content Placeholder 2"/>
          <p:cNvSpPr>
            <a:spLocks noGrp="1"/>
          </p:cNvSpPr>
          <p:nvPr>
            <p:ph idx="1"/>
          </p:nvPr>
        </p:nvSpPr>
        <p:spPr>
          <a:xfrm>
            <a:off x="609600" y="1676400"/>
            <a:ext cx="8229600" cy="4068763"/>
          </a:xfrm>
        </p:spPr>
        <p:txBody>
          <a:bodyPr>
            <a:normAutofit/>
          </a:bodyPr>
          <a:lstStyle/>
          <a:p>
            <a:pPr eaLnBrk="1" hangingPunct="1"/>
            <a:r>
              <a:rPr lang="en-US" sz="2800" dirty="0">
                <a:solidFill>
                  <a:schemeClr val="tx1"/>
                </a:solidFill>
                <a:latin typeface="Alegreya Sans SC" panose="00000500000000000000" pitchFamily="2" charset="0"/>
              </a:rPr>
              <a:t>Digitalis and diuretics to treat heart failure</a:t>
            </a:r>
          </a:p>
          <a:p>
            <a:pPr eaLnBrk="1" hangingPunct="1"/>
            <a:r>
              <a:rPr lang="en-US" sz="2800" dirty="0">
                <a:solidFill>
                  <a:schemeClr val="tx1"/>
                </a:solidFill>
                <a:latin typeface="Alegreya Sans SC" panose="00000500000000000000" pitchFamily="2" charset="0"/>
              </a:rPr>
              <a:t>Intubation and inc PEEP for those with severe </a:t>
            </a:r>
            <a:r>
              <a:rPr lang="en-US" sz="2800" dirty="0" err="1">
                <a:solidFill>
                  <a:schemeClr val="tx1"/>
                </a:solidFill>
                <a:latin typeface="Alegreya Sans SC" panose="00000500000000000000" pitchFamily="2" charset="0"/>
              </a:rPr>
              <a:t>pulm</a:t>
            </a:r>
            <a:r>
              <a:rPr lang="en-US" sz="2800" dirty="0">
                <a:solidFill>
                  <a:schemeClr val="tx1"/>
                </a:solidFill>
                <a:latin typeface="Alegreya Sans SC" panose="00000500000000000000" pitchFamily="2" charset="0"/>
              </a:rPr>
              <a:t> over load</a:t>
            </a:r>
          </a:p>
          <a:p>
            <a:pPr eaLnBrk="1" hangingPunct="1"/>
            <a:r>
              <a:rPr lang="en-US" sz="2800" dirty="0">
                <a:solidFill>
                  <a:schemeClr val="tx1"/>
                </a:solidFill>
                <a:latin typeface="Alegreya Sans SC" panose="00000500000000000000" pitchFamily="2" charset="0"/>
              </a:rPr>
              <a:t>Corrective surgery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79509" y="419101"/>
            <a:ext cx="7967662" cy="762000"/>
          </a:xfrm>
        </p:spPr>
        <p:txBody>
          <a:bodyPr/>
          <a:lstStyle/>
          <a:p>
            <a:pPr algn="ctr" eaLnBrk="1" hangingPunct="1"/>
            <a:r>
              <a:rPr lang="en-US" b="1" dirty="0">
                <a:latin typeface="Alegreya Sans SC" panose="00000500000000000000" pitchFamily="2" charset="0"/>
              </a:rPr>
              <a:t>Flow Chart for DD</a:t>
            </a:r>
          </a:p>
        </p:txBody>
      </p:sp>
      <p:sp>
        <p:nvSpPr>
          <p:cNvPr id="23555" name="Text Box 3"/>
          <p:cNvSpPr txBox="1">
            <a:spLocks noChangeArrowheads="1"/>
          </p:cNvSpPr>
          <p:nvPr/>
        </p:nvSpPr>
        <p:spPr bwMode="auto">
          <a:xfrm>
            <a:off x="3833322" y="1981200"/>
            <a:ext cx="1053494" cy="369332"/>
          </a:xfrm>
          <a:prstGeom prst="rect">
            <a:avLst/>
          </a:prstGeom>
          <a:noFill/>
          <a:ln w="19050">
            <a:solidFill>
              <a:schemeClr val="hlink"/>
            </a:solidFill>
            <a:miter lim="800000"/>
            <a:headEnd/>
            <a:tailEnd/>
          </a:ln>
        </p:spPr>
        <p:txBody>
          <a:bodyPr wrap="none">
            <a:spAutoFit/>
          </a:bodyPr>
          <a:lstStyle/>
          <a:p>
            <a:pPr algn="ctr">
              <a:spcBef>
                <a:spcPct val="50000"/>
              </a:spcBef>
            </a:pPr>
            <a:r>
              <a:rPr lang="en-US" b="1" dirty="0">
                <a:solidFill>
                  <a:schemeClr val="tx2"/>
                </a:solidFill>
                <a:latin typeface="Alegreya Sans SC" panose="00000500000000000000" pitchFamily="2" charset="0"/>
              </a:rPr>
              <a:t>Cyanosis</a:t>
            </a:r>
          </a:p>
        </p:txBody>
      </p:sp>
      <p:sp>
        <p:nvSpPr>
          <p:cNvPr id="23556" name="Line 4"/>
          <p:cNvSpPr>
            <a:spLocks noChangeShapeType="1"/>
          </p:cNvSpPr>
          <p:nvPr/>
        </p:nvSpPr>
        <p:spPr bwMode="auto">
          <a:xfrm>
            <a:off x="4343400" y="2438400"/>
            <a:ext cx="0" cy="438150"/>
          </a:xfrm>
          <a:prstGeom prst="line">
            <a:avLst/>
          </a:prstGeom>
          <a:noFill/>
          <a:ln w="19050">
            <a:solidFill>
              <a:schemeClr val="hlink"/>
            </a:solidFill>
            <a:miter lim="800000"/>
            <a:headEnd/>
            <a:tailEnd/>
          </a:ln>
        </p:spPr>
        <p:txBody>
          <a:bodyPr wrap="none" anchor="ctr"/>
          <a:lstStyle/>
          <a:p>
            <a:endParaRPr lang="en-US"/>
          </a:p>
        </p:txBody>
      </p:sp>
      <p:sp>
        <p:nvSpPr>
          <p:cNvPr id="23557" name="Line 5"/>
          <p:cNvSpPr>
            <a:spLocks noChangeShapeType="1"/>
          </p:cNvSpPr>
          <p:nvPr/>
        </p:nvSpPr>
        <p:spPr bwMode="auto">
          <a:xfrm>
            <a:off x="1905000" y="2876550"/>
            <a:ext cx="4876800" cy="0"/>
          </a:xfrm>
          <a:prstGeom prst="line">
            <a:avLst/>
          </a:prstGeom>
          <a:noFill/>
          <a:ln w="19050">
            <a:solidFill>
              <a:schemeClr val="hlink"/>
            </a:solidFill>
            <a:miter lim="800000"/>
            <a:headEnd/>
            <a:tailEnd/>
          </a:ln>
        </p:spPr>
        <p:txBody>
          <a:bodyPr wrap="none" anchor="ctr"/>
          <a:lstStyle/>
          <a:p>
            <a:endParaRPr lang="en-US"/>
          </a:p>
        </p:txBody>
      </p:sp>
      <p:sp>
        <p:nvSpPr>
          <p:cNvPr id="23558" name="Line 6"/>
          <p:cNvSpPr>
            <a:spLocks noChangeShapeType="1"/>
          </p:cNvSpPr>
          <p:nvPr/>
        </p:nvSpPr>
        <p:spPr bwMode="auto">
          <a:xfrm>
            <a:off x="1905000" y="2876550"/>
            <a:ext cx="0" cy="381000"/>
          </a:xfrm>
          <a:prstGeom prst="line">
            <a:avLst/>
          </a:prstGeom>
          <a:noFill/>
          <a:ln w="19050">
            <a:solidFill>
              <a:schemeClr val="hlink"/>
            </a:solidFill>
            <a:miter lim="800000"/>
            <a:headEnd/>
            <a:tailEnd type="triangle" w="med" len="med"/>
          </a:ln>
        </p:spPr>
        <p:txBody>
          <a:bodyPr wrap="none" anchor="ctr"/>
          <a:lstStyle/>
          <a:p>
            <a:endParaRPr lang="en-US"/>
          </a:p>
        </p:txBody>
      </p:sp>
      <p:sp>
        <p:nvSpPr>
          <p:cNvPr id="23559" name="Line 7"/>
          <p:cNvSpPr>
            <a:spLocks noChangeShapeType="1"/>
          </p:cNvSpPr>
          <p:nvPr/>
        </p:nvSpPr>
        <p:spPr bwMode="auto">
          <a:xfrm>
            <a:off x="6781800" y="2876550"/>
            <a:ext cx="0" cy="381000"/>
          </a:xfrm>
          <a:prstGeom prst="line">
            <a:avLst/>
          </a:prstGeom>
          <a:noFill/>
          <a:ln w="19050">
            <a:solidFill>
              <a:schemeClr val="hlink"/>
            </a:solidFill>
            <a:miter lim="800000"/>
            <a:headEnd/>
            <a:tailEnd type="triangle" w="med" len="med"/>
          </a:ln>
        </p:spPr>
        <p:txBody>
          <a:bodyPr wrap="none" anchor="ctr"/>
          <a:lstStyle/>
          <a:p>
            <a:endParaRPr lang="en-US"/>
          </a:p>
        </p:txBody>
      </p:sp>
      <p:sp>
        <p:nvSpPr>
          <p:cNvPr id="23560" name="Text Box 8"/>
          <p:cNvSpPr txBox="1">
            <a:spLocks noChangeArrowheads="1"/>
          </p:cNvSpPr>
          <p:nvPr/>
        </p:nvSpPr>
        <p:spPr bwMode="auto">
          <a:xfrm>
            <a:off x="1592653" y="3257550"/>
            <a:ext cx="707245" cy="369332"/>
          </a:xfrm>
          <a:prstGeom prst="rect">
            <a:avLst/>
          </a:prstGeom>
          <a:noFill/>
          <a:ln w="19050">
            <a:solidFill>
              <a:schemeClr val="hlink"/>
            </a:solidFill>
            <a:miter lim="800000"/>
            <a:headEnd/>
            <a:tailEnd/>
          </a:ln>
        </p:spPr>
        <p:txBody>
          <a:bodyPr wrap="none">
            <a:spAutoFit/>
          </a:bodyPr>
          <a:lstStyle/>
          <a:p>
            <a:pPr algn="ctr">
              <a:spcBef>
                <a:spcPct val="50000"/>
              </a:spcBef>
            </a:pPr>
            <a:r>
              <a:rPr lang="en-US" b="1" dirty="0">
                <a:solidFill>
                  <a:schemeClr val="tx2"/>
                </a:solidFill>
                <a:latin typeface="Alegreya Sans SC" panose="00000500000000000000" pitchFamily="2" charset="0"/>
                <a:sym typeface="Symbol" pitchFamily="18" charset="2"/>
              </a:rPr>
              <a:t> PBF</a:t>
            </a:r>
            <a:endParaRPr lang="en-US" b="1" dirty="0">
              <a:solidFill>
                <a:schemeClr val="tx2"/>
              </a:solidFill>
              <a:latin typeface="Alegreya Sans SC" panose="00000500000000000000" pitchFamily="2" charset="0"/>
            </a:endParaRPr>
          </a:p>
        </p:txBody>
      </p:sp>
      <p:sp>
        <p:nvSpPr>
          <p:cNvPr id="23561" name="Text Box 9"/>
          <p:cNvSpPr txBox="1">
            <a:spLocks noChangeArrowheads="1"/>
          </p:cNvSpPr>
          <p:nvPr/>
        </p:nvSpPr>
        <p:spPr bwMode="auto">
          <a:xfrm>
            <a:off x="6463103" y="3257550"/>
            <a:ext cx="707245" cy="369332"/>
          </a:xfrm>
          <a:prstGeom prst="rect">
            <a:avLst/>
          </a:prstGeom>
          <a:noFill/>
          <a:ln w="19050">
            <a:solidFill>
              <a:schemeClr val="hlink"/>
            </a:solidFill>
            <a:miter lim="800000"/>
            <a:headEnd/>
            <a:tailEnd/>
          </a:ln>
        </p:spPr>
        <p:txBody>
          <a:bodyPr wrap="none">
            <a:spAutoFit/>
          </a:bodyPr>
          <a:lstStyle/>
          <a:p>
            <a:pPr algn="ctr">
              <a:spcBef>
                <a:spcPct val="50000"/>
              </a:spcBef>
            </a:pPr>
            <a:r>
              <a:rPr lang="en-US" b="1" dirty="0">
                <a:solidFill>
                  <a:schemeClr val="tx2"/>
                </a:solidFill>
                <a:latin typeface="Alegreya Sans SC" panose="00000500000000000000" pitchFamily="2" charset="0"/>
                <a:sym typeface="Symbol" pitchFamily="18" charset="2"/>
              </a:rPr>
              <a:t> PBF</a:t>
            </a:r>
          </a:p>
        </p:txBody>
      </p:sp>
      <p:sp>
        <p:nvSpPr>
          <p:cNvPr id="23562" name="Line 10"/>
          <p:cNvSpPr>
            <a:spLocks noChangeShapeType="1"/>
          </p:cNvSpPr>
          <p:nvPr/>
        </p:nvSpPr>
        <p:spPr bwMode="auto">
          <a:xfrm>
            <a:off x="1905000" y="3714750"/>
            <a:ext cx="0" cy="762000"/>
          </a:xfrm>
          <a:prstGeom prst="line">
            <a:avLst/>
          </a:prstGeom>
          <a:noFill/>
          <a:ln w="19050">
            <a:solidFill>
              <a:schemeClr val="hlink"/>
            </a:solidFill>
            <a:miter lim="800000"/>
            <a:headEnd/>
            <a:tailEnd type="triangle" w="med" len="med"/>
          </a:ln>
        </p:spPr>
        <p:txBody>
          <a:bodyPr wrap="none" anchor="ctr"/>
          <a:lstStyle/>
          <a:p>
            <a:endParaRPr lang="en-US"/>
          </a:p>
        </p:txBody>
      </p:sp>
      <p:sp>
        <p:nvSpPr>
          <p:cNvPr id="23563" name="Line 11"/>
          <p:cNvSpPr>
            <a:spLocks noChangeShapeType="1"/>
          </p:cNvSpPr>
          <p:nvPr/>
        </p:nvSpPr>
        <p:spPr bwMode="auto">
          <a:xfrm>
            <a:off x="685800" y="4095750"/>
            <a:ext cx="2362200" cy="0"/>
          </a:xfrm>
          <a:prstGeom prst="line">
            <a:avLst/>
          </a:prstGeom>
          <a:noFill/>
          <a:ln w="19050">
            <a:solidFill>
              <a:schemeClr val="hlink"/>
            </a:solidFill>
            <a:miter lim="800000"/>
            <a:headEnd/>
            <a:tailEnd/>
          </a:ln>
        </p:spPr>
        <p:txBody>
          <a:bodyPr wrap="none" anchor="ctr"/>
          <a:lstStyle/>
          <a:p>
            <a:endParaRPr lang="en-US"/>
          </a:p>
        </p:txBody>
      </p:sp>
      <p:sp>
        <p:nvSpPr>
          <p:cNvPr id="23564" name="Line 12"/>
          <p:cNvSpPr>
            <a:spLocks noChangeShapeType="1"/>
          </p:cNvSpPr>
          <p:nvPr/>
        </p:nvSpPr>
        <p:spPr bwMode="auto">
          <a:xfrm>
            <a:off x="685800" y="4095750"/>
            <a:ext cx="0" cy="381000"/>
          </a:xfrm>
          <a:prstGeom prst="line">
            <a:avLst/>
          </a:prstGeom>
          <a:noFill/>
          <a:ln w="19050">
            <a:solidFill>
              <a:schemeClr val="hlink"/>
            </a:solidFill>
            <a:miter lim="800000"/>
            <a:headEnd/>
            <a:tailEnd type="triangle" w="med" len="med"/>
          </a:ln>
        </p:spPr>
        <p:txBody>
          <a:bodyPr wrap="none" anchor="ctr"/>
          <a:lstStyle/>
          <a:p>
            <a:endParaRPr lang="en-US"/>
          </a:p>
        </p:txBody>
      </p:sp>
      <p:sp>
        <p:nvSpPr>
          <p:cNvPr id="23565" name="Line 13"/>
          <p:cNvSpPr>
            <a:spLocks noChangeShapeType="1"/>
          </p:cNvSpPr>
          <p:nvPr/>
        </p:nvSpPr>
        <p:spPr bwMode="auto">
          <a:xfrm>
            <a:off x="3048000" y="4095750"/>
            <a:ext cx="0" cy="381000"/>
          </a:xfrm>
          <a:prstGeom prst="line">
            <a:avLst/>
          </a:prstGeom>
          <a:noFill/>
          <a:ln w="19050">
            <a:solidFill>
              <a:schemeClr val="hlink"/>
            </a:solidFill>
            <a:miter lim="800000"/>
            <a:headEnd/>
            <a:tailEnd type="triangle" w="med" len="med"/>
          </a:ln>
        </p:spPr>
        <p:txBody>
          <a:bodyPr wrap="none" anchor="ctr"/>
          <a:lstStyle/>
          <a:p>
            <a:endParaRPr lang="en-US"/>
          </a:p>
        </p:txBody>
      </p:sp>
      <p:sp>
        <p:nvSpPr>
          <p:cNvPr id="23566" name="Text Box 14"/>
          <p:cNvSpPr txBox="1">
            <a:spLocks noChangeArrowheads="1"/>
          </p:cNvSpPr>
          <p:nvPr/>
        </p:nvSpPr>
        <p:spPr bwMode="auto">
          <a:xfrm>
            <a:off x="389054" y="4476750"/>
            <a:ext cx="599843" cy="369332"/>
          </a:xfrm>
          <a:prstGeom prst="rect">
            <a:avLst/>
          </a:prstGeom>
          <a:noFill/>
          <a:ln w="19050">
            <a:solidFill>
              <a:schemeClr val="hlink"/>
            </a:solidFill>
            <a:miter lim="800000"/>
            <a:headEnd/>
            <a:tailEnd/>
          </a:ln>
        </p:spPr>
        <p:txBody>
          <a:bodyPr wrap="none">
            <a:spAutoFit/>
          </a:bodyPr>
          <a:lstStyle/>
          <a:p>
            <a:pPr algn="ctr">
              <a:spcBef>
                <a:spcPct val="50000"/>
              </a:spcBef>
            </a:pPr>
            <a:r>
              <a:rPr lang="en-US" b="1" dirty="0">
                <a:solidFill>
                  <a:schemeClr val="tx2"/>
                </a:solidFill>
                <a:latin typeface="Alegreya Sans SC" panose="00000500000000000000" pitchFamily="2" charset="0"/>
                <a:sym typeface="Symbol" pitchFamily="18" charset="2"/>
              </a:rPr>
              <a:t>RVH</a:t>
            </a:r>
            <a:endParaRPr lang="en-US" b="1" dirty="0">
              <a:solidFill>
                <a:schemeClr val="tx2"/>
              </a:solidFill>
              <a:latin typeface="Alegreya Sans SC" panose="00000500000000000000" pitchFamily="2" charset="0"/>
            </a:endParaRPr>
          </a:p>
        </p:txBody>
      </p:sp>
      <p:sp>
        <p:nvSpPr>
          <p:cNvPr id="23567" name="Text Box 15"/>
          <p:cNvSpPr txBox="1">
            <a:spLocks noChangeArrowheads="1"/>
          </p:cNvSpPr>
          <p:nvPr/>
        </p:nvSpPr>
        <p:spPr bwMode="auto">
          <a:xfrm>
            <a:off x="1602059" y="4476750"/>
            <a:ext cx="567783" cy="369332"/>
          </a:xfrm>
          <a:prstGeom prst="rect">
            <a:avLst/>
          </a:prstGeom>
          <a:noFill/>
          <a:ln w="19050">
            <a:solidFill>
              <a:schemeClr val="hlink"/>
            </a:solidFill>
            <a:miter lim="800000"/>
            <a:headEnd/>
            <a:tailEnd/>
          </a:ln>
        </p:spPr>
        <p:txBody>
          <a:bodyPr wrap="none">
            <a:spAutoFit/>
          </a:bodyPr>
          <a:lstStyle/>
          <a:p>
            <a:pPr algn="ctr">
              <a:spcBef>
                <a:spcPct val="50000"/>
              </a:spcBef>
            </a:pPr>
            <a:r>
              <a:rPr lang="en-US" b="1" dirty="0">
                <a:solidFill>
                  <a:schemeClr val="tx2"/>
                </a:solidFill>
                <a:latin typeface="Alegreya Sans SC" panose="00000500000000000000" pitchFamily="2" charset="0"/>
                <a:sym typeface="Symbol" pitchFamily="18" charset="2"/>
              </a:rPr>
              <a:t>LVH</a:t>
            </a:r>
            <a:endParaRPr lang="en-US" b="1" dirty="0">
              <a:solidFill>
                <a:schemeClr val="tx2"/>
              </a:solidFill>
              <a:latin typeface="Alegreya Sans SC" panose="00000500000000000000" pitchFamily="2" charset="0"/>
            </a:endParaRPr>
          </a:p>
        </p:txBody>
      </p:sp>
      <p:sp>
        <p:nvSpPr>
          <p:cNvPr id="23568" name="Text Box 16"/>
          <p:cNvSpPr txBox="1">
            <a:spLocks noChangeArrowheads="1"/>
          </p:cNvSpPr>
          <p:nvPr/>
        </p:nvSpPr>
        <p:spPr bwMode="auto">
          <a:xfrm>
            <a:off x="2750483" y="4476750"/>
            <a:ext cx="595035" cy="369332"/>
          </a:xfrm>
          <a:prstGeom prst="rect">
            <a:avLst/>
          </a:prstGeom>
          <a:noFill/>
          <a:ln w="19050">
            <a:solidFill>
              <a:schemeClr val="hlink"/>
            </a:solidFill>
            <a:miter lim="800000"/>
            <a:headEnd/>
            <a:tailEnd/>
          </a:ln>
        </p:spPr>
        <p:txBody>
          <a:bodyPr wrap="none">
            <a:spAutoFit/>
          </a:bodyPr>
          <a:lstStyle/>
          <a:p>
            <a:pPr algn="ctr">
              <a:spcBef>
                <a:spcPct val="50000"/>
              </a:spcBef>
            </a:pPr>
            <a:r>
              <a:rPr lang="en-US" b="1" dirty="0">
                <a:solidFill>
                  <a:schemeClr val="tx2"/>
                </a:solidFill>
                <a:latin typeface="Alegreya Sans SC" panose="00000500000000000000" pitchFamily="2" charset="0"/>
                <a:sym typeface="Symbol" pitchFamily="18" charset="2"/>
              </a:rPr>
              <a:t>BVH</a:t>
            </a:r>
            <a:endParaRPr lang="en-US" b="1" dirty="0">
              <a:solidFill>
                <a:schemeClr val="tx2"/>
              </a:solidFill>
              <a:latin typeface="Alegreya Sans SC" panose="00000500000000000000" pitchFamily="2" charset="0"/>
            </a:endParaRPr>
          </a:p>
        </p:txBody>
      </p:sp>
      <p:sp>
        <p:nvSpPr>
          <p:cNvPr id="23569" name="Line 17"/>
          <p:cNvSpPr>
            <a:spLocks noChangeShapeType="1"/>
          </p:cNvSpPr>
          <p:nvPr/>
        </p:nvSpPr>
        <p:spPr bwMode="auto">
          <a:xfrm>
            <a:off x="6781800" y="3714750"/>
            <a:ext cx="0" cy="762000"/>
          </a:xfrm>
          <a:prstGeom prst="line">
            <a:avLst/>
          </a:prstGeom>
          <a:noFill/>
          <a:ln w="19050">
            <a:solidFill>
              <a:schemeClr val="hlink"/>
            </a:solidFill>
            <a:miter lim="800000"/>
            <a:headEnd/>
            <a:tailEnd type="triangle" w="med" len="med"/>
          </a:ln>
        </p:spPr>
        <p:txBody>
          <a:bodyPr wrap="none" anchor="ctr"/>
          <a:lstStyle/>
          <a:p>
            <a:endParaRPr lang="en-US"/>
          </a:p>
        </p:txBody>
      </p:sp>
      <p:sp>
        <p:nvSpPr>
          <p:cNvPr id="23570" name="Line 18"/>
          <p:cNvSpPr>
            <a:spLocks noChangeShapeType="1"/>
          </p:cNvSpPr>
          <p:nvPr/>
        </p:nvSpPr>
        <p:spPr bwMode="auto">
          <a:xfrm>
            <a:off x="5373688" y="4095750"/>
            <a:ext cx="2855912" cy="0"/>
          </a:xfrm>
          <a:prstGeom prst="line">
            <a:avLst/>
          </a:prstGeom>
          <a:noFill/>
          <a:ln w="19050">
            <a:solidFill>
              <a:schemeClr val="hlink"/>
            </a:solidFill>
            <a:miter lim="800000"/>
            <a:headEnd/>
            <a:tailEnd/>
          </a:ln>
        </p:spPr>
        <p:txBody>
          <a:bodyPr wrap="none" anchor="ctr"/>
          <a:lstStyle/>
          <a:p>
            <a:endParaRPr lang="en-US"/>
          </a:p>
        </p:txBody>
      </p:sp>
      <p:sp>
        <p:nvSpPr>
          <p:cNvPr id="23571" name="Line 19"/>
          <p:cNvSpPr>
            <a:spLocks noChangeShapeType="1"/>
          </p:cNvSpPr>
          <p:nvPr/>
        </p:nvSpPr>
        <p:spPr bwMode="auto">
          <a:xfrm>
            <a:off x="5373688" y="4095750"/>
            <a:ext cx="0" cy="381000"/>
          </a:xfrm>
          <a:prstGeom prst="line">
            <a:avLst/>
          </a:prstGeom>
          <a:noFill/>
          <a:ln w="19050">
            <a:solidFill>
              <a:schemeClr val="hlink"/>
            </a:solidFill>
            <a:miter lim="800000"/>
            <a:headEnd/>
            <a:tailEnd type="triangle" w="med" len="med"/>
          </a:ln>
        </p:spPr>
        <p:txBody>
          <a:bodyPr wrap="none" anchor="ctr"/>
          <a:lstStyle/>
          <a:p>
            <a:endParaRPr lang="en-US"/>
          </a:p>
        </p:txBody>
      </p:sp>
      <p:sp>
        <p:nvSpPr>
          <p:cNvPr id="23572" name="Line 20"/>
          <p:cNvSpPr>
            <a:spLocks noChangeShapeType="1"/>
          </p:cNvSpPr>
          <p:nvPr/>
        </p:nvSpPr>
        <p:spPr bwMode="auto">
          <a:xfrm>
            <a:off x="8229600" y="4095750"/>
            <a:ext cx="0" cy="381000"/>
          </a:xfrm>
          <a:prstGeom prst="line">
            <a:avLst/>
          </a:prstGeom>
          <a:noFill/>
          <a:ln w="19050">
            <a:solidFill>
              <a:schemeClr val="hlink"/>
            </a:solidFill>
            <a:miter lim="800000"/>
            <a:headEnd/>
            <a:tailEnd type="triangle" w="med" len="med"/>
          </a:ln>
        </p:spPr>
        <p:txBody>
          <a:bodyPr wrap="none" anchor="ctr"/>
          <a:lstStyle/>
          <a:p>
            <a:endParaRPr lang="en-US"/>
          </a:p>
        </p:txBody>
      </p:sp>
      <p:sp>
        <p:nvSpPr>
          <p:cNvPr id="23573" name="Text Box 21"/>
          <p:cNvSpPr txBox="1">
            <a:spLocks noChangeArrowheads="1"/>
          </p:cNvSpPr>
          <p:nvPr/>
        </p:nvSpPr>
        <p:spPr bwMode="auto">
          <a:xfrm>
            <a:off x="4808654" y="4476750"/>
            <a:ext cx="599843" cy="369332"/>
          </a:xfrm>
          <a:prstGeom prst="rect">
            <a:avLst/>
          </a:prstGeom>
          <a:noFill/>
          <a:ln w="19050">
            <a:solidFill>
              <a:schemeClr val="hlink"/>
            </a:solidFill>
            <a:miter lim="800000"/>
            <a:headEnd/>
            <a:tailEnd/>
          </a:ln>
        </p:spPr>
        <p:txBody>
          <a:bodyPr wrap="none">
            <a:spAutoFit/>
          </a:bodyPr>
          <a:lstStyle/>
          <a:p>
            <a:pPr algn="ctr">
              <a:spcBef>
                <a:spcPct val="50000"/>
              </a:spcBef>
            </a:pPr>
            <a:r>
              <a:rPr lang="en-US" b="1" dirty="0">
                <a:solidFill>
                  <a:schemeClr val="tx2"/>
                </a:solidFill>
                <a:latin typeface="Alegreya Sans SC" panose="00000500000000000000" pitchFamily="2" charset="0"/>
                <a:sym typeface="Symbol" pitchFamily="18" charset="2"/>
              </a:rPr>
              <a:t>RVH</a:t>
            </a:r>
            <a:endParaRPr lang="en-US" b="1" dirty="0">
              <a:solidFill>
                <a:schemeClr val="tx2"/>
              </a:solidFill>
              <a:latin typeface="Alegreya Sans SC" panose="00000500000000000000" pitchFamily="2" charset="0"/>
            </a:endParaRPr>
          </a:p>
        </p:txBody>
      </p:sp>
      <p:sp>
        <p:nvSpPr>
          <p:cNvPr id="23574" name="Text Box 22"/>
          <p:cNvSpPr txBox="1">
            <a:spLocks noChangeArrowheads="1"/>
          </p:cNvSpPr>
          <p:nvPr/>
        </p:nvSpPr>
        <p:spPr bwMode="auto">
          <a:xfrm>
            <a:off x="6478859" y="4476750"/>
            <a:ext cx="567783" cy="369332"/>
          </a:xfrm>
          <a:prstGeom prst="rect">
            <a:avLst/>
          </a:prstGeom>
          <a:noFill/>
          <a:ln w="19050">
            <a:solidFill>
              <a:schemeClr val="hlink"/>
            </a:solidFill>
            <a:miter lim="800000"/>
            <a:headEnd/>
            <a:tailEnd/>
          </a:ln>
        </p:spPr>
        <p:txBody>
          <a:bodyPr wrap="none">
            <a:spAutoFit/>
          </a:bodyPr>
          <a:lstStyle/>
          <a:p>
            <a:pPr algn="ctr">
              <a:spcBef>
                <a:spcPct val="50000"/>
              </a:spcBef>
            </a:pPr>
            <a:r>
              <a:rPr lang="en-US" b="1" dirty="0">
                <a:solidFill>
                  <a:schemeClr val="tx2"/>
                </a:solidFill>
                <a:latin typeface="Alegreya Sans SC" panose="00000500000000000000" pitchFamily="2" charset="0"/>
                <a:sym typeface="Symbol" pitchFamily="18" charset="2"/>
              </a:rPr>
              <a:t>LVH</a:t>
            </a:r>
            <a:endParaRPr lang="en-US" b="1" dirty="0">
              <a:solidFill>
                <a:schemeClr val="tx2"/>
              </a:solidFill>
              <a:latin typeface="Alegreya Sans SC" panose="00000500000000000000" pitchFamily="2" charset="0"/>
            </a:endParaRPr>
          </a:p>
        </p:txBody>
      </p:sp>
      <p:sp>
        <p:nvSpPr>
          <p:cNvPr id="23575" name="Text Box 23"/>
          <p:cNvSpPr txBox="1">
            <a:spLocks noChangeArrowheads="1"/>
          </p:cNvSpPr>
          <p:nvPr/>
        </p:nvSpPr>
        <p:spPr bwMode="auto">
          <a:xfrm>
            <a:off x="7932083" y="4476750"/>
            <a:ext cx="595035" cy="369332"/>
          </a:xfrm>
          <a:prstGeom prst="rect">
            <a:avLst/>
          </a:prstGeom>
          <a:noFill/>
          <a:ln w="19050">
            <a:solidFill>
              <a:schemeClr val="hlink"/>
            </a:solidFill>
            <a:miter lim="800000"/>
            <a:headEnd/>
            <a:tailEnd/>
          </a:ln>
        </p:spPr>
        <p:txBody>
          <a:bodyPr wrap="none">
            <a:spAutoFit/>
          </a:bodyPr>
          <a:lstStyle/>
          <a:p>
            <a:pPr algn="ctr">
              <a:spcBef>
                <a:spcPct val="50000"/>
              </a:spcBef>
            </a:pPr>
            <a:r>
              <a:rPr lang="en-US" b="1" dirty="0">
                <a:solidFill>
                  <a:schemeClr val="tx2"/>
                </a:solidFill>
                <a:latin typeface="Alegreya Sans SC" panose="00000500000000000000" pitchFamily="2" charset="0"/>
                <a:sym typeface="Symbol" pitchFamily="18" charset="2"/>
              </a:rPr>
              <a:t>BVH</a:t>
            </a:r>
            <a:endParaRPr lang="en-US" b="1" dirty="0">
              <a:solidFill>
                <a:schemeClr val="tx2"/>
              </a:solidFill>
              <a:latin typeface="Alegreya Sans SC" panose="00000500000000000000" pitchFamily="2" charset="0"/>
            </a:endParaRPr>
          </a:p>
        </p:txBody>
      </p:sp>
      <p:sp>
        <p:nvSpPr>
          <p:cNvPr id="23576" name="Text Box 26"/>
          <p:cNvSpPr txBox="1">
            <a:spLocks noChangeArrowheads="1"/>
          </p:cNvSpPr>
          <p:nvPr/>
        </p:nvSpPr>
        <p:spPr bwMode="auto">
          <a:xfrm>
            <a:off x="0" y="5086350"/>
            <a:ext cx="1676400" cy="1069975"/>
          </a:xfrm>
          <a:prstGeom prst="rect">
            <a:avLst/>
          </a:prstGeom>
          <a:noFill/>
          <a:ln w="9525">
            <a:noFill/>
            <a:miter lim="800000"/>
            <a:headEnd/>
            <a:tailEnd/>
          </a:ln>
        </p:spPr>
        <p:txBody>
          <a:bodyPr>
            <a:spAutoFit/>
          </a:bodyPr>
          <a:lstStyle/>
          <a:p>
            <a:pPr marL="228600" indent="-228600"/>
            <a:r>
              <a:rPr lang="en-US" sz="1600" b="1" dirty="0">
                <a:solidFill>
                  <a:schemeClr val="tx2"/>
                </a:solidFill>
                <a:latin typeface="Alegreya Sans SC" panose="00000500000000000000" pitchFamily="2" charset="0"/>
                <a:sym typeface="Symbol" pitchFamily="18" charset="2"/>
              </a:rPr>
              <a:t>1.TOF</a:t>
            </a:r>
          </a:p>
          <a:p>
            <a:pPr marL="228600" indent="-228600"/>
            <a:r>
              <a:rPr lang="en-US" sz="1600" b="1" dirty="0">
                <a:solidFill>
                  <a:schemeClr val="tx2"/>
                </a:solidFill>
                <a:latin typeface="Alegreya Sans SC" panose="00000500000000000000" pitchFamily="2" charset="0"/>
                <a:sym typeface="Symbol" pitchFamily="18" charset="2"/>
              </a:rPr>
              <a:t>2.Complex lesions with PS</a:t>
            </a:r>
          </a:p>
        </p:txBody>
      </p:sp>
      <p:sp>
        <p:nvSpPr>
          <p:cNvPr id="23577" name="Text Box 27"/>
          <p:cNvSpPr txBox="1">
            <a:spLocks noChangeArrowheads="1"/>
          </p:cNvSpPr>
          <p:nvPr/>
        </p:nvSpPr>
        <p:spPr bwMode="auto">
          <a:xfrm>
            <a:off x="1447800" y="5086350"/>
            <a:ext cx="762000" cy="336550"/>
          </a:xfrm>
          <a:prstGeom prst="rect">
            <a:avLst/>
          </a:prstGeom>
          <a:noFill/>
          <a:ln w="9525">
            <a:noFill/>
            <a:miter lim="800000"/>
            <a:headEnd/>
            <a:tailEnd/>
          </a:ln>
        </p:spPr>
        <p:txBody>
          <a:bodyPr>
            <a:spAutoFit/>
          </a:bodyPr>
          <a:lstStyle/>
          <a:p>
            <a:pPr marL="342900" indent="-342900"/>
            <a:r>
              <a:rPr lang="en-US" sz="1600" b="1" dirty="0">
                <a:solidFill>
                  <a:schemeClr val="tx2"/>
                </a:solidFill>
                <a:latin typeface="Alegreya Sans SC" panose="00000500000000000000" pitchFamily="2" charset="0"/>
                <a:sym typeface="Symbol" pitchFamily="18" charset="2"/>
              </a:rPr>
              <a:t>1.TA</a:t>
            </a:r>
          </a:p>
        </p:txBody>
      </p:sp>
      <p:sp>
        <p:nvSpPr>
          <p:cNvPr id="23578" name="Text Box 28"/>
          <p:cNvSpPr txBox="1">
            <a:spLocks noChangeArrowheads="1"/>
          </p:cNvSpPr>
          <p:nvPr/>
        </p:nvSpPr>
        <p:spPr bwMode="auto">
          <a:xfrm>
            <a:off x="2286000" y="5086350"/>
            <a:ext cx="2057400" cy="830997"/>
          </a:xfrm>
          <a:prstGeom prst="rect">
            <a:avLst/>
          </a:prstGeom>
          <a:noFill/>
          <a:ln w="9525">
            <a:noFill/>
            <a:miter lim="800000"/>
            <a:headEnd/>
            <a:tailEnd/>
          </a:ln>
        </p:spPr>
        <p:txBody>
          <a:bodyPr>
            <a:spAutoFit/>
          </a:bodyPr>
          <a:lstStyle/>
          <a:p>
            <a:pPr marL="228600" indent="-228600"/>
            <a:r>
              <a:rPr lang="en-US" sz="1600" b="1" dirty="0">
                <a:solidFill>
                  <a:schemeClr val="tx2"/>
                </a:solidFill>
                <a:latin typeface="Alegreya Sans SC" panose="00000500000000000000" pitchFamily="2" charset="0"/>
                <a:sym typeface="Symbol" pitchFamily="18" charset="2"/>
              </a:rPr>
              <a:t>1.Complex transpositions</a:t>
            </a:r>
          </a:p>
          <a:p>
            <a:pPr marL="228600" indent="-228600"/>
            <a:r>
              <a:rPr lang="en-US" sz="1600" b="1" dirty="0">
                <a:solidFill>
                  <a:schemeClr val="tx2"/>
                </a:solidFill>
                <a:latin typeface="Alegreya Sans SC" panose="00000500000000000000" pitchFamily="2" charset="0"/>
                <a:sym typeface="Symbol" pitchFamily="18" charset="2"/>
              </a:rPr>
              <a:t>2.Double outlet </a:t>
            </a:r>
            <a:r>
              <a:rPr lang="en-US" sz="1600" b="1" dirty="0" err="1">
                <a:solidFill>
                  <a:schemeClr val="tx2"/>
                </a:solidFill>
                <a:latin typeface="Alegreya Sans SC" panose="00000500000000000000" pitchFamily="2" charset="0"/>
                <a:sym typeface="Symbol" pitchFamily="18" charset="2"/>
              </a:rPr>
              <a:t>ven.</a:t>
            </a:r>
            <a:endParaRPr lang="en-US" sz="1600" b="1" dirty="0">
              <a:solidFill>
                <a:schemeClr val="tx2"/>
              </a:solidFill>
              <a:latin typeface="Alegreya Sans SC" panose="00000500000000000000" pitchFamily="2" charset="0"/>
              <a:sym typeface="Symbol" pitchFamily="18" charset="2"/>
            </a:endParaRPr>
          </a:p>
        </p:txBody>
      </p:sp>
      <p:sp>
        <p:nvSpPr>
          <p:cNvPr id="23579" name="Text Box 29"/>
          <p:cNvSpPr txBox="1">
            <a:spLocks noChangeArrowheads="1"/>
          </p:cNvSpPr>
          <p:nvPr/>
        </p:nvSpPr>
        <p:spPr bwMode="auto">
          <a:xfrm>
            <a:off x="4427538" y="5084763"/>
            <a:ext cx="1981200" cy="1077218"/>
          </a:xfrm>
          <a:prstGeom prst="rect">
            <a:avLst/>
          </a:prstGeom>
          <a:noFill/>
          <a:ln w="9525">
            <a:noFill/>
            <a:miter lim="800000"/>
            <a:headEnd/>
            <a:tailEnd/>
          </a:ln>
        </p:spPr>
        <p:txBody>
          <a:bodyPr>
            <a:spAutoFit/>
          </a:bodyPr>
          <a:lstStyle/>
          <a:p>
            <a:pPr marL="228600" indent="-228600"/>
            <a:r>
              <a:rPr lang="en-US" sz="1600" b="1" dirty="0">
                <a:solidFill>
                  <a:schemeClr val="tx2"/>
                </a:solidFill>
                <a:latin typeface="Alegreya Sans SC" panose="00000500000000000000" pitchFamily="2" charset="0"/>
                <a:sym typeface="Symbol" pitchFamily="18" charset="2"/>
              </a:rPr>
              <a:t>1.TGA</a:t>
            </a:r>
          </a:p>
          <a:p>
            <a:pPr marL="228600" indent="-228600"/>
            <a:r>
              <a:rPr lang="en-US" sz="1600" b="1" dirty="0">
                <a:solidFill>
                  <a:schemeClr val="tx2"/>
                </a:solidFill>
                <a:latin typeface="Alegreya Sans SC" panose="00000500000000000000" pitchFamily="2" charset="0"/>
                <a:sym typeface="Symbol" pitchFamily="18" charset="2"/>
              </a:rPr>
              <a:t>2.TAPVC</a:t>
            </a:r>
          </a:p>
          <a:p>
            <a:pPr marL="228600" indent="-228600"/>
            <a:r>
              <a:rPr lang="en-US" sz="1600" b="1" dirty="0">
                <a:solidFill>
                  <a:schemeClr val="tx2"/>
                </a:solidFill>
                <a:latin typeface="Alegreya Sans SC" panose="00000500000000000000" pitchFamily="2" charset="0"/>
                <a:sym typeface="Symbol" pitchFamily="18" charset="2"/>
              </a:rPr>
              <a:t>3.Hypoplastic left heart Synd.</a:t>
            </a:r>
          </a:p>
        </p:txBody>
      </p:sp>
      <p:sp>
        <p:nvSpPr>
          <p:cNvPr id="23580" name="Text Box 30"/>
          <p:cNvSpPr txBox="1">
            <a:spLocks noChangeArrowheads="1"/>
          </p:cNvSpPr>
          <p:nvPr/>
        </p:nvSpPr>
        <p:spPr bwMode="auto">
          <a:xfrm>
            <a:off x="6096000" y="5086350"/>
            <a:ext cx="1600200" cy="830997"/>
          </a:xfrm>
          <a:prstGeom prst="rect">
            <a:avLst/>
          </a:prstGeom>
          <a:noFill/>
          <a:ln w="9525">
            <a:noFill/>
            <a:miter lim="800000"/>
            <a:headEnd/>
            <a:tailEnd/>
          </a:ln>
        </p:spPr>
        <p:txBody>
          <a:bodyPr>
            <a:spAutoFit/>
          </a:bodyPr>
          <a:lstStyle/>
          <a:p>
            <a:pPr marL="228600" indent="-228600"/>
            <a:r>
              <a:rPr lang="en-US" sz="1600" b="1" dirty="0">
                <a:solidFill>
                  <a:schemeClr val="tx2"/>
                </a:solidFill>
                <a:latin typeface="Alegreya Sans SC" panose="00000500000000000000" pitchFamily="2" charset="0"/>
                <a:sym typeface="Symbol" pitchFamily="18" charset="2"/>
              </a:rPr>
              <a:t>1.TA with VSD</a:t>
            </a:r>
          </a:p>
          <a:p>
            <a:pPr marL="228600" indent="-228600"/>
            <a:r>
              <a:rPr lang="en-US" sz="1600" b="1" dirty="0">
                <a:solidFill>
                  <a:schemeClr val="tx2"/>
                </a:solidFill>
                <a:latin typeface="Alegreya Sans SC" panose="00000500000000000000" pitchFamily="2" charset="0"/>
                <a:sym typeface="Symbol" pitchFamily="18" charset="2"/>
              </a:rPr>
              <a:t>2.Truncus arteriosus</a:t>
            </a:r>
          </a:p>
        </p:txBody>
      </p:sp>
      <p:sp>
        <p:nvSpPr>
          <p:cNvPr id="23581" name="Text Box 31"/>
          <p:cNvSpPr txBox="1">
            <a:spLocks noChangeArrowheads="1"/>
          </p:cNvSpPr>
          <p:nvPr/>
        </p:nvSpPr>
        <p:spPr bwMode="auto">
          <a:xfrm>
            <a:off x="7543800" y="5086350"/>
            <a:ext cx="1676400" cy="830997"/>
          </a:xfrm>
          <a:prstGeom prst="rect">
            <a:avLst/>
          </a:prstGeom>
          <a:noFill/>
          <a:ln w="9525">
            <a:noFill/>
            <a:miter lim="800000"/>
            <a:headEnd/>
            <a:tailEnd/>
          </a:ln>
        </p:spPr>
        <p:txBody>
          <a:bodyPr>
            <a:spAutoFit/>
          </a:bodyPr>
          <a:lstStyle/>
          <a:p>
            <a:pPr marL="228600" indent="-228600"/>
            <a:r>
              <a:rPr lang="en-US" sz="1600" b="1" dirty="0">
                <a:solidFill>
                  <a:schemeClr val="tx2"/>
                </a:solidFill>
                <a:latin typeface="Alegreya Sans SC" panose="00000500000000000000" pitchFamily="2" charset="0"/>
                <a:sym typeface="Symbol" pitchFamily="18" charset="2"/>
              </a:rPr>
              <a:t>1.TGA with VSD</a:t>
            </a:r>
          </a:p>
          <a:p>
            <a:pPr marL="228600" indent="-228600"/>
            <a:r>
              <a:rPr lang="en-US" sz="1600" b="1" dirty="0">
                <a:solidFill>
                  <a:schemeClr val="tx2"/>
                </a:solidFill>
                <a:latin typeface="Alegreya Sans SC" panose="00000500000000000000" pitchFamily="2" charset="0"/>
                <a:sym typeface="Symbol" pitchFamily="18" charset="2"/>
              </a:rPr>
              <a:t>2.Truncus arteriosus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525379"/>
            <a:ext cx="7315200" cy="533400"/>
          </a:xfrm>
        </p:spPr>
        <p:txBody>
          <a:bodyPr>
            <a:noAutofit/>
          </a:bodyPr>
          <a:lstStyle/>
          <a:p>
            <a:pPr algn="ctr" eaLnBrk="1" hangingPunct="1">
              <a:defRPr/>
            </a:pPr>
            <a:r>
              <a:rPr lang="en-US" b="1" dirty="0">
                <a:latin typeface="Alegreya Sans SC" panose="00000500000000000000" pitchFamily="2" charset="0"/>
              </a:rPr>
              <a:t>RADIOLOGICAL FEATURES</a:t>
            </a:r>
            <a:r>
              <a:rPr lang="en-US" dirty="0">
                <a:latin typeface="Alegreya Sans SC" panose="00000500000000000000" pitchFamily="2" charset="0"/>
              </a:rPr>
              <a:t> </a:t>
            </a:r>
          </a:p>
        </p:txBody>
      </p:sp>
      <p:sp>
        <p:nvSpPr>
          <p:cNvPr id="14339" name="Rectangle 3"/>
          <p:cNvSpPr>
            <a:spLocks noGrp="1" noChangeArrowheads="1"/>
          </p:cNvSpPr>
          <p:nvPr>
            <p:ph idx="1"/>
          </p:nvPr>
        </p:nvSpPr>
        <p:spPr>
          <a:xfrm>
            <a:off x="152400" y="1028700"/>
            <a:ext cx="8763000" cy="5562600"/>
          </a:xfrm>
        </p:spPr>
        <p:txBody>
          <a:bodyPr>
            <a:normAutofit/>
          </a:bodyPr>
          <a:lstStyle/>
          <a:p>
            <a:pPr algn="just" eaLnBrk="1" hangingPunct="1">
              <a:lnSpc>
                <a:spcPct val="90000"/>
              </a:lnSpc>
              <a:defRPr/>
            </a:pPr>
            <a:r>
              <a:rPr lang="en-US" sz="2400" b="1" dirty="0">
                <a:latin typeface="Alegreya Sans SC" panose="00000500000000000000" pitchFamily="2" charset="0"/>
              </a:rPr>
              <a:t>CXR may exclude non cardiac causes of cyanosis e.g. RDS. . </a:t>
            </a:r>
            <a:r>
              <a:rPr lang="en-US" sz="2400" b="1" dirty="0" err="1">
                <a:latin typeface="Alegreya Sans SC" panose="00000500000000000000" pitchFamily="2" charset="0"/>
              </a:rPr>
              <a:t>Meconium</a:t>
            </a:r>
            <a:r>
              <a:rPr lang="en-US" sz="2400" b="1" dirty="0">
                <a:latin typeface="Alegreya Sans SC" panose="00000500000000000000" pitchFamily="2" charset="0"/>
              </a:rPr>
              <a:t> aspiration, </a:t>
            </a:r>
            <a:r>
              <a:rPr lang="en-US" sz="2400" b="1" dirty="0" err="1">
                <a:latin typeface="Alegreya Sans SC" panose="00000500000000000000" pitchFamily="2" charset="0"/>
              </a:rPr>
              <a:t>Diaphgramatic</a:t>
            </a:r>
            <a:r>
              <a:rPr lang="en-US" sz="2400" b="1" dirty="0">
                <a:latin typeface="Alegreya Sans SC" panose="00000500000000000000" pitchFamily="2" charset="0"/>
              </a:rPr>
              <a:t> hernia, </a:t>
            </a:r>
            <a:r>
              <a:rPr lang="en-US" sz="2400" b="1" dirty="0" err="1">
                <a:latin typeface="Alegreya Sans SC" panose="00000500000000000000" pitchFamily="2" charset="0"/>
              </a:rPr>
              <a:t>Pneumothorax</a:t>
            </a:r>
            <a:endParaRPr lang="en-US" sz="2400" b="1" dirty="0">
              <a:latin typeface="Alegreya Sans SC" panose="00000500000000000000" pitchFamily="2" charset="0"/>
            </a:endParaRPr>
          </a:p>
          <a:p>
            <a:pPr algn="ctr" eaLnBrk="1" hangingPunct="1">
              <a:lnSpc>
                <a:spcPct val="90000"/>
              </a:lnSpc>
              <a:buFont typeface="Wingdings" pitchFamily="2" charset="2"/>
              <a:buNone/>
              <a:defRPr/>
            </a:pPr>
            <a:r>
              <a:rPr lang="en-US" sz="2400" u="sng" dirty="0">
                <a:latin typeface="Alegreya Sans SC" panose="00000500000000000000" pitchFamily="2" charset="0"/>
              </a:rPr>
              <a:t>Pulmonary Vascular Markings</a:t>
            </a:r>
          </a:p>
          <a:p>
            <a:pPr eaLnBrk="1" hangingPunct="1">
              <a:lnSpc>
                <a:spcPct val="90000"/>
              </a:lnSpc>
              <a:buFont typeface="Wingdings" pitchFamily="2" charset="2"/>
              <a:buNone/>
              <a:defRPr/>
            </a:pPr>
            <a:endParaRPr lang="en-US" sz="2400" dirty="0">
              <a:solidFill>
                <a:srgbClr val="FFFF00"/>
              </a:solidFill>
              <a:latin typeface="Alegreya Sans SC" panose="00000500000000000000" pitchFamily="2" charset="0"/>
            </a:endParaRPr>
          </a:p>
          <a:p>
            <a:pPr eaLnBrk="1" hangingPunct="1">
              <a:lnSpc>
                <a:spcPct val="90000"/>
              </a:lnSpc>
              <a:buFont typeface="Wingdings" pitchFamily="2" charset="2"/>
              <a:buNone/>
              <a:defRPr/>
            </a:pPr>
            <a:r>
              <a:rPr lang="en-US" sz="2400" dirty="0">
                <a:latin typeface="Alegreya Sans SC" panose="00000500000000000000" pitchFamily="2" charset="0"/>
              </a:rPr>
              <a:t>                         Decreased                                     </a:t>
            </a:r>
            <a:r>
              <a:rPr lang="en-US" sz="2400" dirty="0" smtClean="0">
                <a:latin typeface="Alegreya Sans SC" panose="00000500000000000000" pitchFamily="2" charset="0"/>
              </a:rPr>
              <a:t>		Increased </a:t>
            </a:r>
            <a:endParaRPr lang="en-US" sz="2400" dirty="0">
              <a:latin typeface="Alegreya Sans SC" panose="00000500000000000000" pitchFamily="2" charset="0"/>
            </a:endParaRPr>
          </a:p>
          <a:p>
            <a:pPr eaLnBrk="1" hangingPunct="1">
              <a:lnSpc>
                <a:spcPct val="90000"/>
              </a:lnSpc>
              <a:buFont typeface="Wingdings" pitchFamily="2" charset="2"/>
              <a:buNone/>
              <a:defRPr/>
            </a:pPr>
            <a:endParaRPr lang="en-US" sz="2400" dirty="0">
              <a:latin typeface="Alegreya Sans SC" panose="00000500000000000000" pitchFamily="2" charset="0"/>
            </a:endParaRPr>
          </a:p>
          <a:p>
            <a:pPr eaLnBrk="1" hangingPunct="1">
              <a:lnSpc>
                <a:spcPct val="90000"/>
              </a:lnSpc>
              <a:buFont typeface="Wingdings" pitchFamily="2" charset="2"/>
              <a:buNone/>
              <a:defRPr/>
            </a:pPr>
            <a:r>
              <a:rPr lang="en-US" sz="2400" dirty="0">
                <a:latin typeface="Alegreya Sans SC" panose="00000500000000000000" pitchFamily="2" charset="0"/>
              </a:rPr>
              <a:t>                           </a:t>
            </a:r>
            <a:r>
              <a:rPr lang="en-US" sz="2400" u="sng" dirty="0">
                <a:latin typeface="Alegreya Sans SC" panose="00000500000000000000" pitchFamily="2" charset="0"/>
              </a:rPr>
              <a:t>Heart Size</a:t>
            </a:r>
            <a:r>
              <a:rPr lang="en-US" sz="2400" dirty="0">
                <a:latin typeface="Alegreya Sans SC" panose="00000500000000000000" pitchFamily="2" charset="0"/>
              </a:rPr>
              <a:t>			      </a:t>
            </a:r>
            <a:r>
              <a:rPr lang="en-US" sz="2400" dirty="0" smtClean="0">
                <a:latin typeface="Alegreya Sans SC" panose="00000500000000000000" pitchFamily="2" charset="0"/>
              </a:rPr>
              <a:t>	   </a:t>
            </a:r>
            <a:r>
              <a:rPr lang="en-US" sz="2400" u="sng" dirty="0">
                <a:latin typeface="Alegreya Sans SC" panose="00000500000000000000" pitchFamily="2" charset="0"/>
              </a:rPr>
              <a:t>Heart Size</a:t>
            </a:r>
          </a:p>
          <a:p>
            <a:pPr eaLnBrk="1" hangingPunct="1">
              <a:lnSpc>
                <a:spcPct val="90000"/>
              </a:lnSpc>
              <a:buFont typeface="Wingdings" pitchFamily="2" charset="2"/>
              <a:buNone/>
              <a:defRPr/>
            </a:pPr>
            <a:endParaRPr lang="en-US" sz="2400" b="1" dirty="0">
              <a:solidFill>
                <a:srgbClr val="FFFF00"/>
              </a:solidFill>
              <a:latin typeface="Alegreya Sans SC" panose="00000500000000000000" pitchFamily="2" charset="0"/>
            </a:endParaRPr>
          </a:p>
          <a:p>
            <a:pPr eaLnBrk="1" hangingPunct="1">
              <a:lnSpc>
                <a:spcPct val="90000"/>
              </a:lnSpc>
              <a:buFont typeface="Wingdings" pitchFamily="2" charset="2"/>
              <a:buNone/>
              <a:defRPr/>
            </a:pPr>
            <a:r>
              <a:rPr lang="en-US" sz="2400" dirty="0">
                <a:latin typeface="Alegreya Sans SC" panose="00000500000000000000" pitchFamily="2" charset="0"/>
              </a:rPr>
              <a:t>         </a:t>
            </a:r>
            <a:r>
              <a:rPr lang="en-US" sz="2400" b="1" u="sng" dirty="0">
                <a:latin typeface="Alegreya Sans SC" panose="00000500000000000000" pitchFamily="2" charset="0"/>
              </a:rPr>
              <a:t>  Normal</a:t>
            </a:r>
            <a:r>
              <a:rPr lang="en-US" sz="2400" dirty="0">
                <a:latin typeface="Alegreya Sans SC" panose="00000500000000000000" pitchFamily="2" charset="0"/>
              </a:rPr>
              <a:t>                     </a:t>
            </a:r>
            <a:r>
              <a:rPr lang="en-US" sz="2400" b="1" u="sng" dirty="0">
                <a:latin typeface="Alegreya Sans SC" panose="00000500000000000000" pitchFamily="2" charset="0"/>
              </a:rPr>
              <a:t>  Increased  </a:t>
            </a:r>
            <a:r>
              <a:rPr lang="en-US" sz="2400" dirty="0">
                <a:latin typeface="Alegreya Sans SC" panose="00000500000000000000" pitchFamily="2" charset="0"/>
              </a:rPr>
              <a:t>               </a:t>
            </a:r>
            <a:r>
              <a:rPr lang="en-US" sz="2400" dirty="0" smtClean="0">
                <a:latin typeface="Alegreya Sans SC" panose="00000500000000000000" pitchFamily="2" charset="0"/>
              </a:rPr>
              <a:t>	 </a:t>
            </a:r>
            <a:r>
              <a:rPr lang="en-US" sz="2400" b="1" u="sng" dirty="0">
                <a:latin typeface="Alegreya Sans SC" panose="00000500000000000000" pitchFamily="2" charset="0"/>
              </a:rPr>
              <a:t>Increased</a:t>
            </a:r>
          </a:p>
          <a:p>
            <a:pPr eaLnBrk="1" hangingPunct="1">
              <a:lnSpc>
                <a:spcPct val="90000"/>
              </a:lnSpc>
              <a:buFont typeface="Wingdings" pitchFamily="2" charset="2"/>
              <a:buNone/>
              <a:defRPr/>
            </a:pPr>
            <a:r>
              <a:rPr lang="en-US" sz="2400" dirty="0">
                <a:latin typeface="Alegreya Sans SC" panose="00000500000000000000" pitchFamily="2" charset="0"/>
              </a:rPr>
              <a:t>( “Boot shaped”)              (“ Wall-to-Wall”)          </a:t>
            </a:r>
          </a:p>
          <a:p>
            <a:pPr eaLnBrk="1" hangingPunct="1">
              <a:lnSpc>
                <a:spcPct val="90000"/>
              </a:lnSpc>
              <a:buFont typeface="Wingdings" pitchFamily="2" charset="2"/>
              <a:buNone/>
              <a:defRPr/>
            </a:pPr>
            <a:r>
              <a:rPr lang="en-US" sz="2400" dirty="0">
                <a:latin typeface="Alegreya Sans SC" panose="00000500000000000000" pitchFamily="2" charset="0"/>
              </a:rPr>
              <a:t>        TOF                              </a:t>
            </a:r>
            <a:r>
              <a:rPr lang="en-US" sz="2400" dirty="0" err="1">
                <a:latin typeface="Alegreya Sans SC" panose="00000500000000000000" pitchFamily="2" charset="0"/>
              </a:rPr>
              <a:t>Ebstein</a:t>
            </a:r>
            <a:r>
              <a:rPr lang="en-US" sz="2400" dirty="0">
                <a:latin typeface="Alegreya Sans SC" panose="00000500000000000000" pitchFamily="2" charset="0"/>
              </a:rPr>
              <a:t>                   </a:t>
            </a:r>
            <a:r>
              <a:rPr lang="en-US" sz="2400" dirty="0" smtClean="0">
                <a:latin typeface="Alegreya Sans SC" panose="00000500000000000000" pitchFamily="2" charset="0"/>
              </a:rPr>
              <a:t>		   </a:t>
            </a:r>
            <a:r>
              <a:rPr lang="en-US" sz="2400" dirty="0">
                <a:latin typeface="Alegreya Sans SC" panose="00000500000000000000" pitchFamily="2" charset="0"/>
              </a:rPr>
              <a:t>(“ egg-on-end”)</a:t>
            </a:r>
          </a:p>
          <a:p>
            <a:pPr eaLnBrk="1" hangingPunct="1">
              <a:lnSpc>
                <a:spcPct val="90000"/>
              </a:lnSpc>
              <a:buFont typeface="Wingdings" pitchFamily="2" charset="2"/>
              <a:buNone/>
              <a:defRPr/>
            </a:pPr>
            <a:r>
              <a:rPr lang="en-US" sz="2400" dirty="0">
                <a:latin typeface="Alegreya Sans SC" panose="00000500000000000000" pitchFamily="2" charset="0"/>
              </a:rPr>
              <a:t>                                                                                    </a:t>
            </a:r>
            <a:r>
              <a:rPr lang="en-US" sz="2400" dirty="0" smtClean="0">
                <a:latin typeface="Alegreya Sans SC" panose="00000500000000000000" pitchFamily="2" charset="0"/>
              </a:rPr>
              <a:t>			   </a:t>
            </a:r>
            <a:r>
              <a:rPr lang="en-US" sz="2400" dirty="0">
                <a:latin typeface="Alegreya Sans SC" panose="00000500000000000000" pitchFamily="2" charset="0"/>
              </a:rPr>
              <a:t>D-TGA</a:t>
            </a:r>
          </a:p>
          <a:p>
            <a:pPr eaLnBrk="1" hangingPunct="1">
              <a:lnSpc>
                <a:spcPct val="90000"/>
              </a:lnSpc>
              <a:buFont typeface="Wingdings" pitchFamily="2" charset="2"/>
              <a:buNone/>
              <a:defRPr/>
            </a:pPr>
            <a:r>
              <a:rPr lang="en-US" sz="2400" b="1" u="sng" dirty="0">
                <a:solidFill>
                  <a:srgbClr val="FFFF00"/>
                </a:solidFill>
                <a:latin typeface="Alegreya Sans SC" panose="00000500000000000000" pitchFamily="2" charset="0"/>
              </a:rPr>
              <a:t>     </a:t>
            </a:r>
            <a:r>
              <a:rPr lang="en-US" sz="2400" u="sng" dirty="0">
                <a:latin typeface="Alegreya Sans SC" panose="00000500000000000000" pitchFamily="2" charset="0"/>
              </a:rPr>
              <a:t>Aortic Arch \   </a:t>
            </a:r>
            <a:r>
              <a:rPr lang="en-US" sz="2400" u="sng" dirty="0" err="1">
                <a:latin typeface="Alegreya Sans SC" panose="00000500000000000000" pitchFamily="2" charset="0"/>
              </a:rPr>
              <a:t>Mediastinum</a:t>
            </a:r>
            <a:r>
              <a:rPr lang="en-US" sz="2400" dirty="0">
                <a:latin typeface="Alegreya Sans SC" panose="00000500000000000000" pitchFamily="2" charset="0"/>
              </a:rPr>
              <a:t>                                                     </a:t>
            </a:r>
            <a:r>
              <a:rPr lang="en-US" sz="2400" u="sng" dirty="0">
                <a:latin typeface="Alegreya Sans SC" panose="00000500000000000000" pitchFamily="2" charset="0"/>
              </a:rPr>
              <a:t>Abdominal </a:t>
            </a:r>
            <a:r>
              <a:rPr lang="en-US" sz="2400" u="sng" dirty="0" err="1">
                <a:latin typeface="Alegreya Sans SC" panose="00000500000000000000" pitchFamily="2" charset="0"/>
              </a:rPr>
              <a:t>Situs</a:t>
            </a:r>
            <a:endParaRPr lang="en-US" sz="2400" u="sng" dirty="0">
              <a:latin typeface="Alegreya Sans SC" panose="00000500000000000000" pitchFamily="2" charset="0"/>
            </a:endParaRPr>
          </a:p>
        </p:txBody>
      </p:sp>
      <p:sp>
        <p:nvSpPr>
          <p:cNvPr id="8196" name="Line 4"/>
          <p:cNvSpPr>
            <a:spLocks noChangeShapeType="1"/>
          </p:cNvSpPr>
          <p:nvPr/>
        </p:nvSpPr>
        <p:spPr bwMode="auto">
          <a:xfrm flipH="1">
            <a:off x="2819400" y="2209800"/>
            <a:ext cx="1905000" cy="457200"/>
          </a:xfrm>
          <a:prstGeom prst="line">
            <a:avLst/>
          </a:prstGeom>
          <a:noFill/>
          <a:ln w="28575">
            <a:solidFill>
              <a:srgbClr val="FFFF00"/>
            </a:solidFill>
            <a:round/>
            <a:headEnd/>
            <a:tailEnd type="triangle" w="med" len="med"/>
          </a:ln>
        </p:spPr>
        <p:txBody>
          <a:bodyPr wrap="none"/>
          <a:lstStyle/>
          <a:p>
            <a:endParaRPr lang="en-US"/>
          </a:p>
        </p:txBody>
      </p:sp>
      <p:sp>
        <p:nvSpPr>
          <p:cNvPr id="8197" name="Line 5"/>
          <p:cNvSpPr>
            <a:spLocks noChangeShapeType="1"/>
          </p:cNvSpPr>
          <p:nvPr/>
        </p:nvSpPr>
        <p:spPr bwMode="auto">
          <a:xfrm>
            <a:off x="4724400" y="2209800"/>
            <a:ext cx="2057400" cy="457200"/>
          </a:xfrm>
          <a:prstGeom prst="line">
            <a:avLst/>
          </a:prstGeom>
          <a:noFill/>
          <a:ln w="28575">
            <a:solidFill>
              <a:srgbClr val="FFFF00"/>
            </a:solidFill>
            <a:round/>
            <a:headEnd/>
            <a:tailEnd type="triangle" w="med" len="med"/>
          </a:ln>
        </p:spPr>
        <p:txBody>
          <a:bodyPr wrap="none"/>
          <a:lstStyle/>
          <a:p>
            <a:endParaRPr lang="en-US"/>
          </a:p>
        </p:txBody>
      </p:sp>
      <p:sp>
        <p:nvSpPr>
          <p:cNvPr id="8198" name="Line 6"/>
          <p:cNvSpPr>
            <a:spLocks noChangeShapeType="1"/>
          </p:cNvSpPr>
          <p:nvPr/>
        </p:nvSpPr>
        <p:spPr bwMode="auto">
          <a:xfrm>
            <a:off x="2971800" y="3048000"/>
            <a:ext cx="0" cy="381000"/>
          </a:xfrm>
          <a:prstGeom prst="line">
            <a:avLst/>
          </a:prstGeom>
          <a:noFill/>
          <a:ln w="9525">
            <a:solidFill>
              <a:srgbClr val="FFFF00"/>
            </a:solidFill>
            <a:round/>
            <a:headEnd/>
            <a:tailEnd type="triangle" w="med" len="med"/>
          </a:ln>
        </p:spPr>
        <p:txBody>
          <a:bodyPr wrap="none"/>
          <a:lstStyle/>
          <a:p>
            <a:endParaRPr lang="en-US"/>
          </a:p>
        </p:txBody>
      </p:sp>
      <p:sp>
        <p:nvSpPr>
          <p:cNvPr id="8199" name="Line 7"/>
          <p:cNvSpPr>
            <a:spLocks noChangeShapeType="1"/>
          </p:cNvSpPr>
          <p:nvPr/>
        </p:nvSpPr>
        <p:spPr bwMode="auto">
          <a:xfrm>
            <a:off x="7010400" y="3048000"/>
            <a:ext cx="0" cy="381000"/>
          </a:xfrm>
          <a:prstGeom prst="line">
            <a:avLst/>
          </a:prstGeom>
          <a:noFill/>
          <a:ln w="9525">
            <a:solidFill>
              <a:srgbClr val="FFFF00"/>
            </a:solidFill>
            <a:round/>
            <a:headEnd/>
            <a:tailEnd type="triangle" w="med" len="med"/>
          </a:ln>
        </p:spPr>
        <p:txBody>
          <a:bodyPr wrap="none"/>
          <a:lstStyle/>
          <a:p>
            <a:endParaRPr lang="en-US"/>
          </a:p>
        </p:txBody>
      </p:sp>
      <p:sp>
        <p:nvSpPr>
          <p:cNvPr id="8200" name="Line 8"/>
          <p:cNvSpPr>
            <a:spLocks noChangeShapeType="1"/>
          </p:cNvSpPr>
          <p:nvPr/>
        </p:nvSpPr>
        <p:spPr bwMode="auto">
          <a:xfrm flipH="1">
            <a:off x="1905000" y="3810000"/>
            <a:ext cx="1219200" cy="381000"/>
          </a:xfrm>
          <a:prstGeom prst="line">
            <a:avLst/>
          </a:prstGeom>
          <a:noFill/>
          <a:ln w="28575">
            <a:solidFill>
              <a:srgbClr val="FFFF00"/>
            </a:solidFill>
            <a:round/>
            <a:headEnd/>
            <a:tailEnd type="triangle" w="med" len="med"/>
          </a:ln>
        </p:spPr>
        <p:txBody>
          <a:bodyPr wrap="none"/>
          <a:lstStyle/>
          <a:p>
            <a:endParaRPr lang="en-US"/>
          </a:p>
        </p:txBody>
      </p:sp>
      <p:sp>
        <p:nvSpPr>
          <p:cNvPr id="8201" name="Line 9"/>
          <p:cNvSpPr>
            <a:spLocks noChangeShapeType="1"/>
          </p:cNvSpPr>
          <p:nvPr/>
        </p:nvSpPr>
        <p:spPr bwMode="auto">
          <a:xfrm>
            <a:off x="3124200" y="3810000"/>
            <a:ext cx="1219200" cy="381000"/>
          </a:xfrm>
          <a:prstGeom prst="line">
            <a:avLst/>
          </a:prstGeom>
          <a:noFill/>
          <a:ln w="28575">
            <a:solidFill>
              <a:srgbClr val="FFFF00"/>
            </a:solidFill>
            <a:round/>
            <a:headEnd/>
            <a:tailEnd type="triangle" w="med" len="med"/>
          </a:ln>
        </p:spPr>
        <p:txBody>
          <a:bodyPr wrap="none"/>
          <a:lstStyle/>
          <a:p>
            <a:endParaRPr lang="en-US"/>
          </a:p>
        </p:txBody>
      </p:sp>
      <p:sp>
        <p:nvSpPr>
          <p:cNvPr id="8202" name="Line 10"/>
          <p:cNvSpPr>
            <a:spLocks noChangeShapeType="1"/>
          </p:cNvSpPr>
          <p:nvPr/>
        </p:nvSpPr>
        <p:spPr bwMode="auto">
          <a:xfrm>
            <a:off x="7010400" y="3886200"/>
            <a:ext cx="0" cy="381000"/>
          </a:xfrm>
          <a:prstGeom prst="line">
            <a:avLst/>
          </a:prstGeom>
          <a:noFill/>
          <a:ln w="9525">
            <a:solidFill>
              <a:srgbClr val="FFFF00"/>
            </a:solidFill>
            <a:round/>
            <a:headEnd/>
            <a:tailEnd type="triangle" w="med" len="med"/>
          </a:ln>
        </p:spPr>
        <p:txBody>
          <a:bodyPr wrap="none"/>
          <a:lstStyle/>
          <a:p>
            <a:endParaRPr lang="en-US"/>
          </a:p>
        </p:txBody>
      </p:sp>
    </p:spTree>
  </p:cSld>
  <p:clrMapOvr>
    <a:masterClrMapping/>
  </p:clrMapOvr>
  <p:transition spd="slow">
    <p:diamond/>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11834" y="381000"/>
            <a:ext cx="8305800" cy="609600"/>
          </a:xfrm>
        </p:spPr>
        <p:txBody>
          <a:bodyPr>
            <a:noAutofit/>
          </a:bodyPr>
          <a:lstStyle/>
          <a:p>
            <a:pPr algn="ctr" eaLnBrk="1" hangingPunct="1">
              <a:defRPr/>
            </a:pPr>
            <a:r>
              <a:rPr lang="en-US" b="1" dirty="0">
                <a:latin typeface="Alegreya Sans SC" panose="00000500000000000000" pitchFamily="2" charset="0"/>
              </a:rPr>
              <a:t>USEFUL HINTS </a:t>
            </a:r>
          </a:p>
        </p:txBody>
      </p:sp>
      <p:sp>
        <p:nvSpPr>
          <p:cNvPr id="90115" name="Rectangle 3"/>
          <p:cNvSpPr>
            <a:spLocks noGrp="1" noChangeArrowheads="1"/>
          </p:cNvSpPr>
          <p:nvPr>
            <p:ph type="body" idx="1"/>
          </p:nvPr>
        </p:nvSpPr>
        <p:spPr>
          <a:xfrm>
            <a:off x="311834" y="990600"/>
            <a:ext cx="8839200" cy="6019800"/>
          </a:xfrm>
        </p:spPr>
        <p:txBody>
          <a:bodyPr>
            <a:noAutofit/>
          </a:bodyPr>
          <a:lstStyle/>
          <a:p>
            <a:pPr eaLnBrk="1" hangingPunct="1">
              <a:lnSpc>
                <a:spcPct val="90000"/>
              </a:lnSpc>
              <a:defRPr/>
            </a:pPr>
            <a:r>
              <a:rPr lang="en-US" sz="2400" dirty="0">
                <a:latin typeface="Alegreya Sans SC" panose="00000500000000000000" pitchFamily="2" charset="0"/>
              </a:rPr>
              <a:t>Large male baby with rapid, shallow abdominal breathing:</a:t>
            </a:r>
          </a:p>
          <a:p>
            <a:pPr algn="ctr" eaLnBrk="1" hangingPunct="1">
              <a:lnSpc>
                <a:spcPct val="90000"/>
              </a:lnSpc>
              <a:buFont typeface="Wingdings" pitchFamily="2" charset="2"/>
              <a:buNone/>
              <a:defRPr/>
            </a:pPr>
            <a:r>
              <a:rPr lang="en-US" sz="2400" dirty="0">
                <a:latin typeface="Alegreya Sans SC" panose="00000500000000000000" pitchFamily="2" charset="0"/>
              </a:rPr>
              <a:t>	 D-TGA</a:t>
            </a:r>
          </a:p>
          <a:p>
            <a:pPr eaLnBrk="1" hangingPunct="1">
              <a:lnSpc>
                <a:spcPct val="90000"/>
              </a:lnSpc>
              <a:defRPr/>
            </a:pPr>
            <a:r>
              <a:rPr lang="en-US" sz="2400" dirty="0">
                <a:latin typeface="Alegreya Sans SC" panose="00000500000000000000" pitchFamily="2" charset="0"/>
              </a:rPr>
              <a:t>Upper body blue, lower body pink;  seen in : D-GA+PDA.COA</a:t>
            </a:r>
          </a:p>
          <a:p>
            <a:pPr eaLnBrk="1" hangingPunct="1">
              <a:lnSpc>
                <a:spcPct val="90000"/>
              </a:lnSpc>
              <a:buFont typeface="Wingdings" pitchFamily="2" charset="2"/>
              <a:buNone/>
              <a:defRPr/>
            </a:pPr>
            <a:r>
              <a:rPr lang="en-US" sz="2400" dirty="0">
                <a:latin typeface="Alegreya Sans SC" panose="00000500000000000000" pitchFamily="2" charset="0"/>
              </a:rPr>
              <a:t> </a:t>
            </a:r>
          </a:p>
          <a:p>
            <a:pPr eaLnBrk="1" hangingPunct="1">
              <a:lnSpc>
                <a:spcPct val="90000"/>
              </a:lnSpc>
              <a:defRPr/>
            </a:pPr>
            <a:r>
              <a:rPr lang="en-US" sz="2400" dirty="0">
                <a:latin typeface="Alegreya Sans SC" panose="00000500000000000000" pitchFamily="2" charset="0"/>
              </a:rPr>
              <a:t>Only cyanotic newborn who has a thrill:       Tricuspid atresia.</a:t>
            </a:r>
          </a:p>
          <a:p>
            <a:pPr eaLnBrk="1" hangingPunct="1">
              <a:lnSpc>
                <a:spcPct val="90000"/>
              </a:lnSpc>
              <a:buFont typeface="Wingdings" pitchFamily="2" charset="2"/>
              <a:buNone/>
              <a:defRPr/>
            </a:pPr>
            <a:r>
              <a:rPr lang="en-US" sz="2400" dirty="0">
                <a:latin typeface="Alegreya Sans SC" panose="00000500000000000000" pitchFamily="2" charset="0"/>
              </a:rPr>
              <a:t> </a:t>
            </a:r>
          </a:p>
          <a:p>
            <a:pPr eaLnBrk="1" hangingPunct="1">
              <a:lnSpc>
                <a:spcPct val="90000"/>
              </a:lnSpc>
              <a:defRPr/>
            </a:pPr>
            <a:r>
              <a:rPr lang="en-US" sz="2400" dirty="0">
                <a:latin typeface="Alegreya Sans SC" panose="00000500000000000000" pitchFamily="2" charset="0"/>
              </a:rPr>
              <a:t>Ejection click is often heard in :   Severe PS, HLHS</a:t>
            </a:r>
          </a:p>
          <a:p>
            <a:pPr eaLnBrk="1" hangingPunct="1">
              <a:lnSpc>
                <a:spcPct val="90000"/>
              </a:lnSpc>
              <a:buFont typeface="Wingdings" pitchFamily="2" charset="2"/>
              <a:buNone/>
              <a:defRPr/>
            </a:pPr>
            <a:r>
              <a:rPr lang="en-US" sz="2400" u="sng" dirty="0">
                <a:latin typeface="Alegreya Sans SC" panose="00000500000000000000" pitchFamily="2" charset="0"/>
              </a:rPr>
              <a:t> </a:t>
            </a:r>
            <a:endParaRPr lang="en-US" sz="2400" dirty="0">
              <a:latin typeface="Alegreya Sans SC" panose="00000500000000000000" pitchFamily="2" charset="0"/>
            </a:endParaRPr>
          </a:p>
          <a:p>
            <a:pPr eaLnBrk="1" hangingPunct="1">
              <a:lnSpc>
                <a:spcPct val="90000"/>
              </a:lnSpc>
              <a:defRPr/>
            </a:pPr>
            <a:r>
              <a:rPr lang="en-US" sz="2400" dirty="0">
                <a:latin typeface="Alegreya Sans SC" panose="00000500000000000000" pitchFamily="2" charset="0"/>
              </a:rPr>
              <a:t>Systolic ejection murmurs in first hours of life:   TOF, PS, AS</a:t>
            </a:r>
          </a:p>
          <a:p>
            <a:pPr eaLnBrk="1" hangingPunct="1">
              <a:lnSpc>
                <a:spcPct val="90000"/>
              </a:lnSpc>
              <a:buFont typeface="Wingdings" pitchFamily="2" charset="2"/>
              <a:buNone/>
              <a:defRPr/>
            </a:pPr>
            <a:r>
              <a:rPr lang="en-US" sz="2400" dirty="0">
                <a:latin typeface="Alegreya Sans SC" panose="00000500000000000000" pitchFamily="2" charset="0"/>
              </a:rPr>
              <a:t> </a:t>
            </a:r>
          </a:p>
          <a:p>
            <a:pPr eaLnBrk="1" hangingPunct="1">
              <a:lnSpc>
                <a:spcPct val="90000"/>
              </a:lnSpc>
              <a:defRPr/>
            </a:pPr>
            <a:r>
              <a:rPr lang="en-US" sz="2400" dirty="0">
                <a:latin typeface="Alegreya Sans SC" panose="00000500000000000000" pitchFamily="2" charset="0"/>
              </a:rPr>
              <a:t>Silent heart characteristic of :     D-TGA, Pulmonary atresia.</a:t>
            </a:r>
          </a:p>
          <a:p>
            <a:pPr eaLnBrk="1" hangingPunct="1">
              <a:lnSpc>
                <a:spcPct val="90000"/>
              </a:lnSpc>
              <a:buFont typeface="Wingdings" pitchFamily="2" charset="2"/>
              <a:buNone/>
              <a:defRPr/>
            </a:pPr>
            <a:r>
              <a:rPr lang="en-US" sz="2400" dirty="0">
                <a:latin typeface="Alegreya Sans SC" panose="00000500000000000000" pitchFamily="2" charset="0"/>
              </a:rPr>
              <a:t> </a:t>
            </a:r>
          </a:p>
          <a:p>
            <a:pPr eaLnBrk="1" hangingPunct="1">
              <a:lnSpc>
                <a:spcPct val="90000"/>
              </a:lnSpc>
              <a:defRPr/>
            </a:pPr>
            <a:r>
              <a:rPr lang="en-US" sz="2400" dirty="0">
                <a:latin typeface="Alegreya Sans SC" panose="00000500000000000000" pitchFamily="2" charset="0"/>
              </a:rPr>
              <a:t>Pulse </a:t>
            </a:r>
            <a:r>
              <a:rPr lang="en-US" sz="2400" dirty="0" err="1">
                <a:latin typeface="Alegreya Sans SC" panose="00000500000000000000" pitchFamily="2" charset="0"/>
              </a:rPr>
              <a:t>oximetry</a:t>
            </a:r>
            <a:r>
              <a:rPr lang="en-US" sz="2400" dirty="0">
                <a:latin typeface="Alegreya Sans SC" panose="00000500000000000000" pitchFamily="2" charset="0"/>
              </a:rPr>
              <a:t>&amp; ABG should be obtained from the  RIGHT arm.</a:t>
            </a:r>
          </a:p>
          <a:p>
            <a:pPr eaLnBrk="1" hangingPunct="1">
              <a:lnSpc>
                <a:spcPct val="90000"/>
              </a:lnSpc>
              <a:defRPr/>
            </a:pPr>
            <a:r>
              <a:rPr lang="en-US" sz="2400" dirty="0">
                <a:latin typeface="Alegreya Sans SC" panose="00000500000000000000" pitchFamily="2" charset="0"/>
              </a:rPr>
              <a:t>ECG showing LEFT axis deviation:    Tricuspid atresia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133600" y="2895600"/>
            <a:ext cx="5022705" cy="923330"/>
          </a:xfrm>
          <a:prstGeom prst="rect">
            <a:avLst/>
          </a:prstGeom>
          <a:noFill/>
        </p:spPr>
        <p:txBody>
          <a:bodyPr wrap="square" lIns="91440" tIns="45720" rIns="91440" bIns="45720">
            <a:spAutoFit/>
          </a:bodyPr>
          <a:lstStyle/>
          <a:p>
            <a:pPr algn="ctr"/>
            <a:r>
              <a:rPr lang="en-US" sz="5400" b="1" dirty="0">
                <a:ln w="17780" cmpd="sng">
                  <a:solidFill>
                    <a:schemeClr val="accent1">
                      <a:tint val="3000"/>
                    </a:schemeClr>
                  </a:solidFill>
                  <a:prstDash val="solid"/>
                  <a:miter lim="800000"/>
                </a:ln>
                <a:solidFill>
                  <a:schemeClr val="tx1">
                    <a:lumMod val="95000"/>
                    <a:lumOff val="5000"/>
                  </a:schemeClr>
                </a:solidFill>
                <a:effectLst>
                  <a:outerShdw blurRad="55000" dist="50800" dir="5400000" algn="tl">
                    <a:srgbClr val="000000">
                      <a:alpha val="33000"/>
                    </a:srgbClr>
                  </a:outerShdw>
                </a:effectLst>
              </a:rPr>
              <a:t>Thank </a:t>
            </a:r>
            <a:r>
              <a:rPr lang="en-US" sz="5400" b="1" dirty="0" smtClean="0">
                <a:ln w="17780" cmpd="sng">
                  <a:solidFill>
                    <a:schemeClr val="accent1">
                      <a:tint val="3000"/>
                    </a:schemeClr>
                  </a:solidFill>
                  <a:prstDash val="solid"/>
                  <a:miter lim="800000"/>
                </a:ln>
                <a:solidFill>
                  <a:schemeClr val="tx1">
                    <a:lumMod val="95000"/>
                    <a:lumOff val="5000"/>
                  </a:schemeClr>
                </a:solidFill>
                <a:effectLst>
                  <a:outerShdw blurRad="55000" dist="50800" dir="5400000" algn="tl">
                    <a:srgbClr val="000000">
                      <a:alpha val="33000"/>
                    </a:srgbClr>
                  </a:outerShdw>
                </a:effectLst>
              </a:rPr>
              <a:t>You</a:t>
            </a:r>
            <a:endParaRPr lang="en-US" sz="5400" b="1" cap="none" spc="0" dirty="0">
              <a:ln w="17780" cmpd="sng">
                <a:solidFill>
                  <a:schemeClr val="accent1">
                    <a:tint val="3000"/>
                  </a:schemeClr>
                </a:solidFill>
                <a:prstDash val="solid"/>
                <a:miter lim="800000"/>
              </a:ln>
              <a:solidFill>
                <a:schemeClr val="tx1">
                  <a:lumMod val="95000"/>
                  <a:lumOff val="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228886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457200"/>
            <a:ext cx="8382000" cy="457200"/>
          </a:xfrm>
        </p:spPr>
        <p:txBody>
          <a:bodyPr>
            <a:noAutofit/>
          </a:bodyPr>
          <a:lstStyle/>
          <a:p>
            <a:pPr algn="ctr" eaLnBrk="1" hangingPunct="1">
              <a:defRPr/>
            </a:pPr>
            <a:r>
              <a:rPr lang="en-US" b="1" dirty="0">
                <a:latin typeface="Alegreya Sans SC" panose="00000500000000000000" pitchFamily="2" charset="0"/>
              </a:rPr>
              <a:t>ECG</a:t>
            </a:r>
          </a:p>
        </p:txBody>
      </p:sp>
      <p:sp>
        <p:nvSpPr>
          <p:cNvPr id="18435" name="Rectangle 3"/>
          <p:cNvSpPr>
            <a:spLocks noGrp="1" noChangeArrowheads="1"/>
          </p:cNvSpPr>
          <p:nvPr>
            <p:ph idx="1"/>
          </p:nvPr>
        </p:nvSpPr>
        <p:spPr>
          <a:xfrm>
            <a:off x="533400" y="1295400"/>
            <a:ext cx="8229600" cy="5334000"/>
          </a:xfrm>
        </p:spPr>
        <p:txBody>
          <a:bodyPr>
            <a:normAutofit/>
          </a:bodyPr>
          <a:lstStyle/>
          <a:p>
            <a:pPr eaLnBrk="1" hangingPunct="1">
              <a:defRPr/>
            </a:pPr>
            <a:r>
              <a:rPr lang="en-US" sz="2800" b="1" dirty="0">
                <a:latin typeface="Alegreya Sans SC" panose="00000500000000000000" pitchFamily="2" charset="0"/>
              </a:rPr>
              <a:t>RV dominance on ECG is normal in the newborn.</a:t>
            </a:r>
          </a:p>
          <a:p>
            <a:pPr eaLnBrk="1" hangingPunct="1">
              <a:buFont typeface="Wingdings" pitchFamily="2" charset="2"/>
              <a:buNone/>
              <a:defRPr/>
            </a:pPr>
            <a:r>
              <a:rPr lang="en-US" sz="2800" b="1" dirty="0">
                <a:latin typeface="Alegreya Sans SC" panose="00000500000000000000" pitchFamily="2" charset="0"/>
              </a:rPr>
              <a:t> </a:t>
            </a:r>
          </a:p>
          <a:p>
            <a:pPr eaLnBrk="1" hangingPunct="1">
              <a:buFont typeface="Wingdings" pitchFamily="2" charset="2"/>
              <a:buNone/>
              <a:defRPr/>
            </a:pPr>
            <a:endParaRPr lang="en-US" sz="2800" b="1" dirty="0">
              <a:latin typeface="Alegreya Sans SC" panose="00000500000000000000" pitchFamily="2" charset="0"/>
            </a:endParaRPr>
          </a:p>
          <a:p>
            <a:pPr eaLnBrk="1" hangingPunct="1">
              <a:defRPr/>
            </a:pPr>
            <a:r>
              <a:rPr lang="en-US" sz="2800" b="1" dirty="0">
                <a:latin typeface="Alegreya Sans SC" panose="00000500000000000000" pitchFamily="2" charset="0"/>
              </a:rPr>
              <a:t>Left axis deviation with LVH strongly suggests:</a:t>
            </a:r>
          </a:p>
          <a:p>
            <a:pPr eaLnBrk="1" hangingPunct="1">
              <a:buFont typeface="Wingdings" pitchFamily="2" charset="2"/>
              <a:buNone/>
              <a:defRPr/>
            </a:pPr>
            <a:r>
              <a:rPr lang="en-US" sz="2800" b="1" dirty="0">
                <a:latin typeface="Alegreya Sans SC" panose="00000500000000000000" pitchFamily="2" charset="0"/>
              </a:rPr>
              <a:t>      </a:t>
            </a:r>
            <a:r>
              <a:rPr lang="en-US" sz="2800" b="1" dirty="0" smtClean="0">
                <a:latin typeface="Alegreya Sans SC" panose="00000500000000000000" pitchFamily="2" charset="0"/>
              </a:rPr>
              <a:t>Tricuspid </a:t>
            </a:r>
            <a:r>
              <a:rPr lang="en-US" sz="2800" b="1" dirty="0">
                <a:latin typeface="Alegreya Sans SC" panose="00000500000000000000" pitchFamily="2" charset="0"/>
              </a:rPr>
              <a:t>Atresia.</a:t>
            </a:r>
          </a:p>
          <a:p>
            <a:pPr eaLnBrk="1" hangingPunct="1">
              <a:buFont typeface="Wingdings" pitchFamily="2" charset="2"/>
              <a:buNone/>
              <a:defRPr/>
            </a:pPr>
            <a:endParaRPr lang="en-US" sz="2800" b="1" dirty="0">
              <a:latin typeface="Alegreya Sans SC" panose="00000500000000000000" pitchFamily="2" charset="0"/>
            </a:endParaRPr>
          </a:p>
          <a:p>
            <a:pPr eaLnBrk="1" hangingPunct="1">
              <a:defRPr/>
            </a:pPr>
            <a:r>
              <a:rPr lang="en-US" sz="2800" b="1" dirty="0">
                <a:latin typeface="Alegreya Sans SC" panose="00000500000000000000" pitchFamily="2" charset="0"/>
              </a:rPr>
              <a:t>Left axis deviation in a newborn may also </a:t>
            </a:r>
            <a:r>
              <a:rPr lang="en-US" sz="2800" b="1" dirty="0" smtClean="0">
                <a:latin typeface="Alegreya Sans SC" panose="00000500000000000000" pitchFamily="2" charset="0"/>
              </a:rPr>
              <a:t>indicate:</a:t>
            </a:r>
            <a:endParaRPr lang="en-US" sz="2800" b="1" dirty="0">
              <a:latin typeface="Alegreya Sans SC" panose="00000500000000000000" pitchFamily="2" charset="0"/>
            </a:endParaRPr>
          </a:p>
          <a:p>
            <a:pPr eaLnBrk="1" hangingPunct="1">
              <a:buFont typeface="Wingdings" pitchFamily="2" charset="2"/>
              <a:buNone/>
              <a:defRPr/>
            </a:pPr>
            <a:r>
              <a:rPr lang="en-US" sz="2800" b="1" dirty="0">
                <a:latin typeface="Alegreya Sans SC" panose="00000500000000000000" pitchFamily="2" charset="0"/>
              </a:rPr>
              <a:t>      </a:t>
            </a:r>
            <a:r>
              <a:rPr lang="en-US" sz="2800" b="1" dirty="0" smtClean="0">
                <a:latin typeface="Alegreya Sans SC" panose="00000500000000000000" pitchFamily="2" charset="0"/>
              </a:rPr>
              <a:t>AV </a:t>
            </a:r>
            <a:r>
              <a:rPr lang="en-US" sz="2800" b="1" dirty="0">
                <a:latin typeface="Alegreya Sans SC" panose="00000500000000000000" pitchFamily="2" charset="0"/>
              </a:rPr>
              <a:t>canal ( However , AV canal is usually an </a:t>
            </a:r>
            <a:r>
              <a:rPr lang="en-US" sz="2800" b="1" dirty="0" err="1">
                <a:latin typeface="Alegreya Sans SC" panose="00000500000000000000" pitchFamily="2" charset="0"/>
              </a:rPr>
              <a:t>acyanotic</a:t>
            </a:r>
            <a:r>
              <a:rPr lang="en-US" sz="2800" b="1" dirty="0">
                <a:latin typeface="Alegreya Sans SC" panose="00000500000000000000" pitchFamily="2" charset="0"/>
              </a:rPr>
              <a:t> form of heart disease).</a:t>
            </a:r>
          </a:p>
          <a:p>
            <a:pPr eaLnBrk="1" hangingPunct="1">
              <a:buFont typeface="Wingdings" pitchFamily="2" charset="2"/>
              <a:buNone/>
              <a:defRPr/>
            </a:pPr>
            <a:r>
              <a:rPr lang="en-US" sz="2800" b="1" dirty="0">
                <a:latin typeface="Alegreya Sans SC" panose="00000500000000000000" pitchFamily="2" charset="0"/>
              </a:rPr>
              <a:t> </a:t>
            </a:r>
          </a:p>
          <a:p>
            <a:pPr eaLnBrk="1" hangingPunct="1">
              <a:defRPr/>
            </a:pPr>
            <a:endParaRPr lang="en-US" sz="2800" dirty="0">
              <a:latin typeface="Alegreya Sans SC" panose="00000500000000000000" pitchFamily="2" charset="0"/>
            </a:endParaRPr>
          </a:p>
        </p:txBody>
      </p:sp>
    </p:spTree>
  </p:cSld>
  <p:clrMapOvr>
    <a:masterClrMapping/>
  </p:clrMapOvr>
  <p:transition spd="slow">
    <p:plus/>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 y="457200"/>
            <a:ext cx="8915400" cy="457200"/>
          </a:xfrm>
        </p:spPr>
        <p:txBody>
          <a:bodyPr>
            <a:noAutofit/>
          </a:bodyPr>
          <a:lstStyle/>
          <a:p>
            <a:pPr algn="ctr" eaLnBrk="1" hangingPunct="1">
              <a:defRPr/>
            </a:pPr>
            <a:r>
              <a:rPr lang="en-US" b="1" dirty="0">
                <a:latin typeface="Alegreya Sans SC" panose="00000500000000000000" pitchFamily="2" charset="0"/>
              </a:rPr>
              <a:t>Blood gases &amp; response to 100% O2</a:t>
            </a:r>
            <a:r>
              <a:rPr lang="en-US" dirty="0">
                <a:latin typeface="Alegreya Sans SC" panose="00000500000000000000" pitchFamily="2" charset="0"/>
              </a:rPr>
              <a:t> </a:t>
            </a:r>
          </a:p>
        </p:txBody>
      </p:sp>
      <p:sp>
        <p:nvSpPr>
          <p:cNvPr id="16387" name="Rectangle 3"/>
          <p:cNvSpPr>
            <a:spLocks noGrp="1" noChangeArrowheads="1"/>
          </p:cNvSpPr>
          <p:nvPr>
            <p:ph idx="1"/>
          </p:nvPr>
        </p:nvSpPr>
        <p:spPr>
          <a:xfrm>
            <a:off x="304800" y="1066800"/>
            <a:ext cx="8458200" cy="5562600"/>
          </a:xfrm>
        </p:spPr>
        <p:txBody>
          <a:bodyPr>
            <a:noAutofit/>
          </a:bodyPr>
          <a:lstStyle/>
          <a:p>
            <a:pPr eaLnBrk="1" hangingPunct="1">
              <a:defRPr/>
            </a:pPr>
            <a:r>
              <a:rPr lang="en-US" sz="2800" b="1" dirty="0">
                <a:latin typeface="Alegreya Sans SC" panose="00000500000000000000" pitchFamily="2" charset="0"/>
              </a:rPr>
              <a:t>Always try to obtain ABG from RIGHT radial artery.</a:t>
            </a:r>
          </a:p>
          <a:p>
            <a:pPr eaLnBrk="1" hangingPunct="1">
              <a:buFont typeface="Wingdings" pitchFamily="2" charset="2"/>
              <a:buNone/>
              <a:defRPr/>
            </a:pPr>
            <a:endParaRPr lang="en-US" sz="2800" dirty="0">
              <a:latin typeface="Alegreya Sans SC" panose="00000500000000000000" pitchFamily="2" charset="0"/>
            </a:endParaRPr>
          </a:p>
          <a:p>
            <a:pPr eaLnBrk="1" hangingPunct="1">
              <a:defRPr/>
            </a:pPr>
            <a:r>
              <a:rPr lang="en-US" sz="2800" b="1" dirty="0">
                <a:latin typeface="Alegreya Sans SC" panose="00000500000000000000" pitchFamily="2" charset="0"/>
              </a:rPr>
              <a:t>Low PH: may indicate sepsis, circulatory shock or </a:t>
            </a:r>
          </a:p>
          <a:p>
            <a:pPr eaLnBrk="1" hangingPunct="1">
              <a:buFont typeface="Wingdings" pitchFamily="2" charset="2"/>
              <a:buNone/>
              <a:defRPr/>
            </a:pPr>
            <a:r>
              <a:rPr lang="en-US" sz="2800" b="1" dirty="0">
                <a:latin typeface="Alegreya Sans SC" panose="00000500000000000000" pitchFamily="2" charset="0"/>
              </a:rPr>
              <a:t>                 severe hypoxia</a:t>
            </a:r>
            <a:endParaRPr lang="en-US" sz="2800" dirty="0">
              <a:latin typeface="Alegreya Sans SC" panose="00000500000000000000" pitchFamily="2" charset="0"/>
            </a:endParaRPr>
          </a:p>
          <a:p>
            <a:pPr eaLnBrk="1" hangingPunct="1">
              <a:buFont typeface="Wingdings" pitchFamily="2" charset="2"/>
              <a:buNone/>
              <a:defRPr/>
            </a:pPr>
            <a:r>
              <a:rPr lang="en-US" sz="2800" b="1" dirty="0">
                <a:latin typeface="Alegreya Sans SC" panose="00000500000000000000" pitchFamily="2" charset="0"/>
              </a:rPr>
              <a:t> </a:t>
            </a:r>
            <a:endParaRPr lang="en-US" sz="2800" dirty="0">
              <a:latin typeface="Alegreya Sans SC" panose="00000500000000000000" pitchFamily="2" charset="0"/>
            </a:endParaRPr>
          </a:p>
          <a:p>
            <a:pPr eaLnBrk="1" hangingPunct="1">
              <a:defRPr/>
            </a:pPr>
            <a:r>
              <a:rPr lang="en-US" sz="2800" b="1" dirty="0">
                <a:latin typeface="Alegreya Sans SC" panose="00000500000000000000" pitchFamily="2" charset="0"/>
              </a:rPr>
              <a:t>High </a:t>
            </a:r>
            <a:r>
              <a:rPr lang="en-US" sz="2800" b="1" dirty="0" err="1">
                <a:latin typeface="Alegreya Sans SC" panose="00000500000000000000" pitchFamily="2" charset="0"/>
              </a:rPr>
              <a:t>pCO</a:t>
            </a:r>
            <a:r>
              <a:rPr lang="en-US" sz="2800" b="1" dirty="0">
                <a:latin typeface="Alegreya Sans SC" panose="00000500000000000000" pitchFamily="2" charset="0"/>
              </a:rPr>
              <a:t> 2: may indicate CNS or pulmonary disease.</a:t>
            </a:r>
            <a:endParaRPr lang="en-US" sz="2800" dirty="0">
              <a:latin typeface="Alegreya Sans SC" panose="00000500000000000000" pitchFamily="2" charset="0"/>
            </a:endParaRPr>
          </a:p>
          <a:p>
            <a:pPr eaLnBrk="1" hangingPunct="1">
              <a:buFont typeface="Wingdings" pitchFamily="2" charset="2"/>
              <a:buNone/>
              <a:defRPr/>
            </a:pPr>
            <a:r>
              <a:rPr lang="en-US" sz="2800" b="1" dirty="0">
                <a:latin typeface="Alegreya Sans SC" panose="00000500000000000000" pitchFamily="2" charset="0"/>
              </a:rPr>
              <a:t> </a:t>
            </a:r>
            <a:endParaRPr lang="en-US" sz="2800" dirty="0">
              <a:latin typeface="Alegreya Sans SC" panose="00000500000000000000" pitchFamily="2" charset="0"/>
            </a:endParaRPr>
          </a:p>
          <a:p>
            <a:pPr eaLnBrk="1" hangingPunct="1">
              <a:defRPr/>
            </a:pPr>
            <a:r>
              <a:rPr lang="en-US" sz="2800" b="1" dirty="0" err="1">
                <a:latin typeface="Alegreya Sans SC" panose="00000500000000000000" pitchFamily="2" charset="0"/>
              </a:rPr>
              <a:t>Hyperoxia</a:t>
            </a:r>
            <a:r>
              <a:rPr lang="en-US" sz="2800" b="1" dirty="0">
                <a:latin typeface="Alegreya Sans SC" panose="00000500000000000000" pitchFamily="2" charset="0"/>
              </a:rPr>
              <a:t> Test: 100% O2 by hood for 10 minutes.</a:t>
            </a:r>
            <a:endParaRPr lang="en-US" sz="2800" dirty="0">
              <a:latin typeface="Alegreya Sans SC" panose="00000500000000000000" pitchFamily="2" charset="0"/>
            </a:endParaRPr>
          </a:p>
          <a:p>
            <a:pPr eaLnBrk="1" hangingPunct="1">
              <a:buFont typeface="Wingdings" pitchFamily="2" charset="2"/>
              <a:buNone/>
              <a:defRPr/>
            </a:pPr>
            <a:r>
              <a:rPr lang="en-US" sz="2800" b="1" dirty="0">
                <a:latin typeface="Alegreya Sans SC" panose="00000500000000000000" pitchFamily="2" charset="0"/>
              </a:rPr>
              <a:t> </a:t>
            </a:r>
            <a:endParaRPr lang="en-US" sz="2800" dirty="0">
              <a:latin typeface="Alegreya Sans SC" panose="00000500000000000000" pitchFamily="2" charset="0"/>
            </a:endParaRPr>
          </a:p>
          <a:p>
            <a:pPr lvl="1" eaLnBrk="1" hangingPunct="1">
              <a:defRPr/>
            </a:pPr>
            <a:r>
              <a:rPr lang="en-US" b="1" dirty="0">
                <a:latin typeface="Alegreya Sans SC" panose="00000500000000000000" pitchFamily="2" charset="0"/>
              </a:rPr>
              <a:t>pO2 &gt;  150 </a:t>
            </a:r>
            <a:r>
              <a:rPr lang="en-US" b="1" dirty="0" err="1">
                <a:latin typeface="Alegreya Sans SC" panose="00000500000000000000" pitchFamily="2" charset="0"/>
              </a:rPr>
              <a:t>torr</a:t>
            </a:r>
            <a:r>
              <a:rPr lang="en-US" b="1" dirty="0">
                <a:latin typeface="Alegreya Sans SC" panose="00000500000000000000" pitchFamily="2" charset="0"/>
              </a:rPr>
              <a:t>= pulmonary disease.</a:t>
            </a:r>
            <a:endParaRPr lang="en-US" dirty="0">
              <a:latin typeface="Alegreya Sans SC" panose="00000500000000000000" pitchFamily="2" charset="0"/>
            </a:endParaRPr>
          </a:p>
          <a:p>
            <a:pPr lvl="1" eaLnBrk="1" hangingPunct="1">
              <a:defRPr/>
            </a:pPr>
            <a:r>
              <a:rPr lang="en-US" b="1" dirty="0">
                <a:latin typeface="Alegreya Sans SC" panose="00000500000000000000" pitchFamily="2" charset="0"/>
              </a:rPr>
              <a:t>pO2  &lt;  100 </a:t>
            </a:r>
            <a:r>
              <a:rPr lang="en-US" b="1" dirty="0" err="1">
                <a:latin typeface="Alegreya Sans SC" panose="00000500000000000000" pitchFamily="2" charset="0"/>
              </a:rPr>
              <a:t>torr</a:t>
            </a:r>
            <a:r>
              <a:rPr lang="en-US" b="1" dirty="0">
                <a:latin typeface="Alegreya Sans SC" panose="00000500000000000000" pitchFamily="2" charset="0"/>
              </a:rPr>
              <a:t>=cyanotic heart disease</a:t>
            </a:r>
            <a:endParaRPr lang="en-US" dirty="0">
              <a:latin typeface="Alegreya Sans SC" panose="00000500000000000000" pitchFamily="2" charset="0"/>
            </a:endParaRPr>
          </a:p>
          <a:p>
            <a:pPr eaLnBrk="1" hangingPunct="1">
              <a:defRPr/>
            </a:pPr>
            <a:endParaRPr lang="en-US" sz="2800" dirty="0">
              <a:solidFill>
                <a:srgbClr val="FFFF00"/>
              </a:solidFill>
              <a:latin typeface="Alegreya Sans SC" panose="00000500000000000000" pitchFamily="2" charset="0"/>
            </a:endParaRPr>
          </a:p>
        </p:txBody>
      </p:sp>
    </p:spTree>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latin typeface="Alegreya Sans SC" panose="00000500000000000000" pitchFamily="2" charset="0"/>
              </a:rPr>
              <a:t>5 “T’s”</a:t>
            </a:r>
          </a:p>
        </p:txBody>
      </p:sp>
      <p:sp>
        <p:nvSpPr>
          <p:cNvPr id="7171" name="Content Placeholder 2"/>
          <p:cNvSpPr>
            <a:spLocks noGrp="1"/>
          </p:cNvSpPr>
          <p:nvPr>
            <p:ph idx="1"/>
          </p:nvPr>
        </p:nvSpPr>
        <p:spPr>
          <a:xfrm>
            <a:off x="609600" y="1600200"/>
            <a:ext cx="8229600" cy="4525963"/>
          </a:xfrm>
        </p:spPr>
        <p:txBody>
          <a:bodyPr>
            <a:normAutofit/>
          </a:bodyPr>
          <a:lstStyle/>
          <a:p>
            <a:pPr eaLnBrk="1" hangingPunct="1"/>
            <a:r>
              <a:rPr lang="en-US" sz="2800" dirty="0">
                <a:solidFill>
                  <a:schemeClr val="tx1"/>
                </a:solidFill>
                <a:latin typeface="Alegreya Sans SC" panose="00000500000000000000" pitchFamily="2" charset="0"/>
              </a:rPr>
              <a:t>Most common cyanotic lesions of the newborn</a:t>
            </a:r>
          </a:p>
          <a:p>
            <a:pPr lvl="1" eaLnBrk="1" hangingPunct="1"/>
            <a:r>
              <a:rPr lang="en-US" dirty="0" err="1">
                <a:solidFill>
                  <a:schemeClr val="tx1"/>
                </a:solidFill>
                <a:latin typeface="Alegreya Sans SC" panose="00000500000000000000" pitchFamily="2" charset="0"/>
              </a:rPr>
              <a:t>Tetralogy</a:t>
            </a:r>
            <a:r>
              <a:rPr lang="en-US" dirty="0">
                <a:solidFill>
                  <a:schemeClr val="tx1"/>
                </a:solidFill>
                <a:latin typeface="Alegreya Sans SC" panose="00000500000000000000" pitchFamily="2" charset="0"/>
              </a:rPr>
              <a:t> of Fallot</a:t>
            </a:r>
          </a:p>
          <a:p>
            <a:pPr lvl="1" eaLnBrk="1" hangingPunct="1"/>
            <a:r>
              <a:rPr lang="en-US" dirty="0">
                <a:solidFill>
                  <a:schemeClr val="tx1"/>
                </a:solidFill>
                <a:latin typeface="Alegreya Sans SC" panose="00000500000000000000" pitchFamily="2" charset="0"/>
              </a:rPr>
              <a:t>Transposition of the Great Arteries</a:t>
            </a:r>
          </a:p>
          <a:p>
            <a:pPr lvl="1" eaLnBrk="1" hangingPunct="1"/>
            <a:r>
              <a:rPr lang="en-US" dirty="0" err="1">
                <a:solidFill>
                  <a:schemeClr val="tx1"/>
                </a:solidFill>
                <a:latin typeface="Alegreya Sans SC" panose="00000500000000000000" pitchFamily="2" charset="0"/>
              </a:rPr>
              <a:t>Truncus</a:t>
            </a:r>
            <a:r>
              <a:rPr lang="en-US" dirty="0">
                <a:solidFill>
                  <a:schemeClr val="tx1"/>
                </a:solidFill>
                <a:latin typeface="Alegreya Sans SC" panose="00000500000000000000" pitchFamily="2" charset="0"/>
              </a:rPr>
              <a:t> </a:t>
            </a:r>
            <a:r>
              <a:rPr lang="en-US" dirty="0" err="1">
                <a:solidFill>
                  <a:schemeClr val="tx1"/>
                </a:solidFill>
                <a:latin typeface="Alegreya Sans SC" panose="00000500000000000000" pitchFamily="2" charset="0"/>
              </a:rPr>
              <a:t>Arteriosus</a:t>
            </a:r>
            <a:endParaRPr lang="en-US" dirty="0">
              <a:solidFill>
                <a:schemeClr val="tx1"/>
              </a:solidFill>
              <a:latin typeface="Alegreya Sans SC" panose="00000500000000000000" pitchFamily="2" charset="0"/>
            </a:endParaRPr>
          </a:p>
          <a:p>
            <a:pPr lvl="1" eaLnBrk="1" hangingPunct="1"/>
            <a:r>
              <a:rPr lang="en-US" dirty="0">
                <a:solidFill>
                  <a:schemeClr val="tx1"/>
                </a:solidFill>
                <a:latin typeface="Alegreya Sans SC" panose="00000500000000000000" pitchFamily="2" charset="0"/>
              </a:rPr>
              <a:t>Total Anomalous Venous Return</a:t>
            </a:r>
          </a:p>
          <a:p>
            <a:pPr lvl="1" eaLnBrk="1" hangingPunct="1"/>
            <a:r>
              <a:rPr lang="en-US" dirty="0">
                <a:solidFill>
                  <a:schemeClr val="tx1"/>
                </a:solidFill>
                <a:latin typeface="Alegreya Sans SC" panose="00000500000000000000" pitchFamily="2" charset="0"/>
              </a:rPr>
              <a:t>Tricuspid Atresia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4314" y="495300"/>
            <a:ext cx="8229600" cy="533400"/>
          </a:xfrm>
        </p:spPr>
        <p:txBody>
          <a:bodyPr>
            <a:noAutofit/>
          </a:bodyPr>
          <a:lstStyle/>
          <a:p>
            <a:pPr eaLnBrk="1" fontAlgn="auto" hangingPunct="1">
              <a:spcAft>
                <a:spcPts val="0"/>
              </a:spcAft>
              <a:defRPr/>
            </a:pPr>
            <a:r>
              <a:rPr lang="en-US" b="1" u="sng" dirty="0">
                <a:latin typeface="Alegreya Sans SC" panose="00000500000000000000" pitchFamily="2" charset="0"/>
              </a:rPr>
              <a:t>Tetralogy of Fallot</a:t>
            </a:r>
          </a:p>
        </p:txBody>
      </p:sp>
      <p:sp>
        <p:nvSpPr>
          <p:cNvPr id="20483" name="Content Placeholder 2"/>
          <p:cNvSpPr>
            <a:spLocks noGrp="1"/>
          </p:cNvSpPr>
          <p:nvPr>
            <p:ph idx="1"/>
          </p:nvPr>
        </p:nvSpPr>
        <p:spPr>
          <a:xfrm>
            <a:off x="609600" y="1600200"/>
            <a:ext cx="8229600" cy="4973638"/>
          </a:xfrm>
        </p:spPr>
        <p:txBody>
          <a:bodyPr>
            <a:normAutofit/>
          </a:bodyPr>
          <a:lstStyle/>
          <a:p>
            <a:pPr marL="623888" indent="-514350" eaLnBrk="1" hangingPunct="1">
              <a:buNone/>
            </a:pPr>
            <a:r>
              <a:rPr lang="en-US" sz="2800" b="1" dirty="0">
                <a:latin typeface="Alegreya Sans SC" panose="00000500000000000000" pitchFamily="2" charset="0"/>
              </a:rPr>
              <a:t>Commonest CCHD</a:t>
            </a:r>
          </a:p>
          <a:p>
            <a:pPr marL="623888" indent="-514350" eaLnBrk="1" hangingPunct="1">
              <a:buNone/>
            </a:pPr>
            <a:r>
              <a:rPr lang="en-US" sz="2800" b="1" dirty="0">
                <a:latin typeface="Alegreya Sans SC" panose="00000500000000000000" pitchFamily="2" charset="0"/>
              </a:rPr>
              <a:t>&gt;2 yr of age</a:t>
            </a:r>
          </a:p>
          <a:p>
            <a:pPr marL="623888" indent="-514350" eaLnBrk="1" hangingPunct="1">
              <a:buFont typeface="Arial" charset="0"/>
              <a:buAutoNum type="arabicPeriod"/>
            </a:pPr>
            <a:r>
              <a:rPr lang="en-US" sz="2800" b="1" dirty="0">
                <a:latin typeface="Alegreya Sans SC" panose="00000500000000000000" pitchFamily="2" charset="0"/>
              </a:rPr>
              <a:t>High Nonrestrictive </a:t>
            </a:r>
          </a:p>
          <a:p>
            <a:pPr marL="623888" indent="-514350" eaLnBrk="1" hangingPunct="1">
              <a:buNone/>
            </a:pPr>
            <a:r>
              <a:rPr lang="en-US" sz="2800" b="1" dirty="0">
                <a:latin typeface="Alegreya Sans SC" panose="00000500000000000000" pitchFamily="2" charset="0"/>
              </a:rPr>
              <a:t>       VSD</a:t>
            </a:r>
          </a:p>
          <a:p>
            <a:pPr marL="623888" indent="-514350" eaLnBrk="1" hangingPunct="1">
              <a:buFont typeface="Arial" charset="0"/>
              <a:buAutoNum type="arabicPeriod"/>
            </a:pPr>
            <a:r>
              <a:rPr lang="en-US" sz="2800" b="1" dirty="0">
                <a:latin typeface="Alegreya Sans SC" panose="00000500000000000000" pitchFamily="2" charset="0"/>
              </a:rPr>
              <a:t>RVOT Obstruction</a:t>
            </a:r>
          </a:p>
          <a:p>
            <a:pPr marL="623888" indent="-514350" eaLnBrk="1" hangingPunct="1">
              <a:buFont typeface="Arial" charset="0"/>
              <a:buAutoNum type="arabicPeriod"/>
            </a:pPr>
            <a:r>
              <a:rPr lang="en-US" sz="2800" b="1" dirty="0">
                <a:latin typeface="Alegreya Sans SC" panose="00000500000000000000" pitchFamily="2" charset="0"/>
              </a:rPr>
              <a:t>RVH</a:t>
            </a:r>
          </a:p>
          <a:p>
            <a:pPr marL="623888" indent="-514350" eaLnBrk="1" hangingPunct="1">
              <a:buFont typeface="Arial" charset="0"/>
              <a:buAutoNum type="arabicPeriod"/>
            </a:pPr>
            <a:r>
              <a:rPr lang="en-US" sz="2800" b="1" dirty="0">
                <a:latin typeface="Alegreya Sans SC" panose="00000500000000000000" pitchFamily="2" charset="0"/>
              </a:rPr>
              <a:t>Overriding aorta</a:t>
            </a:r>
          </a:p>
        </p:txBody>
      </p:sp>
      <p:pic>
        <p:nvPicPr>
          <p:cNvPr id="20484" name="Picture 2"/>
          <p:cNvPicPr>
            <a:picLocks noChangeAspect="1" noChangeArrowheads="1"/>
          </p:cNvPicPr>
          <p:nvPr/>
        </p:nvPicPr>
        <p:blipFill>
          <a:blip r:embed="rId3"/>
          <a:srcRect/>
          <a:stretch>
            <a:fillRect/>
          </a:stretch>
        </p:blipFill>
        <p:spPr bwMode="auto">
          <a:xfrm>
            <a:off x="4724400" y="1219200"/>
            <a:ext cx="4419600" cy="54292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legreya Sans SC" panose="00000500000000000000" pitchFamily="2" charset="0"/>
              </a:rPr>
              <a:t>Embryology</a:t>
            </a:r>
          </a:p>
        </p:txBody>
      </p:sp>
      <p:sp>
        <p:nvSpPr>
          <p:cNvPr id="3" name="Content Placeholder 2"/>
          <p:cNvSpPr>
            <a:spLocks noGrp="1"/>
          </p:cNvSpPr>
          <p:nvPr>
            <p:ph idx="1"/>
          </p:nvPr>
        </p:nvSpPr>
        <p:spPr>
          <a:xfrm>
            <a:off x="609600" y="1600200"/>
            <a:ext cx="8229600" cy="4525963"/>
          </a:xfrm>
        </p:spPr>
        <p:txBody>
          <a:bodyPr>
            <a:normAutofit/>
          </a:bodyPr>
          <a:lstStyle/>
          <a:p>
            <a:r>
              <a:rPr lang="en-US" sz="2800" dirty="0">
                <a:latin typeface="Alegreya Sans SC" panose="00000500000000000000" pitchFamily="2" charset="0"/>
              </a:rPr>
              <a:t>Anterocephalad  malalignement  of infundibular(outlet) septum with trabecular septum(muscular)</a:t>
            </a:r>
            <a:r>
              <a:rPr lang="en-US" sz="2800" dirty="0">
                <a:latin typeface="Alegreya Sans SC" panose="00000500000000000000" pitchFamily="2" charset="0"/>
                <a:sym typeface="Wingdings" pitchFamily="2" charset="2"/>
              </a:rPr>
              <a:t> RVOT obstruction</a:t>
            </a:r>
          </a:p>
          <a:p>
            <a:r>
              <a:rPr lang="en-US" sz="2800" dirty="0">
                <a:latin typeface="Alegreya Sans SC" panose="00000500000000000000" pitchFamily="2" charset="0"/>
                <a:sym typeface="Wingdings" pitchFamily="2" charset="2"/>
              </a:rPr>
              <a:t>Arrested development of bulbar cordis PS/infundibular stenosis</a:t>
            </a:r>
          </a:p>
          <a:p>
            <a:r>
              <a:rPr lang="en-US" sz="2800" dirty="0">
                <a:latin typeface="Alegreya Sans SC" panose="00000500000000000000" pitchFamily="2" charset="0"/>
                <a:sym typeface="Wingdings" pitchFamily="2" charset="2"/>
              </a:rPr>
              <a:t>Incomplete rotation  of aortic- pulmonary septum dextraposition of aorta</a:t>
            </a:r>
          </a:p>
          <a:p>
            <a:r>
              <a:rPr lang="en-US" sz="2800" dirty="0">
                <a:latin typeface="Alegreya Sans SC" panose="00000500000000000000" pitchFamily="2" charset="0"/>
                <a:sym typeface="Wingdings" pitchFamily="2" charset="2"/>
              </a:rPr>
              <a:t>Failure of aortic-pulmonary septum to fuse with interventricular septum High VSD</a:t>
            </a:r>
            <a:endParaRPr lang="en-US" sz="2800" dirty="0">
              <a:latin typeface="Alegreya Sans SC" panose="00000500000000000000"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TotalTime>
  <Words>1351</Words>
  <Application>Microsoft Office PowerPoint</Application>
  <PresentationFormat>On-screen Show (4:3)</PresentationFormat>
  <Paragraphs>349</Paragraphs>
  <Slides>41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Alegreya Sans SC</vt:lpstr>
      <vt:lpstr>Arial</vt:lpstr>
      <vt:lpstr>Calibri</vt:lpstr>
      <vt:lpstr>Symbol</vt:lpstr>
      <vt:lpstr>Wingdings</vt:lpstr>
      <vt:lpstr>Office Theme</vt:lpstr>
      <vt:lpstr>Cyanotic congenital heart disease  BY MBBSPPT.COM</vt:lpstr>
      <vt:lpstr> CAUSES OF CENTRAL CYANAOSIS </vt:lpstr>
      <vt:lpstr> CAUSES OF CENTRAL CYANAOSIS </vt:lpstr>
      <vt:lpstr>RADIOLOGICAL FEATURES </vt:lpstr>
      <vt:lpstr>ECG</vt:lpstr>
      <vt:lpstr>Blood gases &amp; response to 100% O2 </vt:lpstr>
      <vt:lpstr>5 “T’s”</vt:lpstr>
      <vt:lpstr>Tetralogy of Fallot</vt:lpstr>
      <vt:lpstr>Embryology</vt:lpstr>
      <vt:lpstr>Associated defects</vt:lpstr>
      <vt:lpstr>TOF- hemodynamics</vt:lpstr>
      <vt:lpstr>TOF- hemodynamics</vt:lpstr>
      <vt:lpstr>Tetralogy of Fallot</vt:lpstr>
      <vt:lpstr>TOF- Clinical features</vt:lpstr>
      <vt:lpstr>TOF- Clinical features</vt:lpstr>
      <vt:lpstr>PowerPoint Presentation</vt:lpstr>
      <vt:lpstr>TOF- complication</vt:lpstr>
      <vt:lpstr>Cyanotic /anoxic/tet spells</vt:lpstr>
      <vt:lpstr>Cyanotic Spells </vt:lpstr>
      <vt:lpstr>Management  of Cyanotic Spells </vt:lpstr>
      <vt:lpstr>TOF management </vt:lpstr>
      <vt:lpstr>Indications of palliative shunt procedures</vt:lpstr>
      <vt:lpstr>Tricuspid atresia</vt:lpstr>
      <vt:lpstr>Features suggestive of TA</vt:lpstr>
      <vt:lpstr>Ebstein’s anomaly</vt:lpstr>
      <vt:lpstr>Cyanotic CHD -Increased  PBF</vt:lpstr>
      <vt:lpstr>Complete Transposition of the Great Arteries</vt:lpstr>
      <vt:lpstr>Complete Transposition of the Great Arteries</vt:lpstr>
      <vt:lpstr>Complete Transposition of the Great Arteries</vt:lpstr>
      <vt:lpstr>Complete Transposition of the Great Arteries</vt:lpstr>
      <vt:lpstr>Transposition of great vessels</vt:lpstr>
      <vt:lpstr>CXR</vt:lpstr>
      <vt:lpstr>Total Anomalous Pulmonary Venous Return</vt:lpstr>
      <vt:lpstr>Total Anomalous Pulmonary Venous Connection ( TAPVC)</vt:lpstr>
      <vt:lpstr>TOF  Vs TGA</vt:lpstr>
      <vt:lpstr>Clinical signs for unobstructed veins</vt:lpstr>
      <vt:lpstr>Clinical signs for obstructed veins</vt:lpstr>
      <vt:lpstr>Treatment</vt:lpstr>
      <vt:lpstr>Flow Chart for DD</vt:lpstr>
      <vt:lpstr>USEFUL HINTS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Cyanotic congenital heart disease</dc:title>
  <dc:creator>Dell</dc:creator>
  <cp:lastModifiedBy>Mithilesh Patel</cp:lastModifiedBy>
  <cp:revision>59</cp:revision>
  <dcterms:created xsi:type="dcterms:W3CDTF">2006-08-16T00:00:00Z</dcterms:created>
  <dcterms:modified xsi:type="dcterms:W3CDTF">2017-05-16T10:39:53Z</dcterms:modified>
</cp:coreProperties>
</file>