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307" r:id="rId5"/>
    <p:sldId id="308" r:id="rId6"/>
    <p:sldId id="309" r:id="rId7"/>
    <p:sldId id="257" r:id="rId8"/>
    <p:sldId id="261" r:id="rId9"/>
    <p:sldId id="287" r:id="rId10"/>
    <p:sldId id="304" r:id="rId11"/>
    <p:sldId id="310" r:id="rId12"/>
    <p:sldId id="288" r:id="rId13"/>
    <p:sldId id="306" r:id="rId14"/>
    <p:sldId id="280" r:id="rId15"/>
    <p:sldId id="281" r:id="rId16"/>
    <p:sldId id="289" r:id="rId17"/>
    <p:sldId id="290" r:id="rId18"/>
    <p:sldId id="264" r:id="rId19"/>
    <p:sldId id="265" r:id="rId20"/>
    <p:sldId id="266" r:id="rId21"/>
    <p:sldId id="292" r:id="rId22"/>
    <p:sldId id="293" r:id="rId23"/>
    <p:sldId id="267" r:id="rId24"/>
    <p:sldId id="294" r:id="rId25"/>
    <p:sldId id="282" r:id="rId26"/>
    <p:sldId id="295" r:id="rId27"/>
    <p:sldId id="277" r:id="rId28"/>
    <p:sldId id="283" r:id="rId29"/>
    <p:sldId id="296" r:id="rId30"/>
    <p:sldId id="305" r:id="rId31"/>
    <p:sldId id="271" r:id="rId32"/>
    <p:sldId id="273" r:id="rId33"/>
    <p:sldId id="285" r:id="rId34"/>
    <p:sldId id="272" r:id="rId35"/>
    <p:sldId id="274" r:id="rId36"/>
    <p:sldId id="275" r:id="rId37"/>
    <p:sldId id="298" r:id="rId38"/>
    <p:sldId id="299" r:id="rId39"/>
    <p:sldId id="301" r:id="rId40"/>
    <p:sldId id="311" r:id="rId41"/>
    <p:sldId id="303" r:id="rId42"/>
    <p:sldId id="302" r:id="rId43"/>
    <p:sldId id="27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0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188D71-48CE-48A8-BD34-5E3C0B75B97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18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8D71-48CE-48A8-BD34-5E3C0B75B97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2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8D71-48CE-48A8-BD34-5E3C0B75B97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1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8D71-48CE-48A8-BD34-5E3C0B75B97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3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8D71-48CE-48A8-BD34-5E3C0B75B97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6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8D71-48CE-48A8-BD34-5E3C0B75B97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7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8D71-48CE-48A8-BD34-5E3C0B75B97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8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8D71-48CE-48A8-BD34-5E3C0B75B97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4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8D71-48CE-48A8-BD34-5E3C0B75B97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9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8D71-48CE-48A8-BD34-5E3C0B75B97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3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8D71-48CE-48A8-BD34-5E3C0B75B97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02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9188D71-48CE-48A8-BD34-5E3C0B75B970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68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CERVICAL FASCIA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MBBSPPT.COM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io\Desktop\deep cervical fascia photo\clip_image00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5132430" cy="4673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io\Desktop\deep cervical fascia photo\Human_skull_lateral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799" y="685800"/>
            <a:ext cx="5556629" cy="556701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 rot="20613055">
            <a:off x="4053243" y="3785122"/>
            <a:ext cx="1143000" cy="1676400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547914">
            <a:off x="4347805" y="4095522"/>
            <a:ext cx="865363" cy="1317024"/>
          </a:xfrm>
          <a:prstGeom prst="roundRect">
            <a:avLst/>
          </a:prstGeom>
          <a:solidFill>
            <a:srgbClr val="92D050">
              <a:alpha val="4705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io\Desktop\deep cervical fascia photo\eden lange procedure2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931084" cy="4267200"/>
          </a:xfrm>
          <a:prstGeom prst="rect">
            <a:avLst/>
          </a:prstGeom>
          <a:noFill/>
        </p:spPr>
      </p:pic>
      <p:pic>
        <p:nvPicPr>
          <p:cNvPr id="3075" name="Picture 3" descr="C:\Users\Vaio\Desktop\deep cervical fascia photo\C0054962-Sternum%2C_ribs%2C_clavicle%2C_anterior_view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4133161" cy="4292600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2407920" y="3002280"/>
            <a:ext cx="929640" cy="693420"/>
          </a:xfrm>
          <a:custGeom>
            <a:avLst/>
            <a:gdLst>
              <a:gd name="connsiteX0" fmla="*/ 0 w 929640"/>
              <a:gd name="connsiteY0" fmla="*/ 685800 h 693420"/>
              <a:gd name="connsiteX1" fmla="*/ 152400 w 929640"/>
              <a:gd name="connsiteY1" fmla="*/ 640080 h 693420"/>
              <a:gd name="connsiteX2" fmla="*/ 502920 w 929640"/>
              <a:gd name="connsiteY2" fmla="*/ 365760 h 693420"/>
              <a:gd name="connsiteX3" fmla="*/ 929640 w 929640"/>
              <a:gd name="connsiteY3" fmla="*/ 0 h 693420"/>
              <a:gd name="connsiteX4" fmla="*/ 929640 w 929640"/>
              <a:gd name="connsiteY4" fmla="*/ 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" h="693420">
                <a:moveTo>
                  <a:pt x="0" y="685800"/>
                </a:moveTo>
                <a:cubicBezTo>
                  <a:pt x="34290" y="689610"/>
                  <a:pt x="68580" y="693420"/>
                  <a:pt x="152400" y="640080"/>
                </a:cubicBezTo>
                <a:cubicBezTo>
                  <a:pt x="236220" y="586740"/>
                  <a:pt x="373380" y="472440"/>
                  <a:pt x="502920" y="365760"/>
                </a:cubicBezTo>
                <a:cubicBezTo>
                  <a:pt x="632460" y="259080"/>
                  <a:pt x="929640" y="0"/>
                  <a:pt x="929640" y="0"/>
                </a:cubicBezTo>
                <a:lnTo>
                  <a:pt x="929640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68980" y="2799080"/>
            <a:ext cx="157480" cy="157480"/>
          </a:xfrm>
          <a:custGeom>
            <a:avLst/>
            <a:gdLst>
              <a:gd name="connsiteX0" fmla="*/ 68580 w 157480"/>
              <a:gd name="connsiteY0" fmla="*/ 157480 h 157480"/>
              <a:gd name="connsiteX1" fmla="*/ 144780 w 157480"/>
              <a:gd name="connsiteY1" fmla="*/ 96520 h 157480"/>
              <a:gd name="connsiteX2" fmla="*/ 144780 w 157480"/>
              <a:gd name="connsiteY2" fmla="*/ 50800 h 157480"/>
              <a:gd name="connsiteX3" fmla="*/ 68580 w 157480"/>
              <a:gd name="connsiteY3" fmla="*/ 5080 h 157480"/>
              <a:gd name="connsiteX4" fmla="*/ 7620 w 157480"/>
              <a:gd name="connsiteY4" fmla="*/ 20320 h 157480"/>
              <a:gd name="connsiteX5" fmla="*/ 22860 w 157480"/>
              <a:gd name="connsiteY5" fmla="*/ 5080 h 1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" h="157480">
                <a:moveTo>
                  <a:pt x="68580" y="157480"/>
                </a:moveTo>
                <a:cubicBezTo>
                  <a:pt x="100330" y="135890"/>
                  <a:pt x="132080" y="114300"/>
                  <a:pt x="144780" y="96520"/>
                </a:cubicBezTo>
                <a:cubicBezTo>
                  <a:pt x="157480" y="78740"/>
                  <a:pt x="157480" y="66040"/>
                  <a:pt x="144780" y="50800"/>
                </a:cubicBezTo>
                <a:cubicBezTo>
                  <a:pt x="132080" y="35560"/>
                  <a:pt x="91440" y="10160"/>
                  <a:pt x="68580" y="5080"/>
                </a:cubicBezTo>
                <a:cubicBezTo>
                  <a:pt x="45720" y="0"/>
                  <a:pt x="15240" y="20320"/>
                  <a:pt x="7620" y="20320"/>
                </a:cubicBezTo>
                <a:cubicBezTo>
                  <a:pt x="0" y="20320"/>
                  <a:pt x="11430" y="12700"/>
                  <a:pt x="22860" y="508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240280" y="2738120"/>
            <a:ext cx="1005840" cy="66040"/>
          </a:xfrm>
          <a:custGeom>
            <a:avLst/>
            <a:gdLst>
              <a:gd name="connsiteX0" fmla="*/ 1005840 w 1005840"/>
              <a:gd name="connsiteY0" fmla="*/ 20320 h 66040"/>
              <a:gd name="connsiteX1" fmla="*/ 594360 w 1005840"/>
              <a:gd name="connsiteY1" fmla="*/ 5080 h 66040"/>
              <a:gd name="connsiteX2" fmla="*/ 182880 w 1005840"/>
              <a:gd name="connsiteY2" fmla="*/ 50800 h 66040"/>
              <a:gd name="connsiteX3" fmla="*/ 0 w 1005840"/>
              <a:gd name="connsiteY3" fmla="*/ 66040 h 66040"/>
              <a:gd name="connsiteX4" fmla="*/ 0 w 1005840"/>
              <a:gd name="connsiteY4" fmla="*/ 66040 h 6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" h="66040">
                <a:moveTo>
                  <a:pt x="1005840" y="20320"/>
                </a:moveTo>
                <a:cubicBezTo>
                  <a:pt x="868680" y="10160"/>
                  <a:pt x="731520" y="0"/>
                  <a:pt x="594360" y="5080"/>
                </a:cubicBezTo>
                <a:cubicBezTo>
                  <a:pt x="457200" y="10160"/>
                  <a:pt x="281940" y="40640"/>
                  <a:pt x="182880" y="50800"/>
                </a:cubicBezTo>
                <a:cubicBezTo>
                  <a:pt x="83820" y="60960"/>
                  <a:pt x="0" y="66040"/>
                  <a:pt x="0" y="66040"/>
                </a:cubicBezTo>
                <a:lnTo>
                  <a:pt x="0" y="6604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40680" y="1846580"/>
            <a:ext cx="1498600" cy="363220"/>
          </a:xfrm>
          <a:custGeom>
            <a:avLst/>
            <a:gdLst>
              <a:gd name="connsiteX0" fmla="*/ 0 w 1498600"/>
              <a:gd name="connsiteY0" fmla="*/ 88900 h 363220"/>
              <a:gd name="connsiteX1" fmla="*/ 289560 w 1498600"/>
              <a:gd name="connsiteY1" fmla="*/ 27940 h 363220"/>
              <a:gd name="connsiteX2" fmla="*/ 533400 w 1498600"/>
              <a:gd name="connsiteY2" fmla="*/ 27940 h 363220"/>
              <a:gd name="connsiteX3" fmla="*/ 777240 w 1498600"/>
              <a:gd name="connsiteY3" fmla="*/ 195580 h 363220"/>
              <a:gd name="connsiteX4" fmla="*/ 1051560 w 1498600"/>
              <a:gd name="connsiteY4" fmla="*/ 302260 h 363220"/>
              <a:gd name="connsiteX5" fmla="*/ 1432560 w 1498600"/>
              <a:gd name="connsiteY5" fmla="*/ 271780 h 363220"/>
              <a:gd name="connsiteX6" fmla="*/ 1447800 w 1498600"/>
              <a:gd name="connsiteY6" fmla="*/ 363220 h 363220"/>
              <a:gd name="connsiteX7" fmla="*/ 1447800 w 1498600"/>
              <a:gd name="connsiteY7" fmla="*/ 363220 h 3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8600" h="363220">
                <a:moveTo>
                  <a:pt x="0" y="88900"/>
                </a:moveTo>
                <a:cubicBezTo>
                  <a:pt x="100330" y="63500"/>
                  <a:pt x="200660" y="38100"/>
                  <a:pt x="289560" y="27940"/>
                </a:cubicBezTo>
                <a:cubicBezTo>
                  <a:pt x="378460" y="17780"/>
                  <a:pt x="452120" y="0"/>
                  <a:pt x="533400" y="27940"/>
                </a:cubicBezTo>
                <a:cubicBezTo>
                  <a:pt x="614680" y="55880"/>
                  <a:pt x="690880" y="149860"/>
                  <a:pt x="777240" y="195580"/>
                </a:cubicBezTo>
                <a:cubicBezTo>
                  <a:pt x="863600" y="241300"/>
                  <a:pt x="942340" y="289560"/>
                  <a:pt x="1051560" y="302260"/>
                </a:cubicBezTo>
                <a:cubicBezTo>
                  <a:pt x="1160780" y="314960"/>
                  <a:pt x="1366520" y="261620"/>
                  <a:pt x="1432560" y="271780"/>
                </a:cubicBezTo>
                <a:cubicBezTo>
                  <a:pt x="1498600" y="281940"/>
                  <a:pt x="1447800" y="363220"/>
                  <a:pt x="1447800" y="363220"/>
                </a:cubicBezTo>
                <a:lnTo>
                  <a:pt x="1447800" y="36322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888480" y="2240280"/>
            <a:ext cx="304800" cy="35560"/>
          </a:xfrm>
          <a:custGeom>
            <a:avLst/>
            <a:gdLst>
              <a:gd name="connsiteX0" fmla="*/ 0 w 304800"/>
              <a:gd name="connsiteY0" fmla="*/ 0 h 35560"/>
              <a:gd name="connsiteX1" fmla="*/ 106680 w 304800"/>
              <a:gd name="connsiteY1" fmla="*/ 30480 h 35560"/>
              <a:gd name="connsiteX2" fmla="*/ 106680 w 304800"/>
              <a:gd name="connsiteY2" fmla="*/ 30480 h 35560"/>
              <a:gd name="connsiteX3" fmla="*/ 228600 w 304800"/>
              <a:gd name="connsiteY3" fmla="*/ 30480 h 35560"/>
              <a:gd name="connsiteX4" fmla="*/ 304800 w 304800"/>
              <a:gd name="connsiteY4" fmla="*/ 0 h 35560"/>
              <a:gd name="connsiteX5" fmla="*/ 304800 w 304800"/>
              <a:gd name="connsiteY5" fmla="*/ 0 h 3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35560">
                <a:moveTo>
                  <a:pt x="0" y="0"/>
                </a:moveTo>
                <a:lnTo>
                  <a:pt x="106680" y="30480"/>
                </a:lnTo>
                <a:lnTo>
                  <a:pt x="106680" y="30480"/>
                </a:lnTo>
                <a:cubicBezTo>
                  <a:pt x="127000" y="30480"/>
                  <a:pt x="195580" y="35560"/>
                  <a:pt x="228600" y="30480"/>
                </a:cubicBezTo>
                <a:cubicBezTo>
                  <a:pt x="261620" y="25400"/>
                  <a:pt x="304800" y="0"/>
                  <a:pt x="304800" y="0"/>
                </a:cubicBezTo>
                <a:lnTo>
                  <a:pt x="30480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178040" y="1983740"/>
            <a:ext cx="1371600" cy="226060"/>
          </a:xfrm>
          <a:custGeom>
            <a:avLst/>
            <a:gdLst>
              <a:gd name="connsiteX0" fmla="*/ 1371600 w 1371600"/>
              <a:gd name="connsiteY0" fmla="*/ 5080 h 226060"/>
              <a:gd name="connsiteX1" fmla="*/ 1173480 w 1371600"/>
              <a:gd name="connsiteY1" fmla="*/ 5080 h 226060"/>
              <a:gd name="connsiteX2" fmla="*/ 975360 w 1371600"/>
              <a:gd name="connsiteY2" fmla="*/ 5080 h 226060"/>
              <a:gd name="connsiteX3" fmla="*/ 853440 w 1371600"/>
              <a:gd name="connsiteY3" fmla="*/ 35560 h 226060"/>
              <a:gd name="connsiteX4" fmla="*/ 701040 w 1371600"/>
              <a:gd name="connsiteY4" fmla="*/ 111760 h 226060"/>
              <a:gd name="connsiteX5" fmla="*/ 563880 w 1371600"/>
              <a:gd name="connsiteY5" fmla="*/ 172720 h 226060"/>
              <a:gd name="connsiteX6" fmla="*/ 335280 w 1371600"/>
              <a:gd name="connsiteY6" fmla="*/ 157480 h 226060"/>
              <a:gd name="connsiteX7" fmla="*/ 106680 w 1371600"/>
              <a:gd name="connsiteY7" fmla="*/ 111760 h 226060"/>
              <a:gd name="connsiteX8" fmla="*/ 15240 w 1371600"/>
              <a:gd name="connsiteY8" fmla="*/ 142240 h 226060"/>
              <a:gd name="connsiteX9" fmla="*/ 15240 w 1371600"/>
              <a:gd name="connsiteY9" fmla="*/ 142240 h 226060"/>
              <a:gd name="connsiteX10" fmla="*/ 15240 w 1371600"/>
              <a:gd name="connsiteY10" fmla="*/ 218440 h 226060"/>
              <a:gd name="connsiteX11" fmla="*/ 0 w 1371600"/>
              <a:gd name="connsiteY11" fmla="*/ 187960 h 22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0" h="226060">
                <a:moveTo>
                  <a:pt x="1371600" y="5080"/>
                </a:moveTo>
                <a:lnTo>
                  <a:pt x="1173480" y="5080"/>
                </a:lnTo>
                <a:cubicBezTo>
                  <a:pt x="1107440" y="5080"/>
                  <a:pt x="1028700" y="0"/>
                  <a:pt x="975360" y="5080"/>
                </a:cubicBezTo>
                <a:cubicBezTo>
                  <a:pt x="922020" y="10160"/>
                  <a:pt x="899160" y="17780"/>
                  <a:pt x="853440" y="35560"/>
                </a:cubicBezTo>
                <a:cubicBezTo>
                  <a:pt x="807720" y="53340"/>
                  <a:pt x="749300" y="88900"/>
                  <a:pt x="701040" y="111760"/>
                </a:cubicBezTo>
                <a:cubicBezTo>
                  <a:pt x="652780" y="134620"/>
                  <a:pt x="624840" y="165100"/>
                  <a:pt x="563880" y="172720"/>
                </a:cubicBezTo>
                <a:cubicBezTo>
                  <a:pt x="502920" y="180340"/>
                  <a:pt x="411480" y="167640"/>
                  <a:pt x="335280" y="157480"/>
                </a:cubicBezTo>
                <a:cubicBezTo>
                  <a:pt x="259080" y="147320"/>
                  <a:pt x="160020" y="114300"/>
                  <a:pt x="106680" y="111760"/>
                </a:cubicBezTo>
                <a:cubicBezTo>
                  <a:pt x="53340" y="109220"/>
                  <a:pt x="15240" y="142240"/>
                  <a:pt x="15240" y="142240"/>
                </a:cubicBezTo>
                <a:lnTo>
                  <a:pt x="15240" y="142240"/>
                </a:lnTo>
                <a:cubicBezTo>
                  <a:pt x="15240" y="154940"/>
                  <a:pt x="17780" y="210820"/>
                  <a:pt x="15240" y="218440"/>
                </a:cubicBezTo>
                <a:cubicBezTo>
                  <a:pt x="12700" y="226060"/>
                  <a:pt x="6350" y="207010"/>
                  <a:pt x="0" y="18796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io\Desktop\deep cervical fascia photo\blue.flatte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0" y="152400"/>
            <a:ext cx="4406900" cy="6601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Vaio\Desktop\deep cervical fascia photo\diagram-of-the-pretracheal-fascia-layer-of-the-neck-labelle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453" y="1904999"/>
            <a:ext cx="6451910" cy="46291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Tracings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8350" y="1900754"/>
            <a:ext cx="1917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Horizontal Extent</a:t>
            </a:r>
          </a:p>
        </p:txBody>
      </p:sp>
      <p:sp>
        <p:nvSpPr>
          <p:cNvPr id="8" name="Freeform 7"/>
          <p:cNvSpPr/>
          <p:nvPr/>
        </p:nvSpPr>
        <p:spPr>
          <a:xfrm>
            <a:off x="3102528" y="5229843"/>
            <a:ext cx="1674460" cy="1180224"/>
          </a:xfrm>
          <a:custGeom>
            <a:avLst/>
            <a:gdLst>
              <a:gd name="connsiteX0" fmla="*/ 1935480 w 1935480"/>
              <a:gd name="connsiteY0" fmla="*/ 1303020 h 1343660"/>
              <a:gd name="connsiteX1" fmla="*/ 1630680 w 1935480"/>
              <a:gd name="connsiteY1" fmla="*/ 1333500 h 1343660"/>
              <a:gd name="connsiteX2" fmla="*/ 1386840 w 1935480"/>
              <a:gd name="connsiteY2" fmla="*/ 1333500 h 1343660"/>
              <a:gd name="connsiteX3" fmla="*/ 1082040 w 1935480"/>
              <a:gd name="connsiteY3" fmla="*/ 1272540 h 1343660"/>
              <a:gd name="connsiteX4" fmla="*/ 1112520 w 1935480"/>
              <a:gd name="connsiteY4" fmla="*/ 1272540 h 1343660"/>
              <a:gd name="connsiteX5" fmla="*/ 944880 w 1935480"/>
              <a:gd name="connsiteY5" fmla="*/ 1211580 h 1343660"/>
              <a:gd name="connsiteX6" fmla="*/ 716280 w 1935480"/>
              <a:gd name="connsiteY6" fmla="*/ 1059180 h 1343660"/>
              <a:gd name="connsiteX7" fmla="*/ 533400 w 1935480"/>
              <a:gd name="connsiteY7" fmla="*/ 861060 h 1343660"/>
              <a:gd name="connsiteX8" fmla="*/ 426720 w 1935480"/>
              <a:gd name="connsiteY8" fmla="*/ 754380 h 1343660"/>
              <a:gd name="connsiteX9" fmla="*/ 289560 w 1935480"/>
              <a:gd name="connsiteY9" fmla="*/ 586740 h 1343660"/>
              <a:gd name="connsiteX10" fmla="*/ 198120 w 1935480"/>
              <a:gd name="connsiteY10" fmla="*/ 419100 h 1343660"/>
              <a:gd name="connsiteX11" fmla="*/ 76200 w 1935480"/>
              <a:gd name="connsiteY11" fmla="*/ 236220 h 1343660"/>
              <a:gd name="connsiteX12" fmla="*/ 15240 w 1935480"/>
              <a:gd name="connsiteY12" fmla="*/ 38100 h 1343660"/>
              <a:gd name="connsiteX13" fmla="*/ 0 w 1935480"/>
              <a:gd name="connsiteY13" fmla="*/ 7620 h 1343660"/>
              <a:gd name="connsiteX14" fmla="*/ 0 w 1935480"/>
              <a:gd name="connsiteY14" fmla="*/ 7620 h 134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5480" h="1343660">
                <a:moveTo>
                  <a:pt x="1935480" y="1303020"/>
                </a:moveTo>
                <a:cubicBezTo>
                  <a:pt x="1828800" y="1315720"/>
                  <a:pt x="1722120" y="1328420"/>
                  <a:pt x="1630680" y="1333500"/>
                </a:cubicBezTo>
                <a:cubicBezTo>
                  <a:pt x="1539240" y="1338580"/>
                  <a:pt x="1478280" y="1343660"/>
                  <a:pt x="1386840" y="1333500"/>
                </a:cubicBezTo>
                <a:cubicBezTo>
                  <a:pt x="1295400" y="1323340"/>
                  <a:pt x="1127760" y="1282700"/>
                  <a:pt x="1082040" y="1272540"/>
                </a:cubicBezTo>
                <a:cubicBezTo>
                  <a:pt x="1036320" y="1262380"/>
                  <a:pt x="1135380" y="1282700"/>
                  <a:pt x="1112520" y="1272540"/>
                </a:cubicBezTo>
                <a:cubicBezTo>
                  <a:pt x="1089660" y="1262380"/>
                  <a:pt x="1010920" y="1247140"/>
                  <a:pt x="944880" y="1211580"/>
                </a:cubicBezTo>
                <a:cubicBezTo>
                  <a:pt x="878840" y="1176020"/>
                  <a:pt x="784860" y="1117600"/>
                  <a:pt x="716280" y="1059180"/>
                </a:cubicBezTo>
                <a:cubicBezTo>
                  <a:pt x="647700" y="1000760"/>
                  <a:pt x="581660" y="911860"/>
                  <a:pt x="533400" y="861060"/>
                </a:cubicBezTo>
                <a:cubicBezTo>
                  <a:pt x="485140" y="810260"/>
                  <a:pt x="467360" y="800100"/>
                  <a:pt x="426720" y="754380"/>
                </a:cubicBezTo>
                <a:cubicBezTo>
                  <a:pt x="386080" y="708660"/>
                  <a:pt x="327660" y="642620"/>
                  <a:pt x="289560" y="586740"/>
                </a:cubicBezTo>
                <a:cubicBezTo>
                  <a:pt x="251460" y="530860"/>
                  <a:pt x="233680" y="477520"/>
                  <a:pt x="198120" y="419100"/>
                </a:cubicBezTo>
                <a:cubicBezTo>
                  <a:pt x="162560" y="360680"/>
                  <a:pt x="106680" y="299720"/>
                  <a:pt x="76200" y="236220"/>
                </a:cubicBezTo>
                <a:cubicBezTo>
                  <a:pt x="45720" y="172720"/>
                  <a:pt x="27940" y="76200"/>
                  <a:pt x="15240" y="38100"/>
                </a:cubicBezTo>
                <a:cubicBezTo>
                  <a:pt x="2540" y="0"/>
                  <a:pt x="0" y="7620"/>
                  <a:pt x="0" y="7620"/>
                </a:cubicBezTo>
                <a:lnTo>
                  <a:pt x="0" y="762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7752" y="6343136"/>
            <a:ext cx="131847" cy="13386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35521" y="4131203"/>
            <a:ext cx="167007" cy="1111062"/>
          </a:xfrm>
          <a:custGeom>
            <a:avLst/>
            <a:gdLst>
              <a:gd name="connsiteX0" fmla="*/ 193040 w 193040"/>
              <a:gd name="connsiteY0" fmla="*/ 1264920 h 1264920"/>
              <a:gd name="connsiteX1" fmla="*/ 132080 w 193040"/>
              <a:gd name="connsiteY1" fmla="*/ 1005840 h 1264920"/>
              <a:gd name="connsiteX2" fmla="*/ 71120 w 193040"/>
              <a:gd name="connsiteY2" fmla="*/ 762000 h 1264920"/>
              <a:gd name="connsiteX3" fmla="*/ 10160 w 193040"/>
              <a:gd name="connsiteY3" fmla="*/ 579120 h 1264920"/>
              <a:gd name="connsiteX4" fmla="*/ 10160 w 193040"/>
              <a:gd name="connsiteY4" fmla="*/ 365760 h 1264920"/>
              <a:gd name="connsiteX5" fmla="*/ 10160 w 193040"/>
              <a:gd name="connsiteY5" fmla="*/ 60960 h 1264920"/>
              <a:gd name="connsiteX6" fmla="*/ 10160 w 193040"/>
              <a:gd name="connsiteY6" fmla="*/ 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040" h="1264920">
                <a:moveTo>
                  <a:pt x="193040" y="1264920"/>
                </a:moveTo>
                <a:cubicBezTo>
                  <a:pt x="172720" y="1177290"/>
                  <a:pt x="152400" y="1089660"/>
                  <a:pt x="132080" y="1005840"/>
                </a:cubicBezTo>
                <a:cubicBezTo>
                  <a:pt x="111760" y="922020"/>
                  <a:pt x="91440" y="833120"/>
                  <a:pt x="71120" y="762000"/>
                </a:cubicBezTo>
                <a:cubicBezTo>
                  <a:pt x="50800" y="690880"/>
                  <a:pt x="20320" y="645160"/>
                  <a:pt x="10160" y="579120"/>
                </a:cubicBezTo>
                <a:cubicBezTo>
                  <a:pt x="0" y="513080"/>
                  <a:pt x="10160" y="365760"/>
                  <a:pt x="10160" y="365760"/>
                </a:cubicBezTo>
                <a:lnTo>
                  <a:pt x="10160" y="60960"/>
                </a:lnTo>
                <a:lnTo>
                  <a:pt x="10160" y="0"/>
                </a:lnTo>
              </a:path>
            </a:pathLst>
          </a:cu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43769" y="5189344"/>
            <a:ext cx="1648091" cy="1164607"/>
          </a:xfrm>
          <a:custGeom>
            <a:avLst/>
            <a:gdLst>
              <a:gd name="connsiteX0" fmla="*/ 1905000 w 1905000"/>
              <a:gd name="connsiteY0" fmla="*/ 1325880 h 1325880"/>
              <a:gd name="connsiteX1" fmla="*/ 1798320 w 1905000"/>
              <a:gd name="connsiteY1" fmla="*/ 1249680 h 1325880"/>
              <a:gd name="connsiteX2" fmla="*/ 1539240 w 1905000"/>
              <a:gd name="connsiteY2" fmla="*/ 1203960 h 1325880"/>
              <a:gd name="connsiteX3" fmla="*/ 1249680 w 1905000"/>
              <a:gd name="connsiteY3" fmla="*/ 1097280 h 1325880"/>
              <a:gd name="connsiteX4" fmla="*/ 990600 w 1905000"/>
              <a:gd name="connsiteY4" fmla="*/ 929640 h 1325880"/>
              <a:gd name="connsiteX5" fmla="*/ 731520 w 1905000"/>
              <a:gd name="connsiteY5" fmla="*/ 670560 h 1325880"/>
              <a:gd name="connsiteX6" fmla="*/ 472440 w 1905000"/>
              <a:gd name="connsiteY6" fmla="*/ 350520 h 1325880"/>
              <a:gd name="connsiteX7" fmla="*/ 335280 w 1905000"/>
              <a:gd name="connsiteY7" fmla="*/ 289560 h 1325880"/>
              <a:gd name="connsiteX8" fmla="*/ 335280 w 1905000"/>
              <a:gd name="connsiteY8" fmla="*/ 289560 h 1325880"/>
              <a:gd name="connsiteX9" fmla="*/ 152400 w 1905000"/>
              <a:gd name="connsiteY9" fmla="*/ 152400 h 1325880"/>
              <a:gd name="connsiteX10" fmla="*/ 0 w 1905000"/>
              <a:gd name="connsiteY10" fmla="*/ 0 h 1325880"/>
              <a:gd name="connsiteX11" fmla="*/ 0 w 1905000"/>
              <a:gd name="connsiteY11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000" h="1325880">
                <a:moveTo>
                  <a:pt x="1905000" y="1325880"/>
                </a:moveTo>
                <a:cubicBezTo>
                  <a:pt x="1882140" y="1297940"/>
                  <a:pt x="1859280" y="1270000"/>
                  <a:pt x="1798320" y="1249680"/>
                </a:cubicBezTo>
                <a:cubicBezTo>
                  <a:pt x="1737360" y="1229360"/>
                  <a:pt x="1630680" y="1229360"/>
                  <a:pt x="1539240" y="1203960"/>
                </a:cubicBezTo>
                <a:cubicBezTo>
                  <a:pt x="1447800" y="1178560"/>
                  <a:pt x="1341120" y="1143000"/>
                  <a:pt x="1249680" y="1097280"/>
                </a:cubicBezTo>
                <a:cubicBezTo>
                  <a:pt x="1158240" y="1051560"/>
                  <a:pt x="1076960" y="1000760"/>
                  <a:pt x="990600" y="929640"/>
                </a:cubicBezTo>
                <a:cubicBezTo>
                  <a:pt x="904240" y="858520"/>
                  <a:pt x="817880" y="767080"/>
                  <a:pt x="731520" y="670560"/>
                </a:cubicBezTo>
                <a:cubicBezTo>
                  <a:pt x="645160" y="574040"/>
                  <a:pt x="538480" y="414020"/>
                  <a:pt x="472440" y="350520"/>
                </a:cubicBezTo>
                <a:cubicBezTo>
                  <a:pt x="406400" y="287020"/>
                  <a:pt x="335280" y="289560"/>
                  <a:pt x="335280" y="289560"/>
                </a:cubicBezTo>
                <a:lnTo>
                  <a:pt x="335280" y="289560"/>
                </a:lnTo>
                <a:cubicBezTo>
                  <a:pt x="304800" y="266700"/>
                  <a:pt x="208280" y="200660"/>
                  <a:pt x="152400" y="152400"/>
                </a:cubicBezTo>
                <a:cubicBezTo>
                  <a:pt x="96520" y="10414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925072" y="2613808"/>
            <a:ext cx="1160256" cy="1526036"/>
          </a:xfrm>
          <a:custGeom>
            <a:avLst/>
            <a:gdLst>
              <a:gd name="connsiteX0" fmla="*/ 0 w 1341120"/>
              <a:gd name="connsiteY0" fmla="*/ 1737360 h 1737360"/>
              <a:gd name="connsiteX1" fmla="*/ 76200 w 1341120"/>
              <a:gd name="connsiteY1" fmla="*/ 1417320 h 1737360"/>
              <a:gd name="connsiteX2" fmla="*/ 228600 w 1341120"/>
              <a:gd name="connsiteY2" fmla="*/ 990600 h 1737360"/>
              <a:gd name="connsiteX3" fmla="*/ 228600 w 1341120"/>
              <a:gd name="connsiteY3" fmla="*/ 990600 h 1737360"/>
              <a:gd name="connsiteX4" fmla="*/ 396240 w 1341120"/>
              <a:gd name="connsiteY4" fmla="*/ 777240 h 1737360"/>
              <a:gd name="connsiteX5" fmla="*/ 563880 w 1341120"/>
              <a:gd name="connsiteY5" fmla="*/ 594360 h 1737360"/>
              <a:gd name="connsiteX6" fmla="*/ 868680 w 1341120"/>
              <a:gd name="connsiteY6" fmla="*/ 350520 h 1737360"/>
              <a:gd name="connsiteX7" fmla="*/ 1158240 w 1341120"/>
              <a:gd name="connsiteY7" fmla="*/ 152400 h 1737360"/>
              <a:gd name="connsiteX8" fmla="*/ 1341120 w 1341120"/>
              <a:gd name="connsiteY8" fmla="*/ 0 h 1737360"/>
              <a:gd name="connsiteX9" fmla="*/ 1341120 w 1341120"/>
              <a:gd name="connsiteY9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" h="1737360">
                <a:moveTo>
                  <a:pt x="0" y="1737360"/>
                </a:moveTo>
                <a:cubicBezTo>
                  <a:pt x="19050" y="1639570"/>
                  <a:pt x="38100" y="1541780"/>
                  <a:pt x="76200" y="1417320"/>
                </a:cubicBezTo>
                <a:cubicBezTo>
                  <a:pt x="114300" y="1292860"/>
                  <a:pt x="228600" y="990600"/>
                  <a:pt x="228600" y="990600"/>
                </a:cubicBezTo>
                <a:lnTo>
                  <a:pt x="228600" y="990600"/>
                </a:lnTo>
                <a:cubicBezTo>
                  <a:pt x="256540" y="955040"/>
                  <a:pt x="340360" y="843280"/>
                  <a:pt x="396240" y="777240"/>
                </a:cubicBezTo>
                <a:cubicBezTo>
                  <a:pt x="452120" y="711200"/>
                  <a:pt x="485140" y="665480"/>
                  <a:pt x="563880" y="594360"/>
                </a:cubicBezTo>
                <a:cubicBezTo>
                  <a:pt x="642620" y="523240"/>
                  <a:pt x="769620" y="424180"/>
                  <a:pt x="868680" y="350520"/>
                </a:cubicBezTo>
                <a:cubicBezTo>
                  <a:pt x="967740" y="276860"/>
                  <a:pt x="1079500" y="210820"/>
                  <a:pt x="1158240" y="152400"/>
                </a:cubicBezTo>
                <a:cubicBezTo>
                  <a:pt x="1236980" y="93980"/>
                  <a:pt x="1341120" y="0"/>
                  <a:pt x="1341120" y="0"/>
                </a:cubicBezTo>
                <a:lnTo>
                  <a:pt x="1341120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67280" y="2602652"/>
            <a:ext cx="1160256" cy="1537192"/>
          </a:xfrm>
          <a:custGeom>
            <a:avLst/>
            <a:gdLst>
              <a:gd name="connsiteX0" fmla="*/ 0 w 1341120"/>
              <a:gd name="connsiteY0" fmla="*/ 1750060 h 1750060"/>
              <a:gd name="connsiteX1" fmla="*/ 243840 w 1341120"/>
              <a:gd name="connsiteY1" fmla="*/ 1567180 h 1750060"/>
              <a:gd name="connsiteX2" fmla="*/ 594360 w 1341120"/>
              <a:gd name="connsiteY2" fmla="*/ 1292860 h 1750060"/>
              <a:gd name="connsiteX3" fmla="*/ 807720 w 1341120"/>
              <a:gd name="connsiteY3" fmla="*/ 972820 h 1750060"/>
              <a:gd name="connsiteX4" fmla="*/ 807720 w 1341120"/>
              <a:gd name="connsiteY4" fmla="*/ 972820 h 1750060"/>
              <a:gd name="connsiteX5" fmla="*/ 1036320 w 1341120"/>
              <a:gd name="connsiteY5" fmla="*/ 530860 h 1750060"/>
              <a:gd name="connsiteX6" fmla="*/ 1036320 w 1341120"/>
              <a:gd name="connsiteY6" fmla="*/ 530860 h 1750060"/>
              <a:gd name="connsiteX7" fmla="*/ 1249680 w 1341120"/>
              <a:gd name="connsiteY7" fmla="*/ 271780 h 1750060"/>
              <a:gd name="connsiteX8" fmla="*/ 1325880 w 1341120"/>
              <a:gd name="connsiteY8" fmla="*/ 43180 h 1750060"/>
              <a:gd name="connsiteX9" fmla="*/ 1341120 w 1341120"/>
              <a:gd name="connsiteY9" fmla="*/ 12700 h 175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" h="1750060">
                <a:moveTo>
                  <a:pt x="0" y="1750060"/>
                </a:moveTo>
                <a:cubicBezTo>
                  <a:pt x="72390" y="1696720"/>
                  <a:pt x="144780" y="1643380"/>
                  <a:pt x="243840" y="1567180"/>
                </a:cubicBezTo>
                <a:cubicBezTo>
                  <a:pt x="342900" y="1490980"/>
                  <a:pt x="500380" y="1391920"/>
                  <a:pt x="594360" y="1292860"/>
                </a:cubicBezTo>
                <a:cubicBezTo>
                  <a:pt x="688340" y="1193800"/>
                  <a:pt x="807720" y="972820"/>
                  <a:pt x="807720" y="972820"/>
                </a:cubicBezTo>
                <a:lnTo>
                  <a:pt x="807720" y="972820"/>
                </a:lnTo>
                <a:lnTo>
                  <a:pt x="1036320" y="530860"/>
                </a:lnTo>
                <a:lnTo>
                  <a:pt x="1036320" y="530860"/>
                </a:lnTo>
                <a:cubicBezTo>
                  <a:pt x="1071880" y="487680"/>
                  <a:pt x="1201420" y="353060"/>
                  <a:pt x="1249680" y="271780"/>
                </a:cubicBezTo>
                <a:cubicBezTo>
                  <a:pt x="1297940" y="190500"/>
                  <a:pt x="1310640" y="86360"/>
                  <a:pt x="1325880" y="43180"/>
                </a:cubicBezTo>
                <a:cubicBezTo>
                  <a:pt x="1341120" y="0"/>
                  <a:pt x="1341120" y="6350"/>
                  <a:pt x="1341120" y="1270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112052" y="2308154"/>
            <a:ext cx="698790" cy="294498"/>
          </a:xfrm>
          <a:custGeom>
            <a:avLst/>
            <a:gdLst>
              <a:gd name="connsiteX0" fmla="*/ 0 w 807720"/>
              <a:gd name="connsiteY0" fmla="*/ 335280 h 335280"/>
              <a:gd name="connsiteX1" fmla="*/ 274320 w 807720"/>
              <a:gd name="connsiteY1" fmla="*/ 213360 h 335280"/>
              <a:gd name="connsiteX2" fmla="*/ 518160 w 807720"/>
              <a:gd name="connsiteY2" fmla="*/ 106680 h 335280"/>
              <a:gd name="connsiteX3" fmla="*/ 655320 w 807720"/>
              <a:gd name="connsiteY3" fmla="*/ 45720 h 335280"/>
              <a:gd name="connsiteX4" fmla="*/ 807720 w 807720"/>
              <a:gd name="connsiteY4" fmla="*/ 0 h 335280"/>
              <a:gd name="connsiteX5" fmla="*/ 807720 w 807720"/>
              <a:gd name="connsiteY5" fmla="*/ 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720" h="335280">
                <a:moveTo>
                  <a:pt x="0" y="335280"/>
                </a:moveTo>
                <a:lnTo>
                  <a:pt x="274320" y="213360"/>
                </a:lnTo>
                <a:lnTo>
                  <a:pt x="518160" y="106680"/>
                </a:lnTo>
                <a:cubicBezTo>
                  <a:pt x="581660" y="78740"/>
                  <a:pt x="607060" y="63500"/>
                  <a:pt x="655320" y="45720"/>
                </a:cubicBezTo>
                <a:cubicBezTo>
                  <a:pt x="703580" y="27940"/>
                  <a:pt x="807720" y="0"/>
                  <a:pt x="807720" y="0"/>
                </a:cubicBezTo>
                <a:lnTo>
                  <a:pt x="807720" y="0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882302" y="2241725"/>
            <a:ext cx="1898600" cy="4172058"/>
          </a:xfrm>
          <a:custGeom>
            <a:avLst/>
            <a:gdLst>
              <a:gd name="connsiteX0" fmla="*/ 0 w 2194560"/>
              <a:gd name="connsiteY0" fmla="*/ 0 h 4749800"/>
              <a:gd name="connsiteX1" fmla="*/ 502920 w 2194560"/>
              <a:gd name="connsiteY1" fmla="*/ 198120 h 4749800"/>
              <a:gd name="connsiteX2" fmla="*/ 853440 w 2194560"/>
              <a:gd name="connsiteY2" fmla="*/ 381000 h 4749800"/>
              <a:gd name="connsiteX3" fmla="*/ 1173480 w 2194560"/>
              <a:gd name="connsiteY3" fmla="*/ 579120 h 4749800"/>
              <a:gd name="connsiteX4" fmla="*/ 1508760 w 2194560"/>
              <a:gd name="connsiteY4" fmla="*/ 838200 h 4749800"/>
              <a:gd name="connsiteX5" fmla="*/ 1798320 w 2194560"/>
              <a:gd name="connsiteY5" fmla="*/ 1158240 h 4749800"/>
              <a:gd name="connsiteX6" fmla="*/ 1965960 w 2194560"/>
              <a:gd name="connsiteY6" fmla="*/ 1417320 h 4749800"/>
              <a:gd name="connsiteX7" fmla="*/ 2133600 w 2194560"/>
              <a:gd name="connsiteY7" fmla="*/ 1950720 h 4749800"/>
              <a:gd name="connsiteX8" fmla="*/ 2194560 w 2194560"/>
              <a:gd name="connsiteY8" fmla="*/ 2346960 h 4749800"/>
              <a:gd name="connsiteX9" fmla="*/ 2133600 w 2194560"/>
              <a:gd name="connsiteY9" fmla="*/ 2910840 h 4749800"/>
              <a:gd name="connsiteX10" fmla="*/ 1874520 w 2194560"/>
              <a:gd name="connsiteY10" fmla="*/ 3657600 h 4749800"/>
              <a:gd name="connsiteX11" fmla="*/ 1524000 w 2194560"/>
              <a:gd name="connsiteY11" fmla="*/ 4160520 h 4749800"/>
              <a:gd name="connsiteX12" fmla="*/ 1188720 w 2194560"/>
              <a:gd name="connsiteY12" fmla="*/ 4480560 h 4749800"/>
              <a:gd name="connsiteX13" fmla="*/ 822960 w 2194560"/>
              <a:gd name="connsiteY13" fmla="*/ 4709160 h 4749800"/>
              <a:gd name="connsiteX14" fmla="*/ 320040 w 2194560"/>
              <a:gd name="connsiteY14" fmla="*/ 4724400 h 4749800"/>
              <a:gd name="connsiteX15" fmla="*/ 76200 w 2194560"/>
              <a:gd name="connsiteY15" fmla="*/ 4678680 h 4749800"/>
              <a:gd name="connsiteX16" fmla="*/ 30480 w 2194560"/>
              <a:gd name="connsiteY16" fmla="*/ 4678680 h 4749800"/>
              <a:gd name="connsiteX17" fmla="*/ 30480 w 2194560"/>
              <a:gd name="connsiteY17" fmla="*/ 4678680 h 474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94560" h="4749800">
                <a:moveTo>
                  <a:pt x="0" y="0"/>
                </a:moveTo>
                <a:cubicBezTo>
                  <a:pt x="180340" y="67310"/>
                  <a:pt x="360680" y="134620"/>
                  <a:pt x="502920" y="198120"/>
                </a:cubicBezTo>
                <a:cubicBezTo>
                  <a:pt x="645160" y="261620"/>
                  <a:pt x="741680" y="317500"/>
                  <a:pt x="853440" y="381000"/>
                </a:cubicBezTo>
                <a:cubicBezTo>
                  <a:pt x="965200" y="444500"/>
                  <a:pt x="1064260" y="502920"/>
                  <a:pt x="1173480" y="579120"/>
                </a:cubicBezTo>
                <a:cubicBezTo>
                  <a:pt x="1282700" y="655320"/>
                  <a:pt x="1404620" y="741680"/>
                  <a:pt x="1508760" y="838200"/>
                </a:cubicBezTo>
                <a:cubicBezTo>
                  <a:pt x="1612900" y="934720"/>
                  <a:pt x="1722120" y="1061720"/>
                  <a:pt x="1798320" y="1158240"/>
                </a:cubicBezTo>
                <a:cubicBezTo>
                  <a:pt x="1874520" y="1254760"/>
                  <a:pt x="1910080" y="1285240"/>
                  <a:pt x="1965960" y="1417320"/>
                </a:cubicBezTo>
                <a:cubicBezTo>
                  <a:pt x="2021840" y="1549400"/>
                  <a:pt x="2095500" y="1795780"/>
                  <a:pt x="2133600" y="1950720"/>
                </a:cubicBezTo>
                <a:cubicBezTo>
                  <a:pt x="2171700" y="2105660"/>
                  <a:pt x="2194560" y="2186940"/>
                  <a:pt x="2194560" y="2346960"/>
                </a:cubicBezTo>
                <a:cubicBezTo>
                  <a:pt x="2194560" y="2506980"/>
                  <a:pt x="2186940" y="2692400"/>
                  <a:pt x="2133600" y="2910840"/>
                </a:cubicBezTo>
                <a:cubicBezTo>
                  <a:pt x="2080260" y="3129280"/>
                  <a:pt x="1976120" y="3449320"/>
                  <a:pt x="1874520" y="3657600"/>
                </a:cubicBezTo>
                <a:cubicBezTo>
                  <a:pt x="1772920" y="3865880"/>
                  <a:pt x="1638300" y="4023360"/>
                  <a:pt x="1524000" y="4160520"/>
                </a:cubicBezTo>
                <a:cubicBezTo>
                  <a:pt x="1409700" y="4297680"/>
                  <a:pt x="1305560" y="4389120"/>
                  <a:pt x="1188720" y="4480560"/>
                </a:cubicBezTo>
                <a:cubicBezTo>
                  <a:pt x="1071880" y="4572000"/>
                  <a:pt x="967740" y="4668520"/>
                  <a:pt x="822960" y="4709160"/>
                </a:cubicBezTo>
                <a:cubicBezTo>
                  <a:pt x="678180" y="4749800"/>
                  <a:pt x="444500" y="4729480"/>
                  <a:pt x="320040" y="4724400"/>
                </a:cubicBezTo>
                <a:cubicBezTo>
                  <a:pt x="195580" y="4719320"/>
                  <a:pt x="124460" y="4686300"/>
                  <a:pt x="76200" y="4678680"/>
                </a:cubicBezTo>
                <a:cubicBezTo>
                  <a:pt x="27940" y="4671060"/>
                  <a:pt x="30480" y="4678680"/>
                  <a:pt x="30480" y="4678680"/>
                </a:cubicBezTo>
                <a:lnTo>
                  <a:pt x="30480" y="4678680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562600" y="2667353"/>
            <a:ext cx="1133886" cy="1472491"/>
          </a:xfrm>
          <a:custGeom>
            <a:avLst/>
            <a:gdLst>
              <a:gd name="connsiteX0" fmla="*/ 0 w 1310640"/>
              <a:gd name="connsiteY0" fmla="*/ 0 h 1676400"/>
              <a:gd name="connsiteX1" fmla="*/ 152400 w 1310640"/>
              <a:gd name="connsiteY1" fmla="*/ 365760 h 1676400"/>
              <a:gd name="connsiteX2" fmla="*/ 304800 w 1310640"/>
              <a:gd name="connsiteY2" fmla="*/ 548640 h 1676400"/>
              <a:gd name="connsiteX3" fmla="*/ 487680 w 1310640"/>
              <a:gd name="connsiteY3" fmla="*/ 883920 h 1676400"/>
              <a:gd name="connsiteX4" fmla="*/ 624840 w 1310640"/>
              <a:gd name="connsiteY4" fmla="*/ 1127760 h 1676400"/>
              <a:gd name="connsiteX5" fmla="*/ 868680 w 1310640"/>
              <a:gd name="connsiteY5" fmla="*/ 1417320 h 1676400"/>
              <a:gd name="connsiteX6" fmla="*/ 1082040 w 1310640"/>
              <a:gd name="connsiteY6" fmla="*/ 1554480 h 1676400"/>
              <a:gd name="connsiteX7" fmla="*/ 1310640 w 1310640"/>
              <a:gd name="connsiteY7" fmla="*/ 1676400 h 1676400"/>
              <a:gd name="connsiteX8" fmla="*/ 1310640 w 1310640"/>
              <a:gd name="connsiteY8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0640" h="1676400">
                <a:moveTo>
                  <a:pt x="0" y="0"/>
                </a:moveTo>
                <a:cubicBezTo>
                  <a:pt x="50800" y="137160"/>
                  <a:pt x="101600" y="274320"/>
                  <a:pt x="152400" y="365760"/>
                </a:cubicBezTo>
                <a:cubicBezTo>
                  <a:pt x="203200" y="457200"/>
                  <a:pt x="248920" y="462280"/>
                  <a:pt x="304800" y="548640"/>
                </a:cubicBezTo>
                <a:cubicBezTo>
                  <a:pt x="360680" y="635000"/>
                  <a:pt x="434340" y="787400"/>
                  <a:pt x="487680" y="883920"/>
                </a:cubicBezTo>
                <a:cubicBezTo>
                  <a:pt x="541020" y="980440"/>
                  <a:pt x="561340" y="1038860"/>
                  <a:pt x="624840" y="1127760"/>
                </a:cubicBezTo>
                <a:cubicBezTo>
                  <a:pt x="688340" y="1216660"/>
                  <a:pt x="792480" y="1346200"/>
                  <a:pt x="868680" y="1417320"/>
                </a:cubicBezTo>
                <a:cubicBezTo>
                  <a:pt x="944880" y="1488440"/>
                  <a:pt x="1008380" y="1511300"/>
                  <a:pt x="1082040" y="1554480"/>
                </a:cubicBezTo>
                <a:cubicBezTo>
                  <a:pt x="1155700" y="1597660"/>
                  <a:pt x="1310640" y="1676400"/>
                  <a:pt x="1310640" y="1676400"/>
                </a:cubicBezTo>
                <a:lnTo>
                  <a:pt x="1310640" y="1676400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875710" y="5185361"/>
            <a:ext cx="1681052" cy="1137834"/>
          </a:xfrm>
          <a:custGeom>
            <a:avLst/>
            <a:gdLst>
              <a:gd name="connsiteX0" fmla="*/ 1943100 w 1943100"/>
              <a:gd name="connsiteY0" fmla="*/ 0 h 1295400"/>
              <a:gd name="connsiteX1" fmla="*/ 1638300 w 1943100"/>
              <a:gd name="connsiteY1" fmla="*/ 274320 h 1295400"/>
              <a:gd name="connsiteX2" fmla="*/ 1638300 w 1943100"/>
              <a:gd name="connsiteY2" fmla="*/ 274320 h 1295400"/>
              <a:gd name="connsiteX3" fmla="*/ 1409700 w 1943100"/>
              <a:gd name="connsiteY3" fmla="*/ 381000 h 1295400"/>
              <a:gd name="connsiteX4" fmla="*/ 1196340 w 1943100"/>
              <a:gd name="connsiteY4" fmla="*/ 670560 h 1295400"/>
              <a:gd name="connsiteX5" fmla="*/ 1196340 w 1943100"/>
              <a:gd name="connsiteY5" fmla="*/ 670560 h 1295400"/>
              <a:gd name="connsiteX6" fmla="*/ 952500 w 1943100"/>
              <a:gd name="connsiteY6" fmla="*/ 944880 h 1295400"/>
              <a:gd name="connsiteX7" fmla="*/ 601980 w 1943100"/>
              <a:gd name="connsiteY7" fmla="*/ 1143000 h 1295400"/>
              <a:gd name="connsiteX8" fmla="*/ 99060 w 1943100"/>
              <a:gd name="connsiteY8" fmla="*/ 1249680 h 1295400"/>
              <a:gd name="connsiteX9" fmla="*/ 7620 w 1943100"/>
              <a:gd name="connsiteY9" fmla="*/ 1295400 h 1295400"/>
              <a:gd name="connsiteX10" fmla="*/ 7620 w 1943100"/>
              <a:gd name="connsiteY10" fmla="*/ 1295400 h 1295400"/>
              <a:gd name="connsiteX11" fmla="*/ 7620 w 1943100"/>
              <a:gd name="connsiteY11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3100" h="1295400">
                <a:moveTo>
                  <a:pt x="1943100" y="0"/>
                </a:moveTo>
                <a:lnTo>
                  <a:pt x="1638300" y="274320"/>
                </a:lnTo>
                <a:lnTo>
                  <a:pt x="1638300" y="274320"/>
                </a:lnTo>
                <a:cubicBezTo>
                  <a:pt x="1600200" y="292100"/>
                  <a:pt x="1483360" y="314960"/>
                  <a:pt x="1409700" y="381000"/>
                </a:cubicBezTo>
                <a:cubicBezTo>
                  <a:pt x="1336040" y="447040"/>
                  <a:pt x="1196340" y="670560"/>
                  <a:pt x="1196340" y="670560"/>
                </a:cubicBezTo>
                <a:lnTo>
                  <a:pt x="1196340" y="670560"/>
                </a:lnTo>
                <a:cubicBezTo>
                  <a:pt x="1155700" y="716280"/>
                  <a:pt x="1051560" y="866140"/>
                  <a:pt x="952500" y="944880"/>
                </a:cubicBezTo>
                <a:cubicBezTo>
                  <a:pt x="853440" y="1023620"/>
                  <a:pt x="744220" y="1092200"/>
                  <a:pt x="601980" y="1143000"/>
                </a:cubicBezTo>
                <a:cubicBezTo>
                  <a:pt x="459740" y="1193800"/>
                  <a:pt x="198120" y="1224280"/>
                  <a:pt x="99060" y="1249680"/>
                </a:cubicBezTo>
                <a:cubicBezTo>
                  <a:pt x="0" y="1275080"/>
                  <a:pt x="7620" y="1295400"/>
                  <a:pt x="7620" y="1295400"/>
                </a:cubicBezTo>
                <a:lnTo>
                  <a:pt x="7620" y="1295400"/>
                </a:lnTo>
                <a:lnTo>
                  <a:pt x="7620" y="1295400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Vertical extent</a:t>
            </a:r>
          </a:p>
        </p:txBody>
      </p:sp>
      <p:pic>
        <p:nvPicPr>
          <p:cNvPr id="5122" name="Picture 2" descr="C:\Users\Vaio\Desktop\deep cervical fascia photo\ckTH1ukQLLqGtd093g9V0w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493" y="1478280"/>
            <a:ext cx="5131014" cy="5088256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5671873" y="3694286"/>
            <a:ext cx="624840" cy="198120"/>
          </a:xfrm>
          <a:custGeom>
            <a:avLst/>
            <a:gdLst>
              <a:gd name="connsiteX0" fmla="*/ 624840 w 624840"/>
              <a:gd name="connsiteY0" fmla="*/ 0 h 198120"/>
              <a:gd name="connsiteX1" fmla="*/ 0 w 624840"/>
              <a:gd name="connsiteY1" fmla="*/ 198120 h 198120"/>
              <a:gd name="connsiteX2" fmla="*/ 0 w 624840"/>
              <a:gd name="connsiteY2" fmla="*/ 19812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840" h="198120">
                <a:moveTo>
                  <a:pt x="624840" y="0"/>
                </a:moveTo>
                <a:lnTo>
                  <a:pt x="0" y="198120"/>
                </a:lnTo>
                <a:lnTo>
                  <a:pt x="0" y="19812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486400" y="3901440"/>
            <a:ext cx="205740" cy="1569720"/>
          </a:xfrm>
          <a:custGeom>
            <a:avLst/>
            <a:gdLst>
              <a:gd name="connsiteX0" fmla="*/ 175260 w 205740"/>
              <a:gd name="connsiteY0" fmla="*/ 0 h 1569720"/>
              <a:gd name="connsiteX1" fmla="*/ 175260 w 205740"/>
              <a:gd name="connsiteY1" fmla="*/ 137160 h 1569720"/>
              <a:gd name="connsiteX2" fmla="*/ 129540 w 205740"/>
              <a:gd name="connsiteY2" fmla="*/ 320040 h 1569720"/>
              <a:gd name="connsiteX3" fmla="*/ 53340 w 205740"/>
              <a:gd name="connsiteY3" fmla="*/ 579120 h 1569720"/>
              <a:gd name="connsiteX4" fmla="*/ 7620 w 205740"/>
              <a:gd name="connsiteY4" fmla="*/ 822960 h 1569720"/>
              <a:gd name="connsiteX5" fmla="*/ 22860 w 205740"/>
              <a:gd name="connsiteY5" fmla="*/ 1051560 h 1569720"/>
              <a:gd name="connsiteX6" fmla="*/ 22860 w 205740"/>
              <a:gd name="connsiteY6" fmla="*/ 1173480 h 1569720"/>
              <a:gd name="connsiteX7" fmla="*/ 22860 w 205740"/>
              <a:gd name="connsiteY7" fmla="*/ 1280160 h 1569720"/>
              <a:gd name="connsiteX8" fmla="*/ 160020 w 205740"/>
              <a:gd name="connsiteY8" fmla="*/ 1432560 h 1569720"/>
              <a:gd name="connsiteX9" fmla="*/ 205740 w 205740"/>
              <a:gd name="connsiteY9" fmla="*/ 1569720 h 1569720"/>
              <a:gd name="connsiteX10" fmla="*/ 205740 w 205740"/>
              <a:gd name="connsiteY10" fmla="*/ 1569720 h 15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740" h="1569720">
                <a:moveTo>
                  <a:pt x="175260" y="0"/>
                </a:moveTo>
                <a:cubicBezTo>
                  <a:pt x="179070" y="41910"/>
                  <a:pt x="182880" y="83820"/>
                  <a:pt x="175260" y="137160"/>
                </a:cubicBezTo>
                <a:cubicBezTo>
                  <a:pt x="167640" y="190500"/>
                  <a:pt x="149860" y="246380"/>
                  <a:pt x="129540" y="320040"/>
                </a:cubicBezTo>
                <a:cubicBezTo>
                  <a:pt x="109220" y="393700"/>
                  <a:pt x="73660" y="495300"/>
                  <a:pt x="53340" y="579120"/>
                </a:cubicBezTo>
                <a:cubicBezTo>
                  <a:pt x="33020" y="662940"/>
                  <a:pt x="12700" y="744220"/>
                  <a:pt x="7620" y="822960"/>
                </a:cubicBezTo>
                <a:cubicBezTo>
                  <a:pt x="2540" y="901700"/>
                  <a:pt x="20320" y="993140"/>
                  <a:pt x="22860" y="1051560"/>
                </a:cubicBezTo>
                <a:cubicBezTo>
                  <a:pt x="25400" y="1109980"/>
                  <a:pt x="22860" y="1173480"/>
                  <a:pt x="22860" y="1173480"/>
                </a:cubicBezTo>
                <a:cubicBezTo>
                  <a:pt x="22860" y="1211580"/>
                  <a:pt x="0" y="1236980"/>
                  <a:pt x="22860" y="1280160"/>
                </a:cubicBezTo>
                <a:cubicBezTo>
                  <a:pt x="45720" y="1323340"/>
                  <a:pt x="129540" y="1384300"/>
                  <a:pt x="160020" y="1432560"/>
                </a:cubicBezTo>
                <a:cubicBezTo>
                  <a:pt x="190500" y="1480820"/>
                  <a:pt x="205740" y="1569720"/>
                  <a:pt x="205740" y="1569720"/>
                </a:cubicBezTo>
                <a:lnTo>
                  <a:pt x="205740" y="156972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486400" y="5142950"/>
            <a:ext cx="68580" cy="365760"/>
          </a:xfrm>
          <a:custGeom>
            <a:avLst/>
            <a:gdLst>
              <a:gd name="connsiteX0" fmla="*/ 22860 w 68580"/>
              <a:gd name="connsiteY0" fmla="*/ 0 h 365760"/>
              <a:gd name="connsiteX1" fmla="*/ 7620 w 68580"/>
              <a:gd name="connsiteY1" fmla="*/ 243840 h 365760"/>
              <a:gd name="connsiteX2" fmla="*/ 68580 w 68580"/>
              <a:gd name="connsiteY2" fmla="*/ 365760 h 365760"/>
              <a:gd name="connsiteX3" fmla="*/ 68580 w 68580"/>
              <a:gd name="connsiteY3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" h="365760">
                <a:moveTo>
                  <a:pt x="22860" y="0"/>
                </a:moveTo>
                <a:cubicBezTo>
                  <a:pt x="11430" y="91440"/>
                  <a:pt x="0" y="182880"/>
                  <a:pt x="7620" y="243840"/>
                </a:cubicBezTo>
                <a:cubicBezTo>
                  <a:pt x="15240" y="304800"/>
                  <a:pt x="68580" y="365760"/>
                  <a:pt x="68580" y="365760"/>
                </a:cubicBezTo>
                <a:lnTo>
                  <a:pt x="68580" y="36576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io\Desktop\deep cervical fascia photo\clip_image00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785" y="1219200"/>
            <a:ext cx="5132430" cy="467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035" y="1143000"/>
            <a:ext cx="540192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Suprasternal space (Space of Burn’s)</a:t>
            </a:r>
          </a:p>
        </p:txBody>
      </p:sp>
      <p:pic>
        <p:nvPicPr>
          <p:cNvPr id="3074" name="Picture 2" descr="C:\Users\Vaio\Desktop\deep cervical fascia photo\123649-004-C05422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828800"/>
            <a:ext cx="5257800" cy="42062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724400" y="4114800"/>
            <a:ext cx="609600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Supraclavicular space</a:t>
            </a:r>
          </a:p>
        </p:txBody>
      </p:sp>
      <p:pic>
        <p:nvPicPr>
          <p:cNvPr id="5122" name="Picture 2" descr="C:\Users\Vaio\Desktop\deep cervical fascia photo\Fig5_carotid_triang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9977" y="2093473"/>
            <a:ext cx="4072023" cy="402272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t="4255"/>
          <a:stretch/>
        </p:blipFill>
        <p:spPr bwMode="auto">
          <a:xfrm>
            <a:off x="4800600" y="2362200"/>
            <a:ext cx="403239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/>
              <a:t>DEEP CERVICAL FASCIA </a:t>
            </a:r>
            <a:br>
              <a:rPr lang="en-US" dirty="0"/>
            </a:br>
            <a:r>
              <a:rPr lang="en-US" dirty="0"/>
              <a:t>(FASCIA COLLI)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/>
          <a:lstStyle/>
          <a:p>
            <a:r>
              <a:rPr lang="en-US" dirty="0"/>
              <a:t>Lies under cover of the Platysma, and invests the neck and fills up the interval between muscles, vessels and cervical viscera.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To sum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>
            <a:normAutofit/>
          </a:bodyPr>
          <a:lstStyle/>
          <a:p>
            <a:r>
              <a:rPr lang="en-US" dirty="0"/>
              <a:t>Encloses 2 Muscles – Trapezius, Sternomastoid;</a:t>
            </a:r>
          </a:p>
          <a:p>
            <a:r>
              <a:rPr lang="en-US" dirty="0"/>
              <a:t>Encloses 2 Glands – Submandibular &amp; Parotid;</a:t>
            </a:r>
          </a:p>
          <a:p>
            <a:r>
              <a:rPr lang="en-US" dirty="0"/>
              <a:t>Encloses 2 Spaces – Suprasternal &amp; Supraclavicular;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io\Desktop\deep cervical fascia photo\1ed506ffdd814faf97303f5e9fe2a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106" y="2065193"/>
            <a:ext cx="6215788" cy="4402223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4419600" y="3886200"/>
            <a:ext cx="6096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3886200"/>
            <a:ext cx="1371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029200" y="4114800"/>
            <a:ext cx="762000" cy="15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3800" y="3810000"/>
            <a:ext cx="152400" cy="1828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33800" y="3733800"/>
            <a:ext cx="914400" cy="2057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86200" y="5638800"/>
            <a:ext cx="762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84B9E06-14E0-324C-6895-97CB2B515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Forms roof of 2 triangles – anterior &amp; posterior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aio\Desktop\deep cervical fascia photo\infratemporal_fossa_-_sphenomandibular_ligament131736298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599" y="2084832"/>
            <a:ext cx="3962401" cy="4125468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lum bright="17000" contrast="20000"/>
          </a:blip>
          <a:srcRect/>
          <a:stretch>
            <a:fillRect/>
          </a:stretch>
        </p:blipFill>
        <p:spPr bwMode="auto">
          <a:xfrm>
            <a:off x="381000" y="2084833"/>
            <a:ext cx="3962400" cy="446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3474720" y="2118360"/>
            <a:ext cx="365760" cy="2971800"/>
          </a:xfrm>
          <a:custGeom>
            <a:avLst/>
            <a:gdLst>
              <a:gd name="connsiteX0" fmla="*/ 45720 w 365760"/>
              <a:gd name="connsiteY0" fmla="*/ 0 h 2971800"/>
              <a:gd name="connsiteX1" fmla="*/ 365760 w 365760"/>
              <a:gd name="connsiteY1" fmla="*/ 685800 h 2971800"/>
              <a:gd name="connsiteX2" fmla="*/ 365760 w 365760"/>
              <a:gd name="connsiteY2" fmla="*/ 685800 h 2971800"/>
              <a:gd name="connsiteX3" fmla="*/ 335280 w 365760"/>
              <a:gd name="connsiteY3" fmla="*/ 1935480 h 2971800"/>
              <a:gd name="connsiteX4" fmla="*/ 335280 w 365760"/>
              <a:gd name="connsiteY4" fmla="*/ 1935480 h 2971800"/>
              <a:gd name="connsiteX5" fmla="*/ 198120 w 365760"/>
              <a:gd name="connsiteY5" fmla="*/ 2407920 h 2971800"/>
              <a:gd name="connsiteX6" fmla="*/ 76200 w 365760"/>
              <a:gd name="connsiteY6" fmla="*/ 2758440 h 2971800"/>
              <a:gd name="connsiteX7" fmla="*/ 0 w 365760"/>
              <a:gd name="connsiteY7" fmla="*/ 2971800 h 2971800"/>
              <a:gd name="connsiteX8" fmla="*/ 0 w 365760"/>
              <a:gd name="connsiteY8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" h="2971800">
                <a:moveTo>
                  <a:pt x="45720" y="0"/>
                </a:moveTo>
                <a:lnTo>
                  <a:pt x="365760" y="685800"/>
                </a:lnTo>
                <a:lnTo>
                  <a:pt x="365760" y="685800"/>
                </a:lnTo>
                <a:lnTo>
                  <a:pt x="335280" y="1935480"/>
                </a:lnTo>
                <a:lnTo>
                  <a:pt x="335280" y="1935480"/>
                </a:lnTo>
                <a:cubicBezTo>
                  <a:pt x="312420" y="2014220"/>
                  <a:pt x="241300" y="2270760"/>
                  <a:pt x="198120" y="2407920"/>
                </a:cubicBezTo>
                <a:cubicBezTo>
                  <a:pt x="154940" y="2545080"/>
                  <a:pt x="109220" y="2664460"/>
                  <a:pt x="76200" y="2758440"/>
                </a:cubicBezTo>
                <a:cubicBezTo>
                  <a:pt x="43180" y="2852420"/>
                  <a:pt x="0" y="2971800"/>
                  <a:pt x="0" y="2971800"/>
                </a:cubicBezTo>
                <a:lnTo>
                  <a:pt x="0" y="2971800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663485">
            <a:off x="7253385" y="4084139"/>
            <a:ext cx="17526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267AF-8E7D-F362-7628-1325831C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Thicken twice to form </a:t>
            </a:r>
            <a:r>
              <a:rPr lang="en-US" sz="4400" dirty="0" err="1"/>
              <a:t>parotido</a:t>
            </a:r>
            <a:r>
              <a:rPr lang="en-US" sz="4400" dirty="0"/>
              <a:t>-masseteric fascia and </a:t>
            </a:r>
            <a:r>
              <a:rPr lang="en-US" sz="4400" dirty="0" err="1"/>
              <a:t>stylomandibular</a:t>
            </a:r>
            <a:r>
              <a:rPr lang="en-US" sz="4400" dirty="0"/>
              <a:t> ligament.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D2B3EC-6211-8DF0-808E-C1860EE3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Forms 2 fascial slings for omohyoid and digastric</a:t>
            </a:r>
          </a:p>
        </p:txBody>
      </p:sp>
      <p:pic>
        <p:nvPicPr>
          <p:cNvPr id="8194" name="Picture 2" descr="C:\Users\Vaio\Desktop\deep cervical fascia photo\1pst13400354295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856" y="1828800"/>
            <a:ext cx="5036288" cy="48006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328160" y="4630420"/>
            <a:ext cx="200660" cy="459740"/>
          </a:xfrm>
          <a:custGeom>
            <a:avLst/>
            <a:gdLst>
              <a:gd name="connsiteX0" fmla="*/ 0 w 200660"/>
              <a:gd name="connsiteY0" fmla="*/ 459740 h 459740"/>
              <a:gd name="connsiteX1" fmla="*/ 30480 w 200660"/>
              <a:gd name="connsiteY1" fmla="*/ 154940 h 459740"/>
              <a:gd name="connsiteX2" fmla="*/ 121920 w 200660"/>
              <a:gd name="connsiteY2" fmla="*/ 17780 h 459740"/>
              <a:gd name="connsiteX3" fmla="*/ 182880 w 200660"/>
              <a:gd name="connsiteY3" fmla="*/ 48260 h 459740"/>
              <a:gd name="connsiteX4" fmla="*/ 198120 w 200660"/>
              <a:gd name="connsiteY4" fmla="*/ 170180 h 459740"/>
              <a:gd name="connsiteX5" fmla="*/ 198120 w 200660"/>
              <a:gd name="connsiteY5" fmla="*/ 459740 h 459740"/>
              <a:gd name="connsiteX6" fmla="*/ 198120 w 200660"/>
              <a:gd name="connsiteY6" fmla="*/ 459740 h 45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60" h="459740">
                <a:moveTo>
                  <a:pt x="0" y="459740"/>
                </a:moveTo>
                <a:cubicBezTo>
                  <a:pt x="5080" y="344170"/>
                  <a:pt x="10160" y="228600"/>
                  <a:pt x="30480" y="154940"/>
                </a:cubicBezTo>
                <a:cubicBezTo>
                  <a:pt x="50800" y="81280"/>
                  <a:pt x="96520" y="35560"/>
                  <a:pt x="121920" y="17780"/>
                </a:cubicBezTo>
                <a:cubicBezTo>
                  <a:pt x="147320" y="0"/>
                  <a:pt x="170180" y="22860"/>
                  <a:pt x="182880" y="48260"/>
                </a:cubicBezTo>
                <a:cubicBezTo>
                  <a:pt x="195580" y="73660"/>
                  <a:pt x="195580" y="101600"/>
                  <a:pt x="198120" y="170180"/>
                </a:cubicBezTo>
                <a:cubicBezTo>
                  <a:pt x="200660" y="238760"/>
                  <a:pt x="198120" y="459740"/>
                  <a:pt x="198120" y="459740"/>
                </a:cubicBezTo>
                <a:lnTo>
                  <a:pt x="198120" y="459740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754880" y="2814320"/>
            <a:ext cx="243840" cy="279400"/>
          </a:xfrm>
          <a:custGeom>
            <a:avLst/>
            <a:gdLst>
              <a:gd name="connsiteX0" fmla="*/ 243840 w 243840"/>
              <a:gd name="connsiteY0" fmla="*/ 233680 h 279400"/>
              <a:gd name="connsiteX1" fmla="*/ 30480 w 243840"/>
              <a:gd name="connsiteY1" fmla="*/ 35560 h 279400"/>
              <a:gd name="connsiteX2" fmla="*/ 60960 w 243840"/>
              <a:gd name="connsiteY2" fmla="*/ 20320 h 279400"/>
              <a:gd name="connsiteX3" fmla="*/ 15240 w 243840"/>
              <a:gd name="connsiteY3" fmla="*/ 50800 h 279400"/>
              <a:gd name="connsiteX4" fmla="*/ 60960 w 243840"/>
              <a:gd name="connsiteY4" fmla="*/ 172720 h 279400"/>
              <a:gd name="connsiteX5" fmla="*/ 167640 w 243840"/>
              <a:gd name="connsiteY5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" h="279400">
                <a:moveTo>
                  <a:pt x="243840" y="233680"/>
                </a:moveTo>
                <a:cubicBezTo>
                  <a:pt x="152400" y="152400"/>
                  <a:pt x="60960" y="71120"/>
                  <a:pt x="30480" y="35560"/>
                </a:cubicBezTo>
                <a:cubicBezTo>
                  <a:pt x="0" y="0"/>
                  <a:pt x="63500" y="17780"/>
                  <a:pt x="60960" y="20320"/>
                </a:cubicBezTo>
                <a:cubicBezTo>
                  <a:pt x="58420" y="22860"/>
                  <a:pt x="15240" y="25400"/>
                  <a:pt x="15240" y="50800"/>
                </a:cubicBezTo>
                <a:cubicBezTo>
                  <a:pt x="15240" y="76200"/>
                  <a:pt x="35560" y="134620"/>
                  <a:pt x="60960" y="172720"/>
                </a:cubicBezTo>
                <a:cubicBezTo>
                  <a:pt x="86360" y="210820"/>
                  <a:pt x="127000" y="245110"/>
                  <a:pt x="167640" y="27940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76200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Gives origin to 2 fascial processes – pretracheal &amp; prevertebral fasciae.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Pretracheal fascia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991" y="1721822"/>
            <a:ext cx="1526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Tracings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6899" y="2140868"/>
            <a:ext cx="2787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Horizontal extent</a:t>
            </a:r>
          </a:p>
        </p:txBody>
      </p:sp>
      <p:pic>
        <p:nvPicPr>
          <p:cNvPr id="9218" name="Picture 2" descr="C:\Users\Vaio\Desktop\deep cervical fascia photo\diagram-of-the-investing-layer-of-neck-fasc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664088"/>
            <a:ext cx="5473531" cy="4159347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3321612" y="3537268"/>
            <a:ext cx="243388" cy="360188"/>
          </a:xfrm>
          <a:custGeom>
            <a:avLst/>
            <a:gdLst>
              <a:gd name="connsiteX0" fmla="*/ 0 w 274320"/>
              <a:gd name="connsiteY0" fmla="*/ 396240 h 396240"/>
              <a:gd name="connsiteX1" fmla="*/ 121920 w 274320"/>
              <a:gd name="connsiteY1" fmla="*/ 198120 h 396240"/>
              <a:gd name="connsiteX2" fmla="*/ 167640 w 274320"/>
              <a:gd name="connsiteY2" fmla="*/ 76200 h 396240"/>
              <a:gd name="connsiteX3" fmla="*/ 274320 w 274320"/>
              <a:gd name="connsiteY3" fmla="*/ 0 h 396240"/>
              <a:gd name="connsiteX4" fmla="*/ 274320 w 274320"/>
              <a:gd name="connsiteY4" fmla="*/ 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396240">
                <a:moveTo>
                  <a:pt x="0" y="396240"/>
                </a:moveTo>
                <a:cubicBezTo>
                  <a:pt x="46990" y="323850"/>
                  <a:pt x="93980" y="251460"/>
                  <a:pt x="121920" y="198120"/>
                </a:cubicBezTo>
                <a:cubicBezTo>
                  <a:pt x="149860" y="144780"/>
                  <a:pt x="142240" y="109220"/>
                  <a:pt x="167640" y="76200"/>
                </a:cubicBezTo>
                <a:cubicBezTo>
                  <a:pt x="193040" y="43180"/>
                  <a:pt x="274320" y="0"/>
                  <a:pt x="274320" y="0"/>
                </a:cubicBezTo>
                <a:lnTo>
                  <a:pt x="274320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55244" y="3468000"/>
            <a:ext cx="310995" cy="429455"/>
          </a:xfrm>
          <a:custGeom>
            <a:avLst/>
            <a:gdLst>
              <a:gd name="connsiteX0" fmla="*/ 350520 w 350520"/>
              <a:gd name="connsiteY0" fmla="*/ 472440 h 472440"/>
              <a:gd name="connsiteX1" fmla="*/ 213360 w 350520"/>
              <a:gd name="connsiteY1" fmla="*/ 259080 h 472440"/>
              <a:gd name="connsiteX2" fmla="*/ 121920 w 350520"/>
              <a:gd name="connsiteY2" fmla="*/ 152400 h 472440"/>
              <a:gd name="connsiteX3" fmla="*/ 30480 w 350520"/>
              <a:gd name="connsiteY3" fmla="*/ 45720 h 472440"/>
              <a:gd name="connsiteX4" fmla="*/ 0 w 350520"/>
              <a:gd name="connsiteY4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" h="472440">
                <a:moveTo>
                  <a:pt x="350520" y="472440"/>
                </a:moveTo>
                <a:cubicBezTo>
                  <a:pt x="300990" y="392430"/>
                  <a:pt x="251460" y="312420"/>
                  <a:pt x="213360" y="259080"/>
                </a:cubicBezTo>
                <a:cubicBezTo>
                  <a:pt x="175260" y="205740"/>
                  <a:pt x="121920" y="152400"/>
                  <a:pt x="121920" y="152400"/>
                </a:cubicBezTo>
                <a:cubicBezTo>
                  <a:pt x="91440" y="116840"/>
                  <a:pt x="50800" y="71120"/>
                  <a:pt x="30480" y="45720"/>
                </a:cubicBezTo>
                <a:cubicBezTo>
                  <a:pt x="10160" y="20320"/>
                  <a:pt x="5080" y="10160"/>
                  <a:pt x="0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76164" y="2971102"/>
            <a:ext cx="894675" cy="641873"/>
          </a:xfrm>
          <a:custGeom>
            <a:avLst/>
            <a:gdLst>
              <a:gd name="connsiteX0" fmla="*/ 947420 w 1008380"/>
              <a:gd name="connsiteY0" fmla="*/ 0 h 706120"/>
              <a:gd name="connsiteX1" fmla="*/ 673100 w 1008380"/>
              <a:gd name="connsiteY1" fmla="*/ 91440 h 706120"/>
              <a:gd name="connsiteX2" fmla="*/ 429260 w 1008380"/>
              <a:gd name="connsiteY2" fmla="*/ 198120 h 706120"/>
              <a:gd name="connsiteX3" fmla="*/ 124460 w 1008380"/>
              <a:gd name="connsiteY3" fmla="*/ 396240 h 706120"/>
              <a:gd name="connsiteX4" fmla="*/ 17780 w 1008380"/>
              <a:gd name="connsiteY4" fmla="*/ 548640 h 706120"/>
              <a:gd name="connsiteX5" fmla="*/ 231140 w 1008380"/>
              <a:gd name="connsiteY5" fmla="*/ 548640 h 706120"/>
              <a:gd name="connsiteX6" fmla="*/ 398780 w 1008380"/>
              <a:gd name="connsiteY6" fmla="*/ 563880 h 706120"/>
              <a:gd name="connsiteX7" fmla="*/ 490220 w 1008380"/>
              <a:gd name="connsiteY7" fmla="*/ 655320 h 706120"/>
              <a:gd name="connsiteX8" fmla="*/ 612140 w 1008380"/>
              <a:gd name="connsiteY8" fmla="*/ 685800 h 706120"/>
              <a:gd name="connsiteX9" fmla="*/ 703580 w 1008380"/>
              <a:gd name="connsiteY9" fmla="*/ 533400 h 706120"/>
              <a:gd name="connsiteX10" fmla="*/ 703580 w 1008380"/>
              <a:gd name="connsiteY10" fmla="*/ 457200 h 706120"/>
              <a:gd name="connsiteX11" fmla="*/ 703580 w 1008380"/>
              <a:gd name="connsiteY11" fmla="*/ 304800 h 706120"/>
              <a:gd name="connsiteX12" fmla="*/ 764540 w 1008380"/>
              <a:gd name="connsiteY12" fmla="*/ 167640 h 706120"/>
              <a:gd name="connsiteX13" fmla="*/ 886460 w 1008380"/>
              <a:gd name="connsiteY13" fmla="*/ 30480 h 706120"/>
              <a:gd name="connsiteX14" fmla="*/ 1008380 w 1008380"/>
              <a:gd name="connsiteY14" fmla="*/ 30480 h 706120"/>
              <a:gd name="connsiteX15" fmla="*/ 1008380 w 1008380"/>
              <a:gd name="connsiteY15" fmla="*/ 30480 h 70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8380" h="706120">
                <a:moveTo>
                  <a:pt x="947420" y="0"/>
                </a:moveTo>
                <a:cubicBezTo>
                  <a:pt x="853440" y="29210"/>
                  <a:pt x="759460" y="58420"/>
                  <a:pt x="673100" y="91440"/>
                </a:cubicBezTo>
                <a:cubicBezTo>
                  <a:pt x="586740" y="124460"/>
                  <a:pt x="520700" y="147320"/>
                  <a:pt x="429260" y="198120"/>
                </a:cubicBezTo>
                <a:cubicBezTo>
                  <a:pt x="337820" y="248920"/>
                  <a:pt x="193040" y="337820"/>
                  <a:pt x="124460" y="396240"/>
                </a:cubicBezTo>
                <a:cubicBezTo>
                  <a:pt x="55880" y="454660"/>
                  <a:pt x="0" y="523240"/>
                  <a:pt x="17780" y="548640"/>
                </a:cubicBezTo>
                <a:cubicBezTo>
                  <a:pt x="35560" y="574040"/>
                  <a:pt x="167640" y="546100"/>
                  <a:pt x="231140" y="548640"/>
                </a:cubicBezTo>
                <a:cubicBezTo>
                  <a:pt x="294640" y="551180"/>
                  <a:pt x="355600" y="546100"/>
                  <a:pt x="398780" y="563880"/>
                </a:cubicBezTo>
                <a:cubicBezTo>
                  <a:pt x="441960" y="581660"/>
                  <a:pt x="454660" y="635000"/>
                  <a:pt x="490220" y="655320"/>
                </a:cubicBezTo>
                <a:cubicBezTo>
                  <a:pt x="525780" y="675640"/>
                  <a:pt x="576580" y="706120"/>
                  <a:pt x="612140" y="685800"/>
                </a:cubicBezTo>
                <a:cubicBezTo>
                  <a:pt x="647700" y="665480"/>
                  <a:pt x="688340" y="571500"/>
                  <a:pt x="703580" y="533400"/>
                </a:cubicBezTo>
                <a:cubicBezTo>
                  <a:pt x="718820" y="495300"/>
                  <a:pt x="703580" y="457200"/>
                  <a:pt x="703580" y="457200"/>
                </a:cubicBezTo>
                <a:cubicBezTo>
                  <a:pt x="703580" y="419100"/>
                  <a:pt x="693420" y="353060"/>
                  <a:pt x="703580" y="304800"/>
                </a:cubicBezTo>
                <a:cubicBezTo>
                  <a:pt x="713740" y="256540"/>
                  <a:pt x="734060" y="213360"/>
                  <a:pt x="764540" y="167640"/>
                </a:cubicBezTo>
                <a:cubicBezTo>
                  <a:pt x="795020" y="121920"/>
                  <a:pt x="845820" y="53340"/>
                  <a:pt x="886460" y="30480"/>
                </a:cubicBezTo>
                <a:cubicBezTo>
                  <a:pt x="927100" y="7620"/>
                  <a:pt x="1008380" y="30480"/>
                  <a:pt x="1008380" y="30480"/>
                </a:cubicBezTo>
                <a:lnTo>
                  <a:pt x="1008380" y="3048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648200" y="2971800"/>
            <a:ext cx="928479" cy="699596"/>
          </a:xfrm>
          <a:custGeom>
            <a:avLst/>
            <a:gdLst>
              <a:gd name="connsiteX0" fmla="*/ 40640 w 1046480"/>
              <a:gd name="connsiteY0" fmla="*/ 5080 h 769620"/>
              <a:gd name="connsiteX1" fmla="*/ 421640 w 1046480"/>
              <a:gd name="connsiteY1" fmla="*/ 96520 h 769620"/>
              <a:gd name="connsiteX2" fmla="*/ 711200 w 1046480"/>
              <a:gd name="connsiteY2" fmla="*/ 264160 h 769620"/>
              <a:gd name="connsiteX3" fmla="*/ 909320 w 1046480"/>
              <a:gd name="connsiteY3" fmla="*/ 431800 h 769620"/>
              <a:gd name="connsiteX4" fmla="*/ 1000760 w 1046480"/>
              <a:gd name="connsiteY4" fmla="*/ 568960 h 769620"/>
              <a:gd name="connsiteX5" fmla="*/ 635000 w 1046480"/>
              <a:gd name="connsiteY5" fmla="*/ 614680 h 769620"/>
              <a:gd name="connsiteX6" fmla="*/ 635000 w 1046480"/>
              <a:gd name="connsiteY6" fmla="*/ 614680 h 769620"/>
              <a:gd name="connsiteX7" fmla="*/ 482600 w 1046480"/>
              <a:gd name="connsiteY7" fmla="*/ 767080 h 769620"/>
              <a:gd name="connsiteX8" fmla="*/ 391160 w 1046480"/>
              <a:gd name="connsiteY8" fmla="*/ 629920 h 769620"/>
              <a:gd name="connsiteX9" fmla="*/ 345440 w 1046480"/>
              <a:gd name="connsiteY9" fmla="*/ 568960 h 769620"/>
              <a:gd name="connsiteX10" fmla="*/ 345440 w 1046480"/>
              <a:gd name="connsiteY10" fmla="*/ 370840 h 769620"/>
              <a:gd name="connsiteX11" fmla="*/ 345440 w 1046480"/>
              <a:gd name="connsiteY11" fmla="*/ 370840 h 769620"/>
              <a:gd name="connsiteX12" fmla="*/ 330200 w 1046480"/>
              <a:gd name="connsiteY12" fmla="*/ 233680 h 769620"/>
              <a:gd name="connsiteX13" fmla="*/ 269240 w 1046480"/>
              <a:gd name="connsiteY13" fmla="*/ 157480 h 769620"/>
              <a:gd name="connsiteX14" fmla="*/ 177800 w 1046480"/>
              <a:gd name="connsiteY14" fmla="*/ 66040 h 769620"/>
              <a:gd name="connsiteX15" fmla="*/ 40640 w 1046480"/>
              <a:gd name="connsiteY15" fmla="*/ 508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6480" h="769620">
                <a:moveTo>
                  <a:pt x="40640" y="5080"/>
                </a:moveTo>
                <a:cubicBezTo>
                  <a:pt x="81280" y="10160"/>
                  <a:pt x="309880" y="53340"/>
                  <a:pt x="421640" y="96520"/>
                </a:cubicBezTo>
                <a:cubicBezTo>
                  <a:pt x="533400" y="139700"/>
                  <a:pt x="629920" y="208280"/>
                  <a:pt x="711200" y="264160"/>
                </a:cubicBezTo>
                <a:cubicBezTo>
                  <a:pt x="792480" y="320040"/>
                  <a:pt x="861060" y="381000"/>
                  <a:pt x="909320" y="431800"/>
                </a:cubicBezTo>
                <a:cubicBezTo>
                  <a:pt x="957580" y="482600"/>
                  <a:pt x="1046480" y="538480"/>
                  <a:pt x="1000760" y="568960"/>
                </a:cubicBezTo>
                <a:cubicBezTo>
                  <a:pt x="955040" y="599440"/>
                  <a:pt x="635000" y="614680"/>
                  <a:pt x="635000" y="614680"/>
                </a:cubicBezTo>
                <a:lnTo>
                  <a:pt x="635000" y="614680"/>
                </a:lnTo>
                <a:cubicBezTo>
                  <a:pt x="609600" y="640080"/>
                  <a:pt x="523240" y="764540"/>
                  <a:pt x="482600" y="767080"/>
                </a:cubicBezTo>
                <a:cubicBezTo>
                  <a:pt x="441960" y="769620"/>
                  <a:pt x="414020" y="662940"/>
                  <a:pt x="391160" y="629920"/>
                </a:cubicBezTo>
                <a:cubicBezTo>
                  <a:pt x="368300" y="596900"/>
                  <a:pt x="353060" y="612140"/>
                  <a:pt x="345440" y="568960"/>
                </a:cubicBezTo>
                <a:cubicBezTo>
                  <a:pt x="337820" y="525780"/>
                  <a:pt x="345440" y="370840"/>
                  <a:pt x="345440" y="370840"/>
                </a:cubicBezTo>
                <a:lnTo>
                  <a:pt x="345440" y="370840"/>
                </a:lnTo>
                <a:cubicBezTo>
                  <a:pt x="342900" y="347980"/>
                  <a:pt x="342900" y="269240"/>
                  <a:pt x="330200" y="233680"/>
                </a:cubicBezTo>
                <a:cubicBezTo>
                  <a:pt x="317500" y="198120"/>
                  <a:pt x="294640" y="185420"/>
                  <a:pt x="269240" y="157480"/>
                </a:cubicBezTo>
                <a:cubicBezTo>
                  <a:pt x="243840" y="129540"/>
                  <a:pt x="213360" y="86360"/>
                  <a:pt x="177800" y="66040"/>
                </a:cubicBezTo>
                <a:cubicBezTo>
                  <a:pt x="142240" y="45720"/>
                  <a:pt x="0" y="0"/>
                  <a:pt x="40640" y="508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Ligament of Berry</a:t>
            </a:r>
          </a:p>
        </p:txBody>
      </p:sp>
      <p:pic>
        <p:nvPicPr>
          <p:cNvPr id="10242" name="Picture 2" descr="C:\Users\Vaio\Desktop\deep cervical fascia photo\79926-1412901-1875813-1875877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8943" y="2062836"/>
            <a:ext cx="3926114" cy="3864769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 rot="8747478">
            <a:off x="4865246" y="2890702"/>
            <a:ext cx="2362200" cy="68580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io\Desktop\clip_image00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1179052"/>
            <a:ext cx="4953000" cy="547525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04095" y="534031"/>
            <a:ext cx="2620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Vertical Extent</a:t>
            </a:r>
          </a:p>
        </p:txBody>
      </p:sp>
      <p:sp>
        <p:nvSpPr>
          <p:cNvPr id="4" name="Freeform 3"/>
          <p:cNvSpPr/>
          <p:nvPr/>
        </p:nvSpPr>
        <p:spPr>
          <a:xfrm>
            <a:off x="3596640" y="2011680"/>
            <a:ext cx="228600" cy="883920"/>
          </a:xfrm>
          <a:custGeom>
            <a:avLst/>
            <a:gdLst>
              <a:gd name="connsiteX0" fmla="*/ 228600 w 228600"/>
              <a:gd name="connsiteY0" fmla="*/ 0 h 883920"/>
              <a:gd name="connsiteX1" fmla="*/ 213360 w 228600"/>
              <a:gd name="connsiteY1" fmla="*/ 579120 h 883920"/>
              <a:gd name="connsiteX2" fmla="*/ 213360 w 228600"/>
              <a:gd name="connsiteY2" fmla="*/ 579120 h 883920"/>
              <a:gd name="connsiteX3" fmla="*/ 152400 w 228600"/>
              <a:gd name="connsiteY3" fmla="*/ 883920 h 883920"/>
              <a:gd name="connsiteX4" fmla="*/ 152400 w 228600"/>
              <a:gd name="connsiteY4" fmla="*/ 883920 h 883920"/>
              <a:gd name="connsiteX5" fmla="*/ 91440 w 228600"/>
              <a:gd name="connsiteY5" fmla="*/ 883920 h 883920"/>
              <a:gd name="connsiteX6" fmla="*/ 91440 w 228600"/>
              <a:gd name="connsiteY6" fmla="*/ 883920 h 883920"/>
              <a:gd name="connsiteX7" fmla="*/ 30480 w 228600"/>
              <a:gd name="connsiteY7" fmla="*/ 807720 h 883920"/>
              <a:gd name="connsiteX8" fmla="*/ 0 w 228600"/>
              <a:gd name="connsiteY8" fmla="*/ 685800 h 883920"/>
              <a:gd name="connsiteX9" fmla="*/ 0 w 228600"/>
              <a:gd name="connsiteY9" fmla="*/ 68580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00" h="883920">
                <a:moveTo>
                  <a:pt x="228600" y="0"/>
                </a:moveTo>
                <a:lnTo>
                  <a:pt x="213360" y="579120"/>
                </a:lnTo>
                <a:lnTo>
                  <a:pt x="213360" y="579120"/>
                </a:lnTo>
                <a:lnTo>
                  <a:pt x="152400" y="883920"/>
                </a:lnTo>
                <a:lnTo>
                  <a:pt x="152400" y="883920"/>
                </a:lnTo>
                <a:lnTo>
                  <a:pt x="91440" y="883920"/>
                </a:lnTo>
                <a:lnTo>
                  <a:pt x="91440" y="883920"/>
                </a:lnTo>
                <a:cubicBezTo>
                  <a:pt x="81280" y="871220"/>
                  <a:pt x="45720" y="840740"/>
                  <a:pt x="30480" y="807720"/>
                </a:cubicBezTo>
                <a:cubicBezTo>
                  <a:pt x="15240" y="774700"/>
                  <a:pt x="0" y="685800"/>
                  <a:pt x="0" y="685800"/>
                </a:cubicBezTo>
                <a:lnTo>
                  <a:pt x="0" y="68580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276600" y="2667000"/>
            <a:ext cx="579120" cy="1333500"/>
          </a:xfrm>
          <a:custGeom>
            <a:avLst/>
            <a:gdLst>
              <a:gd name="connsiteX0" fmla="*/ 261620 w 566420"/>
              <a:gd name="connsiteY0" fmla="*/ 0 h 1287780"/>
              <a:gd name="connsiteX1" fmla="*/ 48260 w 566420"/>
              <a:gd name="connsiteY1" fmla="*/ 396240 h 1287780"/>
              <a:gd name="connsiteX2" fmla="*/ 48260 w 566420"/>
              <a:gd name="connsiteY2" fmla="*/ 396240 h 1287780"/>
              <a:gd name="connsiteX3" fmla="*/ 2540 w 566420"/>
              <a:gd name="connsiteY3" fmla="*/ 640080 h 1287780"/>
              <a:gd name="connsiteX4" fmla="*/ 33020 w 566420"/>
              <a:gd name="connsiteY4" fmla="*/ 960120 h 1287780"/>
              <a:gd name="connsiteX5" fmla="*/ 185420 w 566420"/>
              <a:gd name="connsiteY5" fmla="*/ 1264920 h 1287780"/>
              <a:gd name="connsiteX6" fmla="*/ 185420 w 566420"/>
              <a:gd name="connsiteY6" fmla="*/ 1264920 h 1287780"/>
              <a:gd name="connsiteX7" fmla="*/ 383540 w 566420"/>
              <a:gd name="connsiteY7" fmla="*/ 1280160 h 1287780"/>
              <a:gd name="connsiteX8" fmla="*/ 566420 w 566420"/>
              <a:gd name="connsiteY8" fmla="*/ 1219200 h 1287780"/>
              <a:gd name="connsiteX9" fmla="*/ 566420 w 566420"/>
              <a:gd name="connsiteY9" fmla="*/ 12192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420" h="1287780">
                <a:moveTo>
                  <a:pt x="261620" y="0"/>
                </a:moveTo>
                <a:lnTo>
                  <a:pt x="48260" y="396240"/>
                </a:lnTo>
                <a:lnTo>
                  <a:pt x="48260" y="396240"/>
                </a:lnTo>
                <a:cubicBezTo>
                  <a:pt x="40640" y="436880"/>
                  <a:pt x="5080" y="546100"/>
                  <a:pt x="2540" y="640080"/>
                </a:cubicBezTo>
                <a:cubicBezTo>
                  <a:pt x="0" y="734060"/>
                  <a:pt x="2540" y="855980"/>
                  <a:pt x="33020" y="960120"/>
                </a:cubicBezTo>
                <a:cubicBezTo>
                  <a:pt x="63500" y="1064260"/>
                  <a:pt x="185420" y="1264920"/>
                  <a:pt x="185420" y="1264920"/>
                </a:cubicBezTo>
                <a:lnTo>
                  <a:pt x="185420" y="1264920"/>
                </a:lnTo>
                <a:cubicBezTo>
                  <a:pt x="218440" y="1267460"/>
                  <a:pt x="320040" y="1287780"/>
                  <a:pt x="383540" y="1280160"/>
                </a:cubicBezTo>
                <a:cubicBezTo>
                  <a:pt x="447040" y="1272540"/>
                  <a:pt x="566420" y="1219200"/>
                  <a:pt x="566420" y="1219200"/>
                </a:cubicBezTo>
                <a:lnTo>
                  <a:pt x="566420" y="121920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40480" y="3916680"/>
            <a:ext cx="45720" cy="792480"/>
          </a:xfrm>
          <a:custGeom>
            <a:avLst/>
            <a:gdLst>
              <a:gd name="connsiteX0" fmla="*/ 0 w 45720"/>
              <a:gd name="connsiteY0" fmla="*/ 0 h 792480"/>
              <a:gd name="connsiteX1" fmla="*/ 45720 w 45720"/>
              <a:gd name="connsiteY1" fmla="*/ 792480 h 792480"/>
              <a:gd name="connsiteX2" fmla="*/ 45720 w 45720"/>
              <a:gd name="connsiteY2" fmla="*/ 79248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" h="792480">
                <a:moveTo>
                  <a:pt x="0" y="0"/>
                </a:moveTo>
                <a:lnTo>
                  <a:pt x="45720" y="792480"/>
                </a:lnTo>
                <a:lnTo>
                  <a:pt x="45720" y="79248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992880" y="2011680"/>
            <a:ext cx="579120" cy="2697480"/>
          </a:xfrm>
          <a:custGeom>
            <a:avLst/>
            <a:gdLst>
              <a:gd name="connsiteX0" fmla="*/ 0 w 579120"/>
              <a:gd name="connsiteY0" fmla="*/ 0 h 2697480"/>
              <a:gd name="connsiteX1" fmla="*/ 60960 w 579120"/>
              <a:gd name="connsiteY1" fmla="*/ 472440 h 2697480"/>
              <a:gd name="connsiteX2" fmla="*/ 137160 w 579120"/>
              <a:gd name="connsiteY2" fmla="*/ 929640 h 2697480"/>
              <a:gd name="connsiteX3" fmla="*/ 137160 w 579120"/>
              <a:gd name="connsiteY3" fmla="*/ 914400 h 2697480"/>
              <a:gd name="connsiteX4" fmla="*/ 213360 w 579120"/>
              <a:gd name="connsiteY4" fmla="*/ 929640 h 2697480"/>
              <a:gd name="connsiteX5" fmla="*/ 213360 w 579120"/>
              <a:gd name="connsiteY5" fmla="*/ 929640 h 2697480"/>
              <a:gd name="connsiteX6" fmla="*/ 259080 w 579120"/>
              <a:gd name="connsiteY6" fmla="*/ 716280 h 2697480"/>
              <a:gd name="connsiteX7" fmla="*/ 259080 w 579120"/>
              <a:gd name="connsiteY7" fmla="*/ 716280 h 2697480"/>
              <a:gd name="connsiteX8" fmla="*/ 289560 w 579120"/>
              <a:gd name="connsiteY8" fmla="*/ 701040 h 2697480"/>
              <a:gd name="connsiteX9" fmla="*/ 411480 w 579120"/>
              <a:gd name="connsiteY9" fmla="*/ 792480 h 2697480"/>
              <a:gd name="connsiteX10" fmla="*/ 533400 w 579120"/>
              <a:gd name="connsiteY10" fmla="*/ 1082040 h 2697480"/>
              <a:gd name="connsiteX11" fmla="*/ 563880 w 579120"/>
              <a:gd name="connsiteY11" fmla="*/ 1219200 h 2697480"/>
              <a:gd name="connsiteX12" fmla="*/ 579120 w 579120"/>
              <a:gd name="connsiteY12" fmla="*/ 1478280 h 2697480"/>
              <a:gd name="connsiteX13" fmla="*/ 579120 w 579120"/>
              <a:gd name="connsiteY13" fmla="*/ 1478280 h 2697480"/>
              <a:gd name="connsiteX14" fmla="*/ 487680 w 579120"/>
              <a:gd name="connsiteY14" fmla="*/ 1874520 h 2697480"/>
              <a:gd name="connsiteX15" fmla="*/ 487680 w 579120"/>
              <a:gd name="connsiteY15" fmla="*/ 1859280 h 2697480"/>
              <a:gd name="connsiteX16" fmla="*/ 335280 w 579120"/>
              <a:gd name="connsiteY16" fmla="*/ 2011680 h 2697480"/>
              <a:gd name="connsiteX17" fmla="*/ 335280 w 579120"/>
              <a:gd name="connsiteY17" fmla="*/ 2011680 h 2697480"/>
              <a:gd name="connsiteX18" fmla="*/ 213360 w 579120"/>
              <a:gd name="connsiteY18" fmla="*/ 1981200 h 2697480"/>
              <a:gd name="connsiteX19" fmla="*/ 91440 w 579120"/>
              <a:gd name="connsiteY19" fmla="*/ 1935480 h 2697480"/>
              <a:gd name="connsiteX20" fmla="*/ 91440 w 579120"/>
              <a:gd name="connsiteY20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9120" h="2697480">
                <a:moveTo>
                  <a:pt x="0" y="0"/>
                </a:moveTo>
                <a:cubicBezTo>
                  <a:pt x="19050" y="158750"/>
                  <a:pt x="38100" y="317500"/>
                  <a:pt x="60960" y="472440"/>
                </a:cubicBezTo>
                <a:cubicBezTo>
                  <a:pt x="83820" y="627380"/>
                  <a:pt x="124460" y="855980"/>
                  <a:pt x="137160" y="929640"/>
                </a:cubicBezTo>
                <a:cubicBezTo>
                  <a:pt x="149860" y="1003300"/>
                  <a:pt x="124460" y="914400"/>
                  <a:pt x="137160" y="914400"/>
                </a:cubicBezTo>
                <a:cubicBezTo>
                  <a:pt x="149860" y="914400"/>
                  <a:pt x="213360" y="929640"/>
                  <a:pt x="213360" y="929640"/>
                </a:cubicBezTo>
                <a:lnTo>
                  <a:pt x="213360" y="929640"/>
                </a:lnTo>
                <a:lnTo>
                  <a:pt x="259080" y="716280"/>
                </a:lnTo>
                <a:lnTo>
                  <a:pt x="259080" y="716280"/>
                </a:lnTo>
                <a:cubicBezTo>
                  <a:pt x="264160" y="713740"/>
                  <a:pt x="264160" y="688340"/>
                  <a:pt x="289560" y="701040"/>
                </a:cubicBezTo>
                <a:cubicBezTo>
                  <a:pt x="314960" y="713740"/>
                  <a:pt x="370840" y="728980"/>
                  <a:pt x="411480" y="792480"/>
                </a:cubicBezTo>
                <a:cubicBezTo>
                  <a:pt x="452120" y="855980"/>
                  <a:pt x="508000" y="1010920"/>
                  <a:pt x="533400" y="1082040"/>
                </a:cubicBezTo>
                <a:cubicBezTo>
                  <a:pt x="558800" y="1153160"/>
                  <a:pt x="556260" y="1153160"/>
                  <a:pt x="563880" y="1219200"/>
                </a:cubicBezTo>
                <a:cubicBezTo>
                  <a:pt x="571500" y="1285240"/>
                  <a:pt x="579120" y="1478280"/>
                  <a:pt x="579120" y="1478280"/>
                </a:cubicBezTo>
                <a:lnTo>
                  <a:pt x="579120" y="1478280"/>
                </a:lnTo>
                <a:cubicBezTo>
                  <a:pt x="563880" y="1544320"/>
                  <a:pt x="502920" y="1811020"/>
                  <a:pt x="487680" y="1874520"/>
                </a:cubicBezTo>
                <a:cubicBezTo>
                  <a:pt x="472440" y="1938020"/>
                  <a:pt x="513080" y="1836420"/>
                  <a:pt x="487680" y="1859280"/>
                </a:cubicBezTo>
                <a:cubicBezTo>
                  <a:pt x="462280" y="1882140"/>
                  <a:pt x="335280" y="2011680"/>
                  <a:pt x="335280" y="2011680"/>
                </a:cubicBezTo>
                <a:lnTo>
                  <a:pt x="335280" y="2011680"/>
                </a:lnTo>
                <a:cubicBezTo>
                  <a:pt x="314960" y="2006600"/>
                  <a:pt x="254000" y="1993900"/>
                  <a:pt x="213360" y="1981200"/>
                </a:cubicBezTo>
                <a:cubicBezTo>
                  <a:pt x="172720" y="1968500"/>
                  <a:pt x="111760" y="1816100"/>
                  <a:pt x="91440" y="1935480"/>
                </a:cubicBezTo>
                <a:cubicBezTo>
                  <a:pt x="71120" y="2054860"/>
                  <a:pt x="81280" y="2376170"/>
                  <a:pt x="91440" y="269748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aio\Desktop\Orange2.labeled.flatte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4550" y="1981200"/>
            <a:ext cx="2874899" cy="470908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06713-422F-FE14-90C7-317F7DB9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Prevertebral Fascia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576685"/>
            <a:ext cx="1526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Tracings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186285"/>
            <a:ext cx="2616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Horizontal Extent</a:t>
            </a:r>
          </a:p>
        </p:txBody>
      </p:sp>
      <p:pic>
        <p:nvPicPr>
          <p:cNvPr id="11266" name="Picture 2" descr="C:\Users\Vaio\Desktop\deep cervical fascia photo\diagram-of-the-pretracheal-fascia-layer-of-the-neck-labelle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6757988" cy="4848755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2773680" y="3627120"/>
            <a:ext cx="899160" cy="1798320"/>
          </a:xfrm>
          <a:custGeom>
            <a:avLst/>
            <a:gdLst>
              <a:gd name="connsiteX0" fmla="*/ 533400 w 899160"/>
              <a:gd name="connsiteY0" fmla="*/ 1798320 h 1798320"/>
              <a:gd name="connsiteX1" fmla="*/ 167640 w 899160"/>
              <a:gd name="connsiteY1" fmla="*/ 1539240 h 1798320"/>
              <a:gd name="connsiteX2" fmla="*/ 167640 w 899160"/>
              <a:gd name="connsiteY2" fmla="*/ 1539240 h 1798320"/>
              <a:gd name="connsiteX3" fmla="*/ 76200 w 899160"/>
              <a:gd name="connsiteY3" fmla="*/ 1158240 h 1798320"/>
              <a:gd name="connsiteX4" fmla="*/ 0 w 899160"/>
              <a:gd name="connsiteY4" fmla="*/ 777240 h 1798320"/>
              <a:gd name="connsiteX5" fmla="*/ 0 w 899160"/>
              <a:gd name="connsiteY5" fmla="*/ 777240 h 1798320"/>
              <a:gd name="connsiteX6" fmla="*/ 76200 w 899160"/>
              <a:gd name="connsiteY6" fmla="*/ 396240 h 1798320"/>
              <a:gd name="connsiteX7" fmla="*/ 289560 w 899160"/>
              <a:gd name="connsiteY7" fmla="*/ 198120 h 1798320"/>
              <a:gd name="connsiteX8" fmla="*/ 746760 w 899160"/>
              <a:gd name="connsiteY8" fmla="*/ 106680 h 1798320"/>
              <a:gd name="connsiteX9" fmla="*/ 899160 w 899160"/>
              <a:gd name="connsiteY9" fmla="*/ 0 h 1798320"/>
              <a:gd name="connsiteX10" fmla="*/ 899160 w 899160"/>
              <a:gd name="connsiteY10" fmla="*/ 0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9160" h="1798320">
                <a:moveTo>
                  <a:pt x="533400" y="1798320"/>
                </a:moveTo>
                <a:lnTo>
                  <a:pt x="167640" y="1539240"/>
                </a:lnTo>
                <a:lnTo>
                  <a:pt x="167640" y="1539240"/>
                </a:lnTo>
                <a:cubicBezTo>
                  <a:pt x="152400" y="1475740"/>
                  <a:pt x="104140" y="1285240"/>
                  <a:pt x="76200" y="1158240"/>
                </a:cubicBezTo>
                <a:cubicBezTo>
                  <a:pt x="48260" y="1031240"/>
                  <a:pt x="0" y="777240"/>
                  <a:pt x="0" y="777240"/>
                </a:cubicBezTo>
                <a:lnTo>
                  <a:pt x="0" y="777240"/>
                </a:lnTo>
                <a:cubicBezTo>
                  <a:pt x="12700" y="713740"/>
                  <a:pt x="27940" y="492760"/>
                  <a:pt x="76200" y="396240"/>
                </a:cubicBezTo>
                <a:cubicBezTo>
                  <a:pt x="124460" y="299720"/>
                  <a:pt x="177800" y="246380"/>
                  <a:pt x="289560" y="198120"/>
                </a:cubicBezTo>
                <a:cubicBezTo>
                  <a:pt x="401320" y="149860"/>
                  <a:pt x="645160" y="139700"/>
                  <a:pt x="746760" y="106680"/>
                </a:cubicBezTo>
                <a:cubicBezTo>
                  <a:pt x="848360" y="73660"/>
                  <a:pt x="899160" y="0"/>
                  <a:pt x="899160" y="0"/>
                </a:cubicBezTo>
                <a:lnTo>
                  <a:pt x="899160" y="0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18560" y="3429000"/>
            <a:ext cx="944880" cy="167640"/>
          </a:xfrm>
          <a:custGeom>
            <a:avLst/>
            <a:gdLst>
              <a:gd name="connsiteX0" fmla="*/ 0 w 944880"/>
              <a:gd name="connsiteY0" fmla="*/ 167640 h 167640"/>
              <a:gd name="connsiteX1" fmla="*/ 381000 w 944880"/>
              <a:gd name="connsiteY1" fmla="*/ 15240 h 167640"/>
              <a:gd name="connsiteX2" fmla="*/ 640080 w 944880"/>
              <a:gd name="connsiteY2" fmla="*/ 76200 h 167640"/>
              <a:gd name="connsiteX3" fmla="*/ 944880 w 944880"/>
              <a:gd name="connsiteY3" fmla="*/ 91440 h 167640"/>
              <a:gd name="connsiteX4" fmla="*/ 944880 w 944880"/>
              <a:gd name="connsiteY4" fmla="*/ 91440 h 167640"/>
              <a:gd name="connsiteX5" fmla="*/ 944880 w 944880"/>
              <a:gd name="connsiteY5" fmla="*/ 914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880" h="167640">
                <a:moveTo>
                  <a:pt x="0" y="167640"/>
                </a:moveTo>
                <a:cubicBezTo>
                  <a:pt x="137160" y="99060"/>
                  <a:pt x="274320" y="30480"/>
                  <a:pt x="381000" y="15240"/>
                </a:cubicBezTo>
                <a:cubicBezTo>
                  <a:pt x="487680" y="0"/>
                  <a:pt x="546100" y="63500"/>
                  <a:pt x="640080" y="76200"/>
                </a:cubicBezTo>
                <a:cubicBezTo>
                  <a:pt x="734060" y="88900"/>
                  <a:pt x="944880" y="91440"/>
                  <a:pt x="944880" y="91440"/>
                </a:cubicBezTo>
                <a:lnTo>
                  <a:pt x="944880" y="91440"/>
                </a:lnTo>
                <a:lnTo>
                  <a:pt x="944880" y="91440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678680" y="3388360"/>
            <a:ext cx="1846580" cy="2052320"/>
          </a:xfrm>
          <a:custGeom>
            <a:avLst/>
            <a:gdLst>
              <a:gd name="connsiteX0" fmla="*/ 1325880 w 1846580"/>
              <a:gd name="connsiteY0" fmla="*/ 2052320 h 2052320"/>
              <a:gd name="connsiteX1" fmla="*/ 1661160 w 1846580"/>
              <a:gd name="connsiteY1" fmla="*/ 1838960 h 2052320"/>
              <a:gd name="connsiteX2" fmla="*/ 1783080 w 1846580"/>
              <a:gd name="connsiteY2" fmla="*/ 1503680 h 2052320"/>
              <a:gd name="connsiteX3" fmla="*/ 1844040 w 1846580"/>
              <a:gd name="connsiteY3" fmla="*/ 1076960 h 2052320"/>
              <a:gd name="connsiteX4" fmla="*/ 1798320 w 1846580"/>
              <a:gd name="connsiteY4" fmla="*/ 695960 h 2052320"/>
              <a:gd name="connsiteX5" fmla="*/ 1584960 w 1846580"/>
              <a:gd name="connsiteY5" fmla="*/ 452120 h 2052320"/>
              <a:gd name="connsiteX6" fmla="*/ 1264920 w 1846580"/>
              <a:gd name="connsiteY6" fmla="*/ 391160 h 2052320"/>
              <a:gd name="connsiteX7" fmla="*/ 975360 w 1846580"/>
              <a:gd name="connsiteY7" fmla="*/ 330200 h 2052320"/>
              <a:gd name="connsiteX8" fmla="*/ 792480 w 1846580"/>
              <a:gd name="connsiteY8" fmla="*/ 162560 h 2052320"/>
              <a:gd name="connsiteX9" fmla="*/ 518160 w 1846580"/>
              <a:gd name="connsiteY9" fmla="*/ 10160 h 2052320"/>
              <a:gd name="connsiteX10" fmla="*/ 198120 w 1846580"/>
              <a:gd name="connsiteY10" fmla="*/ 101600 h 2052320"/>
              <a:gd name="connsiteX11" fmla="*/ 0 w 1846580"/>
              <a:gd name="connsiteY11" fmla="*/ 162560 h 2052320"/>
              <a:gd name="connsiteX12" fmla="*/ 0 w 1846580"/>
              <a:gd name="connsiteY12" fmla="*/ 16256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6580" h="2052320">
                <a:moveTo>
                  <a:pt x="1325880" y="2052320"/>
                </a:moveTo>
                <a:cubicBezTo>
                  <a:pt x="1455420" y="1991360"/>
                  <a:pt x="1584960" y="1930400"/>
                  <a:pt x="1661160" y="1838960"/>
                </a:cubicBezTo>
                <a:cubicBezTo>
                  <a:pt x="1737360" y="1747520"/>
                  <a:pt x="1752600" y="1630680"/>
                  <a:pt x="1783080" y="1503680"/>
                </a:cubicBezTo>
                <a:cubicBezTo>
                  <a:pt x="1813560" y="1376680"/>
                  <a:pt x="1841500" y="1211580"/>
                  <a:pt x="1844040" y="1076960"/>
                </a:cubicBezTo>
                <a:cubicBezTo>
                  <a:pt x="1846580" y="942340"/>
                  <a:pt x="1841500" y="800100"/>
                  <a:pt x="1798320" y="695960"/>
                </a:cubicBezTo>
                <a:cubicBezTo>
                  <a:pt x="1755140" y="591820"/>
                  <a:pt x="1673860" y="502920"/>
                  <a:pt x="1584960" y="452120"/>
                </a:cubicBezTo>
                <a:cubicBezTo>
                  <a:pt x="1496060" y="401320"/>
                  <a:pt x="1366520" y="411480"/>
                  <a:pt x="1264920" y="391160"/>
                </a:cubicBezTo>
                <a:cubicBezTo>
                  <a:pt x="1163320" y="370840"/>
                  <a:pt x="1054100" y="368300"/>
                  <a:pt x="975360" y="330200"/>
                </a:cubicBezTo>
                <a:cubicBezTo>
                  <a:pt x="896620" y="292100"/>
                  <a:pt x="868680" y="215900"/>
                  <a:pt x="792480" y="162560"/>
                </a:cubicBezTo>
                <a:cubicBezTo>
                  <a:pt x="716280" y="109220"/>
                  <a:pt x="617220" y="20320"/>
                  <a:pt x="518160" y="10160"/>
                </a:cubicBezTo>
                <a:cubicBezTo>
                  <a:pt x="419100" y="0"/>
                  <a:pt x="284480" y="76200"/>
                  <a:pt x="198120" y="101600"/>
                </a:cubicBezTo>
                <a:cubicBezTo>
                  <a:pt x="111760" y="127000"/>
                  <a:pt x="0" y="162560"/>
                  <a:pt x="0" y="162560"/>
                </a:cubicBezTo>
                <a:lnTo>
                  <a:pt x="0" y="162560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DEEP CERVICAL FASCIA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>
            <a:normAutofit/>
          </a:bodyPr>
          <a:lstStyle/>
          <a:p>
            <a:r>
              <a:rPr lang="en-US" dirty="0"/>
              <a:t>It is condensed to 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Investing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Pretracheal</a:t>
            </a:r>
            <a:r>
              <a:rPr lang="en-US" dirty="0"/>
              <a:t>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Prevertebral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Carotid Sheath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Buccopharyngeal Fascia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Pharyngobasilar</a:t>
            </a:r>
            <a:r>
              <a:rPr lang="en-US" dirty="0"/>
              <a:t> Fascia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io\Desktop\deep cervical fascia photo\image0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238" y="1559719"/>
            <a:ext cx="6277523" cy="373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Vertical extent</a:t>
            </a:r>
          </a:p>
        </p:txBody>
      </p:sp>
      <p:pic>
        <p:nvPicPr>
          <p:cNvPr id="11266" name="Picture 2" descr="C:\Users\Vaio\Desktop\image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305" y="1752600"/>
            <a:ext cx="4085389" cy="491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Carotid Sheath</a:t>
            </a:r>
          </a:p>
        </p:txBody>
      </p:sp>
      <p:pic>
        <p:nvPicPr>
          <p:cNvPr id="12290" name="Picture 2" descr="C:\Users\Vaio\Desktop\carotidsheath13178923059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052" y="1752600"/>
            <a:ext cx="4395896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19000" contrast="31000"/>
          </a:blip>
          <a:srcRect/>
          <a:stretch>
            <a:fillRect/>
          </a:stretch>
        </p:blipFill>
        <p:spPr bwMode="auto">
          <a:xfrm>
            <a:off x="1485900" y="508000"/>
            <a:ext cx="61722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Buccopharyngeal Fascia</a:t>
            </a:r>
          </a:p>
        </p:txBody>
      </p:sp>
      <p:pic>
        <p:nvPicPr>
          <p:cNvPr id="4" name="Picture 2" descr="C:\Users\Vaio\Desktop\image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377" y="1828800"/>
            <a:ext cx="4077246" cy="4906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Pharyngobasilar</a:t>
            </a:r>
            <a:r>
              <a:rPr lang="en-US" dirty="0"/>
              <a:t> Fascia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095" y="1752600"/>
            <a:ext cx="4277809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29785" y="3593068"/>
            <a:ext cx="234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Mucous Membrane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9785" y="4105990"/>
            <a:ext cx="274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Pharyngobasilar Fascia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5410200"/>
            <a:ext cx="275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Buccopharyngeal Fascia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Applied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2286000"/>
            <a:ext cx="7461250" cy="4022725"/>
          </a:xfrm>
        </p:spPr>
        <p:txBody>
          <a:bodyPr>
            <a:normAutofit/>
          </a:bodyPr>
          <a:lstStyle/>
          <a:p>
            <a:r>
              <a:rPr lang="en-US" dirty="0"/>
              <a:t>1. Collection of pus beneath </a:t>
            </a:r>
            <a:r>
              <a:rPr lang="en-US" dirty="0" err="1"/>
              <a:t>Parotido</a:t>
            </a:r>
            <a:r>
              <a:rPr lang="en-US" dirty="0"/>
              <a:t>-Masseteric Fascia =&gt; Severe Pain</a:t>
            </a:r>
          </a:p>
        </p:txBody>
      </p:sp>
      <p:pic>
        <p:nvPicPr>
          <p:cNvPr id="2050" name="Picture 2" descr="C:\Users\Vaio\Desktop\deep cervical fascia photo\IndianJDentRes_2012_23_3_423_102245_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527" y="2908449"/>
            <a:ext cx="3618946" cy="3587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2. Pretracheal fascia which covers the posterior surface of thyroid gland, is ill defined or thin</a:t>
            </a:r>
          </a:p>
          <a:p>
            <a:endParaRPr lang="en-US" sz="2000" dirty="0"/>
          </a:p>
          <a:p>
            <a:r>
              <a:rPr lang="en-US" sz="2000" dirty="0"/>
              <a:t>					Enlargement in Post. Direction</a:t>
            </a:r>
          </a:p>
          <a:p>
            <a:endParaRPr lang="en-US" sz="2000" dirty="0"/>
          </a:p>
          <a:p>
            <a:r>
              <a:rPr lang="en-US" sz="2000" dirty="0"/>
              <a:t>					Compression of Esophagus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572000" y="1295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572000" y="1981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Vaio\Desktop\deep cervical fascia photo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848" y="3322621"/>
            <a:ext cx="592030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EF6520-9150-133C-645C-B2D746DEBA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7400" y="1082675"/>
            <a:ext cx="7289800" cy="4022725"/>
          </a:xfrm>
        </p:spPr>
        <p:txBody>
          <a:bodyPr/>
          <a:lstStyle/>
          <a:p>
            <a:r>
              <a:rPr lang="en-US" dirty="0"/>
              <a:t>3. Thyroid moves with deglutition.</a:t>
            </a:r>
          </a:p>
          <a:p>
            <a:endParaRPr lang="en-US" dirty="0"/>
          </a:p>
          <a:p>
            <a:r>
              <a:rPr lang="en-US" dirty="0"/>
              <a:t>4. In block dissection of neck during removal of deep cervical </a:t>
            </a:r>
          </a:p>
          <a:p>
            <a:r>
              <a:rPr lang="en-US" dirty="0"/>
              <a:t> lymph nodes, frequently exposes carotid sheath.</a:t>
            </a:r>
          </a:p>
          <a:p>
            <a:endParaRPr lang="en-US" dirty="0"/>
          </a:p>
          <a:p>
            <a:r>
              <a:rPr lang="en-US" dirty="0"/>
              <a:t>5. While excising the submandibular salivary gland, the external </a:t>
            </a:r>
          </a:p>
          <a:p>
            <a:r>
              <a:rPr lang="en-US" dirty="0"/>
              <a:t> carotid artery should be secured before dividing it, otherwise</a:t>
            </a:r>
          </a:p>
          <a:p>
            <a:r>
              <a:rPr lang="en-US" dirty="0"/>
              <a:t> it may retract through the </a:t>
            </a:r>
            <a:r>
              <a:rPr lang="en-US" dirty="0" err="1"/>
              <a:t>stylomandibular</a:t>
            </a:r>
            <a:r>
              <a:rPr lang="en-US" dirty="0"/>
              <a:t> ligament and cause</a:t>
            </a:r>
          </a:p>
          <a:p>
            <a:r>
              <a:rPr lang="en-US" dirty="0"/>
              <a:t> severe bleeding.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4866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6. Collection of pus in Retropharyngeal Space</a:t>
            </a:r>
          </a:p>
        </p:txBody>
      </p:sp>
      <p:pic>
        <p:nvPicPr>
          <p:cNvPr id="4099" name="Picture 3" descr="C:\Users\Vaio\Desktop\deep cervical fascia photo\fascia21346542252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524000"/>
            <a:ext cx="4762500" cy="469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AFFD7-6EF7-2C93-4788-535E5EE72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38200"/>
            <a:ext cx="3886200" cy="5181600"/>
          </a:xfrm>
          <a:prstGeom prst="rect">
            <a:avLst/>
          </a:prstGeom>
        </p:spPr>
      </p:pic>
      <p:sp>
        <p:nvSpPr>
          <p:cNvPr id="4" name="Can 3"/>
          <p:cNvSpPr/>
          <p:nvPr/>
        </p:nvSpPr>
        <p:spPr>
          <a:xfrm>
            <a:off x="3657600" y="3886200"/>
            <a:ext cx="914400" cy="2057400"/>
          </a:xfrm>
          <a:prstGeom prst="ca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657600" y="3962400"/>
            <a:ext cx="914400" cy="1981200"/>
          </a:xfrm>
          <a:prstGeom prst="can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33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6205914">
            <a:off x="4109074" y="4472347"/>
            <a:ext cx="579144" cy="199307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6205914">
            <a:off x="3908822" y="5128898"/>
            <a:ext cx="505030" cy="181607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071" y="533400"/>
            <a:ext cx="5236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7. Collection of pus in lateral Pharyngeal Space</a:t>
            </a:r>
          </a:p>
        </p:txBody>
      </p:sp>
      <p:pic>
        <p:nvPicPr>
          <p:cNvPr id="5123" name="Picture 3" descr="C:\Users\Vaio\Desktop\deep cervical fascia photo\The-Fascial-Spaces-of-Head-and-Neck-Reg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496" y="1066800"/>
            <a:ext cx="5801008" cy="5572124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 rot="8040433">
            <a:off x="3765393" y="3543930"/>
            <a:ext cx="17526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065" y="732042"/>
            <a:ext cx="5238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8. Collection of pus in behind Prevertebral Fascia.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374776" cy="444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aio\Desktop\deep cervical fascia photo\image012.gif"/>
          <p:cNvPicPr>
            <a:picLocks noChangeAspect="1" noChangeArrowheads="1"/>
          </p:cNvPicPr>
          <p:nvPr/>
        </p:nvPicPr>
        <p:blipFill>
          <a:blip r:embed="rId3" cstate="print"/>
          <a:srcRect l="14788" r="9462"/>
          <a:stretch/>
        </p:blipFill>
        <p:spPr bwMode="auto">
          <a:xfrm>
            <a:off x="4876800" y="1900237"/>
            <a:ext cx="3889001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3084" y="2875002"/>
            <a:ext cx="3557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66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95400"/>
            <a:ext cx="2122487" cy="489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n 2"/>
          <p:cNvSpPr/>
          <p:nvPr/>
        </p:nvSpPr>
        <p:spPr>
          <a:xfrm>
            <a:off x="3657600" y="1219200"/>
            <a:ext cx="1981200" cy="5181600"/>
          </a:xfrm>
          <a:prstGeom prst="ca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3657600" y="1219200"/>
            <a:ext cx="1981200" cy="5181600"/>
          </a:xfrm>
          <a:prstGeom prst="can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762000"/>
            <a:ext cx="2160962" cy="52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n 2"/>
          <p:cNvSpPr/>
          <p:nvPr/>
        </p:nvSpPr>
        <p:spPr>
          <a:xfrm>
            <a:off x="3810000" y="838200"/>
            <a:ext cx="1981200" cy="5029200"/>
          </a:xfrm>
          <a:prstGeom prst="ca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3810000" y="838200"/>
            <a:ext cx="1981200" cy="5029200"/>
          </a:xfrm>
          <a:prstGeom prst="can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io\Desktop\slide-6-728.jpg"/>
          <p:cNvPicPr>
            <a:picLocks noChangeAspect="1" noChangeArrowheads="1"/>
          </p:cNvPicPr>
          <p:nvPr/>
        </p:nvPicPr>
        <p:blipFill>
          <a:blip r:embed="rId2" cstate="print"/>
          <a:srcRect l="21633" t="30000" r="24201" b="12222"/>
          <a:stretch/>
        </p:blipFill>
        <p:spPr bwMode="auto">
          <a:xfrm>
            <a:off x="1666875" y="1104900"/>
            <a:ext cx="58102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/>
              <a:t>Investing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/>
          <a:lstStyle/>
          <a:p>
            <a:r>
              <a:rPr lang="en-US" dirty="0"/>
              <a:t>Attachments</a:t>
            </a:r>
          </a:p>
        </p:txBody>
      </p:sp>
      <p:pic>
        <p:nvPicPr>
          <p:cNvPr id="1026" name="Picture 2" descr="C:\Users\Vaio\Desktop\deep cervical fascia photo\C0146968-Nuchal_ligament%2C_artwork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76400"/>
            <a:ext cx="4953000" cy="4953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" name="Oval 6"/>
          <p:cNvSpPr/>
          <p:nvPr/>
        </p:nvSpPr>
        <p:spPr>
          <a:xfrm>
            <a:off x="8001000" y="609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239000" y="3886200"/>
            <a:ext cx="2286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1"/>
          </p:cNvCxnSpPr>
          <p:nvPr/>
        </p:nvCxnSpPr>
        <p:spPr>
          <a:xfrm>
            <a:off x="7239000" y="4648200"/>
            <a:ext cx="784318" cy="14701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914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5006340" y="3276600"/>
            <a:ext cx="2438400" cy="1066800"/>
          </a:xfrm>
          <a:prstGeom prst="arc">
            <a:avLst>
              <a:gd name="adj1" fmla="val 14530559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255260" y="3276600"/>
            <a:ext cx="612140" cy="990600"/>
          </a:xfrm>
          <a:custGeom>
            <a:avLst/>
            <a:gdLst>
              <a:gd name="connsiteX0" fmla="*/ 535940 w 535940"/>
              <a:gd name="connsiteY0" fmla="*/ 0 h 975360"/>
              <a:gd name="connsiteX1" fmla="*/ 78740 w 535940"/>
              <a:gd name="connsiteY1" fmla="*/ 411480 h 975360"/>
              <a:gd name="connsiteX2" fmla="*/ 63500 w 535940"/>
              <a:gd name="connsiteY2" fmla="*/ 960120 h 975360"/>
              <a:gd name="connsiteX3" fmla="*/ 63500 w 535940"/>
              <a:gd name="connsiteY3" fmla="*/ 960120 h 975360"/>
              <a:gd name="connsiteX4" fmla="*/ 63500 w 535940"/>
              <a:gd name="connsiteY4" fmla="*/ 97536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40" h="975360">
                <a:moveTo>
                  <a:pt x="535940" y="0"/>
                </a:moveTo>
                <a:cubicBezTo>
                  <a:pt x="346710" y="125730"/>
                  <a:pt x="157480" y="251460"/>
                  <a:pt x="78740" y="411480"/>
                </a:cubicBezTo>
                <a:cubicBezTo>
                  <a:pt x="0" y="571500"/>
                  <a:pt x="63500" y="960120"/>
                  <a:pt x="63500" y="960120"/>
                </a:cubicBezTo>
                <a:lnTo>
                  <a:pt x="63500" y="960120"/>
                </a:lnTo>
                <a:lnTo>
                  <a:pt x="63500" y="97536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869180" y="4343400"/>
            <a:ext cx="342900" cy="1920240"/>
          </a:xfrm>
          <a:custGeom>
            <a:avLst/>
            <a:gdLst>
              <a:gd name="connsiteX0" fmla="*/ 342900 w 342900"/>
              <a:gd name="connsiteY0" fmla="*/ 0 h 1920240"/>
              <a:gd name="connsiteX1" fmla="*/ 312420 w 342900"/>
              <a:gd name="connsiteY1" fmla="*/ 381000 h 1920240"/>
              <a:gd name="connsiteX2" fmla="*/ 312420 w 342900"/>
              <a:gd name="connsiteY2" fmla="*/ 381000 h 1920240"/>
              <a:gd name="connsiteX3" fmla="*/ 205740 w 342900"/>
              <a:gd name="connsiteY3" fmla="*/ 746760 h 1920240"/>
              <a:gd name="connsiteX4" fmla="*/ 68580 w 342900"/>
              <a:gd name="connsiteY4" fmla="*/ 1066800 h 1920240"/>
              <a:gd name="connsiteX5" fmla="*/ 7620 w 342900"/>
              <a:gd name="connsiteY5" fmla="*/ 1341120 h 1920240"/>
              <a:gd name="connsiteX6" fmla="*/ 22860 w 342900"/>
              <a:gd name="connsiteY6" fmla="*/ 1630680 h 1920240"/>
              <a:gd name="connsiteX7" fmla="*/ 68580 w 342900"/>
              <a:gd name="connsiteY7" fmla="*/ 1874520 h 1920240"/>
              <a:gd name="connsiteX8" fmla="*/ 251460 w 342900"/>
              <a:gd name="connsiteY8" fmla="*/ 1905000 h 1920240"/>
              <a:gd name="connsiteX9" fmla="*/ 266700 w 342900"/>
              <a:gd name="connsiteY9" fmla="*/ 190500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00" h="1920240">
                <a:moveTo>
                  <a:pt x="342900" y="0"/>
                </a:moveTo>
                <a:lnTo>
                  <a:pt x="312420" y="381000"/>
                </a:lnTo>
                <a:lnTo>
                  <a:pt x="312420" y="381000"/>
                </a:lnTo>
                <a:cubicBezTo>
                  <a:pt x="294640" y="441960"/>
                  <a:pt x="246380" y="632460"/>
                  <a:pt x="205740" y="746760"/>
                </a:cubicBezTo>
                <a:cubicBezTo>
                  <a:pt x="165100" y="861060"/>
                  <a:pt x="101600" y="967740"/>
                  <a:pt x="68580" y="1066800"/>
                </a:cubicBezTo>
                <a:cubicBezTo>
                  <a:pt x="35560" y="1165860"/>
                  <a:pt x="15240" y="1247140"/>
                  <a:pt x="7620" y="1341120"/>
                </a:cubicBezTo>
                <a:cubicBezTo>
                  <a:pt x="0" y="1435100"/>
                  <a:pt x="12700" y="1541780"/>
                  <a:pt x="22860" y="1630680"/>
                </a:cubicBezTo>
                <a:cubicBezTo>
                  <a:pt x="33020" y="1719580"/>
                  <a:pt x="30480" y="1828800"/>
                  <a:pt x="68580" y="1874520"/>
                </a:cubicBezTo>
                <a:cubicBezTo>
                  <a:pt x="106680" y="1920240"/>
                  <a:pt x="218440" y="1899920"/>
                  <a:pt x="251460" y="1905000"/>
                </a:cubicBezTo>
                <a:cubicBezTo>
                  <a:pt x="284480" y="1910080"/>
                  <a:pt x="275590" y="1907540"/>
                  <a:pt x="266700" y="19050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4" grpId="0" animBg="1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io\Desktop\deep cervical fascia photo\Human_skull_lateral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685" y="645494"/>
            <a:ext cx="5556629" cy="5567011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 rot="20613580">
            <a:off x="3733800" y="4208780"/>
            <a:ext cx="1295400" cy="210820"/>
          </a:xfrm>
          <a:custGeom>
            <a:avLst/>
            <a:gdLst>
              <a:gd name="connsiteX0" fmla="*/ 1722120 w 1722120"/>
              <a:gd name="connsiteY0" fmla="*/ 485140 h 485140"/>
              <a:gd name="connsiteX1" fmla="*/ 1508760 w 1722120"/>
              <a:gd name="connsiteY1" fmla="*/ 302260 h 485140"/>
              <a:gd name="connsiteX2" fmla="*/ 1508760 w 1722120"/>
              <a:gd name="connsiteY2" fmla="*/ 302260 h 485140"/>
              <a:gd name="connsiteX3" fmla="*/ 1234440 w 1722120"/>
              <a:gd name="connsiteY3" fmla="*/ 119380 h 485140"/>
              <a:gd name="connsiteX4" fmla="*/ 1097280 w 1722120"/>
              <a:gd name="connsiteY4" fmla="*/ 12700 h 485140"/>
              <a:gd name="connsiteX5" fmla="*/ 944880 w 1722120"/>
              <a:gd name="connsiteY5" fmla="*/ 43180 h 485140"/>
              <a:gd name="connsiteX6" fmla="*/ 746760 w 1722120"/>
              <a:gd name="connsiteY6" fmla="*/ 12700 h 485140"/>
              <a:gd name="connsiteX7" fmla="*/ 533400 w 1722120"/>
              <a:gd name="connsiteY7" fmla="*/ 27940 h 485140"/>
              <a:gd name="connsiteX8" fmla="*/ 411480 w 1722120"/>
              <a:gd name="connsiteY8" fmla="*/ 88900 h 485140"/>
              <a:gd name="connsiteX9" fmla="*/ 182880 w 1722120"/>
              <a:gd name="connsiteY9" fmla="*/ 271780 h 485140"/>
              <a:gd name="connsiteX10" fmla="*/ 0 w 1722120"/>
              <a:gd name="connsiteY10" fmla="*/ 317500 h 485140"/>
              <a:gd name="connsiteX11" fmla="*/ 0 w 1722120"/>
              <a:gd name="connsiteY11" fmla="*/ 317500 h 48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2120" h="485140">
                <a:moveTo>
                  <a:pt x="1722120" y="485140"/>
                </a:moveTo>
                <a:lnTo>
                  <a:pt x="1508760" y="302260"/>
                </a:lnTo>
                <a:lnTo>
                  <a:pt x="1508760" y="302260"/>
                </a:lnTo>
                <a:cubicBezTo>
                  <a:pt x="1463040" y="271780"/>
                  <a:pt x="1303020" y="167640"/>
                  <a:pt x="1234440" y="119380"/>
                </a:cubicBezTo>
                <a:cubicBezTo>
                  <a:pt x="1165860" y="71120"/>
                  <a:pt x="1145540" y="25400"/>
                  <a:pt x="1097280" y="12700"/>
                </a:cubicBezTo>
                <a:cubicBezTo>
                  <a:pt x="1049020" y="0"/>
                  <a:pt x="1003300" y="43180"/>
                  <a:pt x="944880" y="43180"/>
                </a:cubicBezTo>
                <a:cubicBezTo>
                  <a:pt x="886460" y="43180"/>
                  <a:pt x="815340" y="15240"/>
                  <a:pt x="746760" y="12700"/>
                </a:cubicBezTo>
                <a:cubicBezTo>
                  <a:pt x="678180" y="10160"/>
                  <a:pt x="589280" y="15240"/>
                  <a:pt x="533400" y="27940"/>
                </a:cubicBezTo>
                <a:cubicBezTo>
                  <a:pt x="477520" y="40640"/>
                  <a:pt x="469900" y="48260"/>
                  <a:pt x="411480" y="88900"/>
                </a:cubicBezTo>
                <a:cubicBezTo>
                  <a:pt x="353060" y="129540"/>
                  <a:pt x="251460" y="233680"/>
                  <a:pt x="182880" y="271780"/>
                </a:cubicBezTo>
                <a:cubicBezTo>
                  <a:pt x="114300" y="309880"/>
                  <a:pt x="0" y="317500"/>
                  <a:pt x="0" y="317500"/>
                </a:cubicBezTo>
                <a:lnTo>
                  <a:pt x="0" y="31750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1032</TotalTime>
  <Words>313</Words>
  <Application>Microsoft Office PowerPoint</Application>
  <PresentationFormat>On-screen Show (4:3)</PresentationFormat>
  <Paragraphs>62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Tw Cen MT</vt:lpstr>
      <vt:lpstr>Tw Cen MT Condensed</vt:lpstr>
      <vt:lpstr>Wingdings 3</vt:lpstr>
      <vt:lpstr>Integral</vt:lpstr>
      <vt:lpstr>DEEP CERVICAL FASCIA</vt:lpstr>
      <vt:lpstr>DEEP CERVICAL FASCIA  (FASCIA COLLI)</vt:lpstr>
      <vt:lpstr>DEEP CERVICAL FASCIA</vt:lpstr>
      <vt:lpstr>PowerPoint Presentation</vt:lpstr>
      <vt:lpstr>PowerPoint Presentation</vt:lpstr>
      <vt:lpstr>PowerPoint Presentation</vt:lpstr>
      <vt:lpstr>PowerPoint Presentation</vt:lpstr>
      <vt:lpstr>Investing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Tracings</vt:lpstr>
      <vt:lpstr>Vertical extent</vt:lpstr>
      <vt:lpstr>PowerPoint Presentation</vt:lpstr>
      <vt:lpstr>PowerPoint Presentation</vt:lpstr>
      <vt:lpstr>Suprasternal space (Space of Burn’s)</vt:lpstr>
      <vt:lpstr>Supraclavicular space</vt:lpstr>
      <vt:lpstr>To sum up</vt:lpstr>
      <vt:lpstr>Forms roof of 2 triangles – anterior &amp; posterior</vt:lpstr>
      <vt:lpstr>Thicken twice to form parotido-masseteric fascia and stylomandibular ligament.</vt:lpstr>
      <vt:lpstr>Forms 2 fascial slings for omohyoid and digastric</vt:lpstr>
      <vt:lpstr>PowerPoint Presentation</vt:lpstr>
      <vt:lpstr>Pretracheal fascia </vt:lpstr>
      <vt:lpstr>Ligament of Berry</vt:lpstr>
      <vt:lpstr>PowerPoint Presentation</vt:lpstr>
      <vt:lpstr>Prevertebral Fascia</vt:lpstr>
      <vt:lpstr>PowerPoint Presentation</vt:lpstr>
      <vt:lpstr>PowerPoint Presentation</vt:lpstr>
      <vt:lpstr>Vertical extent</vt:lpstr>
      <vt:lpstr>Carotid Sheath</vt:lpstr>
      <vt:lpstr>PowerPoint Presentation</vt:lpstr>
      <vt:lpstr>Buccopharyngeal Fascia</vt:lpstr>
      <vt:lpstr>Pharyngobasilar Fascia</vt:lpstr>
      <vt:lpstr>Applied 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Vaio</dc:creator>
  <cp:lastModifiedBy>Rajesh Patel</cp:lastModifiedBy>
  <cp:revision>129</cp:revision>
  <dcterms:created xsi:type="dcterms:W3CDTF">2013-12-01T17:13:38Z</dcterms:created>
  <dcterms:modified xsi:type="dcterms:W3CDTF">2024-10-25T03:59:01Z</dcterms:modified>
</cp:coreProperties>
</file>