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FB60E-DC91-47B8-B16E-F095C6FD03B4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27E05-04D8-4BE7-8EA0-19A801E3A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7E05-04D8-4BE7-8EA0-19A801E3A65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31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3FE-73D8-46F8-B463-4897882D04B0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E7B3D-8E7C-44E9-BAF8-50FEB6C08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3FE-73D8-46F8-B463-4897882D04B0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E7B3D-8E7C-44E9-BAF8-50FEB6C08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3FE-73D8-46F8-B463-4897882D04B0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E7B3D-8E7C-44E9-BAF8-50FEB6C08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3FE-73D8-46F8-B463-4897882D04B0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E7B3D-8E7C-44E9-BAF8-50FEB6C08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3FE-73D8-46F8-B463-4897882D04B0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E7B3D-8E7C-44E9-BAF8-50FEB6C08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3FE-73D8-46F8-B463-4897882D04B0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E7B3D-8E7C-44E9-BAF8-50FEB6C08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3FE-73D8-46F8-B463-4897882D04B0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E7B3D-8E7C-44E9-BAF8-50FEB6C08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3FE-73D8-46F8-B463-4897882D04B0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E7B3D-8E7C-44E9-BAF8-50FEB6C08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3FE-73D8-46F8-B463-4897882D04B0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E7B3D-8E7C-44E9-BAF8-50FEB6C08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3FE-73D8-46F8-B463-4897882D04B0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E7B3D-8E7C-44E9-BAF8-50FEB6C08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3FE-73D8-46F8-B463-4897882D04B0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E7B3D-8E7C-44E9-BAF8-50FEB6C08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463FE-73D8-46F8-B463-4897882D04B0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E7B3D-8E7C-44E9-BAF8-50FEB6C08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5486400" cy="21336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latin typeface="Alegreya Sans SC" panose="00000500000000000000" pitchFamily="2" charset="0"/>
              </a:rPr>
              <a:t>DIFFERENT </a:t>
            </a:r>
            <a:r>
              <a:rPr lang="en-US" sz="4800" b="1" dirty="0" smtClean="0">
                <a:latin typeface="Alegreya Sans SC" panose="00000500000000000000" pitchFamily="2" charset="0"/>
              </a:rPr>
              <a:t>STAGES</a:t>
            </a:r>
            <a:br>
              <a:rPr lang="en-US" sz="4800" b="1" dirty="0" smtClean="0">
                <a:latin typeface="Alegreya Sans SC" panose="00000500000000000000" pitchFamily="2" charset="0"/>
              </a:rPr>
            </a:br>
            <a:r>
              <a:rPr lang="en-US" sz="4800" b="1" dirty="0" smtClean="0">
                <a:latin typeface="Alegreya Sans SC" panose="00000500000000000000" pitchFamily="2" charset="0"/>
              </a:rPr>
              <a:t>OF BCG VACCINE</a:t>
            </a:r>
            <a:br>
              <a:rPr lang="en-US" sz="4800" b="1" dirty="0" smtClean="0">
                <a:latin typeface="Alegreya Sans SC" panose="00000500000000000000" pitchFamily="2" charset="0"/>
              </a:rPr>
            </a:br>
            <a:r>
              <a:rPr lang="en-US" sz="2000" b="1" dirty="0" smtClean="0">
                <a:latin typeface="Alegreya Sans SC" panose="00000500000000000000" pitchFamily="2" charset="0"/>
              </a:rPr>
              <a:t>BY MBBSPPT.COM</a:t>
            </a:r>
            <a:endParaRPr lang="en-GB" sz="2000" dirty="0">
              <a:latin typeface="Alegreya Sans SC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904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legreya Sans SC" panose="00000500000000000000" pitchFamily="2" charset="0"/>
              </a:rPr>
              <a:t>DIFFERENT STAGES OF BCG VACCINE</a:t>
            </a:r>
            <a:endParaRPr lang="en-US" b="1" dirty="0">
              <a:latin typeface="Alegreya Sans SC" panose="000005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637759"/>
            <a:ext cx="5943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legreya Sans SC" panose="00000500000000000000" pitchFamily="2" charset="0"/>
              </a:rPr>
              <a:t>Bacille Calmette-Guérin (BCG) </a:t>
            </a:r>
          </a:p>
          <a:p>
            <a:r>
              <a:rPr lang="en-US" dirty="0" smtClean="0">
                <a:latin typeface="Alegreya Sans SC" panose="00000500000000000000" pitchFamily="2" charset="0"/>
              </a:rPr>
              <a:t>is a</a:t>
            </a:r>
            <a:r>
              <a:rPr lang="en-US" b="1" u="sng" dirty="0" smtClean="0">
                <a:latin typeface="Alegreya Sans SC" panose="00000500000000000000" pitchFamily="2" charset="0"/>
              </a:rPr>
              <a:t> vaccine</a:t>
            </a:r>
            <a:r>
              <a:rPr lang="en-US" dirty="0" smtClean="0">
                <a:latin typeface="Alegreya Sans SC" panose="00000500000000000000" pitchFamily="2" charset="0"/>
              </a:rPr>
              <a:t> against </a:t>
            </a:r>
            <a:r>
              <a:rPr lang="en-US" b="1" u="sng" dirty="0" smtClean="0">
                <a:latin typeface="Alegreya Sans SC" panose="00000500000000000000" pitchFamily="2" charset="0"/>
              </a:rPr>
              <a:t>tuberculosis</a:t>
            </a:r>
            <a:r>
              <a:rPr lang="en-US" dirty="0" smtClean="0">
                <a:latin typeface="Alegreya Sans SC" panose="00000500000000000000" pitchFamily="2" charset="0"/>
              </a:rPr>
              <a:t> that is prepared from a strain </a:t>
            </a:r>
            <a:r>
              <a:rPr lang="en-US" dirty="0" smtClean="0">
                <a:latin typeface="Alegreya Sans SC" panose="00000500000000000000" pitchFamily="2" charset="0"/>
              </a:rPr>
              <a:t> (</a:t>
            </a:r>
            <a:r>
              <a:rPr lang="en-US" dirty="0" smtClean="0">
                <a:latin typeface="Alegreya Sans SC" panose="00000500000000000000" pitchFamily="2" charset="0"/>
              </a:rPr>
              <a:t>WHO recommended “</a:t>
            </a:r>
            <a:r>
              <a:rPr lang="en-US" b="1" u="sng" dirty="0" smtClean="0">
                <a:latin typeface="Alegreya Sans SC" panose="00000500000000000000" pitchFamily="2" charset="0"/>
              </a:rPr>
              <a:t>Danish 1331</a:t>
            </a:r>
            <a:r>
              <a:rPr lang="en-US" dirty="0" smtClean="0">
                <a:latin typeface="Alegreya Sans SC" panose="00000500000000000000" pitchFamily="2" charset="0"/>
              </a:rPr>
              <a:t>” strain) of the attenuated  live bovine tuberculosis bacillus</a:t>
            </a:r>
            <a:r>
              <a:rPr lang="en-US" b="1" u="sng" dirty="0">
                <a:latin typeface="Alegreya Sans SC" panose="00000500000000000000" pitchFamily="2" charset="0"/>
              </a:rPr>
              <a:t>,</a:t>
            </a:r>
            <a:r>
              <a:rPr lang="en-US" b="1" u="sng" dirty="0" smtClean="0">
                <a:latin typeface="Alegreya Sans SC" panose="00000500000000000000" pitchFamily="2" charset="0"/>
              </a:rPr>
              <a:t> </a:t>
            </a:r>
            <a:r>
              <a:rPr lang="en-US" b="1" i="1" u="sng" dirty="0" smtClean="0">
                <a:latin typeface="Alegreya Sans SC" panose="00000500000000000000" pitchFamily="2" charset="0"/>
              </a:rPr>
              <a:t>Mycobacterium bovis</a:t>
            </a:r>
            <a:r>
              <a:rPr lang="en-US" i="1" dirty="0" smtClean="0">
                <a:latin typeface="Alegreya Sans SC" panose="00000500000000000000" pitchFamily="2" charset="0"/>
              </a:rPr>
              <a:t> </a:t>
            </a:r>
            <a:r>
              <a:rPr lang="en-US" dirty="0" smtClean="0">
                <a:latin typeface="Alegreya Sans SC" panose="00000500000000000000" pitchFamily="2" charset="0"/>
              </a:rPr>
              <a:t>The aim of  BCG vaccine  is to induce a benign infection  which will stimulate an acquired resistance to subsequent infection of virulent tubercle bacilli </a:t>
            </a:r>
            <a:r>
              <a:rPr lang="en-US" dirty="0" smtClean="0">
                <a:latin typeface="Alegreya Sans SC" panose="00000500000000000000" pitchFamily="2" charset="0"/>
              </a:rPr>
              <a:t>.</a:t>
            </a:r>
            <a:endParaRPr lang="en-US" dirty="0" smtClean="0">
              <a:latin typeface="Alegreya Sans SC" panose="00000500000000000000" pitchFamily="2" charset="0"/>
            </a:endParaRPr>
          </a:p>
          <a:p>
            <a:r>
              <a:rPr lang="en-US" dirty="0" smtClean="0">
                <a:latin typeface="Alegreya Sans SC" panose="00000500000000000000" pitchFamily="2" charset="0"/>
              </a:rPr>
              <a:t>There are 2 main types of BCG vaccine :-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Alegreya Sans SC" panose="00000500000000000000" pitchFamily="2" charset="0"/>
              </a:rPr>
              <a:t>Liquid vaccine		2. Freeze-dried vaccine</a:t>
            </a:r>
          </a:p>
          <a:p>
            <a:pPr marL="342900" indent="-342900">
              <a:buAutoNum type="arabicPeriod"/>
            </a:pPr>
            <a:endParaRPr lang="en-US" i="1" dirty="0" smtClean="0"/>
          </a:p>
          <a:p>
            <a:pPr marL="342900" indent="-342900"/>
            <a:endParaRPr lang="en-US" i="1" dirty="0" smtClean="0"/>
          </a:p>
          <a:p>
            <a:pPr marL="342900" indent="-342900"/>
            <a:endParaRPr lang="en-US" dirty="0" smtClean="0"/>
          </a:p>
        </p:txBody>
      </p:sp>
      <p:pic>
        <p:nvPicPr>
          <p:cNvPr id="4" name="Picture 3" descr="types of bcg vacc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4495800"/>
            <a:ext cx="3505200" cy="2248619"/>
          </a:xfrm>
          <a:prstGeom prst="rect">
            <a:avLst/>
          </a:prstGeom>
        </p:spPr>
      </p:pic>
      <p:pic>
        <p:nvPicPr>
          <p:cNvPr id="5" name="Picture 4" descr="myobacterium bovis 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31428" y="1714500"/>
            <a:ext cx="2612572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0"/>
            <a:ext cx="261321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Alegreya Sans SC" panose="00000500000000000000" pitchFamily="2" charset="0"/>
              </a:rPr>
              <a:t>Intradermal</a:t>
            </a:r>
            <a:r>
              <a:rPr lang="en-US" sz="2000" b="1" dirty="0" smtClean="0">
                <a:latin typeface="Alegreya Sans SC" panose="00000500000000000000" pitchFamily="2" charset="0"/>
              </a:rPr>
              <a:t> injection</a:t>
            </a:r>
          </a:p>
          <a:p>
            <a:endParaRPr lang="en-US" dirty="0">
              <a:latin typeface="Alegreya Sans SC" panose="000005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2200" y="1981200"/>
            <a:ext cx="269214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legreya Sans SC" panose="00000500000000000000" pitchFamily="2" charset="0"/>
              </a:rPr>
              <a:t>Development of papule</a:t>
            </a:r>
          </a:p>
          <a:p>
            <a:endParaRPr lang="en-US" dirty="0">
              <a:latin typeface="Alegreya Sans SC" panose="000005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3962400"/>
            <a:ext cx="199605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legreya Sans SC" panose="00000500000000000000" pitchFamily="2" charset="0"/>
              </a:rPr>
              <a:t>Ulcer formation</a:t>
            </a:r>
          </a:p>
          <a:p>
            <a:endParaRPr lang="en-US" dirty="0">
              <a:latin typeface="Alegreya Sans SC" panose="000005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065" y="1658987"/>
            <a:ext cx="188064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legreya Sans SC" panose="00000500000000000000" pitchFamily="2" charset="0"/>
              </a:rPr>
              <a:t>Scar </a:t>
            </a:r>
            <a:r>
              <a:rPr lang="en-US" sz="2000" b="1" dirty="0" smtClean="0">
                <a:latin typeface="Alegreya Sans SC" panose="00000500000000000000" pitchFamily="2" charset="0"/>
              </a:rPr>
              <a:t>formation</a:t>
            </a:r>
            <a:endParaRPr lang="en-US" sz="2000" b="1" dirty="0" smtClean="0">
              <a:latin typeface="Alegreya Sans SC" panose="00000500000000000000" pitchFamily="2" charset="0"/>
            </a:endParaRPr>
          </a:p>
          <a:p>
            <a:endParaRPr lang="en-US" dirty="0">
              <a:latin typeface="Alegreya Sans SC" panose="00000500000000000000" pitchFamily="2" charset="0"/>
            </a:endParaRPr>
          </a:p>
        </p:txBody>
      </p:sp>
      <p:pic>
        <p:nvPicPr>
          <p:cNvPr id="8" name="Picture 7" descr="injection.gif"/>
          <p:cNvPicPr>
            <a:picLocks noChangeAspect="1"/>
          </p:cNvPicPr>
          <p:nvPr/>
        </p:nvPicPr>
        <p:blipFill>
          <a:blip r:embed="rId2" cstate="print"/>
          <a:srcRect l="14286" t="13043" r="5714" b="8696"/>
          <a:stretch>
            <a:fillRect/>
          </a:stretch>
        </p:blipFill>
        <p:spPr>
          <a:xfrm>
            <a:off x="2971800" y="381000"/>
            <a:ext cx="2489200" cy="1600200"/>
          </a:xfrm>
          <a:prstGeom prst="rect">
            <a:avLst/>
          </a:prstGeom>
        </p:spPr>
      </p:pic>
      <p:pic>
        <p:nvPicPr>
          <p:cNvPr id="9" name="Picture 8" descr="papule.jpg"/>
          <p:cNvPicPr>
            <a:picLocks noChangeAspect="1"/>
          </p:cNvPicPr>
          <p:nvPr/>
        </p:nvPicPr>
        <p:blipFill>
          <a:blip r:embed="rId3" cstate="print"/>
          <a:srcRect l="22472" r="13483"/>
          <a:stretch>
            <a:fillRect/>
          </a:stretch>
        </p:blipFill>
        <p:spPr>
          <a:xfrm flipH="1">
            <a:off x="6477000" y="2438400"/>
            <a:ext cx="1828800" cy="1925053"/>
          </a:xfrm>
          <a:prstGeom prst="rect">
            <a:avLst/>
          </a:prstGeom>
        </p:spPr>
      </p:pic>
      <p:pic>
        <p:nvPicPr>
          <p:cNvPr id="10" name="Picture 9" descr="bcg ulcer.jpg"/>
          <p:cNvPicPr>
            <a:picLocks noChangeAspect="1"/>
          </p:cNvPicPr>
          <p:nvPr/>
        </p:nvPicPr>
        <p:blipFill>
          <a:blip r:embed="rId4" cstate="print"/>
          <a:srcRect t="20690" r="19685"/>
          <a:stretch>
            <a:fillRect/>
          </a:stretch>
        </p:blipFill>
        <p:spPr>
          <a:xfrm>
            <a:off x="2819400" y="4343400"/>
            <a:ext cx="2928730" cy="1981200"/>
          </a:xfrm>
          <a:prstGeom prst="rect">
            <a:avLst/>
          </a:prstGeom>
        </p:spPr>
      </p:pic>
      <p:pic>
        <p:nvPicPr>
          <p:cNvPr id="11" name="Picture 10" descr="bcg scar.jpg"/>
          <p:cNvPicPr>
            <a:picLocks noChangeAspect="1"/>
          </p:cNvPicPr>
          <p:nvPr/>
        </p:nvPicPr>
        <p:blipFill>
          <a:blip r:embed="rId5" cstate="print"/>
          <a:srcRect l="3089" t="4124" r="22449"/>
          <a:stretch>
            <a:fillRect/>
          </a:stretch>
        </p:blipFill>
        <p:spPr>
          <a:xfrm>
            <a:off x="304800" y="2057400"/>
            <a:ext cx="1905000" cy="1837267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6019800" y="609600"/>
            <a:ext cx="160020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6286500" y="4838700"/>
            <a:ext cx="121920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V="1">
            <a:off x="1219200" y="4648200"/>
            <a:ext cx="1295400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295400" y="685800"/>
            <a:ext cx="14478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657600" y="1981200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legreya Sans SC" panose="00000500000000000000" pitchFamily="2" charset="0"/>
              </a:rPr>
              <a:t>At birth</a:t>
            </a:r>
            <a:endParaRPr lang="en-US" b="1" dirty="0">
              <a:latin typeface="Alegreya Sans SC" panose="000005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11888" y="4343400"/>
            <a:ext cx="3114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legreya Sans SC" panose="00000500000000000000" pitchFamily="2" charset="0"/>
              </a:rPr>
              <a:t>2 to 3 weeks after vaccination</a:t>
            </a:r>
            <a:endParaRPr lang="en-US" b="1" dirty="0">
              <a:latin typeface="Alegreya Sans SC" panose="000005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71600" y="6211669"/>
            <a:ext cx="5367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legreya Sans SC" panose="00000500000000000000" pitchFamily="2" charset="0"/>
              </a:rPr>
              <a:t>Papule increases to a diameter of 4-8mm in 5 weeks </a:t>
            </a:r>
          </a:p>
          <a:p>
            <a:r>
              <a:rPr lang="en-US" b="1" dirty="0" smtClean="0">
                <a:latin typeface="Alegreya Sans SC" panose="00000500000000000000" pitchFamily="2" charset="0"/>
              </a:rPr>
              <a:t>then breaks into a shallow ulcer covered with crust</a:t>
            </a:r>
            <a:endParaRPr lang="en-US" b="1" dirty="0">
              <a:latin typeface="Alegreya Sans SC" panose="000005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642" y="3990455"/>
            <a:ext cx="27687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legreya Sans SC" panose="00000500000000000000" pitchFamily="2" charset="0"/>
              </a:rPr>
              <a:t>Healing occurs and in 6-8 </a:t>
            </a:r>
          </a:p>
          <a:p>
            <a:r>
              <a:rPr lang="en-US" b="1" dirty="0" smtClean="0">
                <a:latin typeface="Alegreya Sans SC" panose="00000500000000000000" pitchFamily="2" charset="0"/>
              </a:rPr>
              <a:t>Weeks a permanent round </a:t>
            </a:r>
            <a:r>
              <a:rPr lang="en-US" b="1" dirty="0" smtClean="0">
                <a:latin typeface="Alegreya Sans SC" panose="00000500000000000000" pitchFamily="2" charset="0"/>
              </a:rPr>
              <a:t>scar 4-8mm </a:t>
            </a:r>
            <a:r>
              <a:rPr lang="en-US" b="1" dirty="0" smtClean="0">
                <a:latin typeface="Alegreya Sans SC" panose="00000500000000000000" pitchFamily="2" charset="0"/>
              </a:rPr>
              <a:t>in diameter is </a:t>
            </a:r>
            <a:r>
              <a:rPr lang="en-US" b="1" dirty="0" smtClean="0">
                <a:latin typeface="Alegreya Sans SC" panose="00000500000000000000" pitchFamily="2" charset="0"/>
              </a:rPr>
              <a:t>formed.</a:t>
            </a:r>
            <a:endParaRPr lang="en-US" b="1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772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Alegreya Sans SC" panose="00000500000000000000" pitchFamily="2" charset="0"/>
              </a:rPr>
              <a:t>DOSAGE  OF BCG VACCINE</a:t>
            </a:r>
            <a:r>
              <a:rPr lang="en-US" sz="1600" dirty="0" smtClean="0">
                <a:latin typeface="Alegreya Sans SC" panose="00000500000000000000" pitchFamily="2" charset="0"/>
              </a:rPr>
              <a:t>: normally the dose is 0.1mg in 0.1ml volume but in newborn </a:t>
            </a:r>
          </a:p>
          <a:p>
            <a:r>
              <a:rPr lang="en-US" sz="1600" dirty="0">
                <a:latin typeface="Alegreya Sans SC" panose="00000500000000000000" pitchFamily="2" charset="0"/>
              </a:rPr>
              <a:t> </a:t>
            </a:r>
            <a:r>
              <a:rPr lang="en-US" sz="1600" dirty="0" smtClean="0">
                <a:latin typeface="Alegreya Sans SC" panose="00000500000000000000" pitchFamily="2" charset="0"/>
              </a:rPr>
              <a:t>babies </a:t>
            </a:r>
            <a:r>
              <a:rPr lang="en-US" sz="1600" dirty="0" smtClean="0">
                <a:latin typeface="Alegreya Sans SC" panose="00000500000000000000" pitchFamily="2" charset="0"/>
              </a:rPr>
              <a:t>below the age of 4 weeks it is 0.05ml.</a:t>
            </a:r>
          </a:p>
          <a:p>
            <a:r>
              <a:rPr lang="en-US" sz="1600" dirty="0">
                <a:latin typeface="Alegreya Sans SC" panose="00000500000000000000" pitchFamily="2" charset="0"/>
              </a:rPr>
              <a:t> </a:t>
            </a:r>
            <a:r>
              <a:rPr lang="en-US" sz="1600" dirty="0" smtClean="0">
                <a:latin typeface="Alegreya Sans SC" panose="00000500000000000000" pitchFamily="2" charset="0"/>
              </a:rPr>
              <a:t>The </a:t>
            </a:r>
            <a:r>
              <a:rPr lang="en-US" sz="1600" dirty="0" smtClean="0">
                <a:latin typeface="Alegreya Sans SC" panose="00000500000000000000" pitchFamily="2" charset="0"/>
              </a:rPr>
              <a:t>duration of protection offered by the BCG vaccine is 15-20 years.</a:t>
            </a:r>
          </a:p>
          <a:p>
            <a:endParaRPr lang="en-US" sz="1600" dirty="0">
              <a:latin typeface="Alegreya Sans SC" panose="00000500000000000000" pitchFamily="2" charset="0"/>
            </a:endParaRPr>
          </a:p>
          <a:p>
            <a:r>
              <a:rPr lang="en-US" b="1" u="sng" dirty="0" smtClean="0">
                <a:latin typeface="Alegreya Sans SC" panose="00000500000000000000" pitchFamily="2" charset="0"/>
              </a:rPr>
              <a:t>PRECAUTIONS/CONTRAINDICATIONS:</a:t>
            </a:r>
            <a:r>
              <a:rPr lang="en-US" dirty="0" smtClean="0">
                <a:latin typeface="Alegreya Sans SC" panose="00000500000000000000" pitchFamily="2" charset="0"/>
              </a:rPr>
              <a:t> </a:t>
            </a:r>
          </a:p>
          <a:p>
            <a:r>
              <a:rPr lang="en-US" sz="1600" dirty="0" smtClean="0">
                <a:latin typeface="Alegreya Sans SC" panose="00000500000000000000" pitchFamily="2" charset="0"/>
              </a:rPr>
              <a:t>BCG should not be given to patients suffering from generalized eczema,  infective </a:t>
            </a:r>
            <a:r>
              <a:rPr lang="en-US" sz="1600" dirty="0" smtClean="0">
                <a:latin typeface="Alegreya Sans SC" panose="00000500000000000000" pitchFamily="2" charset="0"/>
              </a:rPr>
              <a:t>dermatosis, </a:t>
            </a:r>
            <a:r>
              <a:rPr lang="en-US" sz="1600" dirty="0" err="1" smtClean="0">
                <a:latin typeface="Alegreya Sans SC" panose="00000500000000000000" pitchFamily="2" charset="0"/>
              </a:rPr>
              <a:t>hypogammaglobulinaemia</a:t>
            </a:r>
            <a:r>
              <a:rPr lang="en-US" sz="1600" dirty="0" smtClean="0">
                <a:latin typeface="Alegreya Sans SC" panose="00000500000000000000" pitchFamily="2" charset="0"/>
              </a:rPr>
              <a:t>, or to patients with history of deficient immunity as the effects </a:t>
            </a:r>
            <a:r>
              <a:rPr lang="en-US" sz="1600" dirty="0" smtClean="0">
                <a:latin typeface="Alegreya Sans SC" panose="00000500000000000000" pitchFamily="2" charset="0"/>
              </a:rPr>
              <a:t>are exaggerated </a:t>
            </a:r>
            <a:r>
              <a:rPr lang="en-US" sz="1600" dirty="0" smtClean="0">
                <a:latin typeface="Alegreya Sans SC" panose="00000500000000000000" pitchFamily="2" charset="0"/>
              </a:rPr>
              <a:t>in these patients.</a:t>
            </a:r>
          </a:p>
          <a:p>
            <a:endParaRPr lang="en-US" sz="1600" dirty="0" smtClean="0">
              <a:latin typeface="Alegreya Sans SC" panose="00000500000000000000" pitchFamily="2" charset="0"/>
            </a:endParaRPr>
          </a:p>
          <a:p>
            <a:r>
              <a:rPr lang="en-US" b="1" u="sng" dirty="0" smtClean="0">
                <a:latin typeface="Alegreya Sans SC" panose="00000500000000000000" pitchFamily="2" charset="0"/>
              </a:rPr>
              <a:t>DOs AND DON’Ts (for BCG vaccination):</a:t>
            </a:r>
          </a:p>
          <a:p>
            <a:endParaRPr lang="en-US" sz="1600" b="1" u="sng" dirty="0" smtClean="0">
              <a:latin typeface="Alegreya Sans SC" panose="00000500000000000000" pitchFamily="2" charset="0"/>
            </a:endParaRPr>
          </a:p>
          <a:p>
            <a:r>
              <a:rPr lang="en-US" b="1" u="sng" dirty="0" smtClean="0">
                <a:latin typeface="Alegreya Sans SC" panose="00000500000000000000" pitchFamily="2" charset="0"/>
              </a:rPr>
              <a:t>Dos</a:t>
            </a:r>
            <a:r>
              <a:rPr lang="en-US" sz="1600" u="sng" dirty="0" smtClean="0">
                <a:latin typeface="Alegreya Sans SC" panose="00000500000000000000" pitchFamily="2" charset="0"/>
              </a:rPr>
              <a:t> </a:t>
            </a:r>
            <a:r>
              <a:rPr lang="en-US" sz="1600" dirty="0" smtClean="0">
                <a:latin typeface="Alegreya Sans SC" panose="00000500000000000000" pitchFamily="2" charset="0"/>
              </a:rPr>
              <a:t>   </a:t>
            </a:r>
            <a:r>
              <a:rPr lang="en-US" sz="1600" dirty="0" smtClean="0">
                <a:latin typeface="Alegreya Sans SC" panose="00000500000000000000" pitchFamily="2" charset="0"/>
              </a:rPr>
              <a:t>- </a:t>
            </a:r>
            <a:r>
              <a:rPr lang="en-US" sz="1600" dirty="0" smtClean="0">
                <a:latin typeface="Alegreya Sans SC" panose="00000500000000000000" pitchFamily="2" charset="0"/>
              </a:rPr>
              <a:t>advice the mother about the different stages of BCG vaccine, their duration and </a:t>
            </a:r>
          </a:p>
          <a:p>
            <a:r>
              <a:rPr lang="en-US" sz="1600" dirty="0" smtClean="0">
                <a:latin typeface="Alegreya Sans SC" panose="00000500000000000000" pitchFamily="2" charset="0"/>
              </a:rPr>
              <a:t>                 type of appearance.</a:t>
            </a:r>
          </a:p>
          <a:p>
            <a:r>
              <a:rPr lang="en-US" sz="1600" dirty="0" smtClean="0">
                <a:latin typeface="Alegreya Sans SC" panose="00000500000000000000" pitchFamily="2" charset="0"/>
              </a:rPr>
              <a:t>              - give an appropriate dose of paracetamol to the child.</a:t>
            </a:r>
          </a:p>
          <a:p>
            <a:r>
              <a:rPr lang="en-US" sz="1600" dirty="0" smtClean="0">
                <a:latin typeface="Alegreya Sans SC" panose="00000500000000000000" pitchFamily="2" charset="0"/>
              </a:rPr>
              <a:t>              - incase of any irregularity or problem consult the concerned health facility without</a:t>
            </a:r>
          </a:p>
          <a:p>
            <a:r>
              <a:rPr lang="en-US" sz="1600" dirty="0" smtClean="0">
                <a:latin typeface="Alegreya Sans SC" panose="00000500000000000000" pitchFamily="2" charset="0"/>
              </a:rPr>
              <a:t>                further delay.</a:t>
            </a:r>
          </a:p>
          <a:p>
            <a:endParaRPr lang="en-US" sz="1600" dirty="0" smtClean="0">
              <a:latin typeface="Alegreya Sans SC" panose="00000500000000000000" pitchFamily="2" charset="0"/>
            </a:endParaRPr>
          </a:p>
          <a:p>
            <a:r>
              <a:rPr lang="en-US" b="1" u="sng" dirty="0" smtClean="0">
                <a:latin typeface="Alegreya Sans SC" panose="00000500000000000000" pitchFamily="2" charset="0"/>
              </a:rPr>
              <a:t>DON’Ts</a:t>
            </a:r>
            <a:r>
              <a:rPr lang="en-US" sz="1600" dirty="0" smtClean="0">
                <a:latin typeface="Alegreya Sans SC" panose="00000500000000000000" pitchFamily="2" charset="0"/>
              </a:rPr>
              <a:t> </a:t>
            </a:r>
            <a:endParaRPr lang="en-US" sz="1600" dirty="0" smtClean="0">
              <a:latin typeface="Alegreya Sans SC" panose="00000500000000000000" pitchFamily="2" charset="0"/>
            </a:endParaRPr>
          </a:p>
          <a:p>
            <a:r>
              <a:rPr lang="en-US" sz="1600" dirty="0" smtClean="0">
                <a:latin typeface="Alegreya Sans SC" panose="00000500000000000000" pitchFamily="2" charset="0"/>
              </a:rPr>
              <a:t>              - </a:t>
            </a:r>
            <a:r>
              <a:rPr lang="en-US" sz="1600" dirty="0" smtClean="0">
                <a:latin typeface="Alegreya Sans SC" panose="00000500000000000000" pitchFamily="2" charset="0"/>
              </a:rPr>
              <a:t>don’t apply any lotion or antiseptic on the injection site.</a:t>
            </a:r>
          </a:p>
          <a:p>
            <a:r>
              <a:rPr lang="en-US" sz="1600" dirty="0" smtClean="0">
                <a:latin typeface="Alegreya Sans SC" panose="00000500000000000000" pitchFamily="2" charset="0"/>
              </a:rPr>
              <a:t>              - don’t apply any direct heat on the injection site.</a:t>
            </a:r>
          </a:p>
          <a:p>
            <a:r>
              <a:rPr lang="en-US" sz="1600" dirty="0" smtClean="0">
                <a:latin typeface="Alegreya Sans SC" panose="00000500000000000000" pitchFamily="2" charset="0"/>
              </a:rPr>
              <a:t>              - no treatment should be given to the wound or ulcer </a:t>
            </a:r>
            <a:r>
              <a:rPr lang="en-US" sz="1600" dirty="0" smtClean="0">
                <a:latin typeface="Alegreya Sans SC" panose="00000500000000000000" pitchFamily="2" charset="0"/>
              </a:rPr>
              <a:t>formation</a:t>
            </a:r>
            <a:r>
              <a:rPr lang="en-US" sz="1600" dirty="0">
                <a:latin typeface="Alegreya Sans SC" panose="00000500000000000000" pitchFamily="2" charset="0"/>
              </a:rPr>
              <a:t>.</a:t>
            </a:r>
            <a:endParaRPr lang="en-US" sz="1600" u="sng" dirty="0" smtClean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3076" y="609600"/>
            <a:ext cx="7620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Alegreya Sans SC" panose="00000500000000000000" pitchFamily="2" charset="0"/>
              </a:rPr>
              <a:t>IMPORTANCE OF BCG VACCINE:</a:t>
            </a:r>
          </a:p>
          <a:p>
            <a:r>
              <a:rPr lang="en-US" sz="2000" dirty="0" smtClean="0">
                <a:latin typeface="Alegreya Sans SC" panose="00000500000000000000" pitchFamily="2" charset="0"/>
              </a:rPr>
              <a:t>India accounts for nearly one-fifth of the global burden of tuberculosis. Every year </a:t>
            </a:r>
            <a:r>
              <a:rPr lang="en-US" sz="2000" dirty="0" smtClean="0">
                <a:latin typeface="Alegreya Sans SC" panose="00000500000000000000" pitchFamily="2" charset="0"/>
              </a:rPr>
              <a:t> approximately </a:t>
            </a:r>
            <a:r>
              <a:rPr lang="en-US" sz="2000" dirty="0" smtClean="0">
                <a:latin typeface="Alegreya Sans SC" panose="00000500000000000000" pitchFamily="2" charset="0"/>
              </a:rPr>
              <a:t>1.8 million people develop tuberculosis. Annual risk of developing </a:t>
            </a:r>
            <a:r>
              <a:rPr lang="en-US" sz="2000" dirty="0" smtClean="0">
                <a:latin typeface="Alegreya Sans SC" panose="00000500000000000000" pitchFamily="2" charset="0"/>
              </a:rPr>
              <a:t> tuberculosis </a:t>
            </a:r>
            <a:r>
              <a:rPr lang="en-US" sz="2000" dirty="0" smtClean="0">
                <a:latin typeface="Alegreya Sans SC" panose="00000500000000000000" pitchFamily="2" charset="0"/>
              </a:rPr>
              <a:t>is 1.5%. Two of every five Indians are infected with tuberculosis bacillus and </a:t>
            </a:r>
            <a:r>
              <a:rPr lang="en-US" sz="2000" dirty="0" smtClean="0">
                <a:latin typeface="Alegreya Sans SC" panose="00000500000000000000" pitchFamily="2" charset="0"/>
              </a:rPr>
              <a:t> almost </a:t>
            </a:r>
            <a:r>
              <a:rPr lang="en-US" sz="2000" dirty="0" smtClean="0">
                <a:latin typeface="Alegreya Sans SC" panose="00000500000000000000" pitchFamily="2" charset="0"/>
              </a:rPr>
              <a:t>0.37 million Indians die of tuberculosis every year.</a:t>
            </a:r>
          </a:p>
          <a:p>
            <a:endParaRPr lang="en-US" dirty="0">
              <a:latin typeface="Alegreya Sans SC" panose="00000500000000000000" pitchFamily="2" charset="0"/>
            </a:endParaRPr>
          </a:p>
        </p:txBody>
      </p:sp>
      <p:pic>
        <p:nvPicPr>
          <p:cNvPr id="6" name="Picture 5" descr="map world bc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2590800"/>
            <a:ext cx="4766553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33600" y="2895600"/>
            <a:ext cx="50227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You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772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365</Words>
  <Application>Microsoft Office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Alegreya Sans SC</vt:lpstr>
      <vt:lpstr>Arial</vt:lpstr>
      <vt:lpstr>Calibri</vt:lpstr>
      <vt:lpstr>Office Theme</vt:lpstr>
      <vt:lpstr>DIFFERENT STAGES OF BCG VACCINE BY MBBSPPT.COM</vt:lpstr>
      <vt:lpstr>DIFFERENT STAGES OF BCG VACCINE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Mithilesh Patel</cp:lastModifiedBy>
  <cp:revision>37</cp:revision>
  <dcterms:created xsi:type="dcterms:W3CDTF">2010-12-17T07:19:41Z</dcterms:created>
  <dcterms:modified xsi:type="dcterms:W3CDTF">2017-05-21T00:51:11Z</dcterms:modified>
</cp:coreProperties>
</file>