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AB97FC-D5B8-4418-8EAC-93E89AA725BB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B211BB-7801-4737-8451-9411F9BF2DA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n/imgres?imgurl=http://onlythejodi.com/wp-content/uploads/2010/01/handkerchief_21104_lg.gif&amp;imgrefurl=http://onlythejodi.com/tag/driving/feed/&amp;usg=__UvFDO4xVUoBoUfZl5LGIh9nLbFI=&amp;h=700&amp;w=548&amp;sz=41&amp;hl=en&amp;start=6&amp;zoom=1&amp;tbnid=XgmunHosZr3tBM:&amp;tbnh=140&amp;tbnw=110&amp;ei=2y6OUKGVA8nWrQeJ4YDABw&amp;prev=/search?q%3Ddirty%2Bhandkerchief%26num%3D10%26hl%3Den%26biw%3D1093%26bih%3D461%26site%3Dimghp%26tbm%3Disch&amp;itbs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4572000" cy="12954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>DIPHTHERIA</a:t>
            </a:r>
            <a:br>
              <a:rPr lang="en-US" sz="48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</a:br>
            <a:r>
              <a:rPr lang="en-US" sz="2200" dirty="0" smtClean="0">
                <a:solidFill>
                  <a:schemeClr val="bg1"/>
                </a:solidFill>
                <a:effectLst/>
                <a:latin typeface="Alegreya Sans SC" panose="00000500000000000000" pitchFamily="2" charset="0"/>
              </a:rPr>
              <a:t>BY MBBSPPT.COM</a:t>
            </a:r>
            <a:endParaRPr lang="en-US" sz="2200" dirty="0">
              <a:solidFill>
                <a:schemeClr val="bg1"/>
              </a:solidFill>
              <a:effectLst/>
              <a:latin typeface="Alegreya Sans SC" panose="00000500000000000000" pitchFamily="2" charset="0"/>
            </a:endParaRPr>
          </a:p>
        </p:txBody>
      </p:sp>
      <p:pic>
        <p:nvPicPr>
          <p:cNvPr id="5" name="Picture 2" descr="http://textbookofbacteriology.net/nfC.diphtheria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3595077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620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legreya Sans SC" panose="00000500000000000000" pitchFamily="2" charset="0"/>
              </a:rPr>
              <a:t>EPIDEMIOLOGICAL DETERMINANTS</a:t>
            </a:r>
          </a:p>
          <a:p>
            <a:endParaRPr lang="en-US" sz="1600" dirty="0" smtClean="0">
              <a:latin typeface="Alegreya Sans SC" panose="00000500000000000000" pitchFamily="2" charset="0"/>
            </a:endParaRPr>
          </a:p>
          <a:p>
            <a:r>
              <a:rPr lang="en-US" sz="2000" b="1" dirty="0" smtClean="0">
                <a:latin typeface="Alegreya Sans SC" panose="00000500000000000000" pitchFamily="2" charset="0"/>
              </a:rPr>
              <a:t>AGENT FACTORS</a:t>
            </a:r>
          </a:p>
          <a:p>
            <a:endParaRPr lang="en-US" sz="1600" dirty="0" smtClean="0">
              <a:latin typeface="Alegreya Sans SC" panose="00000500000000000000" pitchFamily="2" charset="0"/>
            </a:endParaRPr>
          </a:p>
          <a:p>
            <a:r>
              <a:rPr lang="en-US" b="1" dirty="0" smtClean="0">
                <a:latin typeface="Alegreya Sans SC" panose="00000500000000000000" pitchFamily="2" charset="0"/>
              </a:rPr>
              <a:t>AGENT</a:t>
            </a:r>
            <a:r>
              <a:rPr lang="en-US" sz="1600" dirty="0" smtClean="0">
                <a:latin typeface="Alegreya Sans SC" panose="00000500000000000000" pitchFamily="2" charset="0"/>
              </a:rPr>
              <a:t> :  </a:t>
            </a:r>
            <a:r>
              <a:rPr lang="en-US" sz="2000" dirty="0" smtClean="0">
                <a:latin typeface="Alegreya Sans SC" panose="00000500000000000000" pitchFamily="2" charset="0"/>
              </a:rPr>
              <a:t>C. </a:t>
            </a:r>
            <a:r>
              <a:rPr lang="en-US" sz="2000" dirty="0" err="1" smtClean="0">
                <a:latin typeface="Alegreya Sans SC" panose="00000500000000000000" pitchFamily="2" charset="0"/>
              </a:rPr>
              <a:t>diptheriae</a:t>
            </a:r>
            <a:r>
              <a:rPr lang="en-US" sz="2000" dirty="0" smtClean="0">
                <a:latin typeface="Alegreya Sans SC" panose="00000500000000000000" pitchFamily="2" charset="0"/>
              </a:rPr>
              <a:t> (gram positive, </a:t>
            </a:r>
            <a:r>
              <a:rPr lang="en-US" sz="2000" dirty="0" smtClean="0">
                <a:latin typeface="Alegreya Sans SC" panose="00000500000000000000" pitchFamily="2" charset="0"/>
              </a:rPr>
              <a:t>non-motile)</a:t>
            </a:r>
          </a:p>
          <a:p>
            <a:r>
              <a:rPr lang="en-US" sz="2000" dirty="0" smtClean="0">
                <a:latin typeface="Alegreya Sans SC" panose="00000500000000000000" pitchFamily="2" charset="0"/>
              </a:rPr>
              <a:t>                     4 </a:t>
            </a:r>
            <a:r>
              <a:rPr lang="en-US" sz="2000" dirty="0" smtClean="0">
                <a:latin typeface="Alegreya Sans SC" panose="00000500000000000000" pitchFamily="2" charset="0"/>
              </a:rPr>
              <a:t>strains : gravis, mitis, </a:t>
            </a:r>
            <a:r>
              <a:rPr lang="en-US" sz="2000" dirty="0" err="1" smtClean="0">
                <a:latin typeface="Alegreya Sans SC" panose="00000500000000000000" pitchFamily="2" charset="0"/>
              </a:rPr>
              <a:t>belfanti</a:t>
            </a:r>
            <a:r>
              <a:rPr lang="en-US" sz="2000" dirty="0" smtClean="0">
                <a:latin typeface="Alegreya Sans SC" panose="00000500000000000000" pitchFamily="2" charset="0"/>
              </a:rPr>
              <a:t>, </a:t>
            </a:r>
            <a:r>
              <a:rPr lang="en-US" sz="2000" dirty="0" smtClean="0">
                <a:latin typeface="Alegreya Sans SC" panose="00000500000000000000" pitchFamily="2" charset="0"/>
              </a:rPr>
              <a:t>intermedius</a:t>
            </a:r>
          </a:p>
          <a:p>
            <a:r>
              <a:rPr lang="en-US" sz="2000" dirty="0">
                <a:latin typeface="Alegreya Sans SC" panose="00000500000000000000" pitchFamily="2" charset="0"/>
              </a:rPr>
              <a:t> </a:t>
            </a:r>
            <a:r>
              <a:rPr lang="en-US" sz="2000" dirty="0" smtClean="0">
                <a:latin typeface="Alegreya Sans SC" panose="00000500000000000000" pitchFamily="2" charset="0"/>
              </a:rPr>
              <a:t>                    </a:t>
            </a:r>
            <a:r>
              <a:rPr lang="en-US" sz="2000" dirty="0" smtClean="0">
                <a:latin typeface="Alegreya Sans SC" panose="00000500000000000000" pitchFamily="2" charset="0"/>
              </a:rPr>
              <a:t>non-toxigenic strain may become toxigenic when exposed</a:t>
            </a:r>
          </a:p>
          <a:p>
            <a:r>
              <a:rPr lang="en-US" sz="2000" dirty="0" smtClean="0">
                <a:latin typeface="Alegreya Sans SC" panose="00000500000000000000" pitchFamily="2" charset="0"/>
              </a:rPr>
              <a:t>                     to </a:t>
            </a:r>
            <a:r>
              <a:rPr lang="en-US" sz="2000" dirty="0" smtClean="0">
                <a:latin typeface="Alegreya Sans SC" panose="00000500000000000000" pitchFamily="2" charset="0"/>
              </a:rPr>
              <a:t>beta-phage.</a:t>
            </a:r>
          </a:p>
          <a:p>
            <a:endParaRPr lang="en-US" sz="1600" dirty="0" smtClean="0">
              <a:latin typeface="Alegreya Sans SC" panose="00000500000000000000" pitchFamily="2" charset="0"/>
            </a:endParaRPr>
          </a:p>
          <a:p>
            <a:endParaRPr lang="en-US" sz="1600" dirty="0" smtClean="0">
              <a:latin typeface="Alegreya Sans SC" panose="00000500000000000000" pitchFamily="2" charset="0"/>
            </a:endParaRPr>
          </a:p>
          <a:p>
            <a:r>
              <a:rPr lang="en-US" b="1" dirty="0" smtClean="0">
                <a:latin typeface="Alegreya Sans SC" panose="00000500000000000000" pitchFamily="2" charset="0"/>
              </a:rPr>
              <a:t>SOURCE OF INFECTION </a:t>
            </a:r>
            <a:r>
              <a:rPr lang="en-US" sz="1600" dirty="0" smtClean="0">
                <a:latin typeface="Alegreya Sans SC" panose="00000500000000000000" pitchFamily="2" charset="0"/>
              </a:rPr>
              <a:t>: </a:t>
            </a:r>
            <a:r>
              <a:rPr lang="en-US" sz="2000" dirty="0" smtClean="0">
                <a:latin typeface="Alegreya Sans SC" panose="00000500000000000000" pitchFamily="2" charset="0"/>
              </a:rPr>
              <a:t>may be a case or carrier</a:t>
            </a:r>
          </a:p>
          <a:p>
            <a:r>
              <a:rPr lang="en-US" sz="2000" dirty="0" smtClean="0">
                <a:latin typeface="Alegreya Sans SC" panose="00000500000000000000" pitchFamily="2" charset="0"/>
              </a:rPr>
              <a:t>	</a:t>
            </a:r>
            <a:r>
              <a:rPr lang="en-US" sz="2000" dirty="0">
                <a:latin typeface="Alegreya Sans SC" panose="00000500000000000000" pitchFamily="2" charset="0"/>
              </a:rPr>
              <a:t>	</a:t>
            </a:r>
            <a:r>
              <a:rPr lang="en-US" sz="2000" dirty="0" smtClean="0">
                <a:latin typeface="Alegreya Sans SC" panose="00000500000000000000" pitchFamily="2" charset="0"/>
              </a:rPr>
              <a:t>         </a:t>
            </a:r>
            <a:r>
              <a:rPr lang="en-US" sz="2000" dirty="0" smtClean="0">
                <a:latin typeface="Alegreya Sans SC" panose="00000500000000000000" pitchFamily="2" charset="0"/>
              </a:rPr>
              <a:t>Case </a:t>
            </a:r>
            <a:r>
              <a:rPr lang="en-US" sz="2000" dirty="0" smtClean="0">
                <a:latin typeface="Alegreya Sans SC" panose="00000500000000000000" pitchFamily="2" charset="0"/>
              </a:rPr>
              <a:t>: clinical or subclinical</a:t>
            </a:r>
          </a:p>
          <a:p>
            <a:r>
              <a:rPr lang="en-US" sz="2000" dirty="0" smtClean="0">
                <a:latin typeface="Alegreya Sans SC" panose="00000500000000000000" pitchFamily="2" charset="0"/>
              </a:rPr>
              <a:t>	</a:t>
            </a:r>
            <a:r>
              <a:rPr lang="en-US" sz="2000" dirty="0">
                <a:latin typeface="Alegreya Sans SC" panose="00000500000000000000" pitchFamily="2" charset="0"/>
              </a:rPr>
              <a:t>	</a:t>
            </a:r>
            <a:r>
              <a:rPr lang="en-US" sz="2000" dirty="0" smtClean="0">
                <a:latin typeface="Alegreya Sans SC" panose="00000500000000000000" pitchFamily="2" charset="0"/>
              </a:rPr>
              <a:t>         </a:t>
            </a:r>
            <a:r>
              <a:rPr lang="en-US" sz="2000" dirty="0" smtClean="0">
                <a:latin typeface="Alegreya Sans SC" panose="00000500000000000000" pitchFamily="2" charset="0"/>
              </a:rPr>
              <a:t>Carrier </a:t>
            </a:r>
            <a:r>
              <a:rPr lang="en-US" sz="2000" dirty="0" smtClean="0">
                <a:latin typeface="Alegreya Sans SC" panose="00000500000000000000" pitchFamily="2" charset="0"/>
              </a:rPr>
              <a:t>: temporary or chronic . </a:t>
            </a:r>
          </a:p>
          <a:p>
            <a:r>
              <a:rPr lang="en-US" sz="2000" dirty="0" smtClean="0">
                <a:latin typeface="Alegreya Sans SC" panose="00000500000000000000" pitchFamily="2" charset="0"/>
              </a:rPr>
              <a:t>		</a:t>
            </a:r>
            <a:r>
              <a:rPr lang="en-US" sz="2000" dirty="0">
                <a:latin typeface="Alegreya Sans SC" panose="00000500000000000000" pitchFamily="2" charset="0"/>
              </a:rPr>
              <a:t> </a:t>
            </a:r>
            <a:r>
              <a:rPr lang="en-US" sz="2000" dirty="0" smtClean="0">
                <a:latin typeface="Alegreya Sans SC" panose="00000500000000000000" pitchFamily="2" charset="0"/>
              </a:rPr>
              <a:t>        </a:t>
            </a:r>
            <a:r>
              <a:rPr lang="en-US" sz="2000" dirty="0" smtClean="0">
                <a:latin typeface="Alegreya Sans SC" panose="00000500000000000000" pitchFamily="2" charset="0"/>
              </a:rPr>
              <a:t>Do </a:t>
            </a:r>
            <a:r>
              <a:rPr lang="en-US" sz="2000" dirty="0" smtClean="0">
                <a:latin typeface="Alegreya Sans SC" panose="00000500000000000000" pitchFamily="2" charset="0"/>
              </a:rPr>
              <a:t>not suffer from the disease </a:t>
            </a:r>
          </a:p>
          <a:p>
            <a:r>
              <a:rPr lang="en-US" sz="2000" dirty="0" smtClean="0">
                <a:latin typeface="Alegreya Sans SC" panose="00000500000000000000" pitchFamily="2" charset="0"/>
              </a:rPr>
              <a:t>		</a:t>
            </a:r>
            <a:r>
              <a:rPr lang="en-US" sz="2000" dirty="0">
                <a:latin typeface="Alegreya Sans SC" panose="00000500000000000000" pitchFamily="2" charset="0"/>
              </a:rPr>
              <a:t> </a:t>
            </a:r>
            <a:r>
              <a:rPr lang="en-US" sz="2000" dirty="0" smtClean="0">
                <a:latin typeface="Alegreya Sans SC" panose="00000500000000000000" pitchFamily="2" charset="0"/>
              </a:rPr>
              <a:t>        </a:t>
            </a:r>
            <a:r>
              <a:rPr lang="en-US" sz="2000" dirty="0" smtClean="0">
                <a:latin typeface="Alegreya Sans SC" panose="00000500000000000000" pitchFamily="2" charset="0"/>
              </a:rPr>
              <a:t>or </a:t>
            </a:r>
            <a:r>
              <a:rPr lang="en-US" sz="2000" dirty="0" smtClean="0">
                <a:latin typeface="Alegreya Sans SC" panose="00000500000000000000" pitchFamily="2" charset="0"/>
              </a:rPr>
              <a:t>show symptoms.</a:t>
            </a:r>
          </a:p>
          <a:p>
            <a:r>
              <a:rPr lang="en-US" sz="2000" dirty="0" smtClean="0">
                <a:latin typeface="Alegreya Sans SC" panose="00000500000000000000" pitchFamily="2" charset="0"/>
              </a:rPr>
              <a:t>		</a:t>
            </a:r>
            <a:r>
              <a:rPr lang="en-US" sz="2000" dirty="0">
                <a:latin typeface="Alegreya Sans SC" panose="00000500000000000000" pitchFamily="2" charset="0"/>
              </a:rPr>
              <a:t> </a:t>
            </a:r>
            <a:r>
              <a:rPr lang="en-US" sz="2000" dirty="0" smtClean="0">
                <a:latin typeface="Alegreya Sans SC" panose="00000500000000000000" pitchFamily="2" charset="0"/>
              </a:rPr>
              <a:t>        </a:t>
            </a:r>
            <a:r>
              <a:rPr lang="en-US" sz="2000" dirty="0" smtClean="0">
                <a:latin typeface="Alegreya Sans SC" panose="00000500000000000000" pitchFamily="2" charset="0"/>
              </a:rPr>
              <a:t>Immunization </a:t>
            </a:r>
            <a:r>
              <a:rPr lang="en-US" sz="2000" dirty="0" smtClean="0">
                <a:latin typeface="Alegreya Sans SC" panose="00000500000000000000" pitchFamily="2" charset="0"/>
              </a:rPr>
              <a:t>does not prevent carrier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620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INFECTIVE MATERIAL </a:t>
            </a:r>
            <a:r>
              <a:rPr lang="en-US" dirty="0" smtClean="0">
                <a:latin typeface="Alegreya Sans SC" panose="00000500000000000000" pitchFamily="2" charset="0"/>
              </a:rPr>
              <a:t>: </a:t>
            </a:r>
            <a:endParaRPr lang="en-US" dirty="0" smtClean="0">
              <a:latin typeface="Alegreya Sans SC" panose="00000500000000000000" pitchFamily="2" charset="0"/>
            </a:endParaRPr>
          </a:p>
          <a:p>
            <a:r>
              <a:rPr lang="en-US" sz="2400" dirty="0" smtClean="0">
                <a:latin typeface="Alegreya Sans SC" panose="00000500000000000000" pitchFamily="2" charset="0"/>
              </a:rPr>
              <a:t>Nasopharyngeal </a:t>
            </a:r>
            <a:r>
              <a:rPr lang="en-US" sz="2400" dirty="0" smtClean="0">
                <a:latin typeface="Alegreya Sans SC" panose="00000500000000000000" pitchFamily="2" charset="0"/>
              </a:rPr>
              <a:t>secretions, </a:t>
            </a:r>
            <a:r>
              <a:rPr lang="en-US" sz="2400" dirty="0" smtClean="0">
                <a:latin typeface="Alegreya Sans SC" panose="00000500000000000000" pitchFamily="2" charset="0"/>
              </a:rPr>
              <a:t>discharges </a:t>
            </a:r>
            <a:r>
              <a:rPr lang="en-US" sz="2400" dirty="0" smtClean="0">
                <a:latin typeface="Alegreya Sans SC" panose="00000500000000000000" pitchFamily="2" charset="0"/>
              </a:rPr>
              <a:t>from  skin lesions, </a:t>
            </a:r>
            <a:r>
              <a:rPr lang="en-US" sz="2400" dirty="0" smtClean="0">
                <a:latin typeface="Alegreya Sans SC" panose="00000500000000000000" pitchFamily="2" charset="0"/>
              </a:rPr>
              <a:t>Contaminated </a:t>
            </a:r>
            <a:r>
              <a:rPr lang="en-US" sz="2400" dirty="0" smtClean="0">
                <a:latin typeface="Alegreya Sans SC" panose="00000500000000000000" pitchFamily="2" charset="0"/>
              </a:rPr>
              <a:t>fomites and  </a:t>
            </a:r>
            <a:r>
              <a:rPr lang="en-US" sz="2400" dirty="0" smtClean="0">
                <a:latin typeface="Alegreya Sans SC" panose="00000500000000000000" pitchFamily="2" charset="0"/>
              </a:rPr>
              <a:t>infected </a:t>
            </a:r>
            <a:r>
              <a:rPr lang="en-US" sz="2400" dirty="0" smtClean="0">
                <a:latin typeface="Alegreya Sans SC" panose="00000500000000000000" pitchFamily="2" charset="0"/>
              </a:rPr>
              <a:t>dust.</a:t>
            </a:r>
          </a:p>
          <a:p>
            <a:endParaRPr lang="en-US" sz="2400" dirty="0" smtClean="0">
              <a:latin typeface="Alegreya Sans SC" panose="00000500000000000000" pitchFamily="2" charset="0"/>
            </a:endParaRPr>
          </a:p>
          <a:p>
            <a:endParaRPr lang="en-US" sz="2400" dirty="0" smtClean="0">
              <a:latin typeface="Alegreya Sans SC" panose="00000500000000000000" pitchFamily="2" charset="0"/>
            </a:endParaRPr>
          </a:p>
          <a:p>
            <a:endParaRPr lang="en-US" sz="2800" b="1" dirty="0" smtClean="0">
              <a:latin typeface="Alegreya Sans SC" panose="00000500000000000000" pitchFamily="2" charset="0"/>
            </a:endParaRPr>
          </a:p>
          <a:p>
            <a:endParaRPr lang="en-US" sz="2800" b="1" dirty="0" smtClean="0">
              <a:latin typeface="Alegreya Sans SC" panose="00000500000000000000" pitchFamily="2" charset="0"/>
            </a:endParaRPr>
          </a:p>
          <a:p>
            <a:endParaRPr lang="en-US" sz="2800" b="1" dirty="0" smtClean="0">
              <a:latin typeface="Alegreya Sans SC" panose="00000500000000000000" pitchFamily="2" charset="0"/>
            </a:endParaRPr>
          </a:p>
          <a:p>
            <a:endParaRPr lang="en-US" sz="2800" b="1" dirty="0" smtClean="0">
              <a:latin typeface="Alegreya Sans SC" panose="00000500000000000000" pitchFamily="2" charset="0"/>
            </a:endParaRPr>
          </a:p>
          <a:p>
            <a:endParaRPr lang="en-US" sz="2800" b="1" dirty="0" smtClean="0">
              <a:latin typeface="Alegreya Sans SC" panose="00000500000000000000" pitchFamily="2" charset="0"/>
            </a:endParaRPr>
          </a:p>
          <a:p>
            <a:r>
              <a:rPr lang="en-US" sz="2800" b="1" dirty="0" smtClean="0">
                <a:latin typeface="Alegreya Sans SC" panose="00000500000000000000" pitchFamily="2" charset="0"/>
              </a:rPr>
              <a:t>PERIOD OF INFECTIVITY </a:t>
            </a:r>
            <a:r>
              <a:rPr lang="en-US" sz="2400" dirty="0" smtClean="0">
                <a:latin typeface="Alegreya Sans SC" panose="00000500000000000000" pitchFamily="2" charset="0"/>
              </a:rPr>
              <a:t>: </a:t>
            </a:r>
            <a:endParaRPr lang="en-US" sz="2400" dirty="0" smtClean="0">
              <a:latin typeface="Alegreya Sans SC" panose="00000500000000000000" pitchFamily="2" charset="0"/>
            </a:endParaRPr>
          </a:p>
          <a:p>
            <a:r>
              <a:rPr lang="en-US" sz="2400" dirty="0" smtClean="0">
                <a:latin typeface="Alegreya Sans SC" panose="00000500000000000000" pitchFamily="2" charset="0"/>
              </a:rPr>
              <a:t>14 </a:t>
            </a:r>
            <a:r>
              <a:rPr lang="en-US" sz="2400" dirty="0" smtClean="0">
                <a:latin typeface="Alegreya Sans SC" panose="00000500000000000000" pitchFamily="2" charset="0"/>
              </a:rPr>
              <a:t>– 28 days from onset of </a:t>
            </a:r>
            <a:r>
              <a:rPr lang="en-US" sz="2400" dirty="0" smtClean="0">
                <a:latin typeface="Alegreya Sans SC" panose="00000500000000000000" pitchFamily="2" charset="0"/>
              </a:rPr>
              <a:t>disease. </a:t>
            </a:r>
            <a:endParaRPr lang="en-US" sz="2400" dirty="0" smtClean="0">
              <a:latin typeface="Alegreya Sans SC" panose="00000500000000000000" pitchFamily="2" charset="0"/>
            </a:endParaRPr>
          </a:p>
          <a:p>
            <a:r>
              <a:rPr lang="en-US" sz="2400" dirty="0" smtClean="0">
                <a:latin typeface="Alegreya Sans SC" panose="00000500000000000000" pitchFamily="2" charset="0"/>
              </a:rPr>
              <a:t>Carrier </a:t>
            </a:r>
            <a:r>
              <a:rPr lang="en-US" sz="2400" dirty="0" smtClean="0">
                <a:latin typeface="Alegreya Sans SC" panose="00000500000000000000" pitchFamily="2" charset="0"/>
              </a:rPr>
              <a:t>can remain infective </a:t>
            </a:r>
            <a:r>
              <a:rPr lang="en-US" sz="2400" dirty="0" smtClean="0">
                <a:latin typeface="Alegreya Sans SC" panose="00000500000000000000" pitchFamily="2" charset="0"/>
              </a:rPr>
              <a:t>for longer.</a:t>
            </a:r>
            <a:endParaRPr lang="en-US" sz="2400" dirty="0">
              <a:latin typeface="Alegreya Sans SC" panose="00000500000000000000" pitchFamily="2" charset="0"/>
            </a:endParaRPr>
          </a:p>
        </p:txBody>
      </p:sp>
      <p:pic>
        <p:nvPicPr>
          <p:cNvPr id="16386" name="Picture 2" descr="http://us.123rf.com/400wm/400/400/forestpath/forestpath1206/forestpath120600004/13917251-man-with-nosebleed-or-blowing-or-wiping-nose.jpg"/>
          <p:cNvPicPr>
            <a:picLocks noChangeAspect="1" noChangeArrowheads="1"/>
          </p:cNvPicPr>
          <p:nvPr/>
        </p:nvPicPr>
        <p:blipFill>
          <a:blip r:embed="rId2" cstate="print"/>
          <a:srcRect t="6000" r="3030" b="14000"/>
          <a:stretch>
            <a:fillRect/>
          </a:stretch>
        </p:blipFill>
        <p:spPr bwMode="auto">
          <a:xfrm>
            <a:off x="838200" y="1981200"/>
            <a:ext cx="3048000" cy="2614180"/>
          </a:xfrm>
          <a:prstGeom prst="rect">
            <a:avLst/>
          </a:prstGeom>
          <a:noFill/>
        </p:spPr>
      </p:pic>
      <p:pic>
        <p:nvPicPr>
          <p:cNvPr id="16388" name="Picture 4" descr="http://upload.wikimedia.org/wikipedia/commons/thumb/1/1b/A_diphtheria_skin_lesion_on_the_leg._PHIL_1941_lores.jpg/220px-A_diphtheria_skin_lesion_on_the_leg._PHIL_1941_l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535814"/>
            <a:ext cx="2971800" cy="1504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legreya Sans SC" panose="00000500000000000000" pitchFamily="2" charset="0"/>
              </a:rPr>
              <a:t>HOST FACTORS</a:t>
            </a:r>
          </a:p>
          <a:p>
            <a:endParaRPr lang="en-US" sz="3600" b="1" u="sng" dirty="0" smtClean="0">
              <a:latin typeface="Alegreya Sans SC" panose="00000500000000000000" pitchFamily="2" charset="0"/>
            </a:endParaRPr>
          </a:p>
          <a:p>
            <a:r>
              <a:rPr lang="en-US" sz="2400" b="1" dirty="0" smtClean="0">
                <a:latin typeface="Alegreya Sans SC" panose="00000500000000000000" pitchFamily="2" charset="0"/>
              </a:rPr>
              <a:t>AGE : </a:t>
            </a:r>
            <a:r>
              <a:rPr lang="en-US" sz="2400" dirty="0" smtClean="0">
                <a:latin typeface="Alegreya Sans SC" panose="00000500000000000000" pitchFamily="2" charset="0"/>
              </a:rPr>
              <a:t>1-5 years</a:t>
            </a:r>
          </a:p>
          <a:p>
            <a:endParaRPr lang="en-US" sz="2400" b="1" dirty="0" smtClean="0">
              <a:latin typeface="Alegreya Sans SC" panose="00000500000000000000" pitchFamily="2" charset="0"/>
            </a:endParaRPr>
          </a:p>
          <a:p>
            <a:r>
              <a:rPr lang="en-US" sz="2400" b="1" dirty="0" smtClean="0">
                <a:latin typeface="Alegreya Sans SC" panose="00000500000000000000" pitchFamily="2" charset="0"/>
              </a:rPr>
              <a:t>SEX : </a:t>
            </a:r>
            <a:r>
              <a:rPr lang="en-US" sz="2400" dirty="0" smtClean="0">
                <a:latin typeface="Alegreya Sans SC" panose="00000500000000000000" pitchFamily="2" charset="0"/>
              </a:rPr>
              <a:t>Both sexes are affected</a:t>
            </a:r>
          </a:p>
          <a:p>
            <a:endParaRPr lang="en-US" sz="2400" b="1" dirty="0" smtClean="0">
              <a:latin typeface="Alegreya Sans SC" panose="00000500000000000000" pitchFamily="2" charset="0"/>
            </a:endParaRPr>
          </a:p>
          <a:p>
            <a:r>
              <a:rPr lang="en-US" sz="2400" b="1" dirty="0" smtClean="0">
                <a:latin typeface="Alegreya Sans SC" panose="00000500000000000000" pitchFamily="2" charset="0"/>
              </a:rPr>
              <a:t>IMMUNITY :</a:t>
            </a:r>
            <a:r>
              <a:rPr lang="en-US" sz="2400" dirty="0" smtClean="0">
                <a:latin typeface="Alegreya Sans SC" panose="00000500000000000000" pitchFamily="2" charset="0"/>
              </a:rPr>
              <a:t>Infants borne to immune mothers are immune </a:t>
            </a:r>
            <a:r>
              <a:rPr lang="en-US" sz="2400" dirty="0" smtClean="0">
                <a:latin typeface="Alegreya Sans SC" panose="00000500000000000000" pitchFamily="2" charset="0"/>
              </a:rPr>
              <a:t>during first </a:t>
            </a:r>
            <a:r>
              <a:rPr lang="en-US" sz="2400" dirty="0" smtClean="0">
                <a:latin typeface="Alegreya Sans SC" panose="00000500000000000000" pitchFamily="2" charset="0"/>
              </a:rPr>
              <a:t>few weeks or months of life. 70% children  </a:t>
            </a:r>
            <a:r>
              <a:rPr lang="en-US" sz="2400" dirty="0" smtClean="0">
                <a:latin typeface="Alegreya Sans SC" panose="00000500000000000000" pitchFamily="2" charset="0"/>
              </a:rPr>
              <a:t>above 3 </a:t>
            </a:r>
            <a:r>
              <a:rPr lang="en-US" sz="2400" dirty="0" smtClean="0">
                <a:latin typeface="Alegreya Sans SC" panose="00000500000000000000" pitchFamily="2" charset="0"/>
              </a:rPr>
              <a:t>years and most children above 5 years are immune .</a:t>
            </a:r>
          </a:p>
          <a:p>
            <a:r>
              <a:rPr lang="en-US" sz="2400" dirty="0" smtClean="0">
                <a:latin typeface="Alegreya Sans SC" panose="00000500000000000000" pitchFamily="2" charset="0"/>
              </a:rPr>
              <a:t>Herd </a:t>
            </a:r>
            <a:r>
              <a:rPr lang="en-US" sz="2400" dirty="0" smtClean="0">
                <a:latin typeface="Alegreya Sans SC" panose="00000500000000000000" pitchFamily="2" charset="0"/>
              </a:rPr>
              <a:t>immunity of 70% is required to prevent </a:t>
            </a:r>
            <a:r>
              <a:rPr lang="en-US" sz="2400" dirty="0" smtClean="0">
                <a:latin typeface="Alegreya Sans SC" panose="00000500000000000000" pitchFamily="2" charset="0"/>
              </a:rPr>
              <a:t>epidemic spread</a:t>
            </a:r>
            <a:r>
              <a:rPr lang="en-US" sz="2400" dirty="0" smtClean="0">
                <a:latin typeface="Alegreya Sans SC" panose="00000500000000000000" pitchFamily="2" charset="0"/>
              </a:rPr>
              <a:t>.</a:t>
            </a:r>
            <a:endParaRPr lang="en-US" sz="2400" b="1" dirty="0" smtClean="0">
              <a:latin typeface="Alegreya Sans SC" panose="00000500000000000000" pitchFamily="2" charset="0"/>
            </a:endParaRPr>
          </a:p>
          <a:p>
            <a:endParaRPr lang="en-US" sz="2400" b="1" dirty="0" smtClean="0">
              <a:latin typeface="Alegreya Sans SC" panose="00000500000000000000" pitchFamily="2" charset="0"/>
            </a:endParaRPr>
          </a:p>
          <a:p>
            <a:r>
              <a:rPr lang="en-US" sz="2400" b="1" dirty="0" smtClean="0">
                <a:latin typeface="Alegreya Sans SC" panose="00000500000000000000" pitchFamily="2" charset="0"/>
              </a:rPr>
              <a:t>ENVIRONMENTAL FACTORS : </a:t>
            </a:r>
            <a:r>
              <a:rPr lang="en-US" sz="2400" dirty="0" smtClean="0">
                <a:latin typeface="Alegreya Sans SC" panose="00000500000000000000" pitchFamily="2" charset="0"/>
              </a:rPr>
              <a:t>Occur in all seasons but winter </a:t>
            </a:r>
          </a:p>
          <a:p>
            <a:r>
              <a:rPr lang="en-US" sz="2400" dirty="0" smtClean="0">
                <a:latin typeface="Alegreya Sans SC" panose="00000500000000000000" pitchFamily="2" charset="0"/>
              </a:rPr>
              <a:t>is preferred</a:t>
            </a:r>
            <a:endParaRPr lang="en-US" sz="2400" b="1" dirty="0" smtClean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77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MODE OF TRANSMISSION : </a:t>
            </a:r>
            <a:r>
              <a:rPr lang="en-US" sz="2400" dirty="0" smtClean="0">
                <a:latin typeface="Alegreya Sans SC" panose="00000500000000000000" pitchFamily="2" charset="0"/>
              </a:rPr>
              <a:t>Disease spreads by droplet </a:t>
            </a:r>
            <a:r>
              <a:rPr lang="en-US" sz="2400" dirty="0" smtClean="0">
                <a:latin typeface="Alegreya Sans SC" panose="00000500000000000000" pitchFamily="2" charset="0"/>
              </a:rPr>
              <a:t>infection. Direct </a:t>
            </a:r>
            <a:r>
              <a:rPr lang="en-US" sz="2400" dirty="0" smtClean="0">
                <a:latin typeface="Alegreya Sans SC" panose="00000500000000000000" pitchFamily="2" charset="0"/>
              </a:rPr>
              <a:t>transmission from </a:t>
            </a:r>
            <a:r>
              <a:rPr lang="en-US" sz="2400" dirty="0" smtClean="0">
                <a:latin typeface="Alegreya Sans SC" panose="00000500000000000000" pitchFamily="2" charset="0"/>
              </a:rPr>
              <a:t>infected cutaneous </a:t>
            </a:r>
            <a:r>
              <a:rPr lang="en-US" sz="2400" dirty="0" smtClean="0">
                <a:latin typeface="Alegreya Sans SC" panose="00000500000000000000" pitchFamily="2" charset="0"/>
              </a:rPr>
              <a:t>lesions or  from objects </a:t>
            </a:r>
            <a:r>
              <a:rPr lang="en-US" sz="2400" dirty="0" smtClean="0">
                <a:latin typeface="Alegreya Sans SC" panose="00000500000000000000" pitchFamily="2" charset="0"/>
              </a:rPr>
              <a:t>contaminated </a:t>
            </a:r>
            <a:r>
              <a:rPr lang="en-US" sz="2400" dirty="0" smtClean="0">
                <a:latin typeface="Alegreya Sans SC" panose="00000500000000000000" pitchFamily="2" charset="0"/>
              </a:rPr>
              <a:t>by nasopharyngeal </a:t>
            </a:r>
            <a:r>
              <a:rPr lang="en-US" sz="2400" dirty="0" smtClean="0">
                <a:latin typeface="Alegreya Sans SC" panose="00000500000000000000" pitchFamily="2" charset="0"/>
              </a:rPr>
              <a:t>secretions</a:t>
            </a:r>
            <a:r>
              <a:rPr lang="en-US" sz="2400" dirty="0" smtClean="0">
                <a:latin typeface="Alegreya Sans SC" panose="00000500000000000000" pitchFamily="2" charset="0"/>
              </a:rPr>
              <a:t>.</a:t>
            </a:r>
          </a:p>
        </p:txBody>
      </p:sp>
      <p:pic>
        <p:nvPicPr>
          <p:cNvPr id="15362" name="Picture 2" descr="http://t2.gstatic.com/images?q=tbn:ANd9GcTuO39ttux1zn87jMfZcEQxn8EDV0JOUqgZgAnZtC2wh-mKzA1pLoZoK9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819400"/>
            <a:ext cx="2155370" cy="2743200"/>
          </a:xfrm>
          <a:prstGeom prst="rect">
            <a:avLst/>
          </a:prstGeom>
          <a:noFill/>
        </p:spPr>
      </p:pic>
      <p:pic>
        <p:nvPicPr>
          <p:cNvPr id="15364" name="Picture 4" descr="http://konifree.web.fc2.com/Hea52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352800"/>
            <a:ext cx="3860292" cy="2838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711</TotalTime>
  <Words>180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Alegreya Sans SC</vt:lpstr>
      <vt:lpstr>Calibri</vt:lpstr>
      <vt:lpstr>Constantia</vt:lpstr>
      <vt:lpstr>Wingdings 2</vt:lpstr>
      <vt:lpstr>Flow</vt:lpstr>
      <vt:lpstr>DIPHTHERIA BY MBBSPPT.COM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DIPTHERIA</dc:title>
  <dc:creator>Administrator</dc:creator>
  <cp:lastModifiedBy>Mithilesh Patel</cp:lastModifiedBy>
  <cp:revision>8</cp:revision>
  <dcterms:created xsi:type="dcterms:W3CDTF">2012-10-28T13:05:15Z</dcterms:created>
  <dcterms:modified xsi:type="dcterms:W3CDTF">2017-05-21T01:44:34Z</dcterms:modified>
</cp:coreProperties>
</file>