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39"/>
  </p:notesMasterIdLst>
  <p:sldIdLst>
    <p:sldId id="256" r:id="rId2"/>
    <p:sldId id="466" r:id="rId3"/>
    <p:sldId id="451" r:id="rId4"/>
    <p:sldId id="448" r:id="rId5"/>
    <p:sldId id="306" r:id="rId6"/>
    <p:sldId id="476" r:id="rId7"/>
    <p:sldId id="351" r:id="rId8"/>
    <p:sldId id="449" r:id="rId9"/>
    <p:sldId id="395" r:id="rId10"/>
    <p:sldId id="325" r:id="rId11"/>
    <p:sldId id="467" r:id="rId12"/>
    <p:sldId id="465" r:id="rId13"/>
    <p:sldId id="307" r:id="rId14"/>
    <p:sldId id="474" r:id="rId15"/>
    <p:sldId id="477" r:id="rId16"/>
    <p:sldId id="326" r:id="rId17"/>
    <p:sldId id="262" r:id="rId18"/>
    <p:sldId id="339" r:id="rId19"/>
    <p:sldId id="308" r:id="rId20"/>
    <p:sldId id="486" r:id="rId21"/>
    <p:sldId id="414" r:id="rId22"/>
    <p:sldId id="261" r:id="rId23"/>
    <p:sldId id="433" r:id="rId24"/>
    <p:sldId id="310" r:id="rId25"/>
    <p:sldId id="342" r:id="rId26"/>
    <p:sldId id="475" r:id="rId27"/>
    <p:sldId id="278" r:id="rId28"/>
    <p:sldId id="442" r:id="rId29"/>
    <p:sldId id="478" r:id="rId30"/>
    <p:sldId id="327" r:id="rId31"/>
    <p:sldId id="454" r:id="rId32"/>
    <p:sldId id="468" r:id="rId33"/>
    <p:sldId id="481" r:id="rId34"/>
    <p:sldId id="479" r:id="rId35"/>
    <p:sldId id="480" r:id="rId36"/>
    <p:sldId id="483" r:id="rId37"/>
    <p:sldId id="48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80" autoAdjust="0"/>
    <p:restoredTop sz="93356" autoAdjust="0"/>
  </p:normalViewPr>
  <p:slideViewPr>
    <p:cSldViewPr>
      <p:cViewPr varScale="1">
        <p:scale>
          <a:sx n="104" d="100"/>
          <a:sy n="104" d="100"/>
        </p:scale>
        <p:origin x="660"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0536"/>
    </p:cViewPr>
  </p:sorterViewPr>
  <p:notesViewPr>
    <p:cSldViewPr>
      <p:cViewPr varScale="1">
        <p:scale>
          <a:sx n="60" d="100"/>
          <a:sy n="60" d="100"/>
        </p:scale>
        <p:origin x="-171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6FB5883-E105-F037-9608-492639B7B7F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5299" name="Rectangle 3">
            <a:extLst>
              <a:ext uri="{FF2B5EF4-FFF2-40B4-BE49-F238E27FC236}">
                <a16:creationId xmlns:a16="http://schemas.microsoft.com/office/drawing/2014/main" id="{CEA3425A-F75A-2D0C-FAFD-F503C9EEE4F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8916" name="Rectangle 4">
            <a:extLst>
              <a:ext uri="{FF2B5EF4-FFF2-40B4-BE49-F238E27FC236}">
                <a16:creationId xmlns:a16="http://schemas.microsoft.com/office/drawing/2014/main" id="{27657ABA-261A-6D39-6D9A-232CDF27E33A}"/>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a:extLst>
              <a:ext uri="{FF2B5EF4-FFF2-40B4-BE49-F238E27FC236}">
                <a16:creationId xmlns:a16="http://schemas.microsoft.com/office/drawing/2014/main" id="{BC82198B-128A-4BD0-B668-902F979D7057}"/>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302" name="Rectangle 6">
            <a:extLst>
              <a:ext uri="{FF2B5EF4-FFF2-40B4-BE49-F238E27FC236}">
                <a16:creationId xmlns:a16="http://schemas.microsoft.com/office/drawing/2014/main" id="{B193A61B-8593-B9BE-F90D-18F981E1857C}"/>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5303" name="Rectangle 7">
            <a:extLst>
              <a:ext uri="{FF2B5EF4-FFF2-40B4-BE49-F238E27FC236}">
                <a16:creationId xmlns:a16="http://schemas.microsoft.com/office/drawing/2014/main" id="{D73CFF09-BC26-B34E-A4B2-4D9D1A5C29F3}"/>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B5EFC1-ADC2-450A-9591-8D0127184EA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1445F590-AD5C-17CF-B6E0-E995B25B47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98F8C8-E977-4B79-8AE3-79C799AF19D5}" type="slidenum">
              <a:rPr lang="en-US" altLang="en-US"/>
              <a:pPr eaLnBrk="1" hangingPunct="1"/>
              <a:t>1</a:t>
            </a:fld>
            <a:endParaRPr lang="en-US" altLang="en-US"/>
          </a:p>
        </p:txBody>
      </p:sp>
      <p:sp>
        <p:nvSpPr>
          <p:cNvPr id="39939" name="Rectangle 2">
            <a:extLst>
              <a:ext uri="{FF2B5EF4-FFF2-40B4-BE49-F238E27FC236}">
                <a16:creationId xmlns:a16="http://schemas.microsoft.com/office/drawing/2014/main" id="{5A994D55-0E58-F695-C056-4D074C9B7757}"/>
              </a:ext>
            </a:extLst>
          </p:cNvPr>
          <p:cNvSpPr>
            <a:spLocks noChangeArrowheads="1" noTextEdit="1"/>
          </p:cNvSpPr>
          <p:nvPr>
            <p:ph type="sldImg"/>
          </p:nvPr>
        </p:nvSpPr>
        <p:spPr>
          <a:ln/>
        </p:spPr>
      </p:sp>
      <p:sp>
        <p:nvSpPr>
          <p:cNvPr id="39940" name="Rectangle 3">
            <a:extLst>
              <a:ext uri="{FF2B5EF4-FFF2-40B4-BE49-F238E27FC236}">
                <a16:creationId xmlns:a16="http://schemas.microsoft.com/office/drawing/2014/main" id="{B970D132-804E-9628-5F02-47D411084B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A0496A8-85C3-EC4F-73DA-1349AE5EF0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8BB394-441D-4B2D-A4F7-7793E024D856}" type="slidenum">
              <a:rPr lang="en-US" altLang="en-US"/>
              <a:pPr eaLnBrk="1" hangingPunct="1"/>
              <a:t>18</a:t>
            </a:fld>
            <a:endParaRPr lang="en-US" altLang="en-US"/>
          </a:p>
        </p:txBody>
      </p:sp>
      <p:sp>
        <p:nvSpPr>
          <p:cNvPr id="49155" name="Rectangle 2">
            <a:extLst>
              <a:ext uri="{FF2B5EF4-FFF2-40B4-BE49-F238E27FC236}">
                <a16:creationId xmlns:a16="http://schemas.microsoft.com/office/drawing/2014/main" id="{F51E408A-2D0F-C886-7354-9190580A1418}"/>
              </a:ext>
            </a:extLst>
          </p:cNvPr>
          <p:cNvSpPr>
            <a:spLocks noChangeArrowheads="1" noTextEdit="1"/>
          </p:cNvSpPr>
          <p:nvPr>
            <p:ph type="sldImg"/>
          </p:nvPr>
        </p:nvSpPr>
        <p:spPr>
          <a:ln/>
        </p:spPr>
      </p:sp>
      <p:sp>
        <p:nvSpPr>
          <p:cNvPr id="49156" name="Rectangle 3">
            <a:extLst>
              <a:ext uri="{FF2B5EF4-FFF2-40B4-BE49-F238E27FC236}">
                <a16:creationId xmlns:a16="http://schemas.microsoft.com/office/drawing/2014/main" id="{0AC5C637-C297-2BB8-141F-800A4D21D9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D32B90C-91C7-717A-CDE6-04571B0C0B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8ACDC9-9930-48B5-A3D5-E4F22C842F9E}" type="slidenum">
              <a:rPr lang="en-US" altLang="en-US"/>
              <a:pPr eaLnBrk="1" hangingPunct="1"/>
              <a:t>19</a:t>
            </a:fld>
            <a:endParaRPr lang="en-US" altLang="en-US"/>
          </a:p>
        </p:txBody>
      </p:sp>
      <p:sp>
        <p:nvSpPr>
          <p:cNvPr id="50179" name="Rectangle 2">
            <a:extLst>
              <a:ext uri="{FF2B5EF4-FFF2-40B4-BE49-F238E27FC236}">
                <a16:creationId xmlns:a16="http://schemas.microsoft.com/office/drawing/2014/main" id="{03C2C8C3-63C9-1C74-0E9D-E546EF37A85C}"/>
              </a:ext>
            </a:extLst>
          </p:cNvPr>
          <p:cNvSpPr>
            <a:spLocks noChangeArrowheads="1" noTextEdit="1"/>
          </p:cNvSpPr>
          <p:nvPr>
            <p:ph type="sldImg"/>
          </p:nvPr>
        </p:nvSpPr>
        <p:spPr>
          <a:ln/>
        </p:spPr>
      </p:sp>
      <p:sp>
        <p:nvSpPr>
          <p:cNvPr id="50180" name="Rectangle 3">
            <a:extLst>
              <a:ext uri="{FF2B5EF4-FFF2-40B4-BE49-F238E27FC236}">
                <a16:creationId xmlns:a16="http://schemas.microsoft.com/office/drawing/2014/main" id="{982E2738-F310-7601-8C7B-0FB46FE367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876486FA-15C2-B065-EFFF-5DD29C4C32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C09172-1800-4CA3-806D-FF5E4CE44EA9}" type="slidenum">
              <a:rPr lang="en-US" altLang="en-US"/>
              <a:pPr eaLnBrk="1" hangingPunct="1"/>
              <a:t>21</a:t>
            </a:fld>
            <a:endParaRPr lang="en-US" altLang="en-US"/>
          </a:p>
        </p:txBody>
      </p:sp>
      <p:sp>
        <p:nvSpPr>
          <p:cNvPr id="51203" name="Rectangle 2">
            <a:extLst>
              <a:ext uri="{FF2B5EF4-FFF2-40B4-BE49-F238E27FC236}">
                <a16:creationId xmlns:a16="http://schemas.microsoft.com/office/drawing/2014/main" id="{A9A394E7-358A-EA7F-89E0-58157D0145CF}"/>
              </a:ext>
            </a:extLst>
          </p:cNvPr>
          <p:cNvSpPr>
            <a:spLocks noChangeArrowheads="1" noTextEdit="1"/>
          </p:cNvSpPr>
          <p:nvPr>
            <p:ph type="sldImg"/>
          </p:nvPr>
        </p:nvSpPr>
        <p:spPr>
          <a:ln/>
        </p:spPr>
      </p:sp>
      <p:sp>
        <p:nvSpPr>
          <p:cNvPr id="51204" name="Rectangle 3">
            <a:extLst>
              <a:ext uri="{FF2B5EF4-FFF2-40B4-BE49-F238E27FC236}">
                <a16:creationId xmlns:a16="http://schemas.microsoft.com/office/drawing/2014/main" id="{473D23BF-89EB-F48E-0AEB-29F4EF3F03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217458B2-87DA-E6A9-9BEF-61F00522BC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C62588-449C-4700-AC66-8F5F96D7A0E9}" type="slidenum">
              <a:rPr lang="en-US" altLang="en-US"/>
              <a:pPr eaLnBrk="1" hangingPunct="1"/>
              <a:t>22</a:t>
            </a:fld>
            <a:endParaRPr lang="en-US" altLang="en-US"/>
          </a:p>
        </p:txBody>
      </p:sp>
      <p:sp>
        <p:nvSpPr>
          <p:cNvPr id="52227" name="Rectangle 2">
            <a:extLst>
              <a:ext uri="{FF2B5EF4-FFF2-40B4-BE49-F238E27FC236}">
                <a16:creationId xmlns:a16="http://schemas.microsoft.com/office/drawing/2014/main" id="{91496B44-EE24-367F-8413-80EADCC1C34A}"/>
              </a:ext>
            </a:extLst>
          </p:cNvPr>
          <p:cNvSpPr>
            <a:spLocks noChangeArrowheads="1" noTextEdit="1"/>
          </p:cNvSpPr>
          <p:nvPr>
            <p:ph type="sldImg"/>
          </p:nvPr>
        </p:nvSpPr>
        <p:spPr>
          <a:ln/>
        </p:spPr>
      </p:sp>
      <p:sp>
        <p:nvSpPr>
          <p:cNvPr id="52228" name="Rectangle 3">
            <a:extLst>
              <a:ext uri="{FF2B5EF4-FFF2-40B4-BE49-F238E27FC236}">
                <a16:creationId xmlns:a16="http://schemas.microsoft.com/office/drawing/2014/main" id="{B7C58006-B86D-943C-A9FF-B14E94150C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9DE06ACA-470E-5E5D-09B7-7214849EC2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21BDA2-E276-4647-B668-E2FA19433930}" type="slidenum">
              <a:rPr lang="en-US" altLang="en-US"/>
              <a:pPr eaLnBrk="1" hangingPunct="1"/>
              <a:t>24</a:t>
            </a:fld>
            <a:endParaRPr lang="en-US" altLang="en-US"/>
          </a:p>
        </p:txBody>
      </p:sp>
      <p:sp>
        <p:nvSpPr>
          <p:cNvPr id="53251" name="Rectangle 2">
            <a:extLst>
              <a:ext uri="{FF2B5EF4-FFF2-40B4-BE49-F238E27FC236}">
                <a16:creationId xmlns:a16="http://schemas.microsoft.com/office/drawing/2014/main" id="{E0E0A8E5-9F1B-7841-6F7B-00CBE9445EC3}"/>
              </a:ext>
            </a:extLst>
          </p:cNvPr>
          <p:cNvSpPr>
            <a:spLocks noChangeArrowheads="1" noTextEdit="1"/>
          </p:cNvSpPr>
          <p:nvPr>
            <p:ph type="sldImg"/>
          </p:nvPr>
        </p:nvSpPr>
        <p:spPr>
          <a:ln/>
        </p:spPr>
      </p:sp>
      <p:sp>
        <p:nvSpPr>
          <p:cNvPr id="53252" name="Rectangle 3">
            <a:extLst>
              <a:ext uri="{FF2B5EF4-FFF2-40B4-BE49-F238E27FC236}">
                <a16:creationId xmlns:a16="http://schemas.microsoft.com/office/drawing/2014/main" id="{C8B904B0-7EE1-E481-D8C3-B3EADD2E0B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5EF946F-A95E-DE93-9A82-64222E915D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DF5CC3-94C5-4106-A500-EDCEC30FD2FD}" type="slidenum">
              <a:rPr lang="en-US" altLang="en-US"/>
              <a:pPr eaLnBrk="1" hangingPunct="1"/>
              <a:t>25</a:t>
            </a:fld>
            <a:endParaRPr lang="en-US" altLang="en-US"/>
          </a:p>
        </p:txBody>
      </p:sp>
      <p:sp>
        <p:nvSpPr>
          <p:cNvPr id="54275" name="Rectangle 2">
            <a:extLst>
              <a:ext uri="{FF2B5EF4-FFF2-40B4-BE49-F238E27FC236}">
                <a16:creationId xmlns:a16="http://schemas.microsoft.com/office/drawing/2014/main" id="{D0185B10-6986-6727-2A8D-0CB41EC2BCCD}"/>
              </a:ext>
            </a:extLst>
          </p:cNvPr>
          <p:cNvSpPr>
            <a:spLocks noChangeArrowheads="1" noTextEdit="1"/>
          </p:cNvSpPr>
          <p:nvPr>
            <p:ph type="sldImg"/>
          </p:nvPr>
        </p:nvSpPr>
        <p:spPr>
          <a:ln/>
        </p:spPr>
      </p:sp>
      <p:sp>
        <p:nvSpPr>
          <p:cNvPr id="54276" name="Rectangle 3">
            <a:extLst>
              <a:ext uri="{FF2B5EF4-FFF2-40B4-BE49-F238E27FC236}">
                <a16:creationId xmlns:a16="http://schemas.microsoft.com/office/drawing/2014/main" id="{ABEDB8E3-D1AC-F6C3-C518-A80A076882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728E39F-046F-1861-B0D7-110AE1E329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0CA169-BF4C-4EE5-88A3-3197F8C6A07B}" type="slidenum">
              <a:rPr lang="en-US" altLang="en-US"/>
              <a:pPr eaLnBrk="1" hangingPunct="1"/>
              <a:t>27</a:t>
            </a:fld>
            <a:endParaRPr lang="en-US" altLang="en-US"/>
          </a:p>
        </p:txBody>
      </p:sp>
      <p:sp>
        <p:nvSpPr>
          <p:cNvPr id="55299" name="Rectangle 2">
            <a:extLst>
              <a:ext uri="{FF2B5EF4-FFF2-40B4-BE49-F238E27FC236}">
                <a16:creationId xmlns:a16="http://schemas.microsoft.com/office/drawing/2014/main" id="{437657C7-7785-1403-6715-16AFE33D7DCF}"/>
              </a:ext>
            </a:extLst>
          </p:cNvPr>
          <p:cNvSpPr>
            <a:spLocks noChangeArrowheads="1" noTextEdit="1"/>
          </p:cNvSpPr>
          <p:nvPr>
            <p:ph type="sldImg"/>
          </p:nvPr>
        </p:nvSpPr>
        <p:spPr>
          <a:ln/>
        </p:spPr>
      </p:sp>
      <p:sp>
        <p:nvSpPr>
          <p:cNvPr id="55300" name="Rectangle 3">
            <a:extLst>
              <a:ext uri="{FF2B5EF4-FFF2-40B4-BE49-F238E27FC236}">
                <a16:creationId xmlns:a16="http://schemas.microsoft.com/office/drawing/2014/main" id="{B5548B52-51AD-8254-FE09-54AED18804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B2D90C45-3384-1774-4CBF-F9635398D7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F4F019-7FCE-472D-ABF5-75AD57594D59}" type="slidenum">
              <a:rPr lang="en-US" altLang="en-US"/>
              <a:pPr eaLnBrk="1" hangingPunct="1"/>
              <a:t>30</a:t>
            </a:fld>
            <a:endParaRPr lang="en-US" altLang="en-US"/>
          </a:p>
        </p:txBody>
      </p:sp>
      <p:sp>
        <p:nvSpPr>
          <p:cNvPr id="56323" name="Rectangle 2">
            <a:extLst>
              <a:ext uri="{FF2B5EF4-FFF2-40B4-BE49-F238E27FC236}">
                <a16:creationId xmlns:a16="http://schemas.microsoft.com/office/drawing/2014/main" id="{9E84E766-31B9-A97E-D579-961CA3CE49F0}"/>
              </a:ext>
            </a:extLst>
          </p:cNvPr>
          <p:cNvSpPr>
            <a:spLocks noChangeArrowheads="1" noTextEdit="1"/>
          </p:cNvSpPr>
          <p:nvPr>
            <p:ph type="sldImg"/>
          </p:nvPr>
        </p:nvSpPr>
        <p:spPr>
          <a:ln/>
        </p:spPr>
      </p:sp>
      <p:sp>
        <p:nvSpPr>
          <p:cNvPr id="56324" name="Rectangle 3">
            <a:extLst>
              <a:ext uri="{FF2B5EF4-FFF2-40B4-BE49-F238E27FC236}">
                <a16:creationId xmlns:a16="http://schemas.microsoft.com/office/drawing/2014/main" id="{C4BB6C7A-856D-F455-E131-5ECD77320F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BBAB84C-3752-F856-A615-2E258DAF7E65}"/>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24C7776F-EB00-C95E-10A3-134B262C0F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a:extLst>
              <a:ext uri="{FF2B5EF4-FFF2-40B4-BE49-F238E27FC236}">
                <a16:creationId xmlns:a16="http://schemas.microsoft.com/office/drawing/2014/main" id="{4662631C-DC88-09A8-637D-9A5043EC89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8424EC-F8BC-4D29-B8FE-6A6C940562E7}" type="slidenum">
              <a:rPr lang="en-US" altLang="en-US"/>
              <a:pPr eaLnBrk="1" hangingPunct="1"/>
              <a:t>36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D4D48C37-CF59-500D-4B49-B0BBCEB9D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FE370A-9233-479A-9041-A62A2FF4096B}" type="slidenum">
              <a:rPr lang="en-US" altLang="en-US"/>
              <a:pPr eaLnBrk="1" hangingPunct="1"/>
              <a:t>3</a:t>
            </a:fld>
            <a:endParaRPr lang="en-US" altLang="en-US"/>
          </a:p>
        </p:txBody>
      </p:sp>
      <p:sp>
        <p:nvSpPr>
          <p:cNvPr id="40963" name="Rectangle 2">
            <a:extLst>
              <a:ext uri="{FF2B5EF4-FFF2-40B4-BE49-F238E27FC236}">
                <a16:creationId xmlns:a16="http://schemas.microsoft.com/office/drawing/2014/main" id="{1F321DA0-FEFE-0CDE-10BC-5349EE937F88}"/>
              </a:ext>
            </a:extLst>
          </p:cNvPr>
          <p:cNvSpPr>
            <a:spLocks noChangeArrowheads="1" noTextEdit="1"/>
          </p:cNvSpPr>
          <p:nvPr>
            <p:ph type="sldImg"/>
          </p:nvPr>
        </p:nvSpPr>
        <p:spPr>
          <a:ln/>
        </p:spPr>
      </p:sp>
      <p:sp>
        <p:nvSpPr>
          <p:cNvPr id="40964" name="Rectangle 3">
            <a:extLst>
              <a:ext uri="{FF2B5EF4-FFF2-40B4-BE49-F238E27FC236}">
                <a16:creationId xmlns:a16="http://schemas.microsoft.com/office/drawing/2014/main" id="{289B9858-1E49-2849-CBB2-BF866EAF00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B1F4335-CF94-32B1-175E-73DE74B36F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817276-141B-419B-8AF3-423C7C9ED6A4}" type="slidenum">
              <a:rPr lang="en-US" altLang="en-US"/>
              <a:pPr eaLnBrk="1" hangingPunct="1"/>
              <a:t>5</a:t>
            </a:fld>
            <a:endParaRPr lang="en-US" altLang="en-US"/>
          </a:p>
        </p:txBody>
      </p:sp>
      <p:sp>
        <p:nvSpPr>
          <p:cNvPr id="41987" name="Rectangle 2">
            <a:extLst>
              <a:ext uri="{FF2B5EF4-FFF2-40B4-BE49-F238E27FC236}">
                <a16:creationId xmlns:a16="http://schemas.microsoft.com/office/drawing/2014/main" id="{2B22AEE8-2441-93AC-0744-B5563EA1017F}"/>
              </a:ext>
            </a:extLst>
          </p:cNvPr>
          <p:cNvSpPr>
            <a:spLocks noChangeArrowheads="1" noTextEdit="1"/>
          </p:cNvSpPr>
          <p:nvPr>
            <p:ph type="sldImg"/>
          </p:nvPr>
        </p:nvSpPr>
        <p:spPr>
          <a:ln/>
        </p:spPr>
      </p:sp>
      <p:sp>
        <p:nvSpPr>
          <p:cNvPr id="41988" name="Rectangle 3">
            <a:extLst>
              <a:ext uri="{FF2B5EF4-FFF2-40B4-BE49-F238E27FC236}">
                <a16:creationId xmlns:a16="http://schemas.microsoft.com/office/drawing/2014/main" id="{9F656029-EF0C-2719-CAB8-D1B9AA583B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59935CE-6C33-DA47-C085-4C1EEFC31E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4B7ACD-6180-41A1-B1C0-69205ADD7BB3}" type="slidenum">
              <a:rPr lang="en-US" altLang="en-US"/>
              <a:pPr eaLnBrk="1" hangingPunct="1"/>
              <a:t>7</a:t>
            </a:fld>
            <a:endParaRPr lang="en-US" altLang="en-US"/>
          </a:p>
        </p:txBody>
      </p:sp>
      <p:sp>
        <p:nvSpPr>
          <p:cNvPr id="43011" name="Rectangle 2">
            <a:extLst>
              <a:ext uri="{FF2B5EF4-FFF2-40B4-BE49-F238E27FC236}">
                <a16:creationId xmlns:a16="http://schemas.microsoft.com/office/drawing/2014/main" id="{9392142B-B410-E0E7-76A6-ABEEBD568700}"/>
              </a:ext>
            </a:extLst>
          </p:cNvPr>
          <p:cNvSpPr>
            <a:spLocks noChangeArrowheads="1" noTextEdit="1"/>
          </p:cNvSpPr>
          <p:nvPr>
            <p:ph type="sldImg"/>
          </p:nvPr>
        </p:nvSpPr>
        <p:spPr>
          <a:ln/>
        </p:spPr>
      </p:sp>
      <p:sp>
        <p:nvSpPr>
          <p:cNvPr id="43012" name="Rectangle 3">
            <a:extLst>
              <a:ext uri="{FF2B5EF4-FFF2-40B4-BE49-F238E27FC236}">
                <a16:creationId xmlns:a16="http://schemas.microsoft.com/office/drawing/2014/main" id="{0B07DDB7-AE71-59AA-AC01-B282F5B8BA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A88494F-F7FC-851F-F93F-419BCEC457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6D0FE8-FFD8-4B5A-9AA6-B2CEB112778D}" type="slidenum">
              <a:rPr lang="en-US" altLang="en-US"/>
              <a:pPr eaLnBrk="1" hangingPunct="1"/>
              <a:t>10</a:t>
            </a:fld>
            <a:endParaRPr lang="en-US" altLang="en-US"/>
          </a:p>
        </p:txBody>
      </p:sp>
      <p:sp>
        <p:nvSpPr>
          <p:cNvPr id="44035" name="Rectangle 2">
            <a:extLst>
              <a:ext uri="{FF2B5EF4-FFF2-40B4-BE49-F238E27FC236}">
                <a16:creationId xmlns:a16="http://schemas.microsoft.com/office/drawing/2014/main" id="{A0223EDE-B8D3-52DB-FD60-DF2F9386DDB5}"/>
              </a:ext>
            </a:extLst>
          </p:cNvPr>
          <p:cNvSpPr>
            <a:spLocks noChangeArrowheads="1" noTextEdit="1"/>
          </p:cNvSpPr>
          <p:nvPr>
            <p:ph type="sldImg"/>
          </p:nvPr>
        </p:nvSpPr>
        <p:spPr>
          <a:ln/>
        </p:spPr>
      </p:sp>
      <p:sp>
        <p:nvSpPr>
          <p:cNvPr id="44036" name="Rectangle 3">
            <a:extLst>
              <a:ext uri="{FF2B5EF4-FFF2-40B4-BE49-F238E27FC236}">
                <a16:creationId xmlns:a16="http://schemas.microsoft.com/office/drawing/2014/main" id="{D79585BE-F1F0-FE90-C6E6-D5B8BE05C5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DBFF9670-6F93-DBCB-F59A-7FD4F33AC8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D74FEA-EA62-4456-8AB4-6C7BCC12BE0C}" type="slidenum">
              <a:rPr lang="en-US" altLang="en-US"/>
              <a:pPr eaLnBrk="1" hangingPunct="1"/>
              <a:t>13</a:t>
            </a:fld>
            <a:endParaRPr lang="en-US" altLang="en-US"/>
          </a:p>
        </p:txBody>
      </p:sp>
      <p:sp>
        <p:nvSpPr>
          <p:cNvPr id="45059" name="Rectangle 2">
            <a:extLst>
              <a:ext uri="{FF2B5EF4-FFF2-40B4-BE49-F238E27FC236}">
                <a16:creationId xmlns:a16="http://schemas.microsoft.com/office/drawing/2014/main" id="{253E23FF-E7DF-EF40-F367-D17B2E1AD91E}"/>
              </a:ext>
            </a:extLst>
          </p:cNvPr>
          <p:cNvSpPr>
            <a:spLocks noChangeArrowheads="1" noTextEdit="1"/>
          </p:cNvSpPr>
          <p:nvPr>
            <p:ph type="sldImg"/>
          </p:nvPr>
        </p:nvSpPr>
        <p:spPr>
          <a:ln/>
        </p:spPr>
      </p:sp>
      <p:sp>
        <p:nvSpPr>
          <p:cNvPr id="45060" name="Rectangle 3">
            <a:extLst>
              <a:ext uri="{FF2B5EF4-FFF2-40B4-BE49-F238E27FC236}">
                <a16:creationId xmlns:a16="http://schemas.microsoft.com/office/drawing/2014/main" id="{02EAD294-9E7D-3F1B-069F-642502E0D5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6464583E-2807-22BA-6364-CD24F45904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DE88C6-4115-4C05-AD64-5D931557D722}" type="slidenum">
              <a:rPr lang="en-US" altLang="en-US"/>
              <a:pPr eaLnBrk="1" hangingPunct="1"/>
              <a:t>15</a:t>
            </a:fld>
            <a:endParaRPr lang="en-US" altLang="en-US"/>
          </a:p>
        </p:txBody>
      </p:sp>
      <p:sp>
        <p:nvSpPr>
          <p:cNvPr id="46083" name="Rectangle 2">
            <a:extLst>
              <a:ext uri="{FF2B5EF4-FFF2-40B4-BE49-F238E27FC236}">
                <a16:creationId xmlns:a16="http://schemas.microsoft.com/office/drawing/2014/main" id="{7DDC79CC-83E4-D3C6-6D16-7C43F739CE68}"/>
              </a:ext>
            </a:extLst>
          </p:cNvPr>
          <p:cNvSpPr>
            <a:spLocks noChangeArrowheads="1" noTextEdit="1"/>
          </p:cNvSpPr>
          <p:nvPr>
            <p:ph type="sldImg"/>
          </p:nvPr>
        </p:nvSpPr>
        <p:spPr>
          <a:ln/>
        </p:spPr>
      </p:sp>
      <p:sp>
        <p:nvSpPr>
          <p:cNvPr id="46084" name="Rectangle 3">
            <a:extLst>
              <a:ext uri="{FF2B5EF4-FFF2-40B4-BE49-F238E27FC236}">
                <a16:creationId xmlns:a16="http://schemas.microsoft.com/office/drawing/2014/main" id="{9A1ABE58-A4CB-63CC-2BCE-EB8571DEA0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D17BFF4-7427-C376-9121-BB5587A4E0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D7108F-ABBF-4A7D-8BE5-73AB63F87169}" type="slidenum">
              <a:rPr lang="en-US" altLang="en-US"/>
              <a:pPr eaLnBrk="1" hangingPunct="1"/>
              <a:t>16</a:t>
            </a:fld>
            <a:endParaRPr lang="en-US" altLang="en-US"/>
          </a:p>
        </p:txBody>
      </p:sp>
      <p:sp>
        <p:nvSpPr>
          <p:cNvPr id="47107" name="Rectangle 2">
            <a:extLst>
              <a:ext uri="{FF2B5EF4-FFF2-40B4-BE49-F238E27FC236}">
                <a16:creationId xmlns:a16="http://schemas.microsoft.com/office/drawing/2014/main" id="{6162EE20-B81F-7735-A4AE-871E7865E39D}"/>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211F147B-2734-CBA3-026F-5F1D97341F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71008FB4-81F8-061C-9FF7-37C5D3FECB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B9AD62-191C-415E-8C00-C27981738B6E}" type="slidenum">
              <a:rPr lang="en-US" altLang="en-US"/>
              <a:pPr eaLnBrk="1" hangingPunct="1"/>
              <a:t>17</a:t>
            </a:fld>
            <a:endParaRPr lang="en-US" altLang="en-US"/>
          </a:p>
        </p:txBody>
      </p:sp>
      <p:sp>
        <p:nvSpPr>
          <p:cNvPr id="48131" name="Rectangle 2">
            <a:extLst>
              <a:ext uri="{FF2B5EF4-FFF2-40B4-BE49-F238E27FC236}">
                <a16:creationId xmlns:a16="http://schemas.microsoft.com/office/drawing/2014/main" id="{6B6AEBD6-715C-3E51-0D7F-2F45AB3C8C14}"/>
              </a:ext>
            </a:extLst>
          </p:cNvPr>
          <p:cNvSpPr>
            <a:spLocks noChangeArrowheads="1" noTextEdit="1"/>
          </p:cNvSpPr>
          <p:nvPr>
            <p:ph type="sldImg"/>
          </p:nvPr>
        </p:nvSpPr>
        <p:spPr>
          <a:ln/>
        </p:spPr>
      </p:sp>
      <p:sp>
        <p:nvSpPr>
          <p:cNvPr id="48132" name="Rectangle 3">
            <a:extLst>
              <a:ext uri="{FF2B5EF4-FFF2-40B4-BE49-F238E27FC236}">
                <a16:creationId xmlns:a16="http://schemas.microsoft.com/office/drawing/2014/main" id="{B1E9C917-6BC3-156A-D6C4-87C2939BF1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MBBSPPT.COM</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18C7100-E2B0-4785-8F4F-E9DF00385DB0}" type="slidenum">
              <a:rPr lang="en-US" altLang="en-US" smtClean="0"/>
              <a:pPr/>
              <a:t>‹#›</a:t>
            </a:fld>
            <a:endParaRPr lang="en-US" altLang="en-US"/>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65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09336A6B-195F-4D3A-928D-AE7F8DD0A2F8}" type="slidenum">
              <a:rPr lang="en-US" altLang="en-US" smtClean="0"/>
              <a:pPr/>
              <a:t>‹#›</a:t>
            </a:fld>
            <a:endParaRPr lang="en-US" altLang="en-US"/>
          </a:p>
        </p:txBody>
      </p:sp>
    </p:spTree>
    <p:extLst>
      <p:ext uri="{BB962C8B-B14F-4D97-AF65-F5344CB8AC3E}">
        <p14:creationId xmlns:p14="http://schemas.microsoft.com/office/powerpoint/2010/main" val="1279253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9C79175D-2EBE-48D4-AEED-8092EADDCB50}" type="slidenum">
              <a:rPr lang="en-US" altLang="en-US" smtClean="0"/>
              <a:pPr/>
              <a:t>‹#›</a:t>
            </a:fld>
            <a:endParaRPr lang="en-US" altLang="en-US"/>
          </a:p>
        </p:txBody>
      </p:sp>
    </p:spTree>
    <p:extLst>
      <p:ext uri="{BB962C8B-B14F-4D97-AF65-F5344CB8AC3E}">
        <p14:creationId xmlns:p14="http://schemas.microsoft.com/office/powerpoint/2010/main" val="41517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6B70DC5D-81D7-492A-8CA7-5C19953B63E9}" type="slidenum">
              <a:rPr lang="en-US" altLang="en-US" smtClean="0"/>
              <a:pPr/>
              <a:t>‹#›</a:t>
            </a:fld>
            <a:endParaRPr lang="en-US" altLang="en-US"/>
          </a:p>
        </p:txBody>
      </p:sp>
    </p:spTree>
    <p:extLst>
      <p:ext uri="{BB962C8B-B14F-4D97-AF65-F5344CB8AC3E}">
        <p14:creationId xmlns:p14="http://schemas.microsoft.com/office/powerpoint/2010/main" val="98046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3FC28C9A-15E1-480D-A172-43E91452BE61}" type="slidenum">
              <a:rPr lang="en-US" altLang="en-US" smtClean="0"/>
              <a:pPr/>
              <a:t>‹#›</a:t>
            </a:fld>
            <a:endParaRPr lang="en-US" alt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10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fld id="{D6DEFF66-902E-482B-979D-C44146635C9E}" type="slidenum">
              <a:rPr lang="en-US" altLang="en-US" smtClean="0"/>
              <a:pPr/>
              <a:t>‹#›</a:t>
            </a:fld>
            <a:endParaRPr lang="en-US" altLang="en-US"/>
          </a:p>
        </p:txBody>
      </p:sp>
    </p:spTree>
    <p:extLst>
      <p:ext uri="{BB962C8B-B14F-4D97-AF65-F5344CB8AC3E}">
        <p14:creationId xmlns:p14="http://schemas.microsoft.com/office/powerpoint/2010/main" val="18291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MBBSPPT.COM</a:t>
            </a:r>
          </a:p>
        </p:txBody>
      </p:sp>
      <p:sp>
        <p:nvSpPr>
          <p:cNvPr id="9" name="Slide Number Placeholder 8"/>
          <p:cNvSpPr>
            <a:spLocks noGrp="1"/>
          </p:cNvSpPr>
          <p:nvPr>
            <p:ph type="sldNum" sz="quarter" idx="12"/>
          </p:nvPr>
        </p:nvSpPr>
        <p:spPr/>
        <p:txBody>
          <a:bodyPr/>
          <a:lstStyle/>
          <a:p>
            <a:fld id="{DA1A25F6-87EE-481C-88C1-322B071E0374}" type="slidenum">
              <a:rPr lang="en-US" altLang="en-US" smtClean="0"/>
              <a:pPr/>
              <a:t>‹#›</a:t>
            </a:fld>
            <a:endParaRPr lang="en-US" altLang="en-US"/>
          </a:p>
        </p:txBody>
      </p:sp>
    </p:spTree>
    <p:extLst>
      <p:ext uri="{BB962C8B-B14F-4D97-AF65-F5344CB8AC3E}">
        <p14:creationId xmlns:p14="http://schemas.microsoft.com/office/powerpoint/2010/main" val="258168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MBBSPPT.COM</a:t>
            </a:r>
          </a:p>
        </p:txBody>
      </p:sp>
      <p:sp>
        <p:nvSpPr>
          <p:cNvPr id="5" name="Slide Number Placeholder 4"/>
          <p:cNvSpPr>
            <a:spLocks noGrp="1"/>
          </p:cNvSpPr>
          <p:nvPr>
            <p:ph type="sldNum" sz="quarter" idx="12"/>
          </p:nvPr>
        </p:nvSpPr>
        <p:spPr/>
        <p:txBody>
          <a:bodyPr/>
          <a:lstStyle/>
          <a:p>
            <a:fld id="{1D728D01-7373-4A2A-B3EF-427695C26F79}" type="slidenum">
              <a:rPr lang="en-US" altLang="en-US" smtClean="0"/>
              <a:pPr/>
              <a:t>‹#›</a:t>
            </a:fld>
            <a:endParaRPr lang="en-US" altLang="en-US"/>
          </a:p>
        </p:txBody>
      </p:sp>
    </p:spTree>
    <p:extLst>
      <p:ext uri="{BB962C8B-B14F-4D97-AF65-F5344CB8AC3E}">
        <p14:creationId xmlns:p14="http://schemas.microsoft.com/office/powerpoint/2010/main" val="88177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MBBSPPT.COM</a:t>
            </a:r>
          </a:p>
        </p:txBody>
      </p:sp>
      <p:sp>
        <p:nvSpPr>
          <p:cNvPr id="4" name="Slide Number Placeholder 3"/>
          <p:cNvSpPr>
            <a:spLocks noGrp="1"/>
          </p:cNvSpPr>
          <p:nvPr>
            <p:ph type="sldNum" sz="quarter" idx="12"/>
          </p:nvPr>
        </p:nvSpPr>
        <p:spPr/>
        <p:txBody>
          <a:bodyPr/>
          <a:lstStyle/>
          <a:p>
            <a:fld id="{EA713206-9A82-44BD-A775-194CFF27BD41}" type="slidenum">
              <a:rPr lang="en-US" altLang="en-US" smtClean="0"/>
              <a:pPr/>
              <a:t>‹#›</a:t>
            </a:fld>
            <a:endParaRPr lang="en-US" altLang="en-US"/>
          </a:p>
        </p:txBody>
      </p:sp>
    </p:spTree>
    <p:extLst>
      <p:ext uri="{BB962C8B-B14F-4D97-AF65-F5344CB8AC3E}">
        <p14:creationId xmlns:p14="http://schemas.microsoft.com/office/powerpoint/2010/main" val="231803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fld id="{39733EA4-DFB2-4267-9749-85343AB11AD8}" type="slidenum">
              <a:rPr lang="en-US" altLang="en-US" smtClean="0"/>
              <a:pPr/>
              <a:t>‹#›</a:t>
            </a:fld>
            <a:endParaRPr lang="en-US" altLang="en-US"/>
          </a:p>
        </p:txBody>
      </p:sp>
    </p:spTree>
    <p:extLst>
      <p:ext uri="{BB962C8B-B14F-4D97-AF65-F5344CB8AC3E}">
        <p14:creationId xmlns:p14="http://schemas.microsoft.com/office/powerpoint/2010/main" val="17128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fld id="{1D34DD73-0755-4AE0-9878-F17DAB140D80}" type="slidenum">
              <a:rPr lang="en-US" altLang="en-US" smtClean="0"/>
              <a:pPr/>
              <a:t>‹#›</a:t>
            </a:fld>
            <a:endParaRPr lang="en-US" altLang="en-US"/>
          </a:p>
        </p:txBody>
      </p:sp>
    </p:spTree>
    <p:extLst>
      <p:ext uri="{BB962C8B-B14F-4D97-AF65-F5344CB8AC3E}">
        <p14:creationId xmlns:p14="http://schemas.microsoft.com/office/powerpoint/2010/main" val="1508545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pPr>
              <a:defRPr/>
            </a:pPr>
            <a:r>
              <a:rPr lang="en-US"/>
              <a:t>MBBSPPT.COM</a:t>
            </a: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065F1400-BF08-471B-86D6-011052641E40}" type="slidenum">
              <a:rPr lang="en-US" altLang="en-US" smtClean="0"/>
              <a:pPr/>
              <a:t>‹#›</a:t>
            </a:fld>
            <a:endParaRPr lang="en-US" altLang="en-US"/>
          </a:p>
        </p:txBody>
      </p:sp>
    </p:spTree>
    <p:extLst>
      <p:ext uri="{BB962C8B-B14F-4D97-AF65-F5344CB8AC3E}">
        <p14:creationId xmlns:p14="http://schemas.microsoft.com/office/powerpoint/2010/main" val="31936483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57880-6C51-3765-7E1B-75A48624BD2C}"/>
              </a:ext>
            </a:extLst>
          </p:cNvPr>
          <p:cNvPicPr>
            <a:picLocks noChangeAspect="1"/>
          </p:cNvPicPr>
          <p:nvPr/>
        </p:nvPicPr>
        <p:blipFill>
          <a:blip r:embed="rId3"/>
          <a:stretch>
            <a:fillRect/>
          </a:stretch>
        </p:blipFill>
        <p:spPr>
          <a:xfrm>
            <a:off x="1282700" y="909952"/>
            <a:ext cx="6580952" cy="5038095"/>
          </a:xfrm>
          <a:prstGeom prst="rect">
            <a:avLst/>
          </a:prstGeom>
        </p:spPr>
      </p:pic>
      <p:sp>
        <p:nvSpPr>
          <p:cNvPr id="5122" name="Rectangle 2">
            <a:extLst>
              <a:ext uri="{FF2B5EF4-FFF2-40B4-BE49-F238E27FC236}">
                <a16:creationId xmlns:a16="http://schemas.microsoft.com/office/drawing/2014/main" id="{461C459D-F1CA-611E-33B1-D8D02CF40220}"/>
              </a:ext>
            </a:extLst>
          </p:cNvPr>
          <p:cNvSpPr>
            <a:spLocks noGrp="1" noChangeArrowheads="1"/>
          </p:cNvSpPr>
          <p:nvPr>
            <p:ph type="ctrTitle"/>
          </p:nvPr>
        </p:nvSpPr>
        <p:spPr>
          <a:xfrm>
            <a:off x="832643" y="2819400"/>
            <a:ext cx="7475538" cy="2925763"/>
          </a:xfrm>
        </p:spPr>
        <p:txBody>
          <a:bodyPr/>
          <a:lstStyle/>
          <a:p>
            <a:r>
              <a:rPr lang="en-US" altLang="en-US" dirty="0"/>
              <a:t>Ear </a:t>
            </a:r>
          </a:p>
        </p:txBody>
      </p:sp>
      <p:sp>
        <p:nvSpPr>
          <p:cNvPr id="5123" name="Rectangle 3">
            <a:extLst>
              <a:ext uri="{FF2B5EF4-FFF2-40B4-BE49-F238E27FC236}">
                <a16:creationId xmlns:a16="http://schemas.microsoft.com/office/drawing/2014/main" id="{5EB9210D-46AD-017B-E5BD-A834871AB3B3}"/>
              </a:ext>
            </a:extLst>
          </p:cNvPr>
          <p:cNvSpPr>
            <a:spLocks noGrp="1" noChangeArrowheads="1"/>
          </p:cNvSpPr>
          <p:nvPr>
            <p:ph type="subTitle" idx="1"/>
          </p:nvPr>
        </p:nvSpPr>
        <p:spPr>
          <a:xfrm>
            <a:off x="1280348" y="5706589"/>
            <a:ext cx="6575425" cy="685800"/>
          </a:xfrm>
        </p:spPr>
        <p:txBody>
          <a:bodyPr>
            <a:normAutofit/>
          </a:bodyPr>
          <a:lstStyle/>
          <a:p>
            <a:r>
              <a:rPr lang="en-US" altLang="en-US" sz="1400" dirty="0"/>
              <a:t>By MBBSPPT.COM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a:extLst>
              <a:ext uri="{FF2B5EF4-FFF2-40B4-BE49-F238E27FC236}">
                <a16:creationId xmlns:a16="http://schemas.microsoft.com/office/drawing/2014/main" id="{12EF24B1-05D0-3A5A-A87D-E240AD6B803B}"/>
              </a:ext>
            </a:extLst>
          </p:cNvPr>
          <p:cNvSpPr>
            <a:spLocks noGrp="1" noChangeArrowheads="1"/>
          </p:cNvSpPr>
          <p:nvPr>
            <p:ph type="title"/>
          </p:nvPr>
        </p:nvSpPr>
        <p:spPr>
          <a:xfrm>
            <a:off x="857250" y="609600"/>
            <a:ext cx="7406640" cy="1356360"/>
          </a:xfrm>
        </p:spPr>
        <p:txBody>
          <a:bodyPr>
            <a:normAutofit/>
          </a:bodyPr>
          <a:lstStyle/>
          <a:p>
            <a:r>
              <a:rPr lang="en-US" altLang="en-US" dirty="0"/>
              <a:t>The auricle (L. auris, an ear)</a:t>
            </a:r>
          </a:p>
        </p:txBody>
      </p:sp>
      <p:sp>
        <p:nvSpPr>
          <p:cNvPr id="12291" name="Rectangle 1027">
            <a:extLst>
              <a:ext uri="{FF2B5EF4-FFF2-40B4-BE49-F238E27FC236}">
                <a16:creationId xmlns:a16="http://schemas.microsoft.com/office/drawing/2014/main" id="{F53E201C-BAEC-1D17-A0E5-1BF6120745BF}"/>
              </a:ext>
            </a:extLst>
          </p:cNvPr>
          <p:cNvSpPr>
            <a:spLocks noGrp="1" noChangeArrowheads="1"/>
          </p:cNvSpPr>
          <p:nvPr>
            <p:ph idx="1"/>
          </p:nvPr>
        </p:nvSpPr>
        <p:spPr>
          <a:xfrm>
            <a:off x="857251" y="2057400"/>
            <a:ext cx="7404653" cy="4038600"/>
          </a:xfrm>
        </p:spPr>
        <p:txBody>
          <a:bodyPr>
            <a:normAutofit fontScale="85000" lnSpcReduction="20000"/>
          </a:bodyPr>
          <a:lstStyle/>
          <a:p>
            <a:r>
              <a:rPr lang="en-US" altLang="en-US" dirty="0"/>
              <a:t>Composed of an irregularly shaped plate of elastic cartilage. </a:t>
            </a:r>
          </a:p>
          <a:p>
            <a:r>
              <a:rPr lang="en-US" altLang="en-US" dirty="0"/>
              <a:t>The auricle has several depressions and elevations. The concha is the deepest depression.</a:t>
            </a:r>
          </a:p>
          <a:p>
            <a:pPr lvl="1"/>
            <a:r>
              <a:rPr lang="en-US" altLang="en-US" dirty="0"/>
              <a:t>The large hollow, or floor of the auricle, between the anterior portion of the helix and the antihelix; it is divided by the crus of the helix into the cymba above and the cavum below.</a:t>
            </a:r>
          </a:p>
          <a:p>
            <a:r>
              <a:rPr lang="en-US" altLang="en-US" dirty="0"/>
              <a:t>The elevated margin of the auricle is the helix. </a:t>
            </a:r>
          </a:p>
          <a:p>
            <a:r>
              <a:rPr lang="en-US" altLang="en-US" dirty="0"/>
              <a:t>The antihelix is a Y shaped curved structure in front of helix.</a:t>
            </a:r>
          </a:p>
          <a:p>
            <a:r>
              <a:rPr lang="en-US" altLang="en-US" dirty="0"/>
              <a:t>The non-cartilaginous lobule (earlobe) consists of fibrous tissue, fat, and blood vessels. It is easily pierced for taking small blood samples and inserting earrings. </a:t>
            </a:r>
          </a:p>
          <a:p>
            <a:r>
              <a:rPr lang="en-US" altLang="en-US" dirty="0"/>
              <a:t>The tragus is a tongue-like projection overlapping the opening of the external acoustic meatus &amp; antitragus overhang the concha.</a:t>
            </a:r>
          </a:p>
          <a:p>
            <a:r>
              <a:rPr lang="en-US" altLang="en-US" dirty="0"/>
              <a:t>The scaphoid fossa is a depressed region deep to helix.</a:t>
            </a:r>
          </a:p>
          <a:p>
            <a:r>
              <a:rPr lang="en-US" altLang="en-US" dirty="0"/>
              <a:t>The </a:t>
            </a:r>
            <a:r>
              <a:rPr lang="en-US" altLang="en-US" dirty="0" err="1"/>
              <a:t>intertragic</a:t>
            </a:r>
            <a:r>
              <a:rPr lang="en-US" altLang="en-US" dirty="0"/>
              <a:t> notch bounds tragus inferiorly &amp; separates it from antitragus</a:t>
            </a:r>
          </a:p>
        </p:txBody>
      </p:sp>
      <p:sp>
        <p:nvSpPr>
          <p:cNvPr id="4" name="Footer Placeholder 3">
            <a:extLst>
              <a:ext uri="{FF2B5EF4-FFF2-40B4-BE49-F238E27FC236}">
                <a16:creationId xmlns:a16="http://schemas.microsoft.com/office/drawing/2014/main" id="{A5AC9BE9-4A6D-20FB-5C22-386BD703E3D5}"/>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643B6849-2635-1559-A023-5DECCE2224FC}"/>
              </a:ext>
            </a:extLst>
          </p:cNvPr>
          <p:cNvSpPr>
            <a:spLocks noGrp="1"/>
          </p:cNvSpPr>
          <p:nvPr>
            <p:ph type="sldNum" sz="quarter" idx="12"/>
          </p:nvPr>
        </p:nvSpPr>
        <p:spPr/>
        <p:txBody>
          <a:bodyPr/>
          <a:lstStyle/>
          <a:p>
            <a:fld id="{6B70DC5D-81D7-492A-8CA7-5C19953B63E9}"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7BE7A78A-DE93-F529-3BC0-107E8ECE0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0"/>
          <a:stretch/>
        </p:blipFill>
        <p:spPr bwMode="auto">
          <a:xfrm>
            <a:off x="304800" y="266700"/>
            <a:ext cx="5288167"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a:extLst>
              <a:ext uri="{FF2B5EF4-FFF2-40B4-BE49-F238E27FC236}">
                <a16:creationId xmlns:a16="http://schemas.microsoft.com/office/drawing/2014/main" id="{B91E2889-ECB6-9797-D28A-D55760B86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725" y="273627"/>
            <a:ext cx="245745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a:extLst>
              <a:ext uri="{FF2B5EF4-FFF2-40B4-BE49-F238E27FC236}">
                <a16:creationId xmlns:a16="http://schemas.microsoft.com/office/drawing/2014/main" id="{2AC0BF5E-CC3A-7352-6753-98482A251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25" y="3685165"/>
            <a:ext cx="27908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8F3A899C-3604-2E66-7D57-142631B90537}"/>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4833A128-8642-45AD-D4B7-8051D343616B}"/>
              </a:ext>
            </a:extLst>
          </p:cNvPr>
          <p:cNvSpPr>
            <a:spLocks noGrp="1"/>
          </p:cNvSpPr>
          <p:nvPr>
            <p:ph type="sldNum" sz="quarter" idx="12"/>
          </p:nvPr>
        </p:nvSpPr>
        <p:spPr/>
        <p:txBody>
          <a:bodyPr/>
          <a:lstStyle/>
          <a:p>
            <a:fld id="{EA713206-9A82-44BD-A775-194CFF27BD41}"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132F4DEC-2EF2-B2EF-0F10-ECA9D2B9B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6096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06A85920-C8BF-3523-DF24-9BDC2BE0DB1A}"/>
              </a:ext>
            </a:extLst>
          </p:cNvPr>
          <p:cNvSpPr>
            <a:spLocks noGrp="1"/>
          </p:cNvSpPr>
          <p:nvPr>
            <p:ph type="sldNum" sz="quarter" idx="12"/>
          </p:nvPr>
        </p:nvSpPr>
        <p:spPr/>
        <p:txBody>
          <a:bodyPr/>
          <a:lstStyle/>
          <a:p>
            <a:fld id="{EA713206-9A82-44BD-A775-194CFF27BD41}"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E1584E-00CD-B630-B80D-F39D0E716825}"/>
              </a:ext>
            </a:extLst>
          </p:cNvPr>
          <p:cNvSpPr>
            <a:spLocks noGrp="1"/>
          </p:cNvSpPr>
          <p:nvPr>
            <p:ph type="title"/>
          </p:nvPr>
        </p:nvSpPr>
        <p:spPr/>
        <p:txBody>
          <a:bodyPr/>
          <a:lstStyle/>
          <a:p>
            <a:r>
              <a:rPr lang="en-US" altLang="en-US" sz="4000" dirty="0"/>
              <a:t>Blood supply of Auricle</a:t>
            </a:r>
            <a:endParaRPr lang="en-US" dirty="0"/>
          </a:p>
        </p:txBody>
      </p:sp>
      <p:sp>
        <p:nvSpPr>
          <p:cNvPr id="15362" name="Rectangle 3">
            <a:extLst>
              <a:ext uri="{FF2B5EF4-FFF2-40B4-BE49-F238E27FC236}">
                <a16:creationId xmlns:a16="http://schemas.microsoft.com/office/drawing/2014/main" id="{C86968CB-7E0B-4C58-7279-3F4B903AE60E}"/>
              </a:ext>
            </a:extLst>
          </p:cNvPr>
          <p:cNvSpPr>
            <a:spLocks noGrp="1" noChangeArrowheads="1"/>
          </p:cNvSpPr>
          <p:nvPr>
            <p:ph idx="1"/>
          </p:nvPr>
        </p:nvSpPr>
        <p:spPr>
          <a:xfrm>
            <a:off x="857251" y="2057400"/>
            <a:ext cx="7404653" cy="4038600"/>
          </a:xfrm>
        </p:spPr>
        <p:txBody>
          <a:bodyPr/>
          <a:lstStyle/>
          <a:p>
            <a:r>
              <a:rPr lang="en-US" altLang="en-US" dirty="0"/>
              <a:t>The arterial supply to the auricle is derived mainly from the posterior auricular and superficial temporal arteries.</a:t>
            </a:r>
          </a:p>
          <a:p>
            <a:r>
              <a:rPr lang="en-US" altLang="en-US" dirty="0"/>
              <a:t>The veins drain into external jugular &amp; maxillary vein </a:t>
            </a:r>
          </a:p>
          <a:p>
            <a:endParaRPr lang="en-US" altLang="en-US" dirty="0"/>
          </a:p>
        </p:txBody>
      </p:sp>
      <p:sp>
        <p:nvSpPr>
          <p:cNvPr id="4" name="Footer Placeholder 3">
            <a:extLst>
              <a:ext uri="{FF2B5EF4-FFF2-40B4-BE49-F238E27FC236}">
                <a16:creationId xmlns:a16="http://schemas.microsoft.com/office/drawing/2014/main" id="{6CB8E7E4-0889-4674-A110-84F239988483}"/>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FDB34498-E528-EF07-C333-818A63DEEDB2}"/>
              </a:ext>
            </a:extLst>
          </p:cNvPr>
          <p:cNvSpPr>
            <a:spLocks noGrp="1"/>
          </p:cNvSpPr>
          <p:nvPr>
            <p:ph type="sldNum" sz="quarter" idx="12"/>
          </p:nvPr>
        </p:nvSpPr>
        <p:spPr/>
        <p:txBody>
          <a:bodyPr/>
          <a:lstStyle/>
          <a:p>
            <a:fld id="{6B70DC5D-81D7-492A-8CA7-5C19953B63E9}"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AA4B2F7-C5DA-3724-B829-375C6FF214CF}"/>
              </a:ext>
            </a:extLst>
          </p:cNvPr>
          <p:cNvSpPr>
            <a:spLocks noGrp="1"/>
          </p:cNvSpPr>
          <p:nvPr>
            <p:ph type="title"/>
          </p:nvPr>
        </p:nvSpPr>
        <p:spPr>
          <a:xfrm>
            <a:off x="857250" y="609600"/>
            <a:ext cx="7406640" cy="1356360"/>
          </a:xfrm>
        </p:spPr>
        <p:txBody>
          <a:bodyPr/>
          <a:lstStyle/>
          <a:p>
            <a:r>
              <a:rPr lang="en-US" altLang="en-US" dirty="0"/>
              <a:t>Nerves of auricle</a:t>
            </a:r>
          </a:p>
        </p:txBody>
      </p:sp>
      <p:sp>
        <p:nvSpPr>
          <p:cNvPr id="16387" name="Content Placeholder 2">
            <a:extLst>
              <a:ext uri="{FF2B5EF4-FFF2-40B4-BE49-F238E27FC236}">
                <a16:creationId xmlns:a16="http://schemas.microsoft.com/office/drawing/2014/main" id="{F36BDFF1-CFBE-15BB-2062-2167E95AB64E}"/>
              </a:ext>
            </a:extLst>
          </p:cNvPr>
          <p:cNvSpPr>
            <a:spLocks noGrp="1"/>
          </p:cNvSpPr>
          <p:nvPr>
            <p:ph idx="1"/>
          </p:nvPr>
        </p:nvSpPr>
        <p:spPr>
          <a:xfrm>
            <a:off x="857251" y="2057400"/>
            <a:ext cx="7404653" cy="4038600"/>
          </a:xfrm>
        </p:spPr>
        <p:txBody>
          <a:bodyPr/>
          <a:lstStyle/>
          <a:p>
            <a:r>
              <a:rPr lang="en-US" altLang="en-US" dirty="0"/>
              <a:t>The main nerves to the skin of the auricle are the great auricular and auriculotemporal nerves. </a:t>
            </a:r>
          </a:p>
          <a:p>
            <a:pPr lvl="1"/>
            <a:r>
              <a:rPr lang="en-US" altLang="en-US" dirty="0"/>
              <a:t>The great auricular nerve supplies </a:t>
            </a:r>
          </a:p>
          <a:p>
            <a:pPr lvl="2"/>
            <a:r>
              <a:rPr lang="en-US" altLang="en-US" dirty="0"/>
              <a:t>The cranial (medial) surface (commonly called the back(lower 2/3rd ) of the ear and </a:t>
            </a:r>
          </a:p>
          <a:p>
            <a:pPr lvl="2"/>
            <a:r>
              <a:rPr lang="en-US" altLang="en-US" dirty="0"/>
              <a:t>Lower 1/3rd of the lateral surface. </a:t>
            </a:r>
          </a:p>
          <a:p>
            <a:pPr lvl="1"/>
            <a:r>
              <a:rPr lang="en-US" altLang="en-US" dirty="0"/>
              <a:t>The auriculotemporal nerve, a branch of CN V3, supplies the skin of the auricle anterior to the external acoustic meatus(upper 2/3rd of lateral surface.</a:t>
            </a:r>
          </a:p>
          <a:p>
            <a:pPr lvl="1"/>
            <a:r>
              <a:rPr lang="en-US" altLang="en-US" dirty="0"/>
              <a:t>The upper 1/3rd of medial surface is supplied by lesser occipital nerve.</a:t>
            </a:r>
          </a:p>
          <a:p>
            <a:r>
              <a:rPr lang="en-US" altLang="en-US" dirty="0"/>
              <a:t>Minor contributions of embryological significance are made to the skin of the concha and its eminence by the </a:t>
            </a:r>
            <a:r>
              <a:rPr lang="en-US" altLang="en-US" dirty="0" err="1"/>
              <a:t>vagus</a:t>
            </a:r>
            <a:r>
              <a:rPr lang="en-US" altLang="en-US" dirty="0"/>
              <a:t> and facial nerves. </a:t>
            </a:r>
          </a:p>
          <a:p>
            <a:endParaRPr lang="en-US" altLang="en-US" dirty="0"/>
          </a:p>
        </p:txBody>
      </p:sp>
      <p:sp>
        <p:nvSpPr>
          <p:cNvPr id="4" name="Footer Placeholder 3">
            <a:extLst>
              <a:ext uri="{FF2B5EF4-FFF2-40B4-BE49-F238E27FC236}">
                <a16:creationId xmlns:a16="http://schemas.microsoft.com/office/drawing/2014/main" id="{3129D571-5110-836A-9209-0AF7790DCE56}"/>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1EBCB58A-D084-D1C2-B38C-7BA04666C0BD}"/>
              </a:ext>
            </a:extLst>
          </p:cNvPr>
          <p:cNvSpPr>
            <a:spLocks noGrp="1"/>
          </p:cNvSpPr>
          <p:nvPr>
            <p:ph type="sldNum" sz="quarter" idx="12"/>
          </p:nvPr>
        </p:nvSpPr>
        <p:spPr/>
        <p:txBody>
          <a:bodyPr/>
          <a:lstStyle/>
          <a:p>
            <a:fld id="{6B70DC5D-81D7-492A-8CA7-5C19953B63E9}" type="slidenum">
              <a:rPr lang="en-US" altLang="en-US" smtClean="0"/>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4333D1-D654-C4C0-E0A9-080B19D387DE}"/>
              </a:ext>
            </a:extLst>
          </p:cNvPr>
          <p:cNvSpPr>
            <a:spLocks noGrp="1"/>
          </p:cNvSpPr>
          <p:nvPr>
            <p:ph type="title"/>
          </p:nvPr>
        </p:nvSpPr>
        <p:spPr>
          <a:xfrm>
            <a:off x="857250" y="609600"/>
            <a:ext cx="7406640" cy="1356360"/>
          </a:xfrm>
        </p:spPr>
        <p:txBody>
          <a:bodyPr/>
          <a:lstStyle/>
          <a:p>
            <a:r>
              <a:rPr lang="en-US" dirty="0"/>
              <a:t>Sensory Nerves Supplying the Auricle</a:t>
            </a:r>
          </a:p>
        </p:txBody>
      </p:sp>
      <p:sp>
        <p:nvSpPr>
          <p:cNvPr id="5" name="Content Placeholder 4">
            <a:extLst>
              <a:ext uri="{FF2B5EF4-FFF2-40B4-BE49-F238E27FC236}">
                <a16:creationId xmlns:a16="http://schemas.microsoft.com/office/drawing/2014/main" id="{490394F2-5FFC-3170-657A-1F8ADCEAAD44}"/>
              </a:ext>
            </a:extLst>
          </p:cNvPr>
          <p:cNvSpPr>
            <a:spLocks noGrp="1"/>
          </p:cNvSpPr>
          <p:nvPr>
            <p:ph idx="1"/>
          </p:nvPr>
        </p:nvSpPr>
        <p:spPr>
          <a:xfrm>
            <a:off x="857251" y="2057400"/>
            <a:ext cx="7404653" cy="4038600"/>
          </a:xfrm>
        </p:spPr>
        <p:txBody>
          <a:bodyPr>
            <a:normAutofit/>
          </a:bodyPr>
          <a:lstStyle/>
          <a:p>
            <a:r>
              <a:rPr lang="en-US" sz="2400" dirty="0"/>
              <a:t>Lateral Surface: </a:t>
            </a:r>
          </a:p>
          <a:p>
            <a:pPr lvl="1"/>
            <a:r>
              <a:rPr lang="en-US" sz="2000" dirty="0"/>
              <a:t>Upper 2/3-Auriculotemporal nerve </a:t>
            </a:r>
          </a:p>
          <a:p>
            <a:pPr lvl="1"/>
            <a:r>
              <a:rPr lang="en-US" sz="2000" dirty="0"/>
              <a:t>Lower 1/3-Great auricular nerve </a:t>
            </a:r>
          </a:p>
          <a:p>
            <a:r>
              <a:rPr lang="en-US" sz="2400" dirty="0"/>
              <a:t>Medial Surface:</a:t>
            </a:r>
          </a:p>
          <a:p>
            <a:pPr lvl="1"/>
            <a:r>
              <a:rPr lang="en-US" sz="2000" dirty="0"/>
              <a:t>Upper 1/3-Lesser occipital nerve </a:t>
            </a:r>
          </a:p>
          <a:p>
            <a:pPr lvl="1"/>
            <a:r>
              <a:rPr lang="en-US" sz="2000" dirty="0"/>
              <a:t>Lower 2/3-Great auricular nerve </a:t>
            </a:r>
          </a:p>
          <a:p>
            <a:r>
              <a:rPr lang="en-US" sz="2400" dirty="0"/>
              <a:t>Junctional Zone of Auricle and Scalp </a:t>
            </a:r>
          </a:p>
          <a:p>
            <a:pPr lvl="1"/>
            <a:r>
              <a:rPr lang="en-US" sz="2000" dirty="0"/>
              <a:t>Supplied by auricular branch of </a:t>
            </a:r>
            <a:r>
              <a:rPr lang="en-US" sz="2000" dirty="0" err="1"/>
              <a:t>Vagus</a:t>
            </a:r>
            <a:r>
              <a:rPr lang="en-US" sz="2000" dirty="0"/>
              <a:t> nerve</a:t>
            </a:r>
          </a:p>
        </p:txBody>
      </p:sp>
      <p:sp>
        <p:nvSpPr>
          <p:cNvPr id="2" name="Footer Placeholder 1">
            <a:extLst>
              <a:ext uri="{FF2B5EF4-FFF2-40B4-BE49-F238E27FC236}">
                <a16:creationId xmlns:a16="http://schemas.microsoft.com/office/drawing/2014/main" id="{CC87B317-3B06-AE9B-D836-9361F4E8B58F}"/>
              </a:ext>
            </a:extLst>
          </p:cNvPr>
          <p:cNvSpPr>
            <a:spLocks noGrp="1"/>
          </p:cNvSpPr>
          <p:nvPr>
            <p:ph type="ftr" sz="quarter" idx="11"/>
          </p:nvPr>
        </p:nvSpPr>
        <p:spPr>
          <a:xfrm>
            <a:off x="2961861" y="6223829"/>
            <a:ext cx="3538331" cy="365125"/>
          </a:xfrm>
        </p:spPr>
        <p:txBody>
          <a:bodyPr/>
          <a:lstStyle/>
          <a:p>
            <a:r>
              <a:rPr lang="en-US"/>
              <a:t>MBBSPPT.COM</a:t>
            </a:r>
          </a:p>
        </p:txBody>
      </p:sp>
      <p:sp>
        <p:nvSpPr>
          <p:cNvPr id="3" name="Slide Number Placeholder 2">
            <a:extLst>
              <a:ext uri="{FF2B5EF4-FFF2-40B4-BE49-F238E27FC236}">
                <a16:creationId xmlns:a16="http://schemas.microsoft.com/office/drawing/2014/main" id="{68DAE125-F373-77C1-C7BC-5ED1848EBC81}"/>
              </a:ext>
            </a:extLst>
          </p:cNvPr>
          <p:cNvSpPr>
            <a:spLocks noGrp="1"/>
          </p:cNvSpPr>
          <p:nvPr>
            <p:ph type="sldNum" sz="quarter" idx="12"/>
          </p:nvPr>
        </p:nvSpPr>
        <p:spPr>
          <a:xfrm>
            <a:off x="6997148" y="6223829"/>
            <a:ext cx="1279663" cy="365125"/>
          </a:xfrm>
        </p:spPr>
        <p:txBody>
          <a:bodyPr/>
          <a:lstStyle/>
          <a:p>
            <a:fld id="{EA713206-9A82-44BD-A775-194CFF27BD41}"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8C43BC6A-E4B4-1DB3-10F3-5BFCEB245AC6}"/>
              </a:ext>
            </a:extLst>
          </p:cNvPr>
          <p:cNvSpPr>
            <a:spLocks noGrp="1" noChangeArrowheads="1"/>
          </p:cNvSpPr>
          <p:nvPr>
            <p:ph type="title"/>
          </p:nvPr>
        </p:nvSpPr>
        <p:spPr>
          <a:xfrm>
            <a:off x="857250" y="609600"/>
            <a:ext cx="7406640" cy="1356360"/>
          </a:xfrm>
        </p:spPr>
        <p:txBody>
          <a:bodyPr/>
          <a:lstStyle/>
          <a:p>
            <a:r>
              <a:rPr lang="en-US" altLang="en-US" dirty="0"/>
              <a:t>The lymphatic drainage of the Auricle</a:t>
            </a:r>
          </a:p>
        </p:txBody>
      </p:sp>
      <p:sp>
        <p:nvSpPr>
          <p:cNvPr id="18435" name="Rectangle 1027">
            <a:extLst>
              <a:ext uri="{FF2B5EF4-FFF2-40B4-BE49-F238E27FC236}">
                <a16:creationId xmlns:a16="http://schemas.microsoft.com/office/drawing/2014/main" id="{367F2F55-06D2-6A68-6075-CCF25F3331A6}"/>
              </a:ext>
            </a:extLst>
          </p:cNvPr>
          <p:cNvSpPr>
            <a:spLocks noGrp="1" noChangeArrowheads="1"/>
          </p:cNvSpPr>
          <p:nvPr>
            <p:ph idx="1"/>
          </p:nvPr>
        </p:nvSpPr>
        <p:spPr>
          <a:xfrm>
            <a:off x="857251" y="2057400"/>
            <a:ext cx="7404653" cy="4038600"/>
          </a:xfrm>
        </p:spPr>
        <p:txBody>
          <a:bodyPr>
            <a:normAutofit/>
          </a:bodyPr>
          <a:lstStyle/>
          <a:p>
            <a:r>
              <a:rPr lang="en-US" altLang="en-US" dirty="0"/>
              <a:t>The lateral surface of the superior half of the auricle drains to the superficial parotid lymph nodes. </a:t>
            </a:r>
          </a:p>
          <a:p>
            <a:r>
              <a:rPr lang="en-US" altLang="en-US" dirty="0"/>
              <a:t>The cranial surface of the superior half of the auricle drains to the mastoid nodes and deep cervical lymph nodes; and </a:t>
            </a:r>
          </a:p>
          <a:p>
            <a:r>
              <a:rPr lang="en-US" altLang="en-US" dirty="0"/>
              <a:t>The remainder of the auricle, including the lobule, drains into the superficial cervical lymph nodes.</a:t>
            </a:r>
          </a:p>
          <a:p>
            <a:endParaRPr lang="en-US" altLang="en-US" dirty="0"/>
          </a:p>
        </p:txBody>
      </p:sp>
      <p:sp>
        <p:nvSpPr>
          <p:cNvPr id="4" name="Footer Placeholder 3">
            <a:extLst>
              <a:ext uri="{FF2B5EF4-FFF2-40B4-BE49-F238E27FC236}">
                <a16:creationId xmlns:a16="http://schemas.microsoft.com/office/drawing/2014/main" id="{25AC6CC5-648A-3962-D776-0819D709AAD7}"/>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1DD017DB-6F61-B943-E07A-40D55838E07C}"/>
              </a:ext>
            </a:extLst>
          </p:cNvPr>
          <p:cNvSpPr>
            <a:spLocks noGrp="1"/>
          </p:cNvSpPr>
          <p:nvPr>
            <p:ph type="sldNum" sz="quarter" idx="12"/>
          </p:nvPr>
        </p:nvSpPr>
        <p:spPr/>
        <p:txBody>
          <a:bodyPr/>
          <a:lstStyle/>
          <a:p>
            <a:fld id="{6B70DC5D-81D7-492A-8CA7-5C19953B63E9}"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CC18CF30-8D90-99BE-A10B-4E7FF19D2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652462"/>
            <a:ext cx="845185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E9CC805-93A9-3166-8503-F8A4DDD16987}"/>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151EE268-17B2-D575-09F6-DBA167CE1721}"/>
              </a:ext>
            </a:extLst>
          </p:cNvPr>
          <p:cNvSpPr>
            <a:spLocks noGrp="1"/>
          </p:cNvSpPr>
          <p:nvPr>
            <p:ph type="sldNum" sz="quarter" idx="12"/>
          </p:nvPr>
        </p:nvSpPr>
        <p:spPr/>
        <p:txBody>
          <a:bodyPr/>
          <a:lstStyle/>
          <a:p>
            <a:fld id="{EA713206-9A82-44BD-A775-194CFF27BD41}"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D8A5ECCD-C32E-1FAC-7FCD-485178462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113" r="16869" b="51752"/>
          <a:stretch>
            <a:fillRect/>
          </a:stretch>
        </p:blipFill>
        <p:spPr bwMode="auto">
          <a:xfrm>
            <a:off x="304800" y="1219200"/>
            <a:ext cx="5486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a:extLst>
              <a:ext uri="{FF2B5EF4-FFF2-40B4-BE49-F238E27FC236}">
                <a16:creationId xmlns:a16="http://schemas.microsoft.com/office/drawing/2014/main" id="{2CD4330F-F179-134E-9FFA-4CACF3DC0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857" t="58366" b="389"/>
          <a:stretch>
            <a:fillRect/>
          </a:stretch>
        </p:blipFill>
        <p:spPr bwMode="auto">
          <a:xfrm>
            <a:off x="5656263" y="762000"/>
            <a:ext cx="318293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D141043-EA6F-7DCA-BC88-466281BFD8E5}"/>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62C669B7-DE4E-735A-66F0-2660E7636E52}"/>
              </a:ext>
            </a:extLst>
          </p:cNvPr>
          <p:cNvSpPr>
            <a:spLocks noGrp="1"/>
          </p:cNvSpPr>
          <p:nvPr>
            <p:ph type="sldNum" sz="quarter" idx="12"/>
          </p:nvPr>
        </p:nvSpPr>
        <p:spPr/>
        <p:txBody>
          <a:bodyPr/>
          <a:lstStyle/>
          <a:p>
            <a:fld id="{EA713206-9A82-44BD-A775-194CFF27BD41}"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F16C667-3821-4B4C-D303-1EC043199C48}"/>
              </a:ext>
            </a:extLst>
          </p:cNvPr>
          <p:cNvSpPr>
            <a:spLocks noGrp="1" noChangeArrowheads="1"/>
          </p:cNvSpPr>
          <p:nvPr>
            <p:ph type="title"/>
          </p:nvPr>
        </p:nvSpPr>
        <p:spPr>
          <a:xfrm>
            <a:off x="857250" y="609600"/>
            <a:ext cx="7406640" cy="1356360"/>
          </a:xfrm>
        </p:spPr>
        <p:txBody>
          <a:bodyPr>
            <a:normAutofit/>
          </a:bodyPr>
          <a:lstStyle/>
          <a:p>
            <a:r>
              <a:rPr lang="en-US" altLang="en-US" dirty="0"/>
              <a:t>The External Acoustic Meatus </a:t>
            </a:r>
          </a:p>
        </p:txBody>
      </p:sp>
      <p:sp>
        <p:nvSpPr>
          <p:cNvPr id="21507" name="Rectangle 3">
            <a:extLst>
              <a:ext uri="{FF2B5EF4-FFF2-40B4-BE49-F238E27FC236}">
                <a16:creationId xmlns:a16="http://schemas.microsoft.com/office/drawing/2014/main" id="{D875D70A-A6D7-56E9-3391-4CD5C7CAA41C}"/>
              </a:ext>
            </a:extLst>
          </p:cNvPr>
          <p:cNvSpPr>
            <a:spLocks noGrp="1" noChangeArrowheads="1"/>
          </p:cNvSpPr>
          <p:nvPr>
            <p:ph idx="1"/>
          </p:nvPr>
        </p:nvSpPr>
        <p:spPr>
          <a:xfrm>
            <a:off x="857251" y="2057400"/>
            <a:ext cx="7404653" cy="4038600"/>
          </a:xfrm>
        </p:spPr>
        <p:txBody>
          <a:bodyPr>
            <a:normAutofit fontScale="92500" lnSpcReduction="20000"/>
          </a:bodyPr>
          <a:lstStyle/>
          <a:p>
            <a:r>
              <a:rPr lang="en-US" altLang="en-US" dirty="0"/>
              <a:t>This passage extends from the concha (L. shell) of the auricle to the tympanic membrane (L. tympanum, tambourine). It is about 2.5 cm long in adults. </a:t>
            </a:r>
          </a:p>
          <a:p>
            <a:r>
              <a:rPr lang="en-US" altLang="en-US" dirty="0"/>
              <a:t>The lateral 1/3 of the S-shaped canal is cartilaginous, whereas its medial 2/3 is bony. </a:t>
            </a:r>
          </a:p>
          <a:p>
            <a:r>
              <a:rPr lang="en-US" altLang="en-US" dirty="0"/>
              <a:t>The lateral third of the meatus is lined with the skin of the auricle and contains hair follicles, sebaceous glands, and ceruminous glands(. glands produce cerumen) (L. cera, wax). </a:t>
            </a:r>
          </a:p>
          <a:p>
            <a:r>
              <a:rPr lang="en-US" altLang="en-US" dirty="0"/>
              <a:t>The medial two-thirds of the meatus is lined with very thin skin that is continuous with the external layer of the tympanic membrane. It is devoid of hair.</a:t>
            </a:r>
          </a:p>
          <a:p>
            <a:r>
              <a:rPr lang="en-US" altLang="en-US" dirty="0"/>
              <a:t>The lateral end of the meatus is the widest part. It has the diameter about that of a pencil. </a:t>
            </a:r>
          </a:p>
          <a:p>
            <a:r>
              <a:rPr lang="en-US" altLang="en-US" dirty="0"/>
              <a:t>The meatus becomes narrow at its medial end, about 4 mm from the tympanic membrane. The constricted bony part is called the isthmus. </a:t>
            </a:r>
          </a:p>
        </p:txBody>
      </p:sp>
      <p:sp>
        <p:nvSpPr>
          <p:cNvPr id="4" name="Footer Placeholder 3">
            <a:extLst>
              <a:ext uri="{FF2B5EF4-FFF2-40B4-BE49-F238E27FC236}">
                <a16:creationId xmlns:a16="http://schemas.microsoft.com/office/drawing/2014/main" id="{02398A77-D2CE-C09D-0149-89FBF77148F7}"/>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0E619BF6-C720-112A-691E-92B1603E6F02}"/>
              </a:ext>
            </a:extLst>
          </p:cNvPr>
          <p:cNvSpPr>
            <a:spLocks noGrp="1"/>
          </p:cNvSpPr>
          <p:nvPr>
            <p:ph type="sldNum" sz="quarter" idx="12"/>
          </p:nvPr>
        </p:nvSpPr>
        <p:spPr/>
        <p:txBody>
          <a:bodyPr/>
          <a:lstStyle/>
          <a:p>
            <a:fld id="{6B70DC5D-81D7-492A-8CA7-5C19953B63E9}"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90DFC4E-5F28-03BA-1F37-26F2CDD0C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057275"/>
            <a:ext cx="86201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6D01964-7D84-991E-AE41-EA05ED7B331D}"/>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2B555C9D-9713-D084-1116-AC30C581CEA8}"/>
              </a:ext>
            </a:extLst>
          </p:cNvPr>
          <p:cNvSpPr>
            <a:spLocks noGrp="1"/>
          </p:cNvSpPr>
          <p:nvPr>
            <p:ph type="sldNum" sz="quarter" idx="12"/>
          </p:nvPr>
        </p:nvSpPr>
        <p:spPr/>
        <p:txBody>
          <a:bodyPr/>
          <a:lstStyle/>
          <a:p>
            <a:fld id="{EA713206-9A82-44BD-A775-194CFF27BD41}"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9C650265-AADB-63B5-8897-AD73661526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6" t="610" r="658" b="2299"/>
          <a:stretch/>
        </p:blipFill>
        <p:spPr bwMode="auto">
          <a:xfrm>
            <a:off x="1081294" y="469168"/>
            <a:ext cx="6981411" cy="5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19949A1-1362-B385-0A6C-A697EED8F8B6}"/>
              </a:ext>
            </a:extLst>
          </p:cNvPr>
          <p:cNvSpPr>
            <a:spLocks noGrp="1"/>
          </p:cNvSpPr>
          <p:nvPr>
            <p:ph type="sldNum" sz="quarter" idx="12"/>
          </p:nvPr>
        </p:nvSpPr>
        <p:spPr/>
        <p:txBody>
          <a:bodyPr/>
          <a:lstStyle/>
          <a:p>
            <a:fld id="{D6DEFF66-902E-482B-979D-C44146635C9E}"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3E5EB15-B34E-7CDE-256A-47C2AE6E1B00}"/>
              </a:ext>
            </a:extLst>
          </p:cNvPr>
          <p:cNvSpPr>
            <a:spLocks noGrp="1" noChangeArrowheads="1"/>
          </p:cNvSpPr>
          <p:nvPr>
            <p:ph type="title"/>
          </p:nvPr>
        </p:nvSpPr>
        <p:spPr>
          <a:xfrm>
            <a:off x="857250" y="609600"/>
            <a:ext cx="7406640" cy="1356360"/>
          </a:xfrm>
        </p:spPr>
        <p:txBody>
          <a:bodyPr/>
          <a:lstStyle/>
          <a:p>
            <a:r>
              <a:rPr lang="en-US" altLang="en-US"/>
              <a:t>Innervation of the external acoustic meatus</a:t>
            </a:r>
          </a:p>
        </p:txBody>
      </p:sp>
      <p:sp>
        <p:nvSpPr>
          <p:cNvPr id="23555" name="Rectangle 3">
            <a:extLst>
              <a:ext uri="{FF2B5EF4-FFF2-40B4-BE49-F238E27FC236}">
                <a16:creationId xmlns:a16="http://schemas.microsoft.com/office/drawing/2014/main" id="{EDC353B7-BEA3-3EFF-372C-76EE1EECF67E}"/>
              </a:ext>
            </a:extLst>
          </p:cNvPr>
          <p:cNvSpPr>
            <a:spLocks noGrp="1" noChangeArrowheads="1"/>
          </p:cNvSpPr>
          <p:nvPr>
            <p:ph idx="1"/>
          </p:nvPr>
        </p:nvSpPr>
        <p:spPr>
          <a:xfrm>
            <a:off x="857251" y="2057400"/>
            <a:ext cx="7404653" cy="4038600"/>
          </a:xfrm>
        </p:spPr>
        <p:txBody>
          <a:bodyPr>
            <a:normAutofit/>
          </a:bodyPr>
          <a:lstStyle/>
          <a:p>
            <a:r>
              <a:rPr lang="en-US" altLang="en-US" dirty="0"/>
              <a:t>Innervation of the external acoustic meatus is derived from three cranial nerves: </a:t>
            </a:r>
          </a:p>
          <a:p>
            <a:r>
              <a:rPr lang="en-US" altLang="en-US" dirty="0"/>
              <a:t>The auricular branch of the auriculotemporal nerve (derived from the mandibular, CN V3). </a:t>
            </a:r>
          </a:p>
          <a:p>
            <a:r>
              <a:rPr lang="en-US" altLang="en-US" dirty="0"/>
              <a:t>The facial nerve (CN VII) by the branches from the tympanic plexus. </a:t>
            </a:r>
          </a:p>
          <a:p>
            <a:r>
              <a:rPr lang="en-US" altLang="en-US" dirty="0"/>
              <a:t>The auricular branch of the </a:t>
            </a:r>
            <a:r>
              <a:rPr lang="en-US" altLang="en-US" dirty="0" err="1"/>
              <a:t>vagus</a:t>
            </a:r>
            <a:r>
              <a:rPr lang="en-US" altLang="en-US" dirty="0"/>
              <a:t> nerve (CN X). </a:t>
            </a:r>
          </a:p>
          <a:p>
            <a:endParaRPr lang="en-US" altLang="en-US" dirty="0"/>
          </a:p>
        </p:txBody>
      </p:sp>
      <p:sp>
        <p:nvSpPr>
          <p:cNvPr id="4" name="Footer Placeholder 3">
            <a:extLst>
              <a:ext uri="{FF2B5EF4-FFF2-40B4-BE49-F238E27FC236}">
                <a16:creationId xmlns:a16="http://schemas.microsoft.com/office/drawing/2014/main" id="{8D9F2F72-D217-A3E3-3D62-AB0A2DA95CA9}"/>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D1B7E4B6-F076-06BB-56EA-806233859F8A}"/>
              </a:ext>
            </a:extLst>
          </p:cNvPr>
          <p:cNvSpPr>
            <a:spLocks noGrp="1"/>
          </p:cNvSpPr>
          <p:nvPr>
            <p:ph type="sldNum" sz="quarter" idx="12"/>
          </p:nvPr>
        </p:nvSpPr>
        <p:spPr/>
        <p:txBody>
          <a:bodyPr/>
          <a:lstStyle/>
          <a:p>
            <a:fld id="{6B70DC5D-81D7-492A-8CA7-5C19953B63E9}" type="slidenum">
              <a:rPr lang="en-US" altLang="en-US" smtClean="0"/>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02DA2E3D-C2EA-DF3C-AD1A-33B15718D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2575"/>
            <a:ext cx="8534400"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9BD566F-A1C6-E691-BE21-009C5B81A43B}"/>
              </a:ext>
            </a:extLst>
          </p:cNvPr>
          <p:cNvSpPr>
            <a:spLocks noGrp="1"/>
          </p:cNvSpPr>
          <p:nvPr>
            <p:ph type="sldNum" sz="quarter" idx="12"/>
          </p:nvPr>
        </p:nvSpPr>
        <p:spPr/>
        <p:txBody>
          <a:bodyPr/>
          <a:lstStyle/>
          <a:p>
            <a:fld id="{EA713206-9A82-44BD-A775-194CFF27BD41}" type="slidenum">
              <a:rPr lang="en-US" altLang="en-US" smtClean="0"/>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430DBA5F-64DB-14CD-AEA0-DB1E3B2FF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72" b="4154"/>
          <a:stretch/>
        </p:blipFill>
        <p:spPr bwMode="auto">
          <a:xfrm>
            <a:off x="2171700" y="269045"/>
            <a:ext cx="4800600" cy="620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97AD7D7D-7326-C5EE-53C6-4775C0974FA5}"/>
              </a:ext>
            </a:extLst>
          </p:cNvPr>
          <p:cNvSpPr>
            <a:spLocks noGrp="1"/>
          </p:cNvSpPr>
          <p:nvPr>
            <p:ph type="sldNum" sz="quarter" idx="12"/>
          </p:nvPr>
        </p:nvSpPr>
        <p:spPr/>
        <p:txBody>
          <a:bodyPr/>
          <a:lstStyle/>
          <a:p>
            <a:fld id="{EA713206-9A82-44BD-A775-194CFF27BD41}" type="slidenum">
              <a:rPr lang="en-US" altLang="en-US" smtClean="0"/>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2EE624E-9FC6-298C-C721-F737CD022E28}"/>
              </a:ext>
            </a:extLst>
          </p:cNvPr>
          <p:cNvSpPr>
            <a:spLocks noGrp="1" noChangeArrowheads="1"/>
          </p:cNvSpPr>
          <p:nvPr>
            <p:ph type="title"/>
          </p:nvPr>
        </p:nvSpPr>
        <p:spPr>
          <a:xfrm>
            <a:off x="857250" y="609600"/>
            <a:ext cx="7406640" cy="1356360"/>
          </a:xfrm>
        </p:spPr>
        <p:txBody>
          <a:bodyPr/>
          <a:lstStyle/>
          <a:p>
            <a:r>
              <a:rPr lang="en-US" altLang="en-US"/>
              <a:t>The Tympanic Membrane or ear drum</a:t>
            </a:r>
          </a:p>
        </p:txBody>
      </p:sp>
      <p:sp>
        <p:nvSpPr>
          <p:cNvPr id="26627" name="Rectangle 3">
            <a:extLst>
              <a:ext uri="{FF2B5EF4-FFF2-40B4-BE49-F238E27FC236}">
                <a16:creationId xmlns:a16="http://schemas.microsoft.com/office/drawing/2014/main" id="{0E154AD8-F0DF-9EAE-19CE-45A1525CB6D4}"/>
              </a:ext>
            </a:extLst>
          </p:cNvPr>
          <p:cNvSpPr>
            <a:spLocks noGrp="1" noChangeArrowheads="1"/>
          </p:cNvSpPr>
          <p:nvPr>
            <p:ph idx="1"/>
          </p:nvPr>
        </p:nvSpPr>
        <p:spPr>
          <a:xfrm>
            <a:off x="857251" y="2057400"/>
            <a:ext cx="7404653" cy="4038600"/>
          </a:xfrm>
        </p:spPr>
        <p:txBody>
          <a:bodyPr>
            <a:normAutofit lnSpcReduction="10000"/>
          </a:bodyPr>
          <a:lstStyle/>
          <a:p>
            <a:r>
              <a:rPr lang="en-US" altLang="en-US" dirty="0"/>
              <a:t>This is a thin, semi-transparent, pearly grey, oval membrane at the medial end of the external acoustic meatus. It is an elliptical disc. </a:t>
            </a:r>
          </a:p>
          <a:p>
            <a:r>
              <a:rPr lang="en-US" altLang="en-US" dirty="0"/>
              <a:t>It forms a partition between the external and middle ears. </a:t>
            </a:r>
          </a:p>
          <a:p>
            <a:r>
              <a:rPr lang="en-US" altLang="en-US" dirty="0"/>
              <a:t>It is circumferentially is slotted into a groove “tympanic sulcus”</a:t>
            </a:r>
          </a:p>
          <a:p>
            <a:r>
              <a:rPr lang="en-US" altLang="en-US" dirty="0"/>
              <a:t>The groove, or tympanic sulcus, is deficient superiorly, which forms a notch. From the sides of the notch, two bands, termed the anterior and posterior malleolar folds, pass to the lateral process of the malleus. </a:t>
            </a:r>
          </a:p>
          <a:p>
            <a:r>
              <a:rPr lang="en-US" altLang="en-US" dirty="0"/>
              <a:t>The small triangular area on the tympanic membrane that is bounded by the folds is slack and is called the pars </a:t>
            </a:r>
            <a:r>
              <a:rPr lang="en-US" altLang="en-US" dirty="0" err="1"/>
              <a:t>flaccida</a:t>
            </a:r>
            <a:r>
              <a:rPr lang="en-US" altLang="en-US" dirty="0"/>
              <a:t>. The remainder of the membrane is tense and is called the pars </a:t>
            </a:r>
            <a:r>
              <a:rPr lang="en-US" altLang="en-US" dirty="0" err="1"/>
              <a:t>tensa</a:t>
            </a:r>
            <a:r>
              <a:rPr lang="en-US" altLang="en-US" dirty="0"/>
              <a:t>. The handle of the malleus is bound down to the inner surface of the tympanic membrane by the mucous membrane.</a:t>
            </a:r>
          </a:p>
          <a:p>
            <a:endParaRPr lang="en-US" altLang="en-US" dirty="0"/>
          </a:p>
          <a:p>
            <a:endParaRPr lang="en-US" altLang="en-US" dirty="0"/>
          </a:p>
        </p:txBody>
      </p:sp>
      <p:sp>
        <p:nvSpPr>
          <p:cNvPr id="4" name="Footer Placeholder 3">
            <a:extLst>
              <a:ext uri="{FF2B5EF4-FFF2-40B4-BE49-F238E27FC236}">
                <a16:creationId xmlns:a16="http://schemas.microsoft.com/office/drawing/2014/main" id="{997989F0-5939-6AA9-EDA7-11B24330EB02}"/>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92185C89-8794-5D2B-F23E-3BEAE42AA1FC}"/>
              </a:ext>
            </a:extLst>
          </p:cNvPr>
          <p:cNvSpPr>
            <a:spLocks noGrp="1"/>
          </p:cNvSpPr>
          <p:nvPr>
            <p:ph type="sldNum" sz="quarter" idx="12"/>
          </p:nvPr>
        </p:nvSpPr>
        <p:spPr/>
        <p:txBody>
          <a:bodyPr/>
          <a:lstStyle/>
          <a:p>
            <a:fld id="{6B70DC5D-81D7-492A-8CA7-5C19953B63E9}" type="slidenum">
              <a:rPr lang="en-US" altLang="en-US" smtClean="0"/>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E998EB19-9DE0-FDA4-B39B-8AE4EFD15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609600"/>
            <a:ext cx="81851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9D10986-B7FF-FA04-46D7-A538A52861FF}"/>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E83D3072-2D12-566C-C770-7AB67DEF2335}"/>
              </a:ext>
            </a:extLst>
          </p:cNvPr>
          <p:cNvSpPr>
            <a:spLocks noGrp="1"/>
          </p:cNvSpPr>
          <p:nvPr>
            <p:ph type="sldNum" sz="quarter" idx="12"/>
          </p:nvPr>
        </p:nvSpPr>
        <p:spPr/>
        <p:txBody>
          <a:bodyPr/>
          <a:lstStyle/>
          <a:p>
            <a:fld id="{EA713206-9A82-44BD-A775-194CFF27BD41}" type="slidenum">
              <a:rPr lang="en-US" altLang="en-US" smtClean="0"/>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D4F3921-5858-181F-30B4-5D546EB9FFDC}"/>
              </a:ext>
            </a:extLst>
          </p:cNvPr>
          <p:cNvSpPr>
            <a:spLocks noGrp="1"/>
          </p:cNvSpPr>
          <p:nvPr>
            <p:ph type="title"/>
          </p:nvPr>
        </p:nvSpPr>
        <p:spPr>
          <a:xfrm>
            <a:off x="857250" y="609600"/>
            <a:ext cx="7406640" cy="1356360"/>
          </a:xfrm>
        </p:spPr>
        <p:txBody>
          <a:bodyPr/>
          <a:lstStyle/>
          <a:p>
            <a:r>
              <a:rPr lang="en-US" altLang="en-US" dirty="0"/>
              <a:t>The Tympanic Membrane</a:t>
            </a:r>
          </a:p>
        </p:txBody>
      </p:sp>
      <p:sp>
        <p:nvSpPr>
          <p:cNvPr id="28675" name="Content Placeholder 2">
            <a:extLst>
              <a:ext uri="{FF2B5EF4-FFF2-40B4-BE49-F238E27FC236}">
                <a16:creationId xmlns:a16="http://schemas.microsoft.com/office/drawing/2014/main" id="{2C2FF819-4136-D0BF-FB2F-25BB977713DE}"/>
              </a:ext>
            </a:extLst>
          </p:cNvPr>
          <p:cNvSpPr>
            <a:spLocks noGrp="1"/>
          </p:cNvSpPr>
          <p:nvPr>
            <p:ph idx="1"/>
          </p:nvPr>
        </p:nvSpPr>
        <p:spPr>
          <a:xfrm>
            <a:off x="857251" y="2057400"/>
            <a:ext cx="7404653" cy="4038600"/>
          </a:xfrm>
        </p:spPr>
        <p:txBody>
          <a:bodyPr/>
          <a:lstStyle/>
          <a:p>
            <a:r>
              <a:rPr lang="en-US" altLang="en-US" dirty="0"/>
              <a:t>The tympanic membrane is a thin fibrous membrane, that is covered with very thin skin externally and mucous membrane internally, sandwiched between is middle layer of fibrous tissue.</a:t>
            </a:r>
          </a:p>
          <a:p>
            <a:r>
              <a:rPr lang="en-US" altLang="en-US" dirty="0"/>
              <a:t>The middle fibrous layer forms pars </a:t>
            </a:r>
            <a:r>
              <a:rPr lang="en-US" altLang="en-US" dirty="0" err="1"/>
              <a:t>tensa</a:t>
            </a:r>
            <a:r>
              <a:rPr lang="en-US" altLang="en-US" dirty="0"/>
              <a:t> while it is absent in uppermost part where it forms pars </a:t>
            </a:r>
            <a:r>
              <a:rPr lang="en-US" altLang="en-US" dirty="0" err="1"/>
              <a:t>flaccida</a:t>
            </a:r>
            <a:r>
              <a:rPr lang="en-US" altLang="en-US" dirty="0"/>
              <a:t>. The two pars are separated by two bands called anterior &amp; posterior malleolar folds. </a:t>
            </a:r>
          </a:p>
          <a:p>
            <a:r>
              <a:rPr lang="en-US" altLang="en-US" dirty="0"/>
              <a:t>The tympanic membrane shows a concavity toward the meatus with a central depression, the umbo, which is formed by the end of the handle of the malleus. </a:t>
            </a:r>
          </a:p>
          <a:p>
            <a:r>
              <a:rPr lang="en-US" altLang="en-US" dirty="0"/>
              <a:t>From the umbo, a bright area referred to as the cone of light, radiates </a:t>
            </a:r>
            <a:r>
              <a:rPr lang="en-US" altLang="en-US" dirty="0" err="1"/>
              <a:t>anteroinferiorly</a:t>
            </a:r>
            <a:r>
              <a:rPr lang="en-US" altLang="en-US" dirty="0"/>
              <a:t>. </a:t>
            </a:r>
          </a:p>
          <a:p>
            <a:endParaRPr lang="en-US" altLang="en-US" dirty="0"/>
          </a:p>
        </p:txBody>
      </p:sp>
      <p:sp>
        <p:nvSpPr>
          <p:cNvPr id="4" name="Footer Placeholder 3">
            <a:extLst>
              <a:ext uri="{FF2B5EF4-FFF2-40B4-BE49-F238E27FC236}">
                <a16:creationId xmlns:a16="http://schemas.microsoft.com/office/drawing/2014/main" id="{73C7A46D-8185-8B21-2588-022BAEB89EAA}"/>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184E7EE1-C8E5-1EB3-890E-54B878A479E8}"/>
              </a:ext>
            </a:extLst>
          </p:cNvPr>
          <p:cNvSpPr>
            <a:spLocks noGrp="1"/>
          </p:cNvSpPr>
          <p:nvPr>
            <p:ph type="sldNum" sz="quarter" idx="12"/>
          </p:nvPr>
        </p:nvSpPr>
        <p:spPr/>
        <p:txBody>
          <a:bodyPr/>
          <a:lstStyle/>
          <a:p>
            <a:fld id="{6B70DC5D-81D7-492A-8CA7-5C19953B63E9}" type="slidenum">
              <a:rPr lang="en-US" altLang="en-US" smtClean="0"/>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358554F6-D7FE-2AF0-BB4F-E12F4E374C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52" b="5759"/>
          <a:stretch/>
        </p:blipFill>
        <p:spPr bwMode="auto">
          <a:xfrm>
            <a:off x="1263926" y="720345"/>
            <a:ext cx="6934200" cy="541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1C3D4F1-9409-2850-40BF-59C2BAAA1C56}"/>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2408EE4E-63BC-0BD2-D5CB-E6BA503D1782}"/>
              </a:ext>
            </a:extLst>
          </p:cNvPr>
          <p:cNvSpPr>
            <a:spLocks noGrp="1"/>
          </p:cNvSpPr>
          <p:nvPr>
            <p:ph type="sldNum" sz="quarter" idx="12"/>
          </p:nvPr>
        </p:nvSpPr>
        <p:spPr/>
        <p:txBody>
          <a:bodyPr/>
          <a:lstStyle/>
          <a:p>
            <a:fld id="{EA713206-9A82-44BD-A775-194CFF27BD41}" type="slidenum">
              <a:rPr lang="en-US" altLang="en-US" smtClean="0"/>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id="{9A327434-6D9A-91F7-C386-C3A91C0E5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635" y="312452"/>
            <a:ext cx="4862513" cy="62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9BDE497D-DFB1-DEE9-F6DD-963E7F9FCAC2}"/>
              </a:ext>
            </a:extLst>
          </p:cNvPr>
          <p:cNvSpPr>
            <a:spLocks noGrp="1"/>
          </p:cNvSpPr>
          <p:nvPr>
            <p:ph type="sldNum" sz="quarter" idx="12"/>
          </p:nvPr>
        </p:nvSpPr>
        <p:spPr/>
        <p:txBody>
          <a:bodyPr/>
          <a:lstStyle/>
          <a:p>
            <a:fld id="{EA713206-9A82-44BD-A775-194CFF27BD41}" type="slidenum">
              <a:rPr lang="en-US" altLang="en-US" smtClean="0"/>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F0CA01A-BC5A-641A-92A8-7BBC925756FB}"/>
              </a:ext>
            </a:extLst>
          </p:cNvPr>
          <p:cNvSpPr>
            <a:spLocks noGrp="1"/>
          </p:cNvSpPr>
          <p:nvPr>
            <p:ph type="title"/>
          </p:nvPr>
        </p:nvSpPr>
        <p:spPr>
          <a:xfrm>
            <a:off x="857250" y="609600"/>
            <a:ext cx="7406640" cy="1356360"/>
          </a:xfrm>
        </p:spPr>
        <p:txBody>
          <a:bodyPr/>
          <a:lstStyle/>
          <a:p>
            <a:r>
              <a:rPr lang="en-US" altLang="en-US" dirty="0"/>
              <a:t>Nerve supply of Tympanic Membrane</a:t>
            </a:r>
          </a:p>
        </p:txBody>
      </p:sp>
      <p:sp>
        <p:nvSpPr>
          <p:cNvPr id="31747" name="Content Placeholder 2">
            <a:extLst>
              <a:ext uri="{FF2B5EF4-FFF2-40B4-BE49-F238E27FC236}">
                <a16:creationId xmlns:a16="http://schemas.microsoft.com/office/drawing/2014/main" id="{0C260197-B4CA-7F29-DA58-0D5948984BC4}"/>
              </a:ext>
            </a:extLst>
          </p:cNvPr>
          <p:cNvSpPr>
            <a:spLocks noGrp="1"/>
          </p:cNvSpPr>
          <p:nvPr>
            <p:ph idx="1"/>
          </p:nvPr>
        </p:nvSpPr>
        <p:spPr>
          <a:xfrm>
            <a:off x="857251" y="2057400"/>
            <a:ext cx="7404653" cy="4038600"/>
          </a:xfrm>
        </p:spPr>
        <p:txBody>
          <a:bodyPr/>
          <a:lstStyle/>
          <a:p>
            <a:r>
              <a:rPr lang="en-US" altLang="en-US" dirty="0"/>
              <a:t>The external surface of the tympanic membrane is supplied by the auriculotemporal nerve. </a:t>
            </a:r>
          </a:p>
          <a:p>
            <a:r>
              <a:rPr lang="en-US" altLang="en-US" dirty="0"/>
              <a:t>The internal surface is supplied by a small auricular branch of the </a:t>
            </a:r>
            <a:r>
              <a:rPr lang="en-US" altLang="en-US" dirty="0" err="1"/>
              <a:t>vagus</a:t>
            </a:r>
            <a:r>
              <a:rPr lang="en-US" altLang="en-US" dirty="0"/>
              <a:t> nerve (CN X); this nerve may also contain some glossopharyngeal and facial nerve </a:t>
            </a:r>
            <a:r>
              <a:rPr lang="en-US" altLang="en-US" dirty="0" err="1"/>
              <a:t>fibres</a:t>
            </a:r>
            <a:r>
              <a:rPr lang="en-US" altLang="en-US" dirty="0"/>
              <a:t> (tympanic plexus).</a:t>
            </a:r>
          </a:p>
          <a:p>
            <a:endParaRPr lang="en-US" altLang="en-US" dirty="0"/>
          </a:p>
        </p:txBody>
      </p:sp>
      <p:sp>
        <p:nvSpPr>
          <p:cNvPr id="4" name="Footer Placeholder 3">
            <a:extLst>
              <a:ext uri="{FF2B5EF4-FFF2-40B4-BE49-F238E27FC236}">
                <a16:creationId xmlns:a16="http://schemas.microsoft.com/office/drawing/2014/main" id="{DDDB1A5C-799A-D35C-F9AE-4A9FE48F69BC}"/>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98D71593-E413-1CF7-9EDB-B95B38FC5ED4}"/>
              </a:ext>
            </a:extLst>
          </p:cNvPr>
          <p:cNvSpPr>
            <a:spLocks noGrp="1"/>
          </p:cNvSpPr>
          <p:nvPr>
            <p:ph type="sldNum" sz="quarter" idx="12"/>
          </p:nvPr>
        </p:nvSpPr>
        <p:spPr/>
        <p:txBody>
          <a:bodyPr/>
          <a:lstStyle/>
          <a:p>
            <a:fld id="{6B70DC5D-81D7-492A-8CA7-5C19953B63E9}" type="slidenum">
              <a:rPr lang="en-US" altLang="en-US" smtClean="0"/>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A79A0528-EE7C-8750-89E7-99D20D8D5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319177"/>
            <a:ext cx="7848600" cy="621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4A58A5C-0227-7652-FE67-8F45E4CF0B67}"/>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554B4578-371B-EF4A-D6DE-0B2B451AD898}"/>
              </a:ext>
            </a:extLst>
          </p:cNvPr>
          <p:cNvSpPr>
            <a:spLocks noGrp="1"/>
          </p:cNvSpPr>
          <p:nvPr>
            <p:ph type="sldNum" sz="quarter" idx="12"/>
          </p:nvPr>
        </p:nvSpPr>
        <p:spPr/>
        <p:txBody>
          <a:bodyPr/>
          <a:lstStyle/>
          <a:p>
            <a:fld id="{EA713206-9A82-44BD-A775-194CFF27BD41}" type="slidenum">
              <a:rPr lang="en-US" altLang="en-US" smtClean="0"/>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41340-E6A5-CBFD-9AA2-FA90EB3F6C62}"/>
              </a:ext>
            </a:extLst>
          </p:cNvPr>
          <p:cNvSpPr>
            <a:spLocks noGrp="1"/>
          </p:cNvSpPr>
          <p:nvPr>
            <p:ph type="title"/>
          </p:nvPr>
        </p:nvSpPr>
        <p:spPr>
          <a:xfrm>
            <a:off x="857250" y="609600"/>
            <a:ext cx="7406640" cy="1356360"/>
          </a:xfrm>
        </p:spPr>
        <p:txBody>
          <a:bodyPr>
            <a:normAutofit/>
          </a:bodyPr>
          <a:lstStyle/>
          <a:p>
            <a:r>
              <a:rPr lang="en-US" altLang="en-US" dirty="0"/>
              <a:t>Blood supply of Tympanic Membrane</a:t>
            </a:r>
            <a:endParaRPr lang="en-US" dirty="0"/>
          </a:p>
        </p:txBody>
      </p:sp>
      <p:sp>
        <p:nvSpPr>
          <p:cNvPr id="32770" name="Rectangle 3">
            <a:extLst>
              <a:ext uri="{FF2B5EF4-FFF2-40B4-BE49-F238E27FC236}">
                <a16:creationId xmlns:a16="http://schemas.microsoft.com/office/drawing/2014/main" id="{F427DBA1-2510-4C25-93A0-0165195CFF72}"/>
              </a:ext>
            </a:extLst>
          </p:cNvPr>
          <p:cNvSpPr>
            <a:spLocks noGrp="1" noChangeArrowheads="1"/>
          </p:cNvSpPr>
          <p:nvPr>
            <p:ph idx="1"/>
          </p:nvPr>
        </p:nvSpPr>
        <p:spPr>
          <a:xfrm>
            <a:off x="857251" y="2057400"/>
            <a:ext cx="7404653" cy="4038600"/>
          </a:xfrm>
        </p:spPr>
        <p:txBody>
          <a:bodyPr/>
          <a:lstStyle/>
          <a:p>
            <a:r>
              <a:rPr lang="en-US" altLang="en-US" dirty="0"/>
              <a:t>Deep auricular branch of maxillary artery supplies external surface, posterior auricular artery &amp; tympanic branch of maxillary artery supplies internal surface.</a:t>
            </a:r>
          </a:p>
          <a:p>
            <a:r>
              <a:rPr lang="en-US" altLang="en-US" dirty="0"/>
              <a:t>Veins from external surface drain to external jugular vein &amp; from internal surface drain to transverse sinus &amp; partly to venous plexus of auditory tube.</a:t>
            </a:r>
          </a:p>
        </p:txBody>
      </p:sp>
      <p:sp>
        <p:nvSpPr>
          <p:cNvPr id="4" name="Footer Placeholder 3">
            <a:extLst>
              <a:ext uri="{FF2B5EF4-FFF2-40B4-BE49-F238E27FC236}">
                <a16:creationId xmlns:a16="http://schemas.microsoft.com/office/drawing/2014/main" id="{397CA02B-9B6C-A66A-BB25-CE9EC9ED5B11}"/>
              </a:ext>
            </a:extLst>
          </p:cNvPr>
          <p:cNvSpPr>
            <a:spLocks noGrp="1"/>
          </p:cNvSpPr>
          <p:nvPr>
            <p:ph type="ftr" sz="quarter" idx="11"/>
          </p:nvPr>
        </p:nvSpPr>
        <p:spPr>
          <a:xfrm>
            <a:off x="2961861" y="6223829"/>
            <a:ext cx="3538331" cy="365125"/>
          </a:xfrm>
        </p:spPr>
        <p:txBody>
          <a:bodyPr/>
          <a:lstStyle/>
          <a:p>
            <a:r>
              <a:rPr lang="en-US"/>
              <a:t>MBBSPPT.COM</a:t>
            </a:r>
          </a:p>
        </p:txBody>
      </p:sp>
      <p:sp>
        <p:nvSpPr>
          <p:cNvPr id="5" name="Slide Number Placeholder 4">
            <a:extLst>
              <a:ext uri="{FF2B5EF4-FFF2-40B4-BE49-F238E27FC236}">
                <a16:creationId xmlns:a16="http://schemas.microsoft.com/office/drawing/2014/main" id="{0CF8478E-1BEC-F6D4-381C-6C0B4312A882}"/>
              </a:ext>
            </a:extLst>
          </p:cNvPr>
          <p:cNvSpPr>
            <a:spLocks noGrp="1"/>
          </p:cNvSpPr>
          <p:nvPr>
            <p:ph type="sldNum" sz="quarter" idx="12"/>
          </p:nvPr>
        </p:nvSpPr>
        <p:spPr>
          <a:xfrm>
            <a:off x="6997148" y="6223829"/>
            <a:ext cx="1279663" cy="365125"/>
          </a:xfrm>
        </p:spPr>
        <p:txBody>
          <a:bodyPr/>
          <a:lstStyle/>
          <a:p>
            <a:fld id="{6B70DC5D-81D7-492A-8CA7-5C19953B63E9}" type="slidenum">
              <a:rPr lang="en-US" altLang="en-US" smtClean="0"/>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6">
            <a:extLst>
              <a:ext uri="{FF2B5EF4-FFF2-40B4-BE49-F238E27FC236}">
                <a16:creationId xmlns:a16="http://schemas.microsoft.com/office/drawing/2014/main" id="{07936BA7-6A04-4466-4F77-F5A5254ABB53}"/>
              </a:ext>
            </a:extLst>
          </p:cNvPr>
          <p:cNvGraphicFramePr>
            <a:graphicFrameLocks noChangeAspect="1"/>
          </p:cNvGraphicFramePr>
          <p:nvPr>
            <p:extLst>
              <p:ext uri="{D42A27DB-BD31-4B8C-83A1-F6EECF244321}">
                <p14:modId xmlns:p14="http://schemas.microsoft.com/office/powerpoint/2010/main" val="108812077"/>
              </p:ext>
            </p:extLst>
          </p:nvPr>
        </p:nvGraphicFramePr>
        <p:xfrm>
          <a:off x="0" y="0"/>
          <a:ext cx="5486400" cy="4284663"/>
        </p:xfrm>
        <a:graphic>
          <a:graphicData uri="http://schemas.openxmlformats.org/presentationml/2006/ole">
            <mc:AlternateContent xmlns:mc="http://schemas.openxmlformats.org/markup-compatibility/2006">
              <mc:Choice xmlns:v="urn:schemas-microsoft-com:vml" Requires="v">
                <p:oleObj name="Bitmap Image" r:id="rId2" imgW="2695951" imgH="2104762" progId="Paint.Picture">
                  <p:embed/>
                </p:oleObj>
              </mc:Choice>
              <mc:Fallback>
                <p:oleObj name="Bitmap Image" r:id="rId2" imgW="2695951" imgH="2104762" progId="Paint.Picture">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86400" cy="428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4" name="Object 2">
            <a:extLst>
              <a:ext uri="{FF2B5EF4-FFF2-40B4-BE49-F238E27FC236}">
                <a16:creationId xmlns:a16="http://schemas.microsoft.com/office/drawing/2014/main" id="{09F148BD-AB2B-C08A-5993-2B9FB25A9835}"/>
              </a:ext>
            </a:extLst>
          </p:cNvPr>
          <p:cNvGraphicFramePr>
            <a:graphicFrameLocks noChangeAspect="1"/>
          </p:cNvGraphicFramePr>
          <p:nvPr>
            <p:extLst>
              <p:ext uri="{D42A27DB-BD31-4B8C-83A1-F6EECF244321}">
                <p14:modId xmlns:p14="http://schemas.microsoft.com/office/powerpoint/2010/main" val="854021428"/>
              </p:ext>
            </p:extLst>
          </p:nvPr>
        </p:nvGraphicFramePr>
        <p:xfrm>
          <a:off x="5715000" y="0"/>
          <a:ext cx="3429000" cy="4572000"/>
        </p:xfrm>
        <a:graphic>
          <a:graphicData uri="http://schemas.openxmlformats.org/presentationml/2006/ole">
            <mc:AlternateContent xmlns:mc="http://schemas.openxmlformats.org/markup-compatibility/2006">
              <mc:Choice xmlns:v="urn:schemas-microsoft-com:vml" Requires="v">
                <p:oleObj name="Bitmap Image" r:id="rId4" imgW="1685714" imgH="2247619" progId="Paint.Picture">
                  <p:embed/>
                </p:oleObj>
              </mc:Choice>
              <mc:Fallback>
                <p:oleObj name="Bitmap Image" r:id="rId4" imgW="1685714" imgH="2247619"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0"/>
                        <a:ext cx="3429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Rectangle 3">
            <a:extLst>
              <a:ext uri="{FF2B5EF4-FFF2-40B4-BE49-F238E27FC236}">
                <a16:creationId xmlns:a16="http://schemas.microsoft.com/office/drawing/2014/main" id="{24630FF9-268B-6569-4ED8-13C4DD08C988}"/>
              </a:ext>
            </a:extLst>
          </p:cNvPr>
          <p:cNvSpPr>
            <a:spLocks noChangeArrowheads="1"/>
          </p:cNvSpPr>
          <p:nvPr/>
        </p:nvSpPr>
        <p:spPr bwMode="auto">
          <a:xfrm>
            <a:off x="4572000" y="4479925"/>
            <a:ext cx="4572000" cy="2378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i="1" dirty="0">
                <a:solidFill>
                  <a:schemeClr val="bg1"/>
                </a:solidFill>
              </a:rPr>
              <a:t>27</a:t>
            </a:r>
            <a:r>
              <a:rPr lang="en-US" altLang="en-US" sz="1000" dirty="0">
                <a:solidFill>
                  <a:schemeClr val="bg1"/>
                </a:solidFill>
              </a:rPr>
              <a:t>	</a:t>
            </a:r>
            <a:r>
              <a:rPr lang="en-US" altLang="en-US" sz="1000" dirty="0" err="1">
                <a:solidFill>
                  <a:schemeClr val="bg1"/>
                </a:solidFill>
              </a:rPr>
              <a:t>Petrosquamous</a:t>
            </a:r>
            <a:r>
              <a:rPr lang="en-US" altLang="en-US" sz="1000" dirty="0">
                <a:solidFill>
                  <a:schemeClr val="bg1"/>
                </a:solidFill>
              </a:rPr>
              <a:t> fissure (from below) </a:t>
            </a:r>
          </a:p>
          <a:p>
            <a:pPr eaLnBrk="1" hangingPunct="1"/>
            <a:r>
              <a:rPr lang="en-US" altLang="en-US" sz="1000" dirty="0">
                <a:solidFill>
                  <a:schemeClr val="bg1"/>
                </a:solidFill>
              </a:rPr>
              <a:t>28	Petrotympanic fissure </a:t>
            </a:r>
          </a:p>
          <a:p>
            <a:pPr eaLnBrk="1" hangingPunct="1"/>
            <a:r>
              <a:rPr lang="en-US" altLang="en-US" sz="1000" dirty="0">
                <a:solidFill>
                  <a:schemeClr val="bg1"/>
                </a:solidFill>
              </a:rPr>
              <a:t>29	Petrous part </a:t>
            </a:r>
          </a:p>
          <a:p>
            <a:pPr eaLnBrk="1" hangingPunct="1"/>
            <a:r>
              <a:rPr lang="en-US" altLang="en-US" sz="1000" dirty="0">
                <a:solidFill>
                  <a:schemeClr val="bg1"/>
                </a:solidFill>
              </a:rPr>
              <a:t>30	</a:t>
            </a:r>
            <a:r>
              <a:rPr lang="en-US" altLang="en-US" sz="1000" dirty="0" err="1">
                <a:solidFill>
                  <a:schemeClr val="bg1"/>
                </a:solidFill>
              </a:rPr>
              <a:t>Postglenoid</a:t>
            </a:r>
            <a:r>
              <a:rPr lang="en-US" altLang="en-US" sz="1000" dirty="0">
                <a:solidFill>
                  <a:schemeClr val="bg1"/>
                </a:solidFill>
              </a:rPr>
              <a:t> tubercle </a:t>
            </a:r>
          </a:p>
          <a:p>
            <a:pPr eaLnBrk="1" hangingPunct="1"/>
            <a:r>
              <a:rPr lang="en-US" altLang="en-US" sz="1000" dirty="0">
                <a:solidFill>
                  <a:schemeClr val="bg1"/>
                </a:solidFill>
              </a:rPr>
              <a:t>31	Sheath of styloid process </a:t>
            </a:r>
          </a:p>
          <a:p>
            <a:pPr eaLnBrk="1" hangingPunct="1"/>
            <a:r>
              <a:rPr lang="en-US" altLang="en-US" sz="1000" dirty="0">
                <a:solidFill>
                  <a:schemeClr val="bg1"/>
                </a:solidFill>
              </a:rPr>
              <a:t>32	</a:t>
            </a:r>
            <a:r>
              <a:rPr lang="en-US" altLang="en-US" sz="1000" dirty="0" err="1">
                <a:solidFill>
                  <a:schemeClr val="bg1"/>
                </a:solidFill>
              </a:rPr>
              <a:t>Squamotympanic</a:t>
            </a:r>
            <a:r>
              <a:rPr lang="en-US" altLang="en-US" sz="1000" dirty="0">
                <a:solidFill>
                  <a:schemeClr val="bg1"/>
                </a:solidFill>
              </a:rPr>
              <a:t> fissure </a:t>
            </a:r>
          </a:p>
          <a:p>
            <a:pPr eaLnBrk="1" hangingPunct="1"/>
            <a:r>
              <a:rPr lang="en-US" altLang="en-US" sz="1000" dirty="0">
                <a:solidFill>
                  <a:schemeClr val="bg1"/>
                </a:solidFill>
              </a:rPr>
              <a:t>33	Squamous part </a:t>
            </a:r>
          </a:p>
          <a:p>
            <a:pPr eaLnBrk="1" hangingPunct="1"/>
            <a:r>
              <a:rPr lang="en-US" altLang="en-US" sz="1000" dirty="0">
                <a:solidFill>
                  <a:schemeClr val="bg1"/>
                </a:solidFill>
              </a:rPr>
              <a:t>34	Styloid process </a:t>
            </a:r>
          </a:p>
          <a:p>
            <a:pPr eaLnBrk="1" hangingPunct="1"/>
            <a:r>
              <a:rPr lang="en-US" altLang="en-US" sz="1000" dirty="0">
                <a:solidFill>
                  <a:schemeClr val="bg1"/>
                </a:solidFill>
              </a:rPr>
              <a:t>35	Stylomastoid foramen </a:t>
            </a:r>
          </a:p>
          <a:p>
            <a:pPr eaLnBrk="1" hangingPunct="1"/>
            <a:r>
              <a:rPr lang="en-US" altLang="en-US" sz="1000" dirty="0">
                <a:solidFill>
                  <a:schemeClr val="bg1"/>
                </a:solidFill>
              </a:rPr>
              <a:t>36	</a:t>
            </a:r>
            <a:r>
              <a:rPr lang="en-US" altLang="en-US" sz="1000" dirty="0" err="1">
                <a:solidFill>
                  <a:schemeClr val="bg1"/>
                </a:solidFill>
              </a:rPr>
              <a:t>Subarcuate</a:t>
            </a:r>
            <a:r>
              <a:rPr lang="en-US" altLang="en-US" sz="1000" dirty="0">
                <a:solidFill>
                  <a:schemeClr val="bg1"/>
                </a:solidFill>
              </a:rPr>
              <a:t> fossa </a:t>
            </a:r>
          </a:p>
          <a:p>
            <a:pPr eaLnBrk="1" hangingPunct="1"/>
            <a:r>
              <a:rPr lang="en-US" altLang="en-US" sz="1000" dirty="0">
                <a:solidFill>
                  <a:schemeClr val="bg1"/>
                </a:solidFill>
              </a:rPr>
              <a:t>37	</a:t>
            </a:r>
            <a:r>
              <a:rPr lang="en-US" altLang="en-US" sz="1000" dirty="0" err="1">
                <a:solidFill>
                  <a:schemeClr val="bg1"/>
                </a:solidFill>
              </a:rPr>
              <a:t>Suprameatal</a:t>
            </a:r>
            <a:r>
              <a:rPr lang="en-US" altLang="en-US" sz="1000" dirty="0">
                <a:solidFill>
                  <a:schemeClr val="bg1"/>
                </a:solidFill>
              </a:rPr>
              <a:t> triangle </a:t>
            </a:r>
          </a:p>
          <a:p>
            <a:pPr eaLnBrk="1" hangingPunct="1"/>
            <a:r>
              <a:rPr lang="en-US" altLang="en-US" sz="1000" dirty="0">
                <a:solidFill>
                  <a:schemeClr val="bg1"/>
                </a:solidFill>
              </a:rPr>
              <a:t>38	Tegmen tympani </a:t>
            </a:r>
          </a:p>
          <a:p>
            <a:pPr eaLnBrk="1" hangingPunct="1"/>
            <a:r>
              <a:rPr lang="en-US" altLang="en-US" sz="1000" dirty="0">
                <a:solidFill>
                  <a:schemeClr val="bg1"/>
                </a:solidFill>
              </a:rPr>
              <a:t>39	Trigeminal impression on apex of petrous part </a:t>
            </a:r>
          </a:p>
          <a:p>
            <a:pPr eaLnBrk="1" hangingPunct="1"/>
            <a:r>
              <a:rPr lang="en-US" altLang="en-US" sz="1000" dirty="0">
                <a:solidFill>
                  <a:schemeClr val="bg1"/>
                </a:solidFill>
              </a:rPr>
              <a:t>40	Tympanic part </a:t>
            </a:r>
          </a:p>
          <a:p>
            <a:pPr eaLnBrk="1" hangingPunct="1"/>
            <a:r>
              <a:rPr lang="en-US" altLang="en-US" sz="1000" dirty="0">
                <a:solidFill>
                  <a:schemeClr val="bg1"/>
                </a:solidFill>
              </a:rPr>
              <a:t>41	Zygomatic process </a:t>
            </a:r>
          </a:p>
        </p:txBody>
      </p:sp>
      <p:sp>
        <p:nvSpPr>
          <p:cNvPr id="3077" name="Rectangle 4">
            <a:extLst>
              <a:ext uri="{FF2B5EF4-FFF2-40B4-BE49-F238E27FC236}">
                <a16:creationId xmlns:a16="http://schemas.microsoft.com/office/drawing/2014/main" id="{B00A19C3-7CC9-9ABD-0A07-E1722F87FC56}"/>
              </a:ext>
            </a:extLst>
          </p:cNvPr>
          <p:cNvSpPr>
            <a:spLocks noChangeArrowheads="1"/>
          </p:cNvSpPr>
          <p:nvPr/>
        </p:nvSpPr>
        <p:spPr bwMode="auto">
          <a:xfrm>
            <a:off x="0" y="4191000"/>
            <a:ext cx="4572000" cy="2682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a:solidFill>
                  <a:schemeClr val="bg1"/>
                </a:solidFill>
              </a:rPr>
              <a:t>10	External acoustic meatus</a:t>
            </a:r>
          </a:p>
          <a:p>
            <a:pPr eaLnBrk="1" hangingPunct="1"/>
            <a:r>
              <a:rPr lang="en-US" altLang="en-US" sz="1000" dirty="0">
                <a:solidFill>
                  <a:schemeClr val="bg1"/>
                </a:solidFill>
              </a:rPr>
              <a:t>11	Groove for middle temporal artery </a:t>
            </a:r>
          </a:p>
          <a:p>
            <a:pPr eaLnBrk="1" hangingPunct="1"/>
            <a:r>
              <a:rPr lang="en-US" altLang="en-US" sz="1000" dirty="0">
                <a:solidFill>
                  <a:schemeClr val="bg1"/>
                </a:solidFill>
              </a:rPr>
              <a:t>12	Groove for sigmoid sinus </a:t>
            </a:r>
          </a:p>
          <a:p>
            <a:pPr eaLnBrk="1" hangingPunct="1"/>
            <a:r>
              <a:rPr lang="en-US" altLang="en-US" sz="1000" dirty="0">
                <a:solidFill>
                  <a:schemeClr val="bg1"/>
                </a:solidFill>
              </a:rPr>
              <a:t>13	Groove for superior petrosal sinus </a:t>
            </a:r>
          </a:p>
          <a:p>
            <a:pPr eaLnBrk="1" hangingPunct="1"/>
            <a:r>
              <a:rPr lang="en-US" altLang="en-US" sz="1000" dirty="0">
                <a:solidFill>
                  <a:schemeClr val="bg1"/>
                </a:solidFill>
              </a:rPr>
              <a:t>14	Grooves for branches of middle meningeal vessels </a:t>
            </a:r>
          </a:p>
          <a:p>
            <a:pPr eaLnBrk="1" hangingPunct="1"/>
            <a:r>
              <a:rPr lang="en-US" altLang="en-US" sz="1000" dirty="0">
                <a:solidFill>
                  <a:schemeClr val="bg1"/>
                </a:solidFill>
              </a:rPr>
              <a:t>15	Hiatus and groove for greater petrosal nerve </a:t>
            </a:r>
          </a:p>
          <a:p>
            <a:pPr eaLnBrk="1" hangingPunct="1"/>
            <a:r>
              <a:rPr lang="en-US" altLang="en-US" sz="1000" dirty="0">
                <a:solidFill>
                  <a:schemeClr val="bg1"/>
                </a:solidFill>
              </a:rPr>
              <a:t>16	Hiatus and groove for lesser petrosal nerve </a:t>
            </a:r>
          </a:p>
          <a:p>
            <a:pPr eaLnBrk="1" hangingPunct="1"/>
            <a:r>
              <a:rPr lang="en-US" altLang="en-US" sz="1000" i="1" dirty="0">
                <a:solidFill>
                  <a:schemeClr val="bg1"/>
                </a:solidFill>
              </a:rPr>
              <a:t>17</a:t>
            </a:r>
            <a:r>
              <a:rPr lang="en-US" altLang="en-US" sz="1000" dirty="0">
                <a:solidFill>
                  <a:schemeClr val="bg1"/>
                </a:solidFill>
              </a:rPr>
              <a:t>	Internal acoustic meatus </a:t>
            </a:r>
          </a:p>
          <a:p>
            <a:pPr eaLnBrk="1" hangingPunct="1"/>
            <a:r>
              <a:rPr lang="en-US" altLang="en-US" sz="1000" dirty="0">
                <a:solidFill>
                  <a:schemeClr val="bg1"/>
                </a:solidFill>
              </a:rPr>
              <a:t>18	Jugular fossa </a:t>
            </a:r>
          </a:p>
          <a:p>
            <a:pPr eaLnBrk="1" hangingPunct="1"/>
            <a:r>
              <a:rPr lang="en-US" altLang="en-US" sz="1000" dirty="0">
                <a:solidFill>
                  <a:schemeClr val="bg1"/>
                </a:solidFill>
              </a:rPr>
              <a:t>19	Jugular surface </a:t>
            </a:r>
          </a:p>
          <a:p>
            <a:pPr eaLnBrk="1" hangingPunct="1"/>
            <a:r>
              <a:rPr lang="en-US" altLang="en-US" sz="1000" dirty="0">
                <a:solidFill>
                  <a:schemeClr val="bg1"/>
                </a:solidFill>
              </a:rPr>
              <a:t>20	Mandibular fos5a </a:t>
            </a:r>
          </a:p>
          <a:p>
            <a:pPr eaLnBrk="1" hangingPunct="1"/>
            <a:r>
              <a:rPr lang="en-US" altLang="en-US" sz="1000" dirty="0">
                <a:solidFill>
                  <a:schemeClr val="bg1"/>
                </a:solidFill>
              </a:rPr>
              <a:t>21	Mastoid canaliculus for auricular branch of </a:t>
            </a:r>
            <a:r>
              <a:rPr lang="en-US" altLang="en-US" sz="1000" dirty="0" err="1">
                <a:solidFill>
                  <a:schemeClr val="bg1"/>
                </a:solidFill>
              </a:rPr>
              <a:t>vagus</a:t>
            </a:r>
            <a:r>
              <a:rPr lang="en-US" altLang="en-US" sz="1000" dirty="0">
                <a:solidFill>
                  <a:schemeClr val="bg1"/>
                </a:solidFill>
              </a:rPr>
              <a:t> nerve </a:t>
            </a:r>
          </a:p>
          <a:p>
            <a:pPr eaLnBrk="1" hangingPunct="1"/>
            <a:r>
              <a:rPr lang="en-US" altLang="en-US" sz="1000" dirty="0">
                <a:solidFill>
                  <a:schemeClr val="bg1"/>
                </a:solidFill>
              </a:rPr>
              <a:t>22	Mastoid notch </a:t>
            </a:r>
          </a:p>
          <a:p>
            <a:pPr eaLnBrk="1" hangingPunct="1"/>
            <a:r>
              <a:rPr lang="en-US" altLang="en-US" sz="1000" dirty="0">
                <a:solidFill>
                  <a:schemeClr val="bg1"/>
                </a:solidFill>
              </a:rPr>
              <a:t>23	Mastoid process </a:t>
            </a:r>
          </a:p>
          <a:p>
            <a:pPr eaLnBrk="1" hangingPunct="1"/>
            <a:r>
              <a:rPr lang="en-US" altLang="en-US" sz="1000" dirty="0">
                <a:solidFill>
                  <a:schemeClr val="bg1"/>
                </a:solidFill>
              </a:rPr>
              <a:t>24	Occipital groove </a:t>
            </a:r>
          </a:p>
          <a:p>
            <a:pPr eaLnBrk="1" hangingPunct="1"/>
            <a:r>
              <a:rPr lang="en-US" altLang="en-US" sz="1000" dirty="0">
                <a:solidFill>
                  <a:schemeClr val="bg1"/>
                </a:solidFill>
              </a:rPr>
              <a:t>25	Parietal notch </a:t>
            </a:r>
          </a:p>
          <a:p>
            <a:pPr eaLnBrk="1" hangingPunct="1"/>
            <a:r>
              <a:rPr lang="en-US" altLang="en-US" sz="1000" dirty="0">
                <a:solidFill>
                  <a:schemeClr val="bg1"/>
                </a:solidFill>
              </a:rPr>
              <a:t>26	</a:t>
            </a:r>
            <a:r>
              <a:rPr lang="en-US" altLang="en-US" sz="1000" dirty="0" err="1">
                <a:solidFill>
                  <a:schemeClr val="bg1"/>
                </a:solidFill>
              </a:rPr>
              <a:t>Petrosquamous</a:t>
            </a:r>
            <a:r>
              <a:rPr lang="en-US" altLang="en-US" sz="1000" dirty="0">
                <a:solidFill>
                  <a:schemeClr val="bg1"/>
                </a:solidFill>
              </a:rPr>
              <a:t> fissure (from above) </a:t>
            </a:r>
          </a:p>
        </p:txBody>
      </p:sp>
      <p:sp>
        <p:nvSpPr>
          <p:cNvPr id="3078" name="Oval 5">
            <a:extLst>
              <a:ext uri="{FF2B5EF4-FFF2-40B4-BE49-F238E27FC236}">
                <a16:creationId xmlns:a16="http://schemas.microsoft.com/office/drawing/2014/main" id="{59D94E44-7BAD-C256-5C69-D9458F8102C9}"/>
              </a:ext>
            </a:extLst>
          </p:cNvPr>
          <p:cNvSpPr>
            <a:spLocks noChangeArrowheads="1"/>
          </p:cNvSpPr>
          <p:nvPr/>
        </p:nvSpPr>
        <p:spPr bwMode="auto">
          <a:xfrm>
            <a:off x="4724400" y="3200400"/>
            <a:ext cx="1752600" cy="12954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9" name="Rectangle 7">
            <a:extLst>
              <a:ext uri="{FF2B5EF4-FFF2-40B4-BE49-F238E27FC236}">
                <a16:creationId xmlns:a16="http://schemas.microsoft.com/office/drawing/2014/main" id="{1C3C718D-FF0D-63F3-D944-E54A592007C1}"/>
              </a:ext>
            </a:extLst>
          </p:cNvPr>
          <p:cNvSpPr>
            <a:spLocks noChangeArrowheads="1"/>
          </p:cNvSpPr>
          <p:nvPr/>
        </p:nvSpPr>
        <p:spPr bwMode="auto">
          <a:xfrm>
            <a:off x="4495800" y="4114800"/>
            <a:ext cx="914400" cy="381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0" name="Rectangle 8">
            <a:extLst>
              <a:ext uri="{FF2B5EF4-FFF2-40B4-BE49-F238E27FC236}">
                <a16:creationId xmlns:a16="http://schemas.microsoft.com/office/drawing/2014/main" id="{057A2BF7-182A-CA0E-2D8C-2E1E41929491}"/>
              </a:ext>
            </a:extLst>
          </p:cNvPr>
          <p:cNvSpPr>
            <a:spLocks noChangeArrowheads="1"/>
          </p:cNvSpPr>
          <p:nvPr/>
        </p:nvSpPr>
        <p:spPr bwMode="auto">
          <a:xfrm>
            <a:off x="5257800" y="0"/>
            <a:ext cx="762000" cy="33528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Isosceles Triangle 8">
            <a:extLst>
              <a:ext uri="{FF2B5EF4-FFF2-40B4-BE49-F238E27FC236}">
                <a16:creationId xmlns:a16="http://schemas.microsoft.com/office/drawing/2014/main" id="{89F870DB-6319-AF70-618A-47F83B71F5B3}"/>
              </a:ext>
            </a:extLst>
          </p:cNvPr>
          <p:cNvSpPr/>
          <p:nvPr/>
        </p:nvSpPr>
        <p:spPr>
          <a:xfrm rot="17863558">
            <a:off x="1820863" y="2224088"/>
            <a:ext cx="758825" cy="657225"/>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a:extLst>
              <a:ext uri="{FF2B5EF4-FFF2-40B4-BE49-F238E27FC236}">
                <a16:creationId xmlns:a16="http://schemas.microsoft.com/office/drawing/2014/main" id="{5067EAFA-66D1-A850-C316-F220950E83D5}"/>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2FBCEB40-FF80-DC51-02F1-90B04DF73175}"/>
              </a:ext>
            </a:extLst>
          </p:cNvPr>
          <p:cNvSpPr>
            <a:spLocks noGrp="1"/>
          </p:cNvSpPr>
          <p:nvPr>
            <p:ph type="sldNum" sz="quarter" idx="12"/>
          </p:nvPr>
        </p:nvSpPr>
        <p:spPr/>
        <p:txBody>
          <a:bodyPr/>
          <a:lstStyle/>
          <a:p>
            <a:fld id="{EA713206-9A82-44BD-A775-194CFF27BD41}" type="slidenum">
              <a:rPr lang="en-US" altLang="en-US" smtClean="0"/>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a:extLst>
              <a:ext uri="{FF2B5EF4-FFF2-40B4-BE49-F238E27FC236}">
                <a16:creationId xmlns:a16="http://schemas.microsoft.com/office/drawing/2014/main" id="{39A0B349-CD66-ED1C-B431-B0BD1EDDF6BC}"/>
              </a:ext>
            </a:extLst>
          </p:cNvPr>
          <p:cNvSpPr>
            <a:spLocks noGrp="1"/>
          </p:cNvSpPr>
          <p:nvPr>
            <p:ph type="title"/>
          </p:nvPr>
        </p:nvSpPr>
        <p:spPr>
          <a:xfrm>
            <a:off x="857250" y="609600"/>
            <a:ext cx="7406640" cy="1356360"/>
          </a:xfrm>
        </p:spPr>
        <p:txBody>
          <a:bodyPr>
            <a:normAutofit/>
          </a:bodyPr>
          <a:lstStyle/>
          <a:p>
            <a:r>
              <a:rPr lang="en-US" altLang="en-US" dirty="0" err="1"/>
              <a:t>Suprameatal</a:t>
            </a:r>
            <a:r>
              <a:rPr lang="en-US" altLang="en-US" dirty="0"/>
              <a:t> Triangle</a:t>
            </a:r>
          </a:p>
        </p:txBody>
      </p:sp>
      <p:sp>
        <p:nvSpPr>
          <p:cNvPr id="9" name="Content Placeholder 8">
            <a:extLst>
              <a:ext uri="{FF2B5EF4-FFF2-40B4-BE49-F238E27FC236}">
                <a16:creationId xmlns:a16="http://schemas.microsoft.com/office/drawing/2014/main" id="{9CAE2468-B6EC-B01A-1628-278B325E615D}"/>
              </a:ext>
            </a:extLst>
          </p:cNvPr>
          <p:cNvSpPr>
            <a:spLocks noGrp="1"/>
          </p:cNvSpPr>
          <p:nvPr>
            <p:ph idx="1"/>
          </p:nvPr>
        </p:nvSpPr>
        <p:spPr>
          <a:xfrm>
            <a:off x="857251" y="2057400"/>
            <a:ext cx="7404653" cy="4038600"/>
          </a:xfrm>
        </p:spPr>
        <p:txBody>
          <a:bodyPr/>
          <a:lstStyle/>
          <a:p>
            <a:r>
              <a:rPr lang="en-US" altLang="en-US" dirty="0"/>
              <a:t>A triangle formed by the root of the zygomatic arch, the posterior wall of the bony external acoustic meatus, and an imaginary line connecting the extremities of the first two lines; used as a guide in mastoid operations. </a:t>
            </a:r>
          </a:p>
          <a:p>
            <a:r>
              <a:rPr lang="en-US" altLang="en-US" dirty="0"/>
              <a:t>Syn: </a:t>
            </a:r>
            <a:r>
              <a:rPr lang="en-US" altLang="en-US" dirty="0" err="1"/>
              <a:t>Macewen's</a:t>
            </a:r>
            <a:r>
              <a:rPr lang="en-US" altLang="en-US" dirty="0"/>
              <a:t> triangle</a:t>
            </a:r>
            <a:endParaRPr lang="en-US" dirty="0"/>
          </a:p>
        </p:txBody>
      </p:sp>
      <p:sp>
        <p:nvSpPr>
          <p:cNvPr id="4" name="Footer Placeholder 3">
            <a:extLst>
              <a:ext uri="{FF2B5EF4-FFF2-40B4-BE49-F238E27FC236}">
                <a16:creationId xmlns:a16="http://schemas.microsoft.com/office/drawing/2014/main" id="{1755BD96-FF43-EC68-C348-87FD30192B0D}"/>
              </a:ext>
            </a:extLst>
          </p:cNvPr>
          <p:cNvSpPr>
            <a:spLocks noGrp="1"/>
          </p:cNvSpPr>
          <p:nvPr>
            <p:ph type="ftr" sz="quarter" idx="11"/>
          </p:nvPr>
        </p:nvSpPr>
        <p:spPr>
          <a:xfrm>
            <a:off x="2961861" y="6223829"/>
            <a:ext cx="3538331" cy="365125"/>
          </a:xfrm>
        </p:spPr>
        <p:txBody>
          <a:bodyPr/>
          <a:lstStyle/>
          <a:p>
            <a:r>
              <a:rPr lang="en-US"/>
              <a:t>MBBSPPT.COM</a:t>
            </a:r>
          </a:p>
        </p:txBody>
      </p:sp>
      <p:sp>
        <p:nvSpPr>
          <p:cNvPr id="5" name="Slide Number Placeholder 4">
            <a:extLst>
              <a:ext uri="{FF2B5EF4-FFF2-40B4-BE49-F238E27FC236}">
                <a16:creationId xmlns:a16="http://schemas.microsoft.com/office/drawing/2014/main" id="{115D6369-C5F2-A011-3331-63E63CD9178A}"/>
              </a:ext>
            </a:extLst>
          </p:cNvPr>
          <p:cNvSpPr>
            <a:spLocks noGrp="1"/>
          </p:cNvSpPr>
          <p:nvPr>
            <p:ph type="sldNum" sz="quarter" idx="12"/>
          </p:nvPr>
        </p:nvSpPr>
        <p:spPr>
          <a:xfrm>
            <a:off x="6997148" y="6223829"/>
            <a:ext cx="1279663" cy="365125"/>
          </a:xfrm>
        </p:spPr>
        <p:txBody>
          <a:bodyPr/>
          <a:lstStyle/>
          <a:p>
            <a:fld id="{6B70DC5D-81D7-492A-8CA7-5C19953B63E9}" type="slidenum">
              <a:rPr lang="en-US" altLang="en-US" smtClean="0"/>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28CE81D9-A49B-3888-7C29-935CA9A121B8}"/>
              </a:ext>
            </a:extLst>
          </p:cNvPr>
          <p:cNvSpPr>
            <a:spLocks noGrp="1" noChangeArrowheads="1"/>
          </p:cNvSpPr>
          <p:nvPr>
            <p:ph type="title"/>
          </p:nvPr>
        </p:nvSpPr>
        <p:spPr>
          <a:xfrm>
            <a:off x="857250" y="609600"/>
            <a:ext cx="7406640" cy="1356360"/>
          </a:xfrm>
        </p:spPr>
        <p:txBody>
          <a:bodyPr rtlCol="0">
            <a:normAutofit/>
          </a:bodyPr>
          <a:lstStyle/>
          <a:p>
            <a:r>
              <a:rPr lang="en-US" dirty="0"/>
              <a:t>Otoscopic Examination</a:t>
            </a:r>
          </a:p>
        </p:txBody>
      </p:sp>
      <p:sp>
        <p:nvSpPr>
          <p:cNvPr id="34819" name="Rectangle 3">
            <a:extLst>
              <a:ext uri="{FF2B5EF4-FFF2-40B4-BE49-F238E27FC236}">
                <a16:creationId xmlns:a16="http://schemas.microsoft.com/office/drawing/2014/main" id="{A0EB7F72-9950-54CA-6D61-560BBB1CD569}"/>
              </a:ext>
            </a:extLst>
          </p:cNvPr>
          <p:cNvSpPr>
            <a:spLocks noGrp="1" noChangeArrowheads="1"/>
          </p:cNvSpPr>
          <p:nvPr>
            <p:ph idx="1"/>
          </p:nvPr>
        </p:nvSpPr>
        <p:spPr>
          <a:xfrm>
            <a:off x="857251" y="2057400"/>
            <a:ext cx="7404653" cy="4038600"/>
          </a:xfrm>
        </p:spPr>
        <p:txBody>
          <a:bodyPr/>
          <a:lstStyle/>
          <a:p>
            <a:r>
              <a:rPr lang="en-US" altLang="en-US"/>
              <a:t>Examination of the external acoustic meatus and tympanic membrane begins by straightening the meatus. </a:t>
            </a:r>
          </a:p>
          <a:p>
            <a:r>
              <a:rPr lang="en-US" altLang="en-US"/>
              <a:t>In adults, the helix is grasped and pulled posterosuperiorly (up, out, and back). These movements reduce the curvature of the external acoustic meatus, facilitating insertion of the otoscope . </a:t>
            </a:r>
          </a:p>
          <a:p>
            <a:r>
              <a:rPr lang="en-US" altLang="en-US"/>
              <a:t>The meatus is relatively short in infants; therefore, extra care must be exercised to prevent injury to the tympanic membrane.</a:t>
            </a:r>
          </a:p>
          <a:p>
            <a:r>
              <a:rPr lang="en-US" altLang="en-US"/>
              <a:t> The tympanic membrane is normally translucent and pearly gray . The handle of the malleus is usually visible near the center of the membrane (the umbo). From the inferior end of the handle, a bright cone of light is reflected from the otoscope's illuminator. This light reflex is visible radiating anteroinferiorly in the healthy ear.</a:t>
            </a:r>
          </a:p>
        </p:txBody>
      </p:sp>
      <p:sp>
        <p:nvSpPr>
          <p:cNvPr id="4" name="Footer Placeholder 3">
            <a:extLst>
              <a:ext uri="{FF2B5EF4-FFF2-40B4-BE49-F238E27FC236}">
                <a16:creationId xmlns:a16="http://schemas.microsoft.com/office/drawing/2014/main" id="{39D3EA64-426B-22BD-5D6D-EC0F35A6A3AF}"/>
              </a:ext>
            </a:extLst>
          </p:cNvPr>
          <p:cNvSpPr>
            <a:spLocks noGrp="1"/>
          </p:cNvSpPr>
          <p:nvPr>
            <p:ph type="ftr" sz="quarter" idx="11"/>
          </p:nvPr>
        </p:nvSpPr>
        <p:spPr>
          <a:xfrm>
            <a:off x="2961861" y="6223829"/>
            <a:ext cx="3538331" cy="365125"/>
          </a:xfrm>
        </p:spPr>
        <p:txBody>
          <a:bodyPr/>
          <a:lstStyle/>
          <a:p>
            <a:r>
              <a:rPr lang="en-US"/>
              <a:t>MBBSPPT.COM</a:t>
            </a:r>
          </a:p>
        </p:txBody>
      </p:sp>
      <p:sp>
        <p:nvSpPr>
          <p:cNvPr id="5" name="Slide Number Placeholder 4">
            <a:extLst>
              <a:ext uri="{FF2B5EF4-FFF2-40B4-BE49-F238E27FC236}">
                <a16:creationId xmlns:a16="http://schemas.microsoft.com/office/drawing/2014/main" id="{BB3AAACE-57C0-D219-9126-FE007271090D}"/>
              </a:ext>
            </a:extLst>
          </p:cNvPr>
          <p:cNvSpPr>
            <a:spLocks noGrp="1"/>
          </p:cNvSpPr>
          <p:nvPr>
            <p:ph type="sldNum" sz="quarter" idx="12"/>
          </p:nvPr>
        </p:nvSpPr>
        <p:spPr>
          <a:xfrm>
            <a:off x="6997148" y="6223829"/>
            <a:ext cx="1279663" cy="365125"/>
          </a:xfrm>
        </p:spPr>
        <p:txBody>
          <a:bodyPr/>
          <a:lstStyle/>
          <a:p>
            <a:fld id="{6B70DC5D-81D7-492A-8CA7-5C19953B63E9}" type="slidenum">
              <a:rPr lang="en-US" altLang="en-US" smtClean="0"/>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DE55D36E-255B-A7D4-44DB-2D2DA9AA18E2}"/>
              </a:ext>
            </a:extLst>
          </p:cNvPr>
          <p:cNvSpPr>
            <a:spLocks noGrp="1" noChangeArrowheads="1"/>
          </p:cNvSpPr>
          <p:nvPr>
            <p:ph type="title"/>
          </p:nvPr>
        </p:nvSpPr>
        <p:spPr>
          <a:xfrm>
            <a:off x="857250" y="609600"/>
            <a:ext cx="7406640" cy="1356360"/>
          </a:xfrm>
        </p:spPr>
        <p:txBody>
          <a:bodyPr rtlCol="0">
            <a:normAutofit/>
          </a:bodyPr>
          <a:lstStyle/>
          <a:p>
            <a:r>
              <a:rPr lang="en-US" dirty="0"/>
              <a:t>External Ear Injury</a:t>
            </a:r>
          </a:p>
        </p:txBody>
      </p:sp>
      <p:sp>
        <p:nvSpPr>
          <p:cNvPr id="35843" name="Rectangle 3">
            <a:extLst>
              <a:ext uri="{FF2B5EF4-FFF2-40B4-BE49-F238E27FC236}">
                <a16:creationId xmlns:a16="http://schemas.microsoft.com/office/drawing/2014/main" id="{01740FFB-9702-13B6-624E-9F1869957AF4}"/>
              </a:ext>
            </a:extLst>
          </p:cNvPr>
          <p:cNvSpPr>
            <a:spLocks noGrp="1" noChangeArrowheads="1"/>
          </p:cNvSpPr>
          <p:nvPr>
            <p:ph idx="1"/>
          </p:nvPr>
        </p:nvSpPr>
        <p:spPr>
          <a:xfrm>
            <a:off x="857251" y="2057400"/>
            <a:ext cx="7404653" cy="4038600"/>
          </a:xfrm>
        </p:spPr>
        <p:txBody>
          <a:bodyPr/>
          <a:lstStyle/>
          <a:p>
            <a:r>
              <a:rPr lang="en-US" altLang="en-US"/>
              <a:t>Bleeding within the auricle resulting from trauma may produce an auricular hematoma. </a:t>
            </a:r>
          </a:p>
          <a:p>
            <a:r>
              <a:rPr lang="en-US" altLang="en-US"/>
              <a:t>A localized collection of blood forms between the perichondrium and the auricular cartilage, causing distortion of the contours of the auricle. As the hematoma enlarges, it compromises the blood supply to the cartilage. </a:t>
            </a:r>
          </a:p>
          <a:p>
            <a:r>
              <a:rPr lang="en-US" altLang="en-US"/>
              <a:t>If untreated (e.g., by aspiration of blood), fibrosis (formation of fibrous tissue) develops in the overlying skin, forming a deformed auricle (e.g., the cauliflower or boxer's ear of some professional fighters).</a:t>
            </a:r>
          </a:p>
        </p:txBody>
      </p:sp>
      <p:sp>
        <p:nvSpPr>
          <p:cNvPr id="4" name="Footer Placeholder 3">
            <a:extLst>
              <a:ext uri="{FF2B5EF4-FFF2-40B4-BE49-F238E27FC236}">
                <a16:creationId xmlns:a16="http://schemas.microsoft.com/office/drawing/2014/main" id="{37F9770F-3E73-C4FF-CD2A-19EFA73BE238}"/>
              </a:ext>
            </a:extLst>
          </p:cNvPr>
          <p:cNvSpPr>
            <a:spLocks noGrp="1"/>
          </p:cNvSpPr>
          <p:nvPr>
            <p:ph type="ftr" sz="quarter" idx="11"/>
          </p:nvPr>
        </p:nvSpPr>
        <p:spPr>
          <a:xfrm>
            <a:off x="2961861" y="6223829"/>
            <a:ext cx="3538331" cy="365125"/>
          </a:xfrm>
        </p:spPr>
        <p:txBody>
          <a:bodyPr/>
          <a:lstStyle/>
          <a:p>
            <a:r>
              <a:rPr lang="en-US"/>
              <a:t>MBBSPPT.COM</a:t>
            </a:r>
          </a:p>
        </p:txBody>
      </p:sp>
      <p:sp>
        <p:nvSpPr>
          <p:cNvPr id="5" name="Slide Number Placeholder 4">
            <a:extLst>
              <a:ext uri="{FF2B5EF4-FFF2-40B4-BE49-F238E27FC236}">
                <a16:creationId xmlns:a16="http://schemas.microsoft.com/office/drawing/2014/main" id="{A56D0AE2-D62B-D7AB-17BB-6674A8058A67}"/>
              </a:ext>
            </a:extLst>
          </p:cNvPr>
          <p:cNvSpPr>
            <a:spLocks noGrp="1"/>
          </p:cNvSpPr>
          <p:nvPr>
            <p:ph type="sldNum" sz="quarter" idx="12"/>
          </p:nvPr>
        </p:nvSpPr>
        <p:spPr>
          <a:xfrm>
            <a:off x="6997148" y="6223829"/>
            <a:ext cx="1279663" cy="365125"/>
          </a:xfrm>
        </p:spPr>
        <p:txBody>
          <a:bodyPr/>
          <a:lstStyle/>
          <a:p>
            <a:fld id="{6B70DC5D-81D7-492A-8CA7-5C19953B63E9}" type="slidenum">
              <a:rPr lang="en-US" altLang="en-US" smtClean="0"/>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35D8AEE3-5CB1-3BBB-6C40-BBC2930969A1}"/>
              </a:ext>
            </a:extLst>
          </p:cNvPr>
          <p:cNvSpPr>
            <a:spLocks noGrp="1" noChangeArrowheads="1"/>
          </p:cNvSpPr>
          <p:nvPr>
            <p:ph type="title"/>
          </p:nvPr>
        </p:nvSpPr>
        <p:spPr>
          <a:xfrm>
            <a:off x="857250" y="609600"/>
            <a:ext cx="7406640" cy="1356360"/>
          </a:xfrm>
        </p:spPr>
        <p:txBody>
          <a:bodyPr rtlCol="0">
            <a:normAutofit/>
          </a:bodyPr>
          <a:lstStyle/>
          <a:p>
            <a:r>
              <a:rPr lang="en-US" dirty="0"/>
              <a:t>Acute Otitis Externa</a:t>
            </a:r>
          </a:p>
        </p:txBody>
      </p:sp>
      <p:sp>
        <p:nvSpPr>
          <p:cNvPr id="36867" name="Rectangle 3">
            <a:extLst>
              <a:ext uri="{FF2B5EF4-FFF2-40B4-BE49-F238E27FC236}">
                <a16:creationId xmlns:a16="http://schemas.microsoft.com/office/drawing/2014/main" id="{688961BA-6A8A-D7A5-A517-8926A5632732}"/>
              </a:ext>
            </a:extLst>
          </p:cNvPr>
          <p:cNvSpPr>
            <a:spLocks noGrp="1" noChangeArrowheads="1"/>
          </p:cNvSpPr>
          <p:nvPr>
            <p:ph idx="1"/>
          </p:nvPr>
        </p:nvSpPr>
        <p:spPr>
          <a:xfrm>
            <a:off x="857251" y="2057400"/>
            <a:ext cx="7404653" cy="4038600"/>
          </a:xfrm>
        </p:spPr>
        <p:txBody>
          <a:bodyPr/>
          <a:lstStyle/>
          <a:p>
            <a:r>
              <a:rPr lang="en-US" altLang="en-US"/>
              <a:t>Otitis externa is an inflammation of the external acoustic meatus. </a:t>
            </a:r>
          </a:p>
          <a:p>
            <a:r>
              <a:rPr lang="en-US" altLang="en-US"/>
              <a:t>The infection often develops in swimmers who do not dry their meatus after swimming and/or use ear drops, but it may also be the result of a bacterial infection of the skin lining the meatus.</a:t>
            </a:r>
          </a:p>
          <a:p>
            <a:r>
              <a:rPr lang="en-US" altLang="en-US"/>
              <a:t> The affected individual complains of itching and pain in the external ear. </a:t>
            </a:r>
          </a:p>
          <a:p>
            <a:r>
              <a:rPr lang="en-US" altLang="en-US"/>
              <a:t>Pulling the auricle or applying pressure on the tragus increases the pain.</a:t>
            </a:r>
          </a:p>
        </p:txBody>
      </p:sp>
      <p:sp>
        <p:nvSpPr>
          <p:cNvPr id="4" name="Footer Placeholder 3">
            <a:extLst>
              <a:ext uri="{FF2B5EF4-FFF2-40B4-BE49-F238E27FC236}">
                <a16:creationId xmlns:a16="http://schemas.microsoft.com/office/drawing/2014/main" id="{E02CB3DD-70BC-D157-A64A-EE1A14961780}"/>
              </a:ext>
            </a:extLst>
          </p:cNvPr>
          <p:cNvSpPr>
            <a:spLocks noGrp="1"/>
          </p:cNvSpPr>
          <p:nvPr>
            <p:ph type="ftr" sz="quarter" idx="11"/>
          </p:nvPr>
        </p:nvSpPr>
        <p:spPr>
          <a:xfrm>
            <a:off x="2961861" y="6223829"/>
            <a:ext cx="3538331" cy="365125"/>
          </a:xfrm>
        </p:spPr>
        <p:txBody>
          <a:bodyPr/>
          <a:lstStyle/>
          <a:p>
            <a:r>
              <a:rPr lang="en-US"/>
              <a:t>MBBSPPT.COM</a:t>
            </a:r>
          </a:p>
        </p:txBody>
      </p:sp>
      <p:sp>
        <p:nvSpPr>
          <p:cNvPr id="5" name="Slide Number Placeholder 4">
            <a:extLst>
              <a:ext uri="{FF2B5EF4-FFF2-40B4-BE49-F238E27FC236}">
                <a16:creationId xmlns:a16="http://schemas.microsoft.com/office/drawing/2014/main" id="{F61D36F8-0721-8A5D-F95F-63F2B9C0DDC2}"/>
              </a:ext>
            </a:extLst>
          </p:cNvPr>
          <p:cNvSpPr>
            <a:spLocks noGrp="1"/>
          </p:cNvSpPr>
          <p:nvPr>
            <p:ph type="sldNum" sz="quarter" idx="12"/>
          </p:nvPr>
        </p:nvSpPr>
        <p:spPr>
          <a:xfrm>
            <a:off x="6997148" y="6223829"/>
            <a:ext cx="1279663" cy="365125"/>
          </a:xfrm>
        </p:spPr>
        <p:txBody>
          <a:bodyPr/>
          <a:lstStyle/>
          <a:p>
            <a:fld id="{6B70DC5D-81D7-492A-8CA7-5C19953B63E9}" type="slidenum">
              <a:rPr lang="en-US" altLang="en-US" smtClean="0"/>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a:extLst>
              <a:ext uri="{FF2B5EF4-FFF2-40B4-BE49-F238E27FC236}">
                <a16:creationId xmlns:a16="http://schemas.microsoft.com/office/drawing/2014/main" id="{9693E896-61CF-2570-019D-43C7CB98C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28787"/>
            <a:ext cx="85344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8832CB1-92FA-C796-6AE6-C576CFBFCBC5}"/>
              </a:ext>
            </a:extLst>
          </p:cNvPr>
          <p:cNvSpPr>
            <a:spLocks noGrp="1"/>
          </p:cNvSpPr>
          <p:nvPr>
            <p:ph type="ftr" sz="quarter" idx="11"/>
          </p:nvPr>
        </p:nvSpPr>
        <p:spPr>
          <a:xfrm>
            <a:off x="2961861" y="6223829"/>
            <a:ext cx="3538331" cy="365125"/>
          </a:xfrm>
        </p:spPr>
        <p:txBody>
          <a:bodyPr/>
          <a:lstStyle/>
          <a:p>
            <a:r>
              <a:rPr lang="en-US"/>
              <a:t>MBBSPPT.COM</a:t>
            </a:r>
          </a:p>
        </p:txBody>
      </p:sp>
      <p:sp>
        <p:nvSpPr>
          <p:cNvPr id="3" name="Slide Number Placeholder 2">
            <a:extLst>
              <a:ext uri="{FF2B5EF4-FFF2-40B4-BE49-F238E27FC236}">
                <a16:creationId xmlns:a16="http://schemas.microsoft.com/office/drawing/2014/main" id="{07EACA92-497D-0912-DADB-CAEF827AC2AA}"/>
              </a:ext>
            </a:extLst>
          </p:cNvPr>
          <p:cNvSpPr>
            <a:spLocks noGrp="1"/>
          </p:cNvSpPr>
          <p:nvPr>
            <p:ph type="sldNum" sz="quarter" idx="12"/>
          </p:nvPr>
        </p:nvSpPr>
        <p:spPr>
          <a:xfrm>
            <a:off x="6997148" y="6223829"/>
            <a:ext cx="1279663" cy="365125"/>
          </a:xfrm>
        </p:spPr>
        <p:txBody>
          <a:bodyPr/>
          <a:lstStyle/>
          <a:p>
            <a:fld id="{EA713206-9A82-44BD-A775-194CFF27BD41}" type="slidenum">
              <a:rPr lang="en-US" altLang="en-US" smtClean="0"/>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84A149-DC6A-E0D7-BABC-DE2301C3F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392" y="1917692"/>
            <a:ext cx="4335215" cy="3022616"/>
          </a:xfrm>
          <a:prstGeom prst="rect">
            <a:avLst/>
          </a:prstGeom>
        </p:spPr>
      </p:pic>
    </p:spTree>
    <p:extLst>
      <p:ext uri="{BB962C8B-B14F-4D97-AF65-F5344CB8AC3E}">
        <p14:creationId xmlns:p14="http://schemas.microsoft.com/office/powerpoint/2010/main" val="83712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F56F7B-4028-5AD1-7F6A-AB064C60BF4A}"/>
              </a:ext>
            </a:extLst>
          </p:cNvPr>
          <p:cNvSpPr>
            <a:spLocks noGrp="1"/>
          </p:cNvSpPr>
          <p:nvPr>
            <p:ph type="title"/>
          </p:nvPr>
        </p:nvSpPr>
        <p:spPr>
          <a:xfrm>
            <a:off x="857250" y="609600"/>
            <a:ext cx="7406640" cy="1356360"/>
          </a:xfrm>
        </p:spPr>
        <p:txBody>
          <a:bodyPr/>
          <a:lstStyle/>
          <a:p>
            <a:r>
              <a:rPr lang="en-US" dirty="0"/>
              <a:t>The Ear</a:t>
            </a:r>
          </a:p>
        </p:txBody>
      </p:sp>
      <p:sp>
        <p:nvSpPr>
          <p:cNvPr id="5" name="Content Placeholder 4">
            <a:extLst>
              <a:ext uri="{FF2B5EF4-FFF2-40B4-BE49-F238E27FC236}">
                <a16:creationId xmlns:a16="http://schemas.microsoft.com/office/drawing/2014/main" id="{4D89A160-B84C-5FA5-483C-F08B0DF88204}"/>
              </a:ext>
            </a:extLst>
          </p:cNvPr>
          <p:cNvSpPr>
            <a:spLocks noGrp="1"/>
          </p:cNvSpPr>
          <p:nvPr>
            <p:ph idx="1"/>
          </p:nvPr>
        </p:nvSpPr>
        <p:spPr>
          <a:xfrm>
            <a:off x="857251" y="2057400"/>
            <a:ext cx="7404653" cy="4038600"/>
          </a:xfrm>
        </p:spPr>
        <p:txBody>
          <a:bodyPr>
            <a:normAutofit/>
          </a:bodyPr>
          <a:lstStyle/>
          <a:p>
            <a:r>
              <a:rPr lang="en-US" altLang="en-US" sz="3200" dirty="0"/>
              <a:t> Houses two senses</a:t>
            </a:r>
          </a:p>
          <a:p>
            <a:pPr lvl="2"/>
            <a:r>
              <a:rPr lang="en-US" altLang="en-US" sz="2400" dirty="0"/>
              <a:t>Hearing </a:t>
            </a:r>
          </a:p>
          <a:p>
            <a:pPr lvl="2"/>
            <a:r>
              <a:rPr lang="en-US" altLang="en-US" sz="2400" dirty="0"/>
              <a:t>Equilibrium (balance)</a:t>
            </a:r>
          </a:p>
          <a:p>
            <a:r>
              <a:rPr lang="en-US" altLang="en-US" sz="3200" dirty="0"/>
              <a:t> Receptors are mechanoreceptors</a:t>
            </a:r>
          </a:p>
        </p:txBody>
      </p:sp>
      <p:sp>
        <p:nvSpPr>
          <p:cNvPr id="2" name="Footer Placeholder 1">
            <a:extLst>
              <a:ext uri="{FF2B5EF4-FFF2-40B4-BE49-F238E27FC236}">
                <a16:creationId xmlns:a16="http://schemas.microsoft.com/office/drawing/2014/main" id="{D5CFB124-9C90-D6C2-9EDC-6FC9905AE456}"/>
              </a:ext>
            </a:extLst>
          </p:cNvPr>
          <p:cNvSpPr>
            <a:spLocks noGrp="1"/>
          </p:cNvSpPr>
          <p:nvPr>
            <p:ph type="ftr" sz="quarter" idx="11"/>
          </p:nvPr>
        </p:nvSpPr>
        <p:spPr>
          <a:xfrm>
            <a:off x="2961861" y="6223829"/>
            <a:ext cx="3538331" cy="365125"/>
          </a:xfrm>
        </p:spPr>
        <p:txBody>
          <a:bodyPr/>
          <a:lstStyle/>
          <a:p>
            <a:r>
              <a:rPr lang="en-US"/>
              <a:t>MBBSPPT.COM</a:t>
            </a:r>
          </a:p>
        </p:txBody>
      </p:sp>
      <p:sp>
        <p:nvSpPr>
          <p:cNvPr id="3" name="Slide Number Placeholder 2">
            <a:extLst>
              <a:ext uri="{FF2B5EF4-FFF2-40B4-BE49-F238E27FC236}">
                <a16:creationId xmlns:a16="http://schemas.microsoft.com/office/drawing/2014/main" id="{0C5BBC5F-9470-DDF6-1B70-F3C477D76D04}"/>
              </a:ext>
            </a:extLst>
          </p:cNvPr>
          <p:cNvSpPr>
            <a:spLocks noGrp="1"/>
          </p:cNvSpPr>
          <p:nvPr>
            <p:ph type="sldNum" sz="quarter" idx="12"/>
          </p:nvPr>
        </p:nvSpPr>
        <p:spPr>
          <a:xfrm>
            <a:off x="6997148" y="6223829"/>
            <a:ext cx="1279663" cy="365125"/>
          </a:xfrm>
        </p:spPr>
        <p:txBody>
          <a:bodyPr/>
          <a:lstStyle/>
          <a:p>
            <a:fld id="{EA713206-9A82-44BD-A775-194CFF27BD41}"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3AFF8FF-9FA6-EACD-ABE8-31BDDF2FE7FF}"/>
              </a:ext>
            </a:extLst>
          </p:cNvPr>
          <p:cNvSpPr>
            <a:spLocks noGrp="1" noChangeArrowheads="1"/>
          </p:cNvSpPr>
          <p:nvPr>
            <p:ph type="title"/>
          </p:nvPr>
        </p:nvSpPr>
        <p:spPr>
          <a:xfrm>
            <a:off x="857250" y="609600"/>
            <a:ext cx="7406640" cy="1356360"/>
          </a:xfrm>
        </p:spPr>
        <p:txBody>
          <a:bodyPr>
            <a:normAutofit/>
          </a:bodyPr>
          <a:lstStyle/>
          <a:p>
            <a:r>
              <a:rPr lang="en-US" altLang="en-US" dirty="0"/>
              <a:t>Ear</a:t>
            </a:r>
          </a:p>
        </p:txBody>
      </p:sp>
      <p:sp>
        <p:nvSpPr>
          <p:cNvPr id="9219" name="Rectangle 3">
            <a:extLst>
              <a:ext uri="{FF2B5EF4-FFF2-40B4-BE49-F238E27FC236}">
                <a16:creationId xmlns:a16="http://schemas.microsoft.com/office/drawing/2014/main" id="{CBE936BF-D3BF-E478-1ECB-C124D27AE637}"/>
              </a:ext>
            </a:extLst>
          </p:cNvPr>
          <p:cNvSpPr>
            <a:spLocks noGrp="1" noChangeArrowheads="1"/>
          </p:cNvSpPr>
          <p:nvPr>
            <p:ph idx="1"/>
          </p:nvPr>
        </p:nvSpPr>
        <p:spPr>
          <a:xfrm>
            <a:off x="857251" y="2057400"/>
            <a:ext cx="7404653" cy="4038600"/>
          </a:xfrm>
        </p:spPr>
        <p:txBody>
          <a:bodyPr/>
          <a:lstStyle/>
          <a:p>
            <a:r>
              <a:rPr lang="en-US" altLang="en-US" dirty="0"/>
              <a:t>The external and middle parts are mainly concerned with the transference of sound to the internal ear, which contains the organ for equilibrium as well as for hearing. </a:t>
            </a:r>
          </a:p>
          <a:p>
            <a:r>
              <a:rPr lang="en-US" altLang="en-US" dirty="0"/>
              <a:t>The tympanic membrane separates the external ear from the middle ear. </a:t>
            </a:r>
          </a:p>
          <a:p>
            <a:r>
              <a:rPr lang="en-US" altLang="en-US" dirty="0"/>
              <a:t>The pharyngotympanic tube joins the middle ear to the nasopharynx.</a:t>
            </a:r>
          </a:p>
        </p:txBody>
      </p:sp>
      <p:sp>
        <p:nvSpPr>
          <p:cNvPr id="4" name="Footer Placeholder 3">
            <a:extLst>
              <a:ext uri="{FF2B5EF4-FFF2-40B4-BE49-F238E27FC236}">
                <a16:creationId xmlns:a16="http://schemas.microsoft.com/office/drawing/2014/main" id="{A366D41B-0882-7FE2-3741-26FBDC591F2D}"/>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D74A7354-17F0-933A-9817-CDC8A45B2693}"/>
              </a:ext>
            </a:extLst>
          </p:cNvPr>
          <p:cNvSpPr>
            <a:spLocks noGrp="1"/>
          </p:cNvSpPr>
          <p:nvPr>
            <p:ph type="sldNum" sz="quarter" idx="12"/>
          </p:nvPr>
        </p:nvSpPr>
        <p:spPr/>
        <p:txBody>
          <a:bodyPr/>
          <a:lstStyle/>
          <a:p>
            <a:fld id="{6B70DC5D-81D7-492A-8CA7-5C19953B63E9}" type="slidenum">
              <a:rPr lang="en-US" altLang="en-US" smtClean="0"/>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E0A2760B-1803-D5F0-6FBA-8BD197B0D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
            <a:ext cx="4876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AC614741-7D94-6EC7-965E-23D6FA5B7FDC}"/>
              </a:ext>
            </a:extLst>
          </p:cNvPr>
          <p:cNvSpPr>
            <a:spLocks noGrp="1"/>
          </p:cNvSpPr>
          <p:nvPr>
            <p:ph type="sldNum" sz="quarter" idx="12"/>
          </p:nvPr>
        </p:nvSpPr>
        <p:spPr/>
        <p:txBody>
          <a:bodyPr/>
          <a:lstStyle/>
          <a:p>
            <a:fld id="{EA713206-9A82-44BD-A775-194CFF27BD41}"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5" descr="F71683-038-f001">
            <a:extLst>
              <a:ext uri="{FF2B5EF4-FFF2-40B4-BE49-F238E27FC236}">
                <a16:creationId xmlns:a16="http://schemas.microsoft.com/office/drawing/2014/main" id="{F12A9630-344F-C6C6-5F05-04523AD9297D}"/>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1026" name="Object 6">
            <a:extLst>
              <a:ext uri="{FF2B5EF4-FFF2-40B4-BE49-F238E27FC236}">
                <a16:creationId xmlns:a16="http://schemas.microsoft.com/office/drawing/2014/main" id="{0409E908-9276-F5CB-21BE-DFDEFD75EADC}"/>
              </a:ext>
            </a:extLst>
          </p:cNvPr>
          <p:cNvGraphicFramePr>
            <a:graphicFrameLocks noChangeAspect="1"/>
          </p:cNvGraphicFramePr>
          <p:nvPr>
            <p:extLst>
              <p:ext uri="{D42A27DB-BD31-4B8C-83A1-F6EECF244321}">
                <p14:modId xmlns:p14="http://schemas.microsoft.com/office/powerpoint/2010/main" val="124114948"/>
              </p:ext>
            </p:extLst>
          </p:nvPr>
        </p:nvGraphicFramePr>
        <p:xfrm>
          <a:off x="1336675" y="304800"/>
          <a:ext cx="6165850" cy="6248400"/>
        </p:xfrm>
        <a:graphic>
          <a:graphicData uri="http://schemas.openxmlformats.org/presentationml/2006/ole">
            <mc:AlternateContent xmlns:mc="http://schemas.openxmlformats.org/markup-compatibility/2006">
              <mc:Choice xmlns:v="urn:schemas-microsoft-com:vml" Requires="v">
                <p:oleObj name="Bitmap Image" r:id="rId3" imgW="4495238" imgH="5001323" progId="Paint.Picture">
                  <p:embed/>
                </p:oleObj>
              </mc:Choice>
              <mc:Fallback>
                <p:oleObj name="Bitmap Image" r:id="rId3" imgW="4495238" imgH="5001323"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675" y="304800"/>
                        <a:ext cx="6165850" cy="6248400"/>
                      </a:xfrm>
                      <a:prstGeom prst="rect">
                        <a:avLst/>
                      </a:prstGeom>
                      <a:noFill/>
                      <a:ln>
                        <a:noFill/>
                      </a:ln>
                      <a:effectLst/>
                    </p:spPr>
                  </p:pic>
                </p:oleObj>
              </mc:Fallback>
            </mc:AlternateContent>
          </a:graphicData>
        </a:graphic>
      </p:graphicFrame>
      <p:sp>
        <p:nvSpPr>
          <p:cNvPr id="3" name="Slide Number Placeholder 2">
            <a:extLst>
              <a:ext uri="{FF2B5EF4-FFF2-40B4-BE49-F238E27FC236}">
                <a16:creationId xmlns:a16="http://schemas.microsoft.com/office/drawing/2014/main" id="{8B96B8B4-7265-085D-7E32-90770E374CA7}"/>
              </a:ext>
            </a:extLst>
          </p:cNvPr>
          <p:cNvSpPr>
            <a:spLocks noGrp="1"/>
          </p:cNvSpPr>
          <p:nvPr>
            <p:ph type="sldNum" sz="quarter" idx="12"/>
          </p:nvPr>
        </p:nvSpPr>
        <p:spPr/>
        <p:txBody>
          <a:bodyPr/>
          <a:lstStyle/>
          <a:p>
            <a:fld id="{EA713206-9A82-44BD-A775-194CFF27BD41}"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3" name="Picture 9" descr="0812_ext.jpg                                                   0000A9A7KARL's Pocketrans              B81D7FDE:">
            <a:extLst>
              <a:ext uri="{FF2B5EF4-FFF2-40B4-BE49-F238E27FC236}">
                <a16:creationId xmlns:a16="http://schemas.microsoft.com/office/drawing/2014/main" id="{40F3541C-F212-F42E-66DC-132BBFC77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00"/>
          <a:stretch>
            <a:fillRect/>
          </a:stretch>
        </p:blipFill>
        <p:spPr bwMode="auto">
          <a:xfrm>
            <a:off x="4422775" y="1600200"/>
            <a:ext cx="4270373"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08E302F-387D-5C26-9188-05B5CBCC99F6}"/>
              </a:ext>
            </a:extLst>
          </p:cNvPr>
          <p:cNvSpPr>
            <a:spLocks noGrp="1"/>
          </p:cNvSpPr>
          <p:nvPr>
            <p:ph type="title"/>
          </p:nvPr>
        </p:nvSpPr>
        <p:spPr>
          <a:xfrm>
            <a:off x="857250" y="609600"/>
            <a:ext cx="7406640" cy="1356360"/>
          </a:xfrm>
        </p:spPr>
        <p:txBody>
          <a:bodyPr/>
          <a:lstStyle/>
          <a:p>
            <a:r>
              <a:rPr lang="en-US" dirty="0"/>
              <a:t>The External Ear</a:t>
            </a:r>
          </a:p>
        </p:txBody>
      </p:sp>
      <p:sp>
        <p:nvSpPr>
          <p:cNvPr id="3" name="Content Placeholder 2">
            <a:extLst>
              <a:ext uri="{FF2B5EF4-FFF2-40B4-BE49-F238E27FC236}">
                <a16:creationId xmlns:a16="http://schemas.microsoft.com/office/drawing/2014/main" id="{AAFABDC3-E308-8310-F682-6381294E9873}"/>
              </a:ext>
            </a:extLst>
          </p:cNvPr>
          <p:cNvSpPr>
            <a:spLocks noGrp="1"/>
          </p:cNvSpPr>
          <p:nvPr>
            <p:ph sz="half" idx="1"/>
          </p:nvPr>
        </p:nvSpPr>
        <p:spPr>
          <a:xfrm>
            <a:off x="857250" y="2057399"/>
            <a:ext cx="3566160" cy="4023360"/>
          </a:xfrm>
        </p:spPr>
        <p:txBody>
          <a:bodyPr>
            <a:normAutofit/>
          </a:bodyPr>
          <a:lstStyle/>
          <a:p>
            <a:r>
              <a:rPr lang="en-US" altLang="en-US" sz="2400" dirty="0"/>
              <a:t>Involved in hearing only</a:t>
            </a:r>
          </a:p>
          <a:p>
            <a:r>
              <a:rPr lang="en-US" altLang="en-US" sz="2400" dirty="0"/>
              <a:t>Structures of the external ear</a:t>
            </a:r>
          </a:p>
          <a:p>
            <a:pPr lvl="1"/>
            <a:r>
              <a:rPr lang="en-US" altLang="en-US" sz="2000" dirty="0"/>
              <a:t>Pinna (auricle)</a:t>
            </a:r>
          </a:p>
          <a:p>
            <a:pPr lvl="1"/>
            <a:r>
              <a:rPr lang="en-US" altLang="en-US" sz="2000" dirty="0"/>
              <a:t>External auditory canal</a:t>
            </a:r>
          </a:p>
        </p:txBody>
      </p:sp>
      <p:sp>
        <p:nvSpPr>
          <p:cNvPr id="5" name="Footer Placeholder 4">
            <a:extLst>
              <a:ext uri="{FF2B5EF4-FFF2-40B4-BE49-F238E27FC236}">
                <a16:creationId xmlns:a16="http://schemas.microsoft.com/office/drawing/2014/main" id="{E62AFCA8-DFD3-AFB6-4B37-8CDAEAD6DB51}"/>
              </a:ext>
            </a:extLst>
          </p:cNvPr>
          <p:cNvSpPr>
            <a:spLocks noGrp="1"/>
          </p:cNvSpPr>
          <p:nvPr>
            <p:ph type="ftr" sz="quarter" idx="11"/>
          </p:nvPr>
        </p:nvSpPr>
        <p:spPr>
          <a:xfrm>
            <a:off x="2961861" y="6223829"/>
            <a:ext cx="3538331" cy="365125"/>
          </a:xfrm>
        </p:spPr>
        <p:txBody>
          <a:bodyPr/>
          <a:lstStyle/>
          <a:p>
            <a:r>
              <a:rPr lang="en-US"/>
              <a:t>MBBSPPT.COM</a:t>
            </a:r>
          </a:p>
        </p:txBody>
      </p:sp>
      <p:sp>
        <p:nvSpPr>
          <p:cNvPr id="6" name="Slide Number Placeholder 5">
            <a:extLst>
              <a:ext uri="{FF2B5EF4-FFF2-40B4-BE49-F238E27FC236}">
                <a16:creationId xmlns:a16="http://schemas.microsoft.com/office/drawing/2014/main" id="{A3653729-FD21-762D-3772-FF8C4001557B}"/>
              </a:ext>
            </a:extLst>
          </p:cNvPr>
          <p:cNvSpPr>
            <a:spLocks noGrp="1"/>
          </p:cNvSpPr>
          <p:nvPr>
            <p:ph type="sldNum" sz="quarter" idx="12"/>
          </p:nvPr>
        </p:nvSpPr>
        <p:spPr>
          <a:xfrm>
            <a:off x="6997148" y="6223829"/>
            <a:ext cx="1279663" cy="365125"/>
          </a:xfrm>
        </p:spPr>
        <p:txBody>
          <a:bodyPr/>
          <a:lstStyle/>
          <a:p>
            <a:fld id="{D6DEFF66-902E-482B-979D-C44146635C9E}" type="slidenum">
              <a:rPr lang="en-US" altLang="en-US" smtClean="0"/>
              <a:pPr/>
              <a:t>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dissolve">
                                      <p:cBhvr>
                                        <p:cTn id="7"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a:extLst>
              <a:ext uri="{FF2B5EF4-FFF2-40B4-BE49-F238E27FC236}">
                <a16:creationId xmlns:a16="http://schemas.microsoft.com/office/drawing/2014/main" id="{5EAFEE59-B5C2-FC73-A446-25FF97DD86D7}"/>
              </a:ext>
            </a:extLst>
          </p:cNvPr>
          <p:cNvGraphicFramePr>
            <a:graphicFrameLocks noChangeAspect="1"/>
          </p:cNvGraphicFramePr>
          <p:nvPr>
            <p:extLst>
              <p:ext uri="{D42A27DB-BD31-4B8C-83A1-F6EECF244321}">
                <p14:modId xmlns:p14="http://schemas.microsoft.com/office/powerpoint/2010/main" val="685712859"/>
              </p:ext>
            </p:extLst>
          </p:nvPr>
        </p:nvGraphicFramePr>
        <p:xfrm>
          <a:off x="457200" y="637926"/>
          <a:ext cx="8229600" cy="5585903"/>
        </p:xfrm>
        <a:graphic>
          <a:graphicData uri="http://schemas.openxmlformats.org/presentationml/2006/ole">
            <mc:AlternateContent xmlns:mc="http://schemas.openxmlformats.org/markup-compatibility/2006">
              <mc:Choice xmlns:v="urn:schemas-microsoft-com:vml" Requires="v">
                <p:oleObj name="Bitmap Image" r:id="rId2" imgW="3457143" imgH="2190476" progId="Paint.Picture">
                  <p:embed/>
                </p:oleObj>
              </mc:Choice>
              <mc:Fallback>
                <p:oleObj name="Bitmap Image" r:id="rId2" imgW="3457143" imgH="2190476"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37926"/>
                        <a:ext cx="8229600" cy="558590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DB9B6D89-E542-8101-12E9-FBF04DFF10B8}"/>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3790E9AE-F900-E349-F13F-4D3A67811609}"/>
              </a:ext>
            </a:extLst>
          </p:cNvPr>
          <p:cNvSpPr>
            <a:spLocks noGrp="1"/>
          </p:cNvSpPr>
          <p:nvPr>
            <p:ph type="sldNum" sz="quarter" idx="12"/>
          </p:nvPr>
        </p:nvSpPr>
        <p:spPr/>
        <p:txBody>
          <a:bodyPr/>
          <a:lstStyle/>
          <a:p>
            <a:fld id="{EA713206-9A82-44BD-A775-194CFF27BD41}" type="slidenum">
              <a:rPr lang="en-US" altLang="en-US" smtClean="0"/>
              <a:pPr/>
              <a:t>9</a:t>
            </a:fld>
            <a:endParaRPr lang="en-US" altLang="en-US"/>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2679</TotalTime>
  <Words>1795</Words>
  <Application>Microsoft Office PowerPoint</Application>
  <PresentationFormat>On-screen Show (4:3)</PresentationFormat>
  <Paragraphs>209</Paragraphs>
  <Slides>37</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Verdana</vt:lpstr>
      <vt:lpstr>Times</vt:lpstr>
      <vt:lpstr>Symbol</vt:lpstr>
      <vt:lpstr>Times New Roman</vt:lpstr>
      <vt:lpstr>Basis</vt:lpstr>
      <vt:lpstr>Bitmap Image</vt:lpstr>
      <vt:lpstr>Ear </vt:lpstr>
      <vt:lpstr>PowerPoint Presentation</vt:lpstr>
      <vt:lpstr>PowerPoint Presentation</vt:lpstr>
      <vt:lpstr>The Ear</vt:lpstr>
      <vt:lpstr>Ear</vt:lpstr>
      <vt:lpstr>PowerPoint Presentation</vt:lpstr>
      <vt:lpstr>PowerPoint Presentation</vt:lpstr>
      <vt:lpstr>The External Ear</vt:lpstr>
      <vt:lpstr>PowerPoint Presentation</vt:lpstr>
      <vt:lpstr>The auricle (L. auris, an ear)</vt:lpstr>
      <vt:lpstr>PowerPoint Presentation</vt:lpstr>
      <vt:lpstr>PowerPoint Presentation</vt:lpstr>
      <vt:lpstr>Blood supply of Auricle</vt:lpstr>
      <vt:lpstr>Nerves of auricle</vt:lpstr>
      <vt:lpstr>Sensory Nerves Supplying the Auricle</vt:lpstr>
      <vt:lpstr>The lymphatic drainage of the Auricle</vt:lpstr>
      <vt:lpstr>PowerPoint Presentation</vt:lpstr>
      <vt:lpstr>PowerPoint Presentation</vt:lpstr>
      <vt:lpstr>The External Acoustic Meatus </vt:lpstr>
      <vt:lpstr>PowerPoint Presentation</vt:lpstr>
      <vt:lpstr>Innervation of the external acoustic meatus</vt:lpstr>
      <vt:lpstr>PowerPoint Presentation</vt:lpstr>
      <vt:lpstr>PowerPoint Presentation</vt:lpstr>
      <vt:lpstr>The Tympanic Membrane or ear drum</vt:lpstr>
      <vt:lpstr>PowerPoint Presentation</vt:lpstr>
      <vt:lpstr>The Tympanic Membrane</vt:lpstr>
      <vt:lpstr>PowerPoint Presentation</vt:lpstr>
      <vt:lpstr>PowerPoint Presentation</vt:lpstr>
      <vt:lpstr>Nerve supply of Tympanic Membrane</vt:lpstr>
      <vt:lpstr>Blood supply of Tympanic Membrane</vt:lpstr>
      <vt:lpstr>PowerPoint Presentation</vt:lpstr>
      <vt:lpstr>Suprameatal Triangle</vt:lpstr>
      <vt:lpstr>Otoscopic Examination</vt:lpstr>
      <vt:lpstr>External Ear Injury</vt:lpstr>
      <vt:lpstr>Acute Otitis Externa</vt:lpstr>
      <vt:lpstr>PowerPoint Presentation</vt:lpstr>
      <vt:lpstr>PowerPoint Presentation</vt:lpstr>
    </vt:vector>
  </TitlesOfParts>
  <Company>Pc Zone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dc:title>
  <dc:creator>Brio</dc:creator>
  <cp:lastModifiedBy>Rajesh Patel</cp:lastModifiedBy>
  <cp:revision>234</cp:revision>
  <dcterms:created xsi:type="dcterms:W3CDTF">2008-06-26T05:36:33Z</dcterms:created>
  <dcterms:modified xsi:type="dcterms:W3CDTF">2024-10-02T07:08:09Z</dcterms:modified>
</cp:coreProperties>
</file>