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67" r:id="rId5"/>
    <p:sldId id="268" r:id="rId6"/>
    <p:sldId id="269" r:id="rId7"/>
    <p:sldId id="273" r:id="rId8"/>
    <p:sldId id="274" r:id="rId9"/>
    <p:sldId id="270" r:id="rId10"/>
    <p:sldId id="271" r:id="rId11"/>
    <p:sldId id="266" r:id="rId12"/>
    <p:sldId id="272" r:id="rId13"/>
    <p:sldId id="260" r:id="rId14"/>
    <p:sldId id="26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ED2E53-504F-40E1-BAE0-24ABE9875088}" type="datetimeFigureOut">
              <a:rPr lang="en-IN" smtClean="0"/>
              <a:t>20-05-2024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A46747-4039-4D5E-914E-A785ED4BE5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281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BEA5E1E3-C27F-4168-BE04-ED64DAB17F53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5305D5DC-B330-4085-966B-8A135C57EE1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3109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5167-AE06-4182-B047-833F54BBD9B6}" type="datetime1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87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65B02-A5C0-43D0-8E1C-E3496A404AED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0866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F7B5D-CD27-4704-A6D9-37C6EBC16CB1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2275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28B2-4F9F-4840-A318-F2172AA9FC97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725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1431-DE34-48E4-95B2-8B401D1EBCF5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1749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490A5-AF84-4130-AF3D-FADD1B643B49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115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40D9-FB0D-48C8-B7CB-D8FF99F4A54F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68572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C93C-1724-4BE2-898A-7FE8E20E3573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205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45D89-B6AE-4917-9B66-B91A2F9E7C62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13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D37D2-28AF-45CF-A925-48EA93CA4539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088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C50FD-47B5-41F0-ADB6-97CB95AB3098}" type="datetime1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09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252E-904C-4A10-9838-91710B484E84}" type="datetime1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5175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0A32-048A-4C97-BA85-E2503A8F95E5}" type="datetime1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6904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FA21-D9FF-4FA7-8D7F-FE9B3F2C0428}" type="datetime1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43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AC6E-BF76-4DEB-9EBD-CE14A70BB7B6}" type="datetime1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03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9437-97E0-4E3A-8DFE-FB6A26A26ADF}" type="datetime1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03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2A05BF8-1160-4588-B85C-AC14B5A49EA3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305D5DC-B330-4085-966B-8A135C57E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07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/>
          <a:lstStyle/>
          <a:p>
            <a:r>
              <a:rPr lang="en-US" sz="4000" dirty="0">
                <a:solidFill>
                  <a:schemeClr val="tx1"/>
                </a:solidFill>
              </a:rPr>
              <a:t>Electrodiagnosis in GBS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>
            <a:normAutofit/>
          </a:bodyPr>
          <a:lstStyle/>
          <a:p>
            <a:r>
              <a:rPr lang="en-US" dirty="0"/>
              <a:t>BY MBBSPPT.COM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02374-B063-904C-613A-364770C37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Electrodiagnostic</a:t>
            </a:r>
            <a:r>
              <a:rPr lang="en-US" dirty="0"/>
              <a:t> criteria (</a:t>
            </a:r>
            <a:r>
              <a:rPr lang="en-US" dirty="0" err="1"/>
              <a:t>Hadden</a:t>
            </a:r>
            <a:r>
              <a:rPr lang="en-US" dirty="0"/>
              <a:t> et al. 1998)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9323147"/>
              </p:ext>
            </p:extLst>
          </p:nvPr>
        </p:nvGraphicFramePr>
        <p:xfrm>
          <a:off x="1176338" y="2514600"/>
          <a:ext cx="6799262" cy="3490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9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9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2366">
                <a:tc gridSpan="2">
                  <a:txBody>
                    <a:bodyPr/>
                    <a:lstStyle/>
                    <a:p>
                      <a:r>
                        <a:rPr lang="en-US" sz="1400" b="1" kern="12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Criteria for AIDP 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751">
                <a:tc>
                  <a:txBody>
                    <a:bodyPr/>
                    <a:lstStyle/>
                    <a:p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Conduction velocity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&lt;90% LLN  </a:t>
                      </a:r>
                    </a:p>
                    <a:p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&lt;85% LLN if distal amplitude &lt;50% LNN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839">
                <a:tc>
                  <a:txBody>
                    <a:bodyPr/>
                    <a:lstStyle/>
                    <a:p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Distal latency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&gt;110% ULN </a:t>
                      </a:r>
                    </a:p>
                    <a:p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&gt;120% ULN distal amplitude &lt;LLN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39">
                <a:tc>
                  <a:txBody>
                    <a:bodyPr/>
                    <a:lstStyle/>
                    <a:p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Temporal</a:t>
                      </a:r>
                    </a:p>
                    <a:p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dispersion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Not considered</a:t>
                      </a:r>
                    </a:p>
                    <a:p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Conduction block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Proximal-distal amplitude ratio &lt; 0.5</a:t>
                      </a:r>
                    </a:p>
                    <a:p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Distal amplitude &gt;20% LLN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787">
                <a:tc>
                  <a:txBody>
                    <a:bodyPr/>
                    <a:lstStyle/>
                    <a:p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F-wave latency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&gt;120% ULN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366">
                <a:tc gridSpan="2">
                  <a:txBody>
                    <a:bodyPr/>
                    <a:lstStyle/>
                    <a:p>
                      <a:r>
                        <a:rPr lang="en-US" sz="1400" b="1" kern="12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Criteria for AMAN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1839">
                <a:tc>
                  <a:txBody>
                    <a:bodyPr/>
                    <a:lstStyle/>
                    <a:p>
                      <a:endParaRPr lang="en-US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None of the above except in one nerve if distal amplitude &lt;10% of LLN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787">
                <a:tc>
                  <a:txBody>
                    <a:bodyPr/>
                    <a:lstStyle/>
                    <a:p>
                      <a:endParaRPr lang="en-US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Distal amplitude &lt;80% LLN in two nerves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6AFF9-6C4A-C991-D5D7-810E7F39A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Electrodiagnostic</a:t>
            </a:r>
            <a:r>
              <a:rPr lang="en-US" dirty="0"/>
              <a:t> criteria (</a:t>
            </a:r>
            <a:r>
              <a:rPr lang="en-US" dirty="0" err="1"/>
              <a:t>Feasby</a:t>
            </a:r>
            <a:r>
              <a:rPr lang="en-US" dirty="0"/>
              <a:t> et al, 1993) 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3DCF87C-644F-9027-AADA-526147C74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358707"/>
              </p:ext>
            </p:extLst>
          </p:nvPr>
        </p:nvGraphicFramePr>
        <p:xfrm>
          <a:off x="1168399" y="2497016"/>
          <a:ext cx="6807201" cy="3444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7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612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Acute motor and sensory axonal neuropathy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12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No evidence of </a:t>
                      </a:r>
                      <a:r>
                        <a:rPr lang="en-US" sz="1600" dirty="0" err="1">
                          <a:latin typeface="Times New Roman" pitchFamily="18" charset="0"/>
                          <a:cs typeface="Times New Roman" pitchFamily="18" charset="0"/>
                        </a:rPr>
                        <a:t>demyelination</a:t>
                      </a: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1249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Distal CMAP amplitude &lt;80% LLN in at least two nerves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1249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Sensory nerve action potential &lt;50% LLN in at least two nerves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4931A-8096-9698-31C6-7DD5A40B7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Prognosis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The most powerful predictor of poor outcome is reduced CMAP amplitude to less than 10% of the lower limit of normal.</a:t>
            </a:r>
          </a:p>
          <a:p>
            <a:r>
              <a:rPr lang="en-US" sz="1800" dirty="0">
                <a:solidFill>
                  <a:schemeClr val="tx1"/>
                </a:solidFill>
              </a:rPr>
              <a:t> Neurologic recovery is positively and </a:t>
            </a:r>
            <a:r>
              <a:rPr lang="en-US" sz="1800" dirty="0" err="1">
                <a:solidFill>
                  <a:schemeClr val="tx1"/>
                </a:solidFill>
              </a:rPr>
              <a:t>significanty</a:t>
            </a:r>
            <a:r>
              <a:rPr lang="en-US" sz="1800" dirty="0">
                <a:solidFill>
                  <a:schemeClr val="tx1"/>
                </a:solidFill>
              </a:rPr>
              <a:t> correlated with preserved mean CMAP amplitude, when the studies are performed between weeks 3 and 5.</a:t>
            </a:r>
          </a:p>
          <a:p>
            <a:r>
              <a:rPr lang="en-US" sz="1800" dirty="0">
                <a:solidFill>
                  <a:schemeClr val="tx1"/>
                </a:solidFill>
              </a:rPr>
              <a:t>Findings suggestive of predominant </a:t>
            </a:r>
            <a:r>
              <a:rPr lang="en-US" sz="1800" dirty="0" err="1">
                <a:solidFill>
                  <a:schemeClr val="tx1"/>
                </a:solidFill>
              </a:rPr>
              <a:t>demyelination</a:t>
            </a:r>
            <a:r>
              <a:rPr lang="en-US" sz="1800" dirty="0">
                <a:solidFill>
                  <a:schemeClr val="tx1"/>
                </a:solidFill>
              </a:rPr>
              <a:t> is correlated with relatively rapid recovery, whereas findings suggestive of severe axonal destruction are correlated with slow recovery.</a:t>
            </a:r>
          </a:p>
          <a:p>
            <a:r>
              <a:rPr lang="en-US" sz="1800" dirty="0">
                <a:solidFill>
                  <a:schemeClr val="tx1"/>
                </a:solidFill>
              </a:rPr>
              <a:t> F wave is  sensitive for diagnosis of GBS but may not be  valuable  for prognosis of GBS.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9273B-B003-94A2-BA11-DCAD4E0AB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Conclusion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H reflex is the most sensitive test for early GBS. </a:t>
            </a:r>
          </a:p>
          <a:p>
            <a:r>
              <a:rPr lang="en-US" dirty="0">
                <a:solidFill>
                  <a:schemeClr val="tx1"/>
                </a:solidFill>
              </a:rPr>
              <a:t> Absent H response, abnormal F wave, and abnormal upper extremity SNAP combined with a normal </a:t>
            </a:r>
            <a:r>
              <a:rPr lang="en-US" dirty="0" err="1">
                <a:solidFill>
                  <a:schemeClr val="tx1"/>
                </a:solidFill>
              </a:rPr>
              <a:t>sural</a:t>
            </a:r>
            <a:r>
              <a:rPr lang="en-US" dirty="0">
                <a:solidFill>
                  <a:schemeClr val="tx1"/>
                </a:solidFill>
              </a:rPr>
              <a:t> SNAP are characteristic of early GBS. </a:t>
            </a:r>
          </a:p>
          <a:p>
            <a:r>
              <a:rPr lang="en-US" dirty="0">
                <a:solidFill>
                  <a:schemeClr val="tx1"/>
                </a:solidFill>
              </a:rPr>
              <a:t>If multiple nerves are tested, definite diagnosis is possible in half the patients, but not until the fifth day after the onset of symptoms.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02A6A17-C90A-F6F3-688C-79A1EEC3C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2632" y="2933700"/>
            <a:ext cx="6798736" cy="9906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6600" dirty="0">
                <a:solidFill>
                  <a:schemeClr val="tx1"/>
                </a:solidFill>
                <a:latin typeface="Garamond (Headings)"/>
              </a:rPr>
              <a:t>THANKS!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732BF-3573-B876-21B9-180B29DA6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Electrodiagnosis</a:t>
            </a:r>
            <a:r>
              <a:rPr lang="en-US" dirty="0">
                <a:solidFill>
                  <a:schemeClr val="tx1"/>
                </a:solidFill>
              </a:rPr>
              <a:t> in GBS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Diagnosis of GBS within the first week is often difficult because the elevation of CSF protein and motor/sensory NCS changes may not evolve until later.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Yet early diagnosis is desired as treatment may improve the outcome.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6C207A-1E1C-8A8D-819A-FF052E705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EDX in the first week of GBS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Absent H response, abnormal F wave, and abnormal upper extremity SNAP combined with a normal </a:t>
            </a:r>
            <a:r>
              <a:rPr lang="en-US" dirty="0" err="1">
                <a:solidFill>
                  <a:schemeClr val="tx1"/>
                </a:solidFill>
              </a:rPr>
              <a:t>sural</a:t>
            </a:r>
            <a:r>
              <a:rPr lang="en-US" dirty="0">
                <a:solidFill>
                  <a:schemeClr val="tx1"/>
                </a:solidFill>
              </a:rPr>
              <a:t> SNAP are characteristic of early GBS. 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AF13C-D90F-B3A0-E4B4-6301D6251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338" y="914400"/>
            <a:ext cx="6799262" cy="130333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EDX in the first week of GBS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338" y="2489200"/>
            <a:ext cx="6799262" cy="3444875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tx1"/>
                </a:solidFill>
              </a:rPr>
              <a:t>From day 1 to 4</a:t>
            </a:r>
          </a:p>
          <a:p>
            <a:r>
              <a:rPr lang="en-US" dirty="0">
                <a:solidFill>
                  <a:schemeClr val="tx1"/>
                </a:solidFill>
              </a:rPr>
              <a:t>Absent H reflex 	</a:t>
            </a:r>
          </a:p>
          <a:p>
            <a:r>
              <a:rPr lang="en-US" dirty="0">
                <a:solidFill>
                  <a:schemeClr val="tx1"/>
                </a:solidFill>
              </a:rPr>
              <a:t>Abnormal F Waves (Prolonged / Absent) </a:t>
            </a:r>
          </a:p>
          <a:p>
            <a:r>
              <a:rPr lang="en-US" dirty="0">
                <a:solidFill>
                  <a:schemeClr val="tx1"/>
                </a:solidFill>
              </a:rPr>
              <a:t>Normal NCS </a:t>
            </a:r>
          </a:p>
          <a:p>
            <a:r>
              <a:rPr lang="en-US" dirty="0">
                <a:solidFill>
                  <a:schemeClr val="tx1"/>
                </a:solidFill>
              </a:rPr>
              <a:t>The H reflex is the only frequently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abnormal finding from the onset of symptoms. The con-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stellation of findings necessary for definite diagnosis was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not commonly seen until the fifth day.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BD102-94A2-55D6-28C9-1262B9D17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EDX in the first week of GBS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From day 5 to 7</a:t>
            </a:r>
          </a:p>
          <a:p>
            <a:r>
              <a:rPr lang="en-US" sz="1800" dirty="0">
                <a:solidFill>
                  <a:schemeClr val="tx1"/>
                </a:solidFill>
              </a:rPr>
              <a:t>Absent H reflex (It is reported that the H-reflex was absent in 97% of GBS patients within the first week) Abnormal F Waves (Prolonged / Absent)</a:t>
            </a:r>
          </a:p>
          <a:p>
            <a:r>
              <a:rPr lang="en-US" sz="1800" dirty="0">
                <a:solidFill>
                  <a:schemeClr val="tx1"/>
                </a:solidFill>
              </a:rPr>
              <a:t>SNAP response abnormal in upper limb (Median and </a:t>
            </a:r>
            <a:r>
              <a:rPr lang="en-US" sz="1800" dirty="0" err="1">
                <a:solidFill>
                  <a:schemeClr val="tx1"/>
                </a:solidFill>
              </a:rPr>
              <a:t>Ulnar</a:t>
            </a:r>
            <a:r>
              <a:rPr lang="en-US" sz="1800" dirty="0">
                <a:solidFill>
                  <a:schemeClr val="tx1"/>
                </a:solidFill>
              </a:rPr>
              <a:t> sensory potentials are reduced or absent whereas </a:t>
            </a:r>
            <a:r>
              <a:rPr lang="en-US" sz="1800" dirty="0" err="1">
                <a:solidFill>
                  <a:schemeClr val="tx1"/>
                </a:solidFill>
              </a:rPr>
              <a:t>sural</a:t>
            </a:r>
            <a:r>
              <a:rPr lang="en-US" sz="1800" dirty="0">
                <a:solidFill>
                  <a:schemeClr val="tx1"/>
                </a:solidFill>
              </a:rPr>
              <a:t> sensory response is normal-  </a:t>
            </a:r>
            <a:r>
              <a:rPr lang="en-US" sz="1800" dirty="0" err="1">
                <a:solidFill>
                  <a:schemeClr val="tx1"/>
                </a:solidFill>
              </a:rPr>
              <a:t>sural</a:t>
            </a:r>
            <a:r>
              <a:rPr lang="en-US" sz="1800" dirty="0">
                <a:solidFill>
                  <a:schemeClr val="tx1"/>
                </a:solidFill>
              </a:rPr>
              <a:t> sparing).  </a:t>
            </a:r>
          </a:p>
          <a:p>
            <a:r>
              <a:rPr lang="en-US" sz="1800" dirty="0">
                <a:solidFill>
                  <a:schemeClr val="tx1"/>
                </a:solidFill>
              </a:rPr>
              <a:t>Seen in approximately 50 -75 % of patients</a:t>
            </a:r>
          </a:p>
          <a:p>
            <a:r>
              <a:rPr lang="en-US" sz="1800" dirty="0">
                <a:solidFill>
                  <a:schemeClr val="tx1"/>
                </a:solidFill>
              </a:rPr>
              <a:t>Motor  response : Low amplitude, Prolonged distal latency, Slow velocity, Temporal dispersion. 	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9F81C-D358-4F9A-B925-99B5346C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EDX in the first week of GBS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Prolonged distal latencies and temporal dispersion are more commonly demonstrated than are slow motor conduction velocities and conduction block.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1F3F7-31C9-9689-4D2B-67FE4DA3F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After 1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Motor  response becomes more conspicuous. Low amplitude, Prolonged distal latency, Slow velocity and Temporal dispersion.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E0244-B947-439D-8270-087275C35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Electromyography (EMG)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Electromyography (EMG) has a secondary role in evaluating patients with AIDP. </a:t>
            </a:r>
          </a:p>
          <a:p>
            <a:r>
              <a:rPr lang="en-US" sz="1600" dirty="0">
                <a:solidFill>
                  <a:schemeClr val="tx1"/>
                </a:solidFill>
              </a:rPr>
              <a:t>Decreased motor unit action potential (MUAP) recruitment, without evidence of configuration abnormalities or abnormal spontaneous activity is the initial finding.</a:t>
            </a:r>
          </a:p>
          <a:p>
            <a:r>
              <a:rPr lang="en-US" sz="1600" dirty="0">
                <a:solidFill>
                  <a:schemeClr val="tx1"/>
                </a:solidFill>
              </a:rPr>
              <a:t>Occasionally, </a:t>
            </a:r>
            <a:r>
              <a:rPr lang="en-US" sz="1600" dirty="0" err="1">
                <a:solidFill>
                  <a:schemeClr val="tx1"/>
                </a:solidFill>
              </a:rPr>
              <a:t>myokymic</a:t>
            </a:r>
            <a:r>
              <a:rPr lang="en-US" sz="1600" dirty="0">
                <a:solidFill>
                  <a:schemeClr val="tx1"/>
                </a:solidFill>
              </a:rPr>
              <a:t> discharges are observed during the first few weeks of illness.</a:t>
            </a:r>
          </a:p>
          <a:p>
            <a:r>
              <a:rPr lang="en-US" sz="1600" dirty="0">
                <a:solidFill>
                  <a:schemeClr val="tx1"/>
                </a:solidFill>
              </a:rPr>
              <a:t>Fibrillation potentials and positive sharp waves appear between 2 and 5 weeks, consistent with axonal degeneration.</a:t>
            </a:r>
          </a:p>
          <a:p>
            <a:r>
              <a:rPr lang="en-US" sz="1600" dirty="0">
                <a:solidFill>
                  <a:schemeClr val="tx1"/>
                </a:solidFill>
              </a:rPr>
              <a:t>The early reduction in fibrillation potentials in proximal compared with distal muscles likely reflects reinnervation from axonal sprouting or regeneration.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CD524F-BF76-6FBB-0061-1FD7311D1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Electrodiagnostic criteria for AIDP  (Albers et al 1989)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8677573"/>
              </p:ext>
            </p:extLst>
          </p:nvPr>
        </p:nvGraphicFramePr>
        <p:xfrm>
          <a:off x="1312862" y="2438401"/>
          <a:ext cx="6662738" cy="3581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2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0920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Demonstrate at least three of the following in motor nerves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920"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Prolong distal latencies</a:t>
                      </a:r>
                      <a:r>
                        <a:rPr lang="en-US" sz="105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(two or more nerves)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920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Times New Roman" pitchFamily="18" charset="0"/>
                          <a:cs typeface="Times New Roman" pitchFamily="18" charset="0"/>
                        </a:rPr>
                        <a:t>	DL&gt;115% ULN (for normal CMAP amplitude)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920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Times New Roman" pitchFamily="18" charset="0"/>
                          <a:cs typeface="Times New Roman" pitchFamily="18" charset="0"/>
                        </a:rPr>
                        <a:t>	DL&gt;125% ULN (for CMAP amplitude &lt; LLN)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CV slowing </a:t>
                      </a:r>
                      <a:r>
                        <a:rPr lang="en-US" sz="105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(two or more nerves)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920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Times New Roman" pitchFamily="18" charset="0"/>
                          <a:cs typeface="Times New Roman" pitchFamily="18" charset="0"/>
                        </a:rPr>
                        <a:t>	CV&lt;90</a:t>
                      </a:r>
                      <a:r>
                        <a:rPr lang="en-US" sz="1050" b="1" baseline="0" dirty="0">
                          <a:latin typeface="Times New Roman" pitchFamily="18" charset="0"/>
                          <a:cs typeface="Times New Roman" pitchFamily="18" charset="0"/>
                        </a:rPr>
                        <a:t> % LLN (</a:t>
                      </a:r>
                      <a:r>
                        <a:rPr lang="en-US" sz="1050" b="1" dirty="0">
                          <a:latin typeface="Times New Roman" pitchFamily="18" charset="0"/>
                          <a:cs typeface="Times New Roman" pitchFamily="18" charset="0"/>
                        </a:rPr>
                        <a:t>for CMAP amplitude &gt; 50% LLN</a:t>
                      </a:r>
                      <a:r>
                        <a:rPr lang="en-US" sz="1050" b="1" baseline="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05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latin typeface="Times New Roman" pitchFamily="18" charset="0"/>
                          <a:cs typeface="Times New Roman" pitchFamily="18" charset="0"/>
                        </a:rPr>
                        <a:t>	CV&lt;80</a:t>
                      </a:r>
                      <a:r>
                        <a:rPr lang="en-US" sz="1050" b="1" baseline="0" dirty="0">
                          <a:latin typeface="Times New Roman" pitchFamily="18" charset="0"/>
                          <a:cs typeface="Times New Roman" pitchFamily="18" charset="0"/>
                        </a:rPr>
                        <a:t> % LLN (</a:t>
                      </a:r>
                      <a:r>
                        <a:rPr lang="en-US" sz="1050" b="1" dirty="0">
                          <a:latin typeface="Times New Roman" pitchFamily="18" charset="0"/>
                          <a:cs typeface="Times New Roman" pitchFamily="18" charset="0"/>
                        </a:rPr>
                        <a:t>for CMAP amplitude &lt; 50% LLN</a:t>
                      </a:r>
                      <a:r>
                        <a:rPr lang="en-US" sz="1050" b="1" baseline="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05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920"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Prolong  F response (one or more nerves)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355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Times New Roman" pitchFamily="18" charset="0"/>
                          <a:cs typeface="Times New Roman" pitchFamily="18" charset="0"/>
                        </a:rPr>
                        <a:t>	&gt; 125 % ULN (if distal CMAP amplitude is very low , absent F may not 				be  abnormal)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0920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Times New Roman" pitchFamily="18" charset="0"/>
                          <a:cs typeface="Times New Roman" pitchFamily="18" charset="0"/>
                        </a:rPr>
                        <a:t>4. Conduction block / temporal dispersion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0920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Times New Roman" pitchFamily="18" charset="0"/>
                          <a:cs typeface="Times New Roman" pitchFamily="18" charset="0"/>
                        </a:rPr>
                        <a:t>	Unequivocal Conduction block : proximal/distal CMAP </a:t>
                      </a:r>
                      <a:r>
                        <a:rPr lang="en-US" sz="105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area ratio </a:t>
                      </a:r>
                      <a:r>
                        <a:rPr lang="en-US" sz="1050" b="1" dirty="0">
                          <a:latin typeface="Times New Roman" pitchFamily="18" charset="0"/>
                          <a:cs typeface="Times New Roman" pitchFamily="18" charset="0"/>
                        </a:rPr>
                        <a:t>&lt;0.50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0920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Times New Roman" pitchFamily="18" charset="0"/>
                          <a:cs typeface="Times New Roman" pitchFamily="18" charset="0"/>
                        </a:rPr>
                        <a:t>	Possible Conduction block : proximal/distal CMAP </a:t>
                      </a:r>
                      <a:r>
                        <a:rPr lang="en-US" sz="105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area ratio </a:t>
                      </a:r>
                      <a:r>
                        <a:rPr lang="en-US" sz="1050" b="1" dirty="0">
                          <a:latin typeface="Times New Roman" pitchFamily="18" charset="0"/>
                          <a:cs typeface="Times New Roman" pitchFamily="18" charset="0"/>
                        </a:rPr>
                        <a:t>&lt;0.70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0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latin typeface="Times New Roman" pitchFamily="18" charset="0"/>
                          <a:cs typeface="Times New Roman" pitchFamily="18" charset="0"/>
                        </a:rPr>
                        <a:t>	Temporal</a:t>
                      </a:r>
                      <a:r>
                        <a:rPr lang="en-US" sz="1050" b="1" baseline="0" dirty="0">
                          <a:latin typeface="Times New Roman" pitchFamily="18" charset="0"/>
                          <a:cs typeface="Times New Roman" pitchFamily="18" charset="0"/>
                        </a:rPr>
                        <a:t> dispersion</a:t>
                      </a:r>
                      <a:r>
                        <a:rPr lang="en-US" sz="1050" b="1" dirty="0">
                          <a:latin typeface="Times New Roman" pitchFamily="18" charset="0"/>
                          <a:cs typeface="Times New Roman" pitchFamily="18" charset="0"/>
                        </a:rPr>
                        <a:t> : proximal/distal CMAP </a:t>
                      </a:r>
                      <a:r>
                        <a:rPr lang="en-US" sz="105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duration ratio </a:t>
                      </a:r>
                      <a:r>
                        <a:rPr lang="en-US" sz="1050" b="1" dirty="0">
                          <a:latin typeface="Times New Roman" pitchFamily="18" charset="0"/>
                          <a:cs typeface="Times New Roman" pitchFamily="18" charset="0"/>
                        </a:rPr>
                        <a:t>&lt;0.70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29CC5-7B83-F33C-2A95-C3FC34339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D5DC-B330-4085-966B-8A135C57EE1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456</TotalTime>
  <Words>875</Words>
  <Application>Microsoft Office PowerPoint</Application>
  <PresentationFormat>On-screen Show (4:3)</PresentationFormat>
  <Paragraphs>92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Garamond (Headings)</vt:lpstr>
      <vt:lpstr>Arial</vt:lpstr>
      <vt:lpstr>Calibri</vt:lpstr>
      <vt:lpstr>Garamond</vt:lpstr>
      <vt:lpstr>Times New Roman</vt:lpstr>
      <vt:lpstr>Organic</vt:lpstr>
      <vt:lpstr>Electrodiagnosis in GBS</vt:lpstr>
      <vt:lpstr>Electrodiagnosis in GBS</vt:lpstr>
      <vt:lpstr>EDX in the first week of GBS</vt:lpstr>
      <vt:lpstr>EDX in the first week of GBS</vt:lpstr>
      <vt:lpstr>EDX in the first week of GBS</vt:lpstr>
      <vt:lpstr>EDX in the first week of GBS</vt:lpstr>
      <vt:lpstr>After 1 week</vt:lpstr>
      <vt:lpstr>Electromyography (EMG)</vt:lpstr>
      <vt:lpstr>Electrodiagnostic criteria for AIDP  (Albers et al 1989)</vt:lpstr>
      <vt:lpstr>Electrodiagnostic criteria (Hadden et al. 1998)</vt:lpstr>
      <vt:lpstr>Electrodiagnostic criteria (Feasby et al, 1993)  </vt:lpstr>
      <vt:lpstr>Prognosis</vt:lpstr>
      <vt:lpstr>Conclusion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Electrodiagnosis in GBS</dc:title>
  <dc:creator>compaq</dc:creator>
  <cp:lastModifiedBy>Rajesh Patel</cp:lastModifiedBy>
  <cp:revision>76</cp:revision>
  <dcterms:created xsi:type="dcterms:W3CDTF">2012-10-04T12:33:09Z</dcterms:created>
  <dcterms:modified xsi:type="dcterms:W3CDTF">2024-05-19T23:28:21Z</dcterms:modified>
</cp:coreProperties>
</file>