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7" r:id="rId5"/>
    <p:sldId id="258" r:id="rId6"/>
    <p:sldId id="266" r:id="rId7"/>
    <p:sldId id="259" r:id="rId8"/>
    <p:sldId id="268" r:id="rId9"/>
    <p:sldId id="260" r:id="rId10"/>
    <p:sldId id="261" r:id="rId11"/>
    <p:sldId id="270" r:id="rId12"/>
    <p:sldId id="265" r:id="rId13"/>
    <p:sldId id="269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FAC0-7344-4506-B8B9-594383D5D88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D876D-A999-4E90-B2B3-236BB05E93F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FAC0-7344-4506-B8B9-594383D5D88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D876D-A999-4E90-B2B3-236BB05E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FAC0-7344-4506-B8B9-594383D5D88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D876D-A999-4E90-B2B3-236BB05E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400" b="1">
                <a:solidFill>
                  <a:schemeClr val="bg1"/>
                </a:solidFill>
                <a:latin typeface="Alegreya Sans SC" panose="00000500000000000000" pitchFamily="2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Alegreya Sans SC" panose="00000500000000000000" pitchFamily="2" charset="0"/>
              </a:defRPr>
            </a:lvl1pPr>
            <a:lvl2pPr>
              <a:defRPr sz="2400">
                <a:solidFill>
                  <a:schemeClr val="bg1"/>
                </a:solidFill>
                <a:latin typeface="Alegreya Sans SC" panose="00000500000000000000" pitchFamily="2" charset="0"/>
              </a:defRPr>
            </a:lvl2pPr>
            <a:lvl3pPr>
              <a:defRPr sz="2400">
                <a:solidFill>
                  <a:schemeClr val="bg1"/>
                </a:solidFill>
                <a:latin typeface="Alegreya Sans SC" panose="00000500000000000000" pitchFamily="2" charset="0"/>
              </a:defRPr>
            </a:lvl3pPr>
            <a:lvl4pPr>
              <a:defRPr sz="2400">
                <a:solidFill>
                  <a:schemeClr val="bg1"/>
                </a:solidFill>
                <a:latin typeface="Alegreya Sans SC" panose="00000500000000000000" pitchFamily="2" charset="0"/>
              </a:defRPr>
            </a:lvl4pPr>
            <a:lvl5pPr>
              <a:defRPr sz="2400">
                <a:solidFill>
                  <a:schemeClr val="bg1"/>
                </a:solidFill>
                <a:latin typeface="Alegreya Sans SC" panose="00000500000000000000" pitchFamily="2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FAC0-7344-4506-B8B9-594383D5D88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D876D-A999-4E90-B2B3-236BB05E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FAC0-7344-4506-B8B9-594383D5D88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D876D-A999-4E90-B2B3-236BB05E9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FAC0-7344-4506-B8B9-594383D5D88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D876D-A999-4E90-B2B3-236BB05E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FAC0-7344-4506-B8B9-594383D5D88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D876D-A999-4E90-B2B3-236BB05E93F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FAC0-7344-4506-B8B9-594383D5D88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D876D-A999-4E90-B2B3-236BB05E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FAC0-7344-4506-B8B9-594383D5D88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D876D-A999-4E90-B2B3-236BB05E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FAC0-7344-4506-B8B9-594383D5D88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DD876D-A999-4E90-B2B3-236BB05E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A8CFAC0-7344-4506-B8B9-594383D5D88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CDD876D-A999-4E90-B2B3-236BB05E9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8CFAC0-7344-4506-B8B9-594383D5D88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CDD876D-A999-4E90-B2B3-236BB05E93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609600"/>
            <a:ext cx="7696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chemeClr val="bg1"/>
                </a:solidFill>
                <a:latin typeface="Alegreya Sans SC" panose="00000500000000000000" pitchFamily="2" charset="0"/>
              </a:rPr>
              <a:t>EPIDEMIOLOGY OF MALARIA</a:t>
            </a:r>
            <a:r>
              <a:rPr lang="en-GB" b="1" dirty="0">
                <a:solidFill>
                  <a:schemeClr val="bg1"/>
                </a:solidFill>
                <a:latin typeface="Alegreya Sans SC" panose="00000500000000000000" pitchFamily="2" charset="0"/>
              </a:rPr>
              <a:t/>
            </a:r>
            <a:br>
              <a:rPr lang="en-GB" b="1" dirty="0">
                <a:solidFill>
                  <a:schemeClr val="bg1"/>
                </a:solidFill>
                <a:latin typeface="Alegreya Sans SC" panose="00000500000000000000" pitchFamily="2" charset="0"/>
              </a:rPr>
            </a:br>
            <a:r>
              <a:rPr lang="en-GB" b="1" dirty="0">
                <a:solidFill>
                  <a:schemeClr val="bg1"/>
                </a:solidFill>
                <a:latin typeface="Alegreya Sans SC" panose="00000500000000000000" pitchFamily="2" charset="0"/>
              </a:rPr>
              <a:t> </a:t>
            </a:r>
            <a:r>
              <a:rPr lang="en-GB" sz="2000" b="1" dirty="0">
                <a:solidFill>
                  <a:schemeClr val="bg1"/>
                </a:solidFill>
                <a:latin typeface="Alegreya Sans SC" panose="00000500000000000000" pitchFamily="2" charset="0"/>
              </a:rPr>
              <a:t>BY MBBSPPT.COM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6858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MEASUREMENT OF MALARIA</a:t>
            </a:r>
          </a:p>
          <a:p>
            <a:endParaRPr lang="en-US" sz="4000" b="1" u="sng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b="1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PRE-ERADICATION </a:t>
            </a:r>
            <a:r>
              <a:rPr lang="en-US" sz="2800" b="1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ERA</a:t>
            </a:r>
            <a:endParaRPr lang="en-US" sz="2800" b="1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a. </a:t>
            </a:r>
            <a:r>
              <a:rPr lang="en-US" sz="2400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spleen </a:t>
            </a:r>
            <a:r>
              <a:rPr lang="en-US" sz="2400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rate</a:t>
            </a:r>
          </a:p>
          <a:p>
            <a:pPr marL="514350" indent="-514350"/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	- % of children between 2-10 yrs showing enlargement of spleen</a:t>
            </a: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b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. </a:t>
            </a:r>
            <a:r>
              <a:rPr lang="en-US" sz="2400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average enlarged spleen</a:t>
            </a:r>
          </a:p>
          <a:p>
            <a:r>
              <a:rPr lang="en-US" sz="2400" dirty="0">
                <a:solidFill>
                  <a:schemeClr val="bg1"/>
                </a:solidFill>
                <a:latin typeface="Alegreya Sans SC" panose="00000500000000000000" pitchFamily="2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  - denoting the average size of enlarged spleen</a:t>
            </a: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c. </a:t>
            </a:r>
            <a:r>
              <a:rPr lang="en-US" sz="2400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parasite rate</a:t>
            </a:r>
          </a:p>
          <a:p>
            <a:r>
              <a:rPr lang="en-US" sz="2400" dirty="0">
                <a:solidFill>
                  <a:schemeClr val="bg1"/>
                </a:solidFill>
                <a:latin typeface="Alegreya Sans SC" panose="00000500000000000000" pitchFamily="2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  - % of children between 2-10 yrs showing malarial parasite in their blood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film</a:t>
            </a:r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143000"/>
            <a:ext cx="6934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d. </a:t>
            </a:r>
            <a:r>
              <a:rPr lang="en-US" sz="2800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parasite density index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average degree of 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parasitaemia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in a blood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sample.</a:t>
            </a:r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e. </a:t>
            </a:r>
            <a:r>
              <a:rPr lang="en-US" sz="2800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infant parasite rate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 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% of infants below 1 yr showing malarial parasite in their blood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films.</a:t>
            </a:r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f. </a:t>
            </a:r>
            <a:r>
              <a:rPr lang="en-US" sz="2800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proportional case rate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number of cases diagnosed as clinical malaria for every 100 patients attending hospitals and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dispensaries.</a:t>
            </a:r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81000"/>
            <a:ext cx="7162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ERADICATION ERA</a:t>
            </a:r>
          </a:p>
          <a:p>
            <a:endParaRPr lang="en-US" sz="3200" b="1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Following parameters are in use at present</a:t>
            </a:r>
          </a:p>
          <a:p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1. annual parasite incidence (API)</a:t>
            </a:r>
          </a:p>
          <a:p>
            <a:r>
              <a:rPr lang="en-US" sz="2400" dirty="0">
                <a:solidFill>
                  <a:schemeClr val="bg1"/>
                </a:solidFill>
                <a:latin typeface="Alegreya Sans SC" panose="00000500000000000000" pitchFamily="2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API = </a:t>
            </a:r>
            <a:r>
              <a:rPr lang="en-US" sz="2400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confirmed cases during one year 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X 1000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		population under surveillance</a:t>
            </a:r>
          </a:p>
          <a:p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2. annual blood examination rate(ABER)</a:t>
            </a:r>
          </a:p>
          <a:p>
            <a:r>
              <a:rPr lang="en-US" sz="2400" dirty="0">
                <a:solidFill>
                  <a:schemeClr val="bg1"/>
                </a:solidFill>
                <a:latin typeface="Alegreya Sans SC" panose="00000500000000000000" pitchFamily="2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ABER = </a:t>
            </a:r>
            <a:r>
              <a:rPr lang="en-US" sz="2400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number of slides examined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X 100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		     	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43000"/>
            <a:ext cx="6553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3.annual 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falciparum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incidence(AFI)</a:t>
            </a:r>
          </a:p>
          <a:p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4.slide positivity rate(SPR)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 % of slides positive for malarial parasite</a:t>
            </a:r>
          </a:p>
          <a:p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5.slide 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falciparum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rate(SFR)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 % of slides positive for P. 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falciparum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parasite</a:t>
            </a:r>
          </a:p>
          <a:p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200"/>
            <a:ext cx="6477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VECTOR INDICES</a:t>
            </a:r>
          </a:p>
          <a:p>
            <a:endParaRPr lang="en-US" sz="4000" b="1" u="sng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-human blood index</a:t>
            </a: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</a:t>
            </a:r>
            <a:r>
              <a:rPr lang="en-US" sz="28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sporozoid</a:t>
            </a:r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rate</a:t>
            </a: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-mosquito density</a:t>
            </a: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-man biting rate</a:t>
            </a: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-inoculation rate</a:t>
            </a:r>
            <a:endParaRPr lang="en-US" sz="2800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28956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731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VECTOR OF MALARIA</a:t>
            </a:r>
          </a:p>
          <a:p>
            <a:endParaRPr lang="en-US" sz="4000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Out  of the 45 species of 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anophelies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in India only An. </a:t>
            </a:r>
            <a:r>
              <a:rPr lang="en-US" sz="2400" dirty="0" err="1">
                <a:solidFill>
                  <a:schemeClr val="bg1"/>
                </a:solidFill>
                <a:latin typeface="Alegreya Sans SC" panose="00000500000000000000" pitchFamily="2" charset="0"/>
              </a:rPr>
              <a:t>c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ulicifacies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An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Alegreya Sans SC" panose="00000500000000000000" pitchFamily="2" charset="0"/>
              </a:rPr>
              <a:t>f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luviatilis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, An. </a:t>
            </a:r>
            <a:r>
              <a:rPr lang="en-US" sz="2400" dirty="0" err="1">
                <a:solidFill>
                  <a:schemeClr val="bg1"/>
                </a:solidFill>
                <a:latin typeface="Alegreya Sans SC" panose="00000500000000000000" pitchFamily="2" charset="0"/>
              </a:rPr>
              <a:t>s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tephensi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An. 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minimus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, An. </a:t>
            </a:r>
            <a:r>
              <a:rPr lang="en-US" sz="2400" dirty="0" err="1">
                <a:solidFill>
                  <a:schemeClr val="bg1"/>
                </a:solidFill>
                <a:latin typeface="Alegreya Sans SC" panose="00000500000000000000" pitchFamily="2" charset="0"/>
              </a:rPr>
              <a:t>p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hilippinesis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An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Alegreya Sans SC" panose="00000500000000000000" pitchFamily="2" charset="0"/>
              </a:rPr>
              <a:t>s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undaicus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, An. </a:t>
            </a:r>
            <a:r>
              <a:rPr lang="en-US" sz="2400" dirty="0" err="1">
                <a:solidFill>
                  <a:schemeClr val="bg1"/>
                </a:solidFill>
                <a:latin typeface="Alegreya Sans SC" panose="00000500000000000000" pitchFamily="2" charset="0"/>
              </a:rPr>
              <a:t>m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aculatus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 are  vectors of primary importance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.</a:t>
            </a:r>
          </a:p>
          <a:p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An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Alegreya Sans SC" panose="00000500000000000000" pitchFamily="2" charset="0"/>
              </a:rPr>
              <a:t>c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ulicifacies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in rural and An. </a:t>
            </a:r>
            <a:r>
              <a:rPr lang="en-US" sz="2400" dirty="0" err="1">
                <a:solidFill>
                  <a:schemeClr val="bg1"/>
                </a:solidFill>
                <a:latin typeface="Alegreya Sans SC" panose="00000500000000000000" pitchFamily="2" charset="0"/>
              </a:rPr>
              <a:t>s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tephensi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in urban areas</a:t>
            </a:r>
          </a:p>
          <a:p>
            <a:endParaRPr lang="en-US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  <p:pic>
        <p:nvPicPr>
          <p:cNvPr id="22530" name="Picture 2" descr="http://serc.carleton.edu/images/microbelife/topics/wolbachia/malaria_mosquito.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038600"/>
            <a:ext cx="43434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239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THE MAIN FACTORS WHICH DETERMINE THE VECTORIAL IMPORTANCE OF MOSQUITOES ARE :</a:t>
            </a:r>
          </a:p>
          <a:p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1.</a:t>
            </a:r>
            <a:r>
              <a:rPr lang="en-US" sz="2400" b="1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DENSITY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sudden increase may be the cause of an epidemic outbreak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-critical density</a:t>
            </a:r>
          </a:p>
          <a:p>
            <a:endParaRPr lang="en-US" sz="2400" b="1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2.LIFE </a:t>
            </a:r>
            <a:r>
              <a:rPr lang="en-US" sz="2400" b="1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SPAN</a:t>
            </a:r>
            <a:endParaRPr lang="en-US" sz="2400" b="1" u="sng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Must  live for 10 to 12 days  after infective blood meal</a:t>
            </a:r>
          </a:p>
          <a:p>
            <a:endParaRPr lang="en-US" sz="2400" b="1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3.CHOICE OF HOST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Preference for human or animal</a:t>
            </a:r>
          </a:p>
          <a:p>
            <a:endParaRPr lang="en-US" sz="2400" b="1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4.RESTING HABITS</a:t>
            </a:r>
          </a:p>
          <a:p>
            <a:pPr>
              <a:buFontTx/>
              <a:buChar char="-"/>
            </a:pP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Endophily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 or </a:t>
            </a:r>
            <a:r>
              <a:rPr lang="en-US" sz="24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exophily</a:t>
            </a:r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90600"/>
            <a:ext cx="7467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5.BREEDING HABITS</a:t>
            </a:r>
          </a:p>
          <a:p>
            <a:pPr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Flowing water or stagnant water or brackish water</a:t>
            </a:r>
          </a:p>
          <a:p>
            <a:endParaRPr lang="en-US" sz="2400" b="1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6.TIME OF BITING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nocturnal between dusk and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dawn</a:t>
            </a:r>
            <a:endParaRPr lang="en-US" sz="2400" b="1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7.VECTORIAL CAPACITY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(density of vector population + susceptibility to infection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+ Life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span + probability of feeding on men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)</a:t>
            </a:r>
            <a:endParaRPr lang="en-US" sz="2400" b="1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b="1" u="sng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8.RESISTANCE TO INSECTICIDES</a:t>
            </a:r>
            <a:endParaRPr lang="en-US" sz="2400" b="1" u="sng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156126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MODE OF TRANSMISSION</a:t>
            </a:r>
          </a:p>
          <a:p>
            <a:endParaRPr lang="en-US" sz="2400" b="1" u="sng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endParaRPr lang="en-US" sz="2400" b="1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1.VECTOR TRANSMISSION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 female anopheles mosquito</a:t>
            </a:r>
          </a:p>
          <a:p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2.DIRECT  TRANSMISSION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– IM / IV (blood transfusion)</a:t>
            </a:r>
          </a:p>
          <a:p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3.CONGENITAL MALARIA 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– from infected mother (rare</a:t>
            </a:r>
            <a:r>
              <a:rPr lang="en-US" sz="24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)</a:t>
            </a:r>
            <a:endParaRPr lang="en-US" sz="24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200"/>
            <a:ext cx="6629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INCUBATION PERIOD</a:t>
            </a:r>
          </a:p>
          <a:p>
            <a:endParaRPr lang="en-US" sz="4000" b="1" u="sng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FALCIPARUM MALARIA – 12(9-14) DAYS</a:t>
            </a: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VIVAX MALARIA – 14(8-17) DAYS</a:t>
            </a: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QUARTAN MALARIA – 28(18-40) DAYS</a:t>
            </a: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OVALE MALARIA  - 17(16-18) DAYS</a:t>
            </a:r>
            <a:endParaRPr lang="en-US" sz="2800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93432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CLINICAL FEATURES</a:t>
            </a:r>
          </a:p>
          <a:p>
            <a:endParaRPr lang="en-US" sz="3200" dirty="0" smtClean="0"/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    1.COLD </a:t>
            </a:r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STAGE				2.HOT STAGE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pic>
        <p:nvPicPr>
          <p:cNvPr id="20482" name="Picture 2" descr="http://i.istockimg.com/file_thumbview_approve/237937/2/stock-photo-237937-flu-symptoms-fever-and-chills-illustration-1-of-5-ser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651673"/>
            <a:ext cx="2024169" cy="3139527"/>
          </a:xfrm>
          <a:prstGeom prst="rect">
            <a:avLst/>
          </a:prstGeom>
          <a:noFill/>
        </p:spPr>
      </p:pic>
      <p:pic>
        <p:nvPicPr>
          <p:cNvPr id="4" name="Picture 2" descr="http://image.shutterstock.com/display_pic_with_logo/788614/788614,1305543622,6/stock-vector-an-image-of-man-feeling-too-hot-77304679.jpg"/>
          <p:cNvPicPr>
            <a:picLocks noChangeAspect="1" noChangeArrowheads="1"/>
          </p:cNvPicPr>
          <p:nvPr/>
        </p:nvPicPr>
        <p:blipFill>
          <a:blip r:embed="rId3" cstate="print"/>
          <a:srcRect b="5085"/>
          <a:stretch>
            <a:fillRect/>
          </a:stretch>
        </p:blipFill>
        <p:spPr bwMode="auto">
          <a:xfrm>
            <a:off x="6019800" y="2667000"/>
            <a:ext cx="2112023" cy="3124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6074866"/>
            <a:ext cx="194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Lasts </a:t>
            </a:r>
            <a:r>
              <a:rPr lang="en-US" b="1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upto</a:t>
            </a:r>
            <a:r>
              <a:rPr lang="en-US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 1 hour</a:t>
            </a:r>
            <a:endParaRPr lang="en-US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3208" y="6074866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2-6 hours</a:t>
            </a:r>
            <a:endParaRPr lang="en-US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farm3.staticflickr.com/2526/3971218827_8c4c39ce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4219575" cy="39338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118600" y="953483"/>
            <a:ext cx="3026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3.SWEATING STAGE</a:t>
            </a:r>
            <a:endParaRPr lang="en-US" sz="2800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58674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2-4 hours</a:t>
            </a:r>
            <a:endParaRPr lang="en-US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2667000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Periodicity and interval of febrile 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paroxysms </a:t>
            </a:r>
            <a:r>
              <a:rPr lang="en-US" sz="2400" b="1" dirty="0">
                <a:solidFill>
                  <a:schemeClr val="bg1"/>
                </a:solidFill>
                <a:latin typeface="Alegreya Sans SC" panose="00000500000000000000" pitchFamily="2" charset="0"/>
              </a:rPr>
              <a:t> a</a:t>
            </a:r>
            <a:r>
              <a:rPr lang="en-US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re different for different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species of anopheles</a:t>
            </a:r>
            <a:endParaRPr lang="en-US" sz="2400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93723"/>
            <a:ext cx="6934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DIAGNOSIS</a:t>
            </a: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1.MICROSCOPIC EXAMINATION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- Thin and  thick smear</a:t>
            </a: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2.SEROLOGICAL TEST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(+</a:t>
            </a:r>
            <a:r>
              <a:rPr lang="en-US" sz="2800" dirty="0" err="1" smtClean="0">
                <a:solidFill>
                  <a:schemeClr val="bg1"/>
                </a:solidFill>
                <a:latin typeface="Alegreya Sans SC" panose="00000500000000000000" pitchFamily="2" charset="0"/>
              </a:rPr>
              <a:t>ve</a:t>
            </a:r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 after 2 weeks or more after primary infection)</a:t>
            </a:r>
          </a:p>
          <a:p>
            <a:endParaRPr lang="en-US" sz="2800" dirty="0" smtClean="0">
              <a:solidFill>
                <a:schemeClr val="bg1"/>
              </a:solidFill>
              <a:latin typeface="Alegreya Sans SC" panose="00000500000000000000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3.RAPID DIAGNOSTIC TEST</a:t>
            </a:r>
            <a:endParaRPr lang="en-US" sz="2800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  <p:pic>
        <p:nvPicPr>
          <p:cNvPr id="19458" name="Picture 2" descr="http://www.malariasite.com/malaria/rd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645763"/>
            <a:ext cx="3570171" cy="3212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277</TotalTime>
  <Words>401</Words>
  <Application>Microsoft Office PowerPoint</Application>
  <PresentationFormat>On-screen Show (4:3)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Alegreya Sans SC</vt:lpstr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MALARIA</dc:title>
  <dc:creator>Administrator</dc:creator>
  <cp:lastModifiedBy>Mithilesh Patel</cp:lastModifiedBy>
  <cp:revision>10</cp:revision>
  <dcterms:created xsi:type="dcterms:W3CDTF">2012-10-22T04:34:21Z</dcterms:created>
  <dcterms:modified xsi:type="dcterms:W3CDTF">2017-05-21T05:43:47Z</dcterms:modified>
</cp:coreProperties>
</file>