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Lst>
  <p:sldIdLst>
    <p:sldId id="256" r:id="rId2"/>
    <p:sldId id="287" r:id="rId3"/>
    <p:sldId id="288" r:id="rId4"/>
    <p:sldId id="289" r:id="rId5"/>
    <p:sldId id="290" r:id="rId6"/>
    <p:sldId id="291" r:id="rId7"/>
    <p:sldId id="292" r:id="rId8"/>
    <p:sldId id="293" r:id="rId9"/>
    <p:sldId id="294" r:id="rId10"/>
    <p:sldId id="296" r:id="rId11"/>
    <p:sldId id="295" r:id="rId12"/>
    <p:sldId id="297" r:id="rId13"/>
    <p:sldId id="298" r:id="rId14"/>
    <p:sldId id="299" r:id="rId15"/>
    <p:sldId id="300" r:id="rId16"/>
    <p:sldId id="301" r:id="rId17"/>
    <p:sldId id="305" r:id="rId18"/>
    <p:sldId id="306" r:id="rId19"/>
    <p:sldId id="307" r:id="rId20"/>
    <p:sldId id="308" r:id="rId21"/>
    <p:sldId id="309" r:id="rId22"/>
    <p:sldId id="35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1" d="100"/>
          <a:sy n="111" d="100"/>
        </p:scale>
        <p:origin x="14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79EFEA3-8E9E-48F4-B796-94501F3C065A}" type="datetimeFigureOut">
              <a:rPr lang="en-US" smtClean="0"/>
              <a:t>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27AD5C-4BA1-4C26-A003-61B51C56119E}"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72464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9EFEA3-8E9E-48F4-B796-94501F3C065A}" type="datetimeFigureOut">
              <a:rPr lang="en-US" smtClean="0"/>
              <a:t>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27AD5C-4BA1-4C26-A003-61B51C56119E}" type="slidenum">
              <a:rPr lang="en-US" smtClean="0"/>
              <a:t>‹#›</a:t>
            </a:fld>
            <a:endParaRPr lang="en-US" dirty="0"/>
          </a:p>
        </p:txBody>
      </p:sp>
    </p:spTree>
    <p:extLst>
      <p:ext uri="{BB962C8B-B14F-4D97-AF65-F5344CB8AC3E}">
        <p14:creationId xmlns:p14="http://schemas.microsoft.com/office/powerpoint/2010/main" val="1316162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9EFEA3-8E9E-48F4-B796-94501F3C065A}" type="datetimeFigureOut">
              <a:rPr lang="en-US" smtClean="0"/>
              <a:t>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27AD5C-4BA1-4C26-A003-61B51C56119E}" type="slidenum">
              <a:rPr lang="en-US" smtClean="0"/>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56123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9EFEA3-8E9E-48F4-B796-94501F3C065A}" type="datetimeFigureOut">
              <a:rPr lang="en-US" smtClean="0"/>
              <a:t>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27AD5C-4BA1-4C26-A003-61B51C56119E}" type="slidenum">
              <a:rPr lang="en-US" smtClean="0"/>
              <a:t>‹#›</a:t>
            </a:fld>
            <a:endParaRPr lang="en-US" dirty="0"/>
          </a:p>
        </p:txBody>
      </p:sp>
    </p:spTree>
    <p:extLst>
      <p:ext uri="{BB962C8B-B14F-4D97-AF65-F5344CB8AC3E}">
        <p14:creationId xmlns:p14="http://schemas.microsoft.com/office/powerpoint/2010/main" val="2808518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9EFEA3-8E9E-48F4-B796-94501F3C065A}" type="datetimeFigureOut">
              <a:rPr lang="en-US" smtClean="0"/>
              <a:t>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27AD5C-4BA1-4C26-A003-61B51C56119E}"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944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9EFEA3-8E9E-48F4-B796-94501F3C065A}" type="datetimeFigureOut">
              <a:rPr lang="en-US" smtClean="0"/>
              <a:t>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27AD5C-4BA1-4C26-A003-61B51C56119E}" type="slidenum">
              <a:rPr lang="en-US" smtClean="0"/>
              <a:t>‹#›</a:t>
            </a:fld>
            <a:endParaRPr lang="en-US" dirty="0"/>
          </a:p>
        </p:txBody>
      </p:sp>
    </p:spTree>
    <p:extLst>
      <p:ext uri="{BB962C8B-B14F-4D97-AF65-F5344CB8AC3E}">
        <p14:creationId xmlns:p14="http://schemas.microsoft.com/office/powerpoint/2010/main" val="3180283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9EFEA3-8E9E-48F4-B796-94501F3C065A}" type="datetimeFigureOut">
              <a:rPr lang="en-US" smtClean="0"/>
              <a:t>2/28/2025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27AD5C-4BA1-4C26-A003-61B51C56119E}" type="slidenum">
              <a:rPr lang="en-US" smtClean="0"/>
              <a:t>‹#›</a:t>
            </a:fld>
            <a:endParaRPr lang="en-US" dirty="0"/>
          </a:p>
        </p:txBody>
      </p:sp>
    </p:spTree>
    <p:extLst>
      <p:ext uri="{BB962C8B-B14F-4D97-AF65-F5344CB8AC3E}">
        <p14:creationId xmlns:p14="http://schemas.microsoft.com/office/powerpoint/2010/main" val="111030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9EFEA3-8E9E-48F4-B796-94501F3C065A}" type="datetimeFigureOut">
              <a:rPr lang="en-US" smtClean="0"/>
              <a:t>2/28/2025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27AD5C-4BA1-4C26-A003-61B51C56119E}" type="slidenum">
              <a:rPr lang="en-US" smtClean="0"/>
              <a:t>‹#›</a:t>
            </a:fld>
            <a:endParaRPr lang="en-US" dirty="0"/>
          </a:p>
        </p:txBody>
      </p:sp>
    </p:spTree>
    <p:extLst>
      <p:ext uri="{BB962C8B-B14F-4D97-AF65-F5344CB8AC3E}">
        <p14:creationId xmlns:p14="http://schemas.microsoft.com/office/powerpoint/2010/main" val="3059100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9EFEA3-8E9E-48F4-B796-94501F3C065A}" type="datetimeFigureOut">
              <a:rPr lang="en-US" smtClean="0"/>
              <a:t>2/28/2025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27AD5C-4BA1-4C26-A003-61B51C56119E}" type="slidenum">
              <a:rPr lang="en-US" smtClean="0"/>
              <a:t>‹#›</a:t>
            </a:fld>
            <a:endParaRPr lang="en-US" dirty="0"/>
          </a:p>
        </p:txBody>
      </p:sp>
    </p:spTree>
    <p:extLst>
      <p:ext uri="{BB962C8B-B14F-4D97-AF65-F5344CB8AC3E}">
        <p14:creationId xmlns:p14="http://schemas.microsoft.com/office/powerpoint/2010/main" val="12436088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9EFEA3-8E9E-48F4-B796-94501F3C065A}" type="datetimeFigureOut">
              <a:rPr lang="en-US" smtClean="0"/>
              <a:t>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27AD5C-4BA1-4C26-A003-61B51C56119E}" type="slidenum">
              <a:rPr lang="en-US" smtClean="0"/>
              <a:t>‹#›</a:t>
            </a:fld>
            <a:endParaRPr lang="en-US" dirty="0"/>
          </a:p>
        </p:txBody>
      </p:sp>
    </p:spTree>
    <p:extLst>
      <p:ext uri="{BB962C8B-B14F-4D97-AF65-F5344CB8AC3E}">
        <p14:creationId xmlns:p14="http://schemas.microsoft.com/office/powerpoint/2010/main" val="288515592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79EFEA3-8E9E-48F4-B796-94501F3C065A}" type="datetimeFigureOut">
              <a:rPr lang="en-US" smtClean="0"/>
              <a:t>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27AD5C-4BA1-4C26-A003-61B51C56119E}" type="slidenum">
              <a:rPr lang="en-US" smtClean="0"/>
              <a:t>‹#›</a:t>
            </a:fld>
            <a:endParaRPr lang="en-US" dirty="0"/>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328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079EFEA3-8E9E-48F4-B796-94501F3C065A}" type="datetimeFigureOut">
              <a:rPr lang="en-US" smtClean="0"/>
              <a:t>2/28/2025</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1427AD5C-4BA1-4C26-A003-61B51C56119E}" type="slidenum">
              <a:rPr lang="en-US" smtClean="0"/>
              <a:t>‹#›</a:t>
            </a:fld>
            <a:endParaRPr lang="en-US" dirty="0"/>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767293"/>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3C52E4A-01A7-38A8-5629-2169068849FC}"/>
              </a:ext>
            </a:extLst>
          </p:cNvPr>
          <p:cNvSpPr txBox="1">
            <a:spLocks/>
          </p:cNvSpPr>
          <p:nvPr/>
        </p:nvSpPr>
        <p:spPr>
          <a:xfrm>
            <a:off x="-381000" y="5112537"/>
            <a:ext cx="6553200" cy="1463040"/>
          </a:xfrm>
          <a:prstGeom prst="rect">
            <a:avLst/>
          </a:prstGeom>
        </p:spPr>
        <p:txBody>
          <a:bodyPr vert="horz" lIns="91440" tIns="45720" rIns="91440" bIns="45720" rtlCol="0" anchor="ctr">
            <a:normAutofit/>
          </a:bodyPr>
          <a:lstStyle>
            <a:lvl1pPr algn="r" defTabSz="914400" rtl="0" eaLnBrk="1" latinLnBrk="0" hangingPunct="1">
              <a:lnSpc>
                <a:spcPct val="80000"/>
              </a:lnSpc>
              <a:spcBef>
                <a:spcPct val="0"/>
              </a:spcBef>
              <a:buNone/>
              <a:defRPr sz="4400" kern="1200" cap="all" spc="200" baseline="0">
                <a:solidFill>
                  <a:schemeClr val="tx1">
                    <a:lumMod val="95000"/>
                    <a:lumOff val="5000"/>
                  </a:schemeClr>
                </a:solidFill>
                <a:latin typeface="+mj-lt"/>
                <a:ea typeface="+mj-ea"/>
                <a:cs typeface="+mj-cs"/>
              </a:defRPr>
            </a:lvl1pPr>
          </a:lstStyle>
          <a:p>
            <a:r>
              <a:rPr lang="en-US" cap="all" dirty="0"/>
              <a:t>Epilepsy</a:t>
            </a:r>
            <a:endParaRPr lang="en-US" sz="1200" dirty="0"/>
          </a:p>
        </p:txBody>
      </p:sp>
      <p:sp>
        <p:nvSpPr>
          <p:cNvPr id="4" name="Subtitle 2">
            <a:extLst>
              <a:ext uri="{FF2B5EF4-FFF2-40B4-BE49-F238E27FC236}">
                <a16:creationId xmlns:a16="http://schemas.microsoft.com/office/drawing/2014/main" id="{DBF09A06-90B0-C2F3-70B5-2DD1710F78E4}"/>
              </a:ext>
            </a:extLst>
          </p:cNvPr>
          <p:cNvSpPr txBox="1">
            <a:spLocks/>
          </p:cNvSpPr>
          <p:nvPr/>
        </p:nvSpPr>
        <p:spPr>
          <a:xfrm>
            <a:off x="6610350" y="5112537"/>
            <a:ext cx="240030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6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9pPr>
          </a:lstStyle>
          <a:p>
            <a:r>
              <a:rPr lang="en-US" dirty="0"/>
              <a:t>BY MBBSPPT.COM</a:t>
            </a:r>
          </a:p>
        </p:txBody>
      </p:sp>
      <p:pic>
        <p:nvPicPr>
          <p:cNvPr id="5" name="Picture 4">
            <a:extLst>
              <a:ext uri="{FF2B5EF4-FFF2-40B4-BE49-F238E27FC236}">
                <a16:creationId xmlns:a16="http://schemas.microsoft.com/office/drawing/2014/main" id="{5B0A0009-5D6B-F98B-82C4-190C8D9BF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2092" y="698740"/>
            <a:ext cx="3279815" cy="3279815"/>
          </a:xfrm>
          <a:prstGeom prst="rect">
            <a:avLst/>
          </a:prstGeom>
        </p:spPr>
      </p:pic>
    </p:spTree>
    <p:extLst>
      <p:ext uri="{BB962C8B-B14F-4D97-AF65-F5344CB8AC3E}">
        <p14:creationId xmlns:p14="http://schemas.microsoft.com/office/powerpoint/2010/main" val="212124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99132-7FCB-8325-EA40-E103CF09C46C}"/>
            </a:ext>
          </a:extLst>
        </p:cNvPr>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AE1F427F-5169-A532-A700-EC8381762CBF}"/>
              </a:ext>
            </a:extLst>
          </p:cNvPr>
          <p:cNvPicPr>
            <a:picLocks noChangeAspect="1"/>
          </p:cNvPicPr>
          <p:nvPr/>
        </p:nvPicPr>
        <p:blipFill>
          <a:blip r:embed="rId2"/>
          <a:stretch>
            <a:fillRect/>
          </a:stretch>
        </p:blipFill>
        <p:spPr>
          <a:xfrm>
            <a:off x="370948" y="2174118"/>
            <a:ext cx="4419992" cy="2768266"/>
          </a:xfrm>
          <a:prstGeom prst="rect">
            <a:avLst/>
          </a:prstGeom>
        </p:spPr>
      </p:pic>
      <p:pic>
        <p:nvPicPr>
          <p:cNvPr id="4" name="Picture 3">
            <a:extLst>
              <a:ext uri="{FF2B5EF4-FFF2-40B4-BE49-F238E27FC236}">
                <a16:creationId xmlns:a16="http://schemas.microsoft.com/office/drawing/2014/main" id="{8358B827-86AC-E194-D103-3A4F652410B7}"/>
              </a:ext>
            </a:extLst>
          </p:cNvPr>
          <p:cNvPicPr>
            <a:picLocks noChangeAspect="1"/>
          </p:cNvPicPr>
          <p:nvPr/>
        </p:nvPicPr>
        <p:blipFill>
          <a:blip r:embed="rId3"/>
          <a:stretch>
            <a:fillRect/>
          </a:stretch>
        </p:blipFill>
        <p:spPr>
          <a:xfrm>
            <a:off x="4790940" y="2174118"/>
            <a:ext cx="4043966" cy="2768266"/>
          </a:xfrm>
          <a:prstGeom prst="rect">
            <a:avLst/>
          </a:prstGeom>
        </p:spPr>
      </p:pic>
    </p:spTree>
    <p:extLst>
      <p:ext uri="{BB962C8B-B14F-4D97-AF65-F5344CB8AC3E}">
        <p14:creationId xmlns:p14="http://schemas.microsoft.com/office/powerpoint/2010/main" val="408420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73F08-D57E-5C44-C2AA-95E0209D74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935783-D0FD-FA29-3907-DB2C2190350A}"/>
              </a:ext>
            </a:extLst>
          </p:cNvPr>
          <p:cNvSpPr>
            <a:spLocks noGrp="1"/>
          </p:cNvSpPr>
          <p:nvPr>
            <p:ph type="title"/>
          </p:nvPr>
        </p:nvSpPr>
        <p:spPr/>
        <p:txBody>
          <a:bodyPr>
            <a:normAutofit/>
          </a:bodyPr>
          <a:lstStyle/>
          <a:p>
            <a:r>
              <a:rPr lang="en-US" sz="4000" dirty="0"/>
              <a:t>Focal or Partial seizure</a:t>
            </a:r>
          </a:p>
        </p:txBody>
      </p:sp>
      <p:sp>
        <p:nvSpPr>
          <p:cNvPr id="3" name="Content Placeholder 2">
            <a:extLst>
              <a:ext uri="{FF2B5EF4-FFF2-40B4-BE49-F238E27FC236}">
                <a16:creationId xmlns:a16="http://schemas.microsoft.com/office/drawing/2014/main" id="{9DD9C8BD-8FF5-AD02-ECD7-F607A6490924}"/>
              </a:ext>
            </a:extLst>
          </p:cNvPr>
          <p:cNvSpPr>
            <a:spLocks noGrp="1"/>
          </p:cNvSpPr>
          <p:nvPr>
            <p:ph idx="1"/>
          </p:nvPr>
        </p:nvSpPr>
        <p:spPr>
          <a:xfrm>
            <a:off x="768096" y="2286000"/>
            <a:ext cx="7461503" cy="4023360"/>
          </a:xfrm>
        </p:spPr>
        <p:txBody>
          <a:bodyPr>
            <a:normAutofit/>
          </a:bodyPr>
          <a:lstStyle/>
          <a:p>
            <a:pPr marL="0" indent="0">
              <a:buNone/>
            </a:pPr>
            <a:r>
              <a:rPr lang="en-US" dirty="0"/>
              <a:t>Focal seizures are often classified as:</a:t>
            </a:r>
          </a:p>
          <a:p>
            <a:pPr lvl="1">
              <a:buFont typeface="Arial" panose="020B0604020202020204" pitchFamily="34" charset="0"/>
              <a:buChar char="•"/>
            </a:pPr>
            <a:r>
              <a:rPr lang="en-US" sz="1800" dirty="0"/>
              <a:t>Simple partial when there is no major change in consciousness or as </a:t>
            </a:r>
          </a:p>
          <a:p>
            <a:pPr lvl="1">
              <a:buFont typeface="Arial" panose="020B0604020202020204" pitchFamily="34" charset="0"/>
              <a:buChar char="•"/>
            </a:pPr>
            <a:r>
              <a:rPr lang="en-US" sz="1800" dirty="0"/>
              <a:t>Complex partial when consciousness is impaired. </a:t>
            </a:r>
          </a:p>
          <a:p>
            <a:pPr marL="0" indent="0">
              <a:buNone/>
            </a:pPr>
            <a:r>
              <a:rPr lang="en-US" dirty="0"/>
              <a:t>Simple partial seizures may be preceded by an aura, with sensations such as fear, followed by motor signs, such as rhythmic jerking or tonic stiﬀening movements of a body part. </a:t>
            </a:r>
          </a:p>
          <a:p>
            <a:pPr marL="0" indent="0">
              <a:buNone/>
            </a:pPr>
            <a:r>
              <a:rPr lang="en-US" dirty="0"/>
              <a:t>Complex partial seizures may also begin with an aura followed by impaired consciousness and strange repetitive movements (automatisms), such as chewing or lip smacking. After recovery from the seizure the person may have no memory of the attack, except for the aura.</a:t>
            </a:r>
          </a:p>
        </p:txBody>
      </p:sp>
    </p:spTree>
    <p:extLst>
      <p:ext uri="{BB962C8B-B14F-4D97-AF65-F5344CB8AC3E}">
        <p14:creationId xmlns:p14="http://schemas.microsoft.com/office/powerpoint/2010/main" val="126876604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6332D-FCF9-0AE6-9ABC-7F137C824047}"/>
            </a:ext>
          </a:extLst>
        </p:cNvPr>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387F538D-4FA3-1462-9A4E-D3E865482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281" y="713568"/>
            <a:ext cx="7899437" cy="5430863"/>
          </a:xfrm>
          <a:prstGeom prst="rect">
            <a:avLst/>
          </a:prstGeom>
        </p:spPr>
      </p:pic>
    </p:spTree>
    <p:extLst>
      <p:ext uri="{BB962C8B-B14F-4D97-AF65-F5344CB8AC3E}">
        <p14:creationId xmlns:p14="http://schemas.microsoft.com/office/powerpoint/2010/main" val="3282679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10694-3C06-7F49-ADD7-C5E1282E0E27}"/>
            </a:ext>
          </a:extLst>
        </p:cNvPr>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9E226E9A-D497-5D31-087C-194CB20666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188" y="819141"/>
            <a:ext cx="6959623" cy="5219718"/>
          </a:xfrm>
          <a:prstGeom prst="rect">
            <a:avLst/>
          </a:prstGeom>
        </p:spPr>
      </p:pic>
    </p:spTree>
    <p:extLst>
      <p:ext uri="{BB962C8B-B14F-4D97-AF65-F5344CB8AC3E}">
        <p14:creationId xmlns:p14="http://schemas.microsoft.com/office/powerpoint/2010/main" val="724520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2CADD-331E-AA53-9725-E046B6A9F9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5B2514-1BE7-0F3A-ED53-D19AD546C816}"/>
              </a:ext>
            </a:extLst>
          </p:cNvPr>
          <p:cNvSpPr>
            <a:spLocks noGrp="1"/>
          </p:cNvSpPr>
          <p:nvPr>
            <p:ph type="title"/>
          </p:nvPr>
        </p:nvSpPr>
        <p:spPr/>
        <p:txBody>
          <a:bodyPr>
            <a:normAutofit/>
          </a:bodyPr>
          <a:lstStyle/>
          <a:p>
            <a:r>
              <a:rPr lang="en-US" sz="4000" b="1" dirty="0"/>
              <a:t>Generalized epileptic seizures</a:t>
            </a:r>
          </a:p>
        </p:txBody>
      </p:sp>
      <p:sp>
        <p:nvSpPr>
          <p:cNvPr id="3" name="Content Placeholder 2">
            <a:extLst>
              <a:ext uri="{FF2B5EF4-FFF2-40B4-BE49-F238E27FC236}">
                <a16:creationId xmlns:a16="http://schemas.microsoft.com/office/drawing/2014/main" id="{9002CDAB-F230-F5B6-6266-E71626162D66}"/>
              </a:ext>
            </a:extLst>
          </p:cNvPr>
          <p:cNvSpPr>
            <a:spLocks noGrp="1"/>
          </p:cNvSpPr>
          <p:nvPr>
            <p:ph idx="1"/>
          </p:nvPr>
        </p:nvSpPr>
        <p:spPr>
          <a:xfrm>
            <a:off x="768097" y="2286000"/>
            <a:ext cx="3651506" cy="4023360"/>
          </a:xfrm>
        </p:spPr>
        <p:txBody>
          <a:bodyPr>
            <a:normAutofit/>
          </a:bodyPr>
          <a:lstStyle/>
          <a:p>
            <a:pPr marL="0" indent="0">
              <a:buNone/>
            </a:pPr>
            <a:r>
              <a:rPr lang="en-US" dirty="0"/>
              <a:t>Generalized epileptic seizures are characterized by diffuse, excessive, and uncontrolled neuronal discharges that at the outset spread rapidly and simultaneously to both cerebral hemispheres through interconnections between the thalamus and cortex. However, it is sometimes difficult clinically to distinguish between a primary generalized seizure and a focal seizure that rapidly spreads.</a:t>
            </a:r>
          </a:p>
        </p:txBody>
      </p:sp>
      <p:pic>
        <p:nvPicPr>
          <p:cNvPr id="4" name="Content Placeholder 3">
            <a:extLst>
              <a:ext uri="{FF2B5EF4-FFF2-40B4-BE49-F238E27FC236}">
                <a16:creationId xmlns:a16="http://schemas.microsoft.com/office/drawing/2014/main" id="{DDD68FE5-9883-D416-FDE2-A4327FBC8CBB}"/>
              </a:ext>
            </a:extLst>
          </p:cNvPr>
          <p:cNvPicPr>
            <a:picLocks noChangeAspect="1"/>
          </p:cNvPicPr>
          <p:nvPr/>
        </p:nvPicPr>
        <p:blipFill>
          <a:blip r:embed="rId2"/>
          <a:stretch>
            <a:fillRect/>
          </a:stretch>
        </p:blipFill>
        <p:spPr>
          <a:xfrm>
            <a:off x="4572000" y="2286000"/>
            <a:ext cx="3943690" cy="3157810"/>
          </a:xfrm>
          <a:prstGeom prst="rect">
            <a:avLst/>
          </a:prstGeom>
        </p:spPr>
      </p:pic>
    </p:spTree>
    <p:extLst>
      <p:ext uri="{BB962C8B-B14F-4D97-AF65-F5344CB8AC3E}">
        <p14:creationId xmlns:p14="http://schemas.microsoft.com/office/powerpoint/2010/main" val="12923362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C7A02-F73B-B30B-AE07-9785C5E397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6D7479-8BD0-38F6-1AE9-C24F684F5D5F}"/>
              </a:ext>
            </a:extLst>
          </p:cNvPr>
          <p:cNvSpPr>
            <a:spLocks noGrp="1"/>
          </p:cNvSpPr>
          <p:nvPr>
            <p:ph type="title"/>
          </p:nvPr>
        </p:nvSpPr>
        <p:spPr/>
        <p:txBody>
          <a:bodyPr>
            <a:normAutofit/>
          </a:bodyPr>
          <a:lstStyle/>
          <a:p>
            <a:r>
              <a:rPr lang="en-US" sz="4000" dirty="0"/>
              <a:t>Classification of generalized seizure</a:t>
            </a:r>
          </a:p>
        </p:txBody>
      </p:sp>
      <p:sp>
        <p:nvSpPr>
          <p:cNvPr id="3" name="Content Placeholder 2">
            <a:extLst>
              <a:ext uri="{FF2B5EF4-FFF2-40B4-BE49-F238E27FC236}">
                <a16:creationId xmlns:a16="http://schemas.microsoft.com/office/drawing/2014/main" id="{4776283B-F27B-AD3E-FCE1-B60A7D322F45}"/>
              </a:ext>
            </a:extLst>
          </p:cNvPr>
          <p:cNvSpPr>
            <a:spLocks noGrp="1"/>
          </p:cNvSpPr>
          <p:nvPr>
            <p:ph idx="1"/>
          </p:nvPr>
        </p:nvSpPr>
        <p:spPr>
          <a:xfrm>
            <a:off x="768096" y="2286000"/>
            <a:ext cx="7461503" cy="4023360"/>
          </a:xfrm>
        </p:spPr>
        <p:txBody>
          <a:bodyPr>
            <a:noAutofit/>
          </a:bodyPr>
          <a:lstStyle/>
          <a:p>
            <a:pPr marL="0" indent="0">
              <a:buNone/>
            </a:pPr>
            <a:r>
              <a:rPr lang="en-US" sz="1800" b="1" dirty="0"/>
              <a:t>Tonic seizure: </a:t>
            </a:r>
            <a:r>
              <a:rPr lang="en-US" sz="1800" dirty="0"/>
              <a:t>Muscles becomes stiff and flexed which cause patients to fall generally backwards.</a:t>
            </a:r>
          </a:p>
          <a:p>
            <a:pPr marL="0" indent="0">
              <a:buNone/>
            </a:pPr>
            <a:r>
              <a:rPr lang="en-US" sz="1800" b="1" dirty="0"/>
              <a:t>Atonic: </a:t>
            </a:r>
            <a:r>
              <a:rPr lang="en-US" sz="1800" dirty="0"/>
              <a:t>Muscles relax and become and floppy which allows patients to fall forward.</a:t>
            </a:r>
          </a:p>
          <a:p>
            <a:pPr marL="0" indent="0">
              <a:buNone/>
            </a:pPr>
            <a:r>
              <a:rPr lang="en-US" sz="1800" b="1" dirty="0" err="1"/>
              <a:t>Clonic</a:t>
            </a:r>
            <a:r>
              <a:rPr lang="en-US" sz="1800" b="1" dirty="0"/>
              <a:t>: </a:t>
            </a:r>
            <a:r>
              <a:rPr lang="en-US" sz="1800" dirty="0"/>
              <a:t>Characterized by violent muscle contraction also known as convulsions.</a:t>
            </a:r>
          </a:p>
          <a:p>
            <a:pPr marL="0" indent="0">
              <a:buNone/>
            </a:pPr>
            <a:r>
              <a:rPr lang="en-US" sz="1800" b="1" dirty="0"/>
              <a:t>Myoclonic: </a:t>
            </a:r>
            <a:r>
              <a:rPr lang="en-US" sz="1800" dirty="0"/>
              <a:t>Characterized by short muscle twitches, sometimes single twitch and sometimes as many twitches in short period of time.</a:t>
            </a:r>
          </a:p>
          <a:p>
            <a:pPr marL="0" indent="0">
              <a:buNone/>
            </a:pPr>
            <a:r>
              <a:rPr lang="en-US" sz="1800" b="1" dirty="0"/>
              <a:t>Absence Seizure: </a:t>
            </a:r>
            <a:r>
              <a:rPr lang="en-US" sz="1800" dirty="0"/>
              <a:t>Patient lose consciousness and then quickly regain it. It looks that the person is spaced out.</a:t>
            </a:r>
          </a:p>
          <a:p>
            <a:pPr marL="0" indent="0">
              <a:buNone/>
            </a:pPr>
            <a:r>
              <a:rPr lang="en-US" sz="1800" b="1" dirty="0"/>
              <a:t>Tonic-</a:t>
            </a:r>
            <a:r>
              <a:rPr lang="en-US" sz="1800" b="1" dirty="0" err="1"/>
              <a:t>clonic</a:t>
            </a:r>
            <a:r>
              <a:rPr lang="en-US" sz="1800" b="1" dirty="0"/>
              <a:t> seizure: </a:t>
            </a:r>
            <a:r>
              <a:rPr lang="en-US" sz="1800" dirty="0"/>
              <a:t>These are most common where patient experience a tonic phase when muscles suddenly tense up followed by </a:t>
            </a:r>
            <a:r>
              <a:rPr lang="en-US" sz="1800" dirty="0" err="1"/>
              <a:t>clonic</a:t>
            </a:r>
            <a:r>
              <a:rPr lang="en-US" sz="1800" dirty="0"/>
              <a:t> phase when muscles rapidly contract and relax.</a:t>
            </a:r>
          </a:p>
        </p:txBody>
      </p:sp>
    </p:spTree>
    <p:extLst>
      <p:ext uri="{BB962C8B-B14F-4D97-AF65-F5344CB8AC3E}">
        <p14:creationId xmlns:p14="http://schemas.microsoft.com/office/powerpoint/2010/main" val="167280889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0179E-D70B-730C-FEA8-A68E17540BAB}"/>
            </a:ext>
          </a:extLst>
        </p:cNvPr>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81799F0B-8F54-AB2A-3492-E63CA67DDE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384" y="2012861"/>
            <a:ext cx="5173232" cy="2832278"/>
          </a:xfrm>
          <a:prstGeom prst="rect">
            <a:avLst/>
          </a:prstGeom>
        </p:spPr>
      </p:pic>
    </p:spTree>
    <p:extLst>
      <p:ext uri="{BB962C8B-B14F-4D97-AF65-F5344CB8AC3E}">
        <p14:creationId xmlns:p14="http://schemas.microsoft.com/office/powerpoint/2010/main" val="3618964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503E3-E04D-2C0D-1973-E9D7E5E29D75}"/>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6C61F3CF-49B0-EEC7-25DF-F620096EF440}"/>
              </a:ext>
            </a:extLst>
          </p:cNvPr>
          <p:cNvSpPr txBox="1">
            <a:spLocks/>
          </p:cNvSpPr>
          <p:nvPr/>
        </p:nvSpPr>
        <p:spPr>
          <a:xfrm>
            <a:off x="768096" y="801189"/>
            <a:ext cx="7690104" cy="550817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1800" dirty="0"/>
              <a:t>If seizures last over longer period of time like over 5 mins of ongoing seizures or having multiple seizures without returning to normal then it is called ‘Status Epilepticus’ and are usually tonic-</a:t>
            </a:r>
            <a:r>
              <a:rPr lang="en-US" sz="1800" dirty="0" err="1"/>
              <a:t>clonic</a:t>
            </a:r>
            <a:r>
              <a:rPr lang="en-US" sz="1800" dirty="0"/>
              <a:t> types but can also be caused by other types that don’t involves convulsions. It is considered as medical emergency and can be life threating if not treated immediately.</a:t>
            </a:r>
          </a:p>
          <a:p>
            <a:pPr lvl="1">
              <a:buFont typeface="Arial" panose="020B0604020202020204" pitchFamily="34" charset="0"/>
              <a:buChar char="•"/>
            </a:pPr>
            <a:r>
              <a:rPr lang="en-US" sz="1800" dirty="0"/>
              <a:t>Following seizures patients experience some symptoms like confusion called postictal confusion. </a:t>
            </a:r>
          </a:p>
          <a:p>
            <a:pPr lvl="1">
              <a:buFont typeface="Arial" panose="020B0604020202020204" pitchFamily="34" charset="0"/>
              <a:buChar char="•"/>
            </a:pPr>
            <a:r>
              <a:rPr lang="en-US" sz="1800" dirty="0"/>
              <a:t>Paralysis in arms or legs that is limited to 1 side of body and is known as Todd’s Paralysis. It can be up to 15 hrs. long, maybe due to temporary and severe separation of seizure affected area.</a:t>
            </a:r>
          </a:p>
        </p:txBody>
      </p:sp>
    </p:spTree>
    <p:extLst>
      <p:ext uri="{BB962C8B-B14F-4D97-AF65-F5344CB8AC3E}">
        <p14:creationId xmlns:p14="http://schemas.microsoft.com/office/powerpoint/2010/main" val="2799117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4AF5B-BED1-814F-91CD-FEC5792E8E02}"/>
            </a:ext>
          </a:extLst>
        </p:cNvPr>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08395E73-F721-6EA1-195E-F6D5B1CC6171}"/>
              </a:ext>
            </a:extLst>
          </p:cNvPr>
          <p:cNvPicPr>
            <a:picLocks noChangeAspect="1"/>
          </p:cNvPicPr>
          <p:nvPr/>
        </p:nvPicPr>
        <p:blipFill>
          <a:blip r:embed="rId2"/>
          <a:stretch>
            <a:fillRect/>
          </a:stretch>
        </p:blipFill>
        <p:spPr>
          <a:xfrm>
            <a:off x="576951" y="1924881"/>
            <a:ext cx="4143100" cy="3008237"/>
          </a:xfrm>
          <a:prstGeom prst="rect">
            <a:avLst/>
          </a:prstGeom>
        </p:spPr>
      </p:pic>
      <p:pic>
        <p:nvPicPr>
          <p:cNvPr id="4" name="Picture 3">
            <a:extLst>
              <a:ext uri="{FF2B5EF4-FFF2-40B4-BE49-F238E27FC236}">
                <a16:creationId xmlns:a16="http://schemas.microsoft.com/office/drawing/2014/main" id="{60BC252C-8F2D-E75E-0E01-9C69981AE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4443" y="1748728"/>
            <a:ext cx="3509328" cy="3184390"/>
          </a:xfrm>
          <a:prstGeom prst="rect">
            <a:avLst/>
          </a:prstGeom>
        </p:spPr>
      </p:pic>
    </p:spTree>
    <p:extLst>
      <p:ext uri="{BB962C8B-B14F-4D97-AF65-F5344CB8AC3E}">
        <p14:creationId xmlns:p14="http://schemas.microsoft.com/office/powerpoint/2010/main" val="18033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1EA62-A9AD-EC70-0AFE-33628DF2C1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091C41-FA97-A2C7-DAB0-A46532AC18CA}"/>
              </a:ext>
            </a:extLst>
          </p:cNvPr>
          <p:cNvSpPr>
            <a:spLocks noGrp="1"/>
          </p:cNvSpPr>
          <p:nvPr>
            <p:ph type="title"/>
          </p:nvPr>
        </p:nvSpPr>
        <p:spPr/>
        <p:txBody>
          <a:bodyPr>
            <a:normAutofit/>
          </a:bodyPr>
          <a:lstStyle/>
          <a:p>
            <a:r>
              <a:rPr lang="en-US" sz="4000" dirty="0"/>
              <a:t>Diagnosis</a:t>
            </a:r>
          </a:p>
        </p:txBody>
      </p:sp>
      <p:sp>
        <p:nvSpPr>
          <p:cNvPr id="3" name="Content Placeholder 2">
            <a:extLst>
              <a:ext uri="{FF2B5EF4-FFF2-40B4-BE49-F238E27FC236}">
                <a16:creationId xmlns:a16="http://schemas.microsoft.com/office/drawing/2014/main" id="{F212D0BA-0FA0-43B2-BE25-E29BD01B51A5}"/>
              </a:ext>
            </a:extLst>
          </p:cNvPr>
          <p:cNvSpPr>
            <a:spLocks noGrp="1"/>
          </p:cNvSpPr>
          <p:nvPr>
            <p:ph idx="1"/>
          </p:nvPr>
        </p:nvSpPr>
        <p:spPr>
          <a:xfrm>
            <a:off x="768096" y="2286000"/>
            <a:ext cx="7461503" cy="4023360"/>
          </a:xfrm>
        </p:spPr>
        <p:txBody>
          <a:bodyPr>
            <a:normAutofit/>
          </a:bodyPr>
          <a:lstStyle/>
          <a:p>
            <a:pPr marL="0" indent="0">
              <a:buNone/>
            </a:pPr>
            <a:r>
              <a:rPr lang="en-US" dirty="0"/>
              <a:t>Diagnostic Methods are: </a:t>
            </a:r>
          </a:p>
          <a:p>
            <a:pPr>
              <a:buFont typeface="Arial" panose="020B0604020202020204" pitchFamily="34" charset="0"/>
              <a:buChar char="•"/>
            </a:pPr>
            <a:r>
              <a:rPr lang="en-US" i="1" dirty="0"/>
              <a:t>MRI &amp; CT which look for abnormalities like tumors EEG detects electrical signals of brain.</a:t>
            </a:r>
          </a:p>
          <a:p>
            <a:pPr>
              <a:buFont typeface="Arial" panose="020B0604020202020204" pitchFamily="34" charset="0"/>
              <a:buChar char="•"/>
            </a:pPr>
            <a:r>
              <a:rPr lang="en-US" i="1" dirty="0"/>
              <a:t>Epilepsy varies person to person diagnosis requires test and examination of patient’s history.</a:t>
            </a:r>
          </a:p>
        </p:txBody>
      </p:sp>
    </p:spTree>
    <p:extLst>
      <p:ext uri="{BB962C8B-B14F-4D97-AF65-F5344CB8AC3E}">
        <p14:creationId xmlns:p14="http://schemas.microsoft.com/office/powerpoint/2010/main" val="336807425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8B5D3-CF9F-3522-5F90-BE27188153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1E6C54-6F94-7D43-89ED-BF1D6BDBC16C}"/>
              </a:ext>
            </a:extLst>
          </p:cNvPr>
          <p:cNvSpPr>
            <a:spLocks noGrp="1"/>
          </p:cNvSpPr>
          <p:nvPr>
            <p:ph type="title"/>
          </p:nvPr>
        </p:nvSpPr>
        <p:spPr/>
        <p:txBody>
          <a:bodyPr>
            <a:normAutofit/>
          </a:bodyPr>
          <a:lstStyle/>
          <a:p>
            <a:r>
              <a:rPr lang="en-US" sz="4000" dirty="0"/>
              <a:t>Seizure and Epilepsy</a:t>
            </a:r>
          </a:p>
        </p:txBody>
      </p:sp>
      <p:sp>
        <p:nvSpPr>
          <p:cNvPr id="3" name="Content Placeholder 2">
            <a:extLst>
              <a:ext uri="{FF2B5EF4-FFF2-40B4-BE49-F238E27FC236}">
                <a16:creationId xmlns:a16="http://schemas.microsoft.com/office/drawing/2014/main" id="{725825E2-517D-1B5F-5EBF-2DBB84DBEEC9}"/>
              </a:ext>
            </a:extLst>
          </p:cNvPr>
          <p:cNvSpPr>
            <a:spLocks noGrp="1"/>
          </p:cNvSpPr>
          <p:nvPr>
            <p:ph idx="1"/>
          </p:nvPr>
        </p:nvSpPr>
        <p:spPr>
          <a:xfrm>
            <a:off x="768096" y="2286000"/>
            <a:ext cx="7461503" cy="4023360"/>
          </a:xfrm>
        </p:spPr>
        <p:txBody>
          <a:bodyPr>
            <a:normAutofit/>
          </a:bodyPr>
          <a:lstStyle/>
          <a:p>
            <a:pPr lvl="1">
              <a:buFont typeface="Arial" panose="020B0604020202020204" pitchFamily="34" charset="0"/>
              <a:buChar char="•"/>
            </a:pPr>
            <a:r>
              <a:rPr lang="en-US" sz="1800" dirty="0"/>
              <a:t>Seizures are temporary disruptions of brain function caused by uncontrolled excessive neuronal activity. </a:t>
            </a:r>
          </a:p>
          <a:p>
            <a:pPr lvl="1">
              <a:buFont typeface="Arial" panose="020B0604020202020204" pitchFamily="34" charset="0"/>
              <a:buChar char="•"/>
            </a:pPr>
            <a:r>
              <a:rPr lang="en-US" sz="1800" dirty="0"/>
              <a:t>The temporary symptomatic seizures usually do not persist if the underlying disorder is corrected. They can be caused by multiple neurological or medical conditions, such as acute electrolyte disorders, hypoglycemia, drugs (e.g., cocaine), eclampsia, kidney failure, hypertensive encephalopathy, meningitis, and so forth.</a:t>
            </a:r>
          </a:p>
          <a:p>
            <a:pPr lvl="1">
              <a:buFont typeface="Arial" panose="020B0604020202020204" pitchFamily="34" charset="0"/>
              <a:buChar char="•"/>
            </a:pPr>
            <a:r>
              <a:rPr lang="en-US" sz="1800" dirty="0"/>
              <a:t>In contrast to symptomatic seizures, epilepsy is a chronic condition of recurrent seizures that can also vary from brief and nearly undetectable symptoms to periods of vigorous shaking and convulsions. </a:t>
            </a:r>
          </a:p>
        </p:txBody>
      </p:sp>
    </p:spTree>
    <p:extLst>
      <p:ext uri="{BB962C8B-B14F-4D97-AF65-F5344CB8AC3E}">
        <p14:creationId xmlns:p14="http://schemas.microsoft.com/office/powerpoint/2010/main" val="123741909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4CE6A-344B-B507-A598-62D582C041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DCD2A4-2F1C-A61F-FACF-1BE61C8D5F03}"/>
              </a:ext>
            </a:extLst>
          </p:cNvPr>
          <p:cNvSpPr>
            <a:spLocks noGrp="1"/>
          </p:cNvSpPr>
          <p:nvPr>
            <p:ph type="title"/>
          </p:nvPr>
        </p:nvSpPr>
        <p:spPr/>
        <p:txBody>
          <a:bodyPr>
            <a:normAutofit/>
          </a:bodyPr>
          <a:lstStyle/>
          <a:p>
            <a:r>
              <a:rPr lang="en-US" sz="4000" b="1" dirty="0"/>
              <a:t>Treatment</a:t>
            </a:r>
          </a:p>
        </p:txBody>
      </p:sp>
      <p:sp>
        <p:nvSpPr>
          <p:cNvPr id="3" name="Content Placeholder 2">
            <a:extLst>
              <a:ext uri="{FF2B5EF4-FFF2-40B4-BE49-F238E27FC236}">
                <a16:creationId xmlns:a16="http://schemas.microsoft.com/office/drawing/2014/main" id="{C8D941E5-4295-9948-5037-D806902DB7F5}"/>
              </a:ext>
            </a:extLst>
          </p:cNvPr>
          <p:cNvSpPr>
            <a:spLocks noGrp="1"/>
          </p:cNvSpPr>
          <p:nvPr>
            <p:ph idx="1"/>
          </p:nvPr>
        </p:nvSpPr>
        <p:spPr>
          <a:xfrm>
            <a:off x="768096" y="2286000"/>
            <a:ext cx="7461503" cy="4023360"/>
          </a:xfrm>
        </p:spPr>
        <p:txBody>
          <a:bodyPr>
            <a:normAutofit/>
          </a:bodyPr>
          <a:lstStyle/>
          <a:p>
            <a:pPr marL="0" indent="0">
              <a:buNone/>
            </a:pPr>
            <a:r>
              <a:rPr lang="en-US" dirty="0"/>
              <a:t>Treatment Includes:</a:t>
            </a:r>
          </a:p>
          <a:p>
            <a:pPr>
              <a:buFont typeface="Arial" panose="020B0604020202020204" pitchFamily="34" charset="0"/>
              <a:buChar char="•"/>
            </a:pPr>
            <a:r>
              <a:rPr lang="en-US" i="1" dirty="0"/>
              <a:t>Anticonvulsants or drugs that enhance the Effect of GABA.</a:t>
            </a:r>
          </a:p>
          <a:p>
            <a:pPr>
              <a:buFont typeface="Arial" panose="020B0604020202020204" pitchFamily="34" charset="0"/>
              <a:buChar char="•"/>
            </a:pPr>
            <a:r>
              <a:rPr lang="en-US" i="1" dirty="0"/>
              <a:t>Epilepsy surgery: Removal of cause of seizure.</a:t>
            </a:r>
          </a:p>
          <a:p>
            <a:pPr>
              <a:buFont typeface="Arial" panose="020B0604020202020204" pitchFamily="34" charset="0"/>
              <a:buChar char="•"/>
            </a:pPr>
            <a:r>
              <a:rPr lang="en-US" i="1" dirty="0"/>
              <a:t>Nerve stimulation like stimulation of </a:t>
            </a:r>
            <a:r>
              <a:rPr lang="en-US" i="1" dirty="0" err="1"/>
              <a:t>Vagus</a:t>
            </a:r>
            <a:r>
              <a:rPr lang="en-US" i="1" dirty="0"/>
              <a:t> nerve which influences neurotransmitter release.</a:t>
            </a:r>
          </a:p>
          <a:p>
            <a:pPr>
              <a:buFont typeface="Arial" panose="020B0604020202020204" pitchFamily="34" charset="0"/>
              <a:buChar char="•"/>
            </a:pPr>
            <a:r>
              <a:rPr lang="en-US" i="1" dirty="0"/>
              <a:t>Ketogenic Diet which forces Body to burn fat &amp; produces ketone bodies which are then used by brain as energy source instead of Glucose.</a:t>
            </a:r>
          </a:p>
        </p:txBody>
      </p:sp>
    </p:spTree>
    <p:extLst>
      <p:ext uri="{BB962C8B-B14F-4D97-AF65-F5344CB8AC3E}">
        <p14:creationId xmlns:p14="http://schemas.microsoft.com/office/powerpoint/2010/main" val="371985246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588EC-6D7E-D061-612E-AD52C18B29B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9E8C98D-B7E1-3F8A-601C-8311E570B40F}"/>
              </a:ext>
            </a:extLst>
          </p:cNvPr>
          <p:cNvPicPr>
            <a:picLocks noChangeAspect="1"/>
          </p:cNvPicPr>
          <p:nvPr/>
        </p:nvPicPr>
        <p:blipFill>
          <a:blip r:embed="rId2"/>
          <a:stretch>
            <a:fillRect/>
          </a:stretch>
        </p:blipFill>
        <p:spPr>
          <a:xfrm>
            <a:off x="882516" y="1302802"/>
            <a:ext cx="7378968" cy="4252396"/>
          </a:xfrm>
          <a:prstGeom prst="rect">
            <a:avLst/>
          </a:prstGeom>
        </p:spPr>
      </p:pic>
      <p:sp>
        <p:nvSpPr>
          <p:cNvPr id="6" name="Content Placeholder 2">
            <a:extLst>
              <a:ext uri="{FF2B5EF4-FFF2-40B4-BE49-F238E27FC236}">
                <a16:creationId xmlns:a16="http://schemas.microsoft.com/office/drawing/2014/main" id="{258AAB30-B767-E06E-2DB6-202ECB0EEBDA}"/>
              </a:ext>
            </a:extLst>
          </p:cNvPr>
          <p:cNvSpPr txBox="1">
            <a:spLocks/>
          </p:cNvSpPr>
          <p:nvPr/>
        </p:nvSpPr>
        <p:spPr>
          <a:xfrm>
            <a:off x="841248" y="941396"/>
            <a:ext cx="7461503" cy="361406"/>
          </a:xfrm>
          <a:prstGeom prst="rect">
            <a:avLst/>
          </a:prstGeom>
        </p:spPr>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lgn="ctr">
              <a:buFont typeface="Tw Cen MT" panose="020B0602020104020603" pitchFamily="34" charset="0"/>
              <a:buNone/>
            </a:pPr>
            <a:r>
              <a:rPr lang="en-US" b="1" dirty="0"/>
              <a:t>Recovery Position (First Aid For Epilepsy)</a:t>
            </a:r>
            <a:endParaRPr lang="en-US" b="1" i="1" dirty="0"/>
          </a:p>
        </p:txBody>
      </p:sp>
    </p:spTree>
    <p:extLst>
      <p:ext uri="{BB962C8B-B14F-4D97-AF65-F5344CB8AC3E}">
        <p14:creationId xmlns:p14="http://schemas.microsoft.com/office/powerpoint/2010/main" val="36416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3084" y="2875002"/>
            <a:ext cx="3557832" cy="110799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endParaRPr lang="en-US" sz="66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47122-1A85-2BD1-AAE6-0748F7B317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D9A2A9-5234-C8CE-0492-A5F2245D4590}"/>
              </a:ext>
            </a:extLst>
          </p:cNvPr>
          <p:cNvSpPr>
            <a:spLocks noGrp="1"/>
          </p:cNvSpPr>
          <p:nvPr>
            <p:ph type="title"/>
          </p:nvPr>
        </p:nvSpPr>
        <p:spPr/>
        <p:txBody>
          <a:bodyPr>
            <a:normAutofit/>
          </a:bodyPr>
          <a:lstStyle/>
          <a:p>
            <a:r>
              <a:rPr lang="en-US" sz="4000" dirty="0"/>
              <a:t>Seizure and Epilepsy</a:t>
            </a:r>
          </a:p>
        </p:txBody>
      </p:sp>
      <p:sp>
        <p:nvSpPr>
          <p:cNvPr id="3" name="Content Placeholder 2">
            <a:extLst>
              <a:ext uri="{FF2B5EF4-FFF2-40B4-BE49-F238E27FC236}">
                <a16:creationId xmlns:a16="http://schemas.microsoft.com/office/drawing/2014/main" id="{CEC304E7-C2DB-6439-D926-7BDC2ABF493D}"/>
              </a:ext>
            </a:extLst>
          </p:cNvPr>
          <p:cNvSpPr>
            <a:spLocks noGrp="1"/>
          </p:cNvSpPr>
          <p:nvPr>
            <p:ph idx="1"/>
          </p:nvPr>
        </p:nvSpPr>
        <p:spPr>
          <a:xfrm>
            <a:off x="768096" y="2286000"/>
            <a:ext cx="7461503" cy="4023360"/>
          </a:xfrm>
        </p:spPr>
        <p:txBody>
          <a:bodyPr>
            <a:normAutofit/>
          </a:bodyPr>
          <a:lstStyle/>
          <a:p>
            <a:pPr lvl="1">
              <a:buFont typeface="Arial" panose="020B0604020202020204" pitchFamily="34" charset="0"/>
              <a:buChar char="•"/>
            </a:pPr>
            <a:r>
              <a:rPr lang="en-US" sz="1800" dirty="0"/>
              <a:t>During a seizure clusters of neurons in brain become temporarily impaired and starts to send out many excitatory signals over and over again. </a:t>
            </a:r>
          </a:p>
          <a:p>
            <a:pPr lvl="1">
              <a:buFont typeface="Arial" panose="020B0604020202020204" pitchFamily="34" charset="0"/>
              <a:buChar char="•"/>
            </a:pPr>
            <a:r>
              <a:rPr lang="en-US" sz="1800" dirty="0"/>
              <a:t>The main excitatory signal in brain is glutamate and NMDA is its primary receptor. Patients with epilepsy have fast or long-lasting activation of these receptors.</a:t>
            </a:r>
          </a:p>
          <a:p>
            <a:pPr lvl="1">
              <a:buFont typeface="Arial" panose="020B0604020202020204" pitchFamily="34" charset="0"/>
              <a:buChar char="•"/>
            </a:pPr>
            <a:r>
              <a:rPr lang="en-US" sz="1800" dirty="0"/>
              <a:t>On the other side main inhibitory neurotransmitter in brain is GABA which binds to GABA-receptors and inhibit the neuronal signals by letting Chloride ions in.</a:t>
            </a:r>
          </a:p>
          <a:p>
            <a:pPr lvl="1">
              <a:buFont typeface="Arial" panose="020B0604020202020204" pitchFamily="34" charset="0"/>
              <a:buChar char="•"/>
            </a:pPr>
            <a:r>
              <a:rPr lang="en-US" sz="1800" dirty="0"/>
              <a:t>Some patients with epilepsy can have genetic mutation in which GABA-receptors becomes dysfunctional and so they are unable to inhibit signals.</a:t>
            </a:r>
          </a:p>
        </p:txBody>
      </p:sp>
    </p:spTree>
    <p:extLst>
      <p:ext uri="{BB962C8B-B14F-4D97-AF65-F5344CB8AC3E}">
        <p14:creationId xmlns:p14="http://schemas.microsoft.com/office/powerpoint/2010/main" val="355257743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B062E0C3-83CD-BA47-7860-386C23F32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591" y="910968"/>
            <a:ext cx="6704817" cy="503606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75A57-F6E7-991F-8B7D-B41EC2DD17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B41306-10C5-3C12-2B32-FD5EBFE479A1}"/>
              </a:ext>
            </a:extLst>
          </p:cNvPr>
          <p:cNvSpPr>
            <a:spLocks noGrp="1"/>
          </p:cNvSpPr>
          <p:nvPr>
            <p:ph type="title"/>
          </p:nvPr>
        </p:nvSpPr>
        <p:spPr/>
        <p:txBody>
          <a:bodyPr>
            <a:normAutofit/>
          </a:bodyPr>
          <a:lstStyle/>
          <a:p>
            <a:r>
              <a:rPr lang="en-US" sz="4000" dirty="0"/>
              <a:t>Seizure and Epilepsy</a:t>
            </a:r>
          </a:p>
        </p:txBody>
      </p:sp>
      <p:sp>
        <p:nvSpPr>
          <p:cNvPr id="3" name="Content Placeholder 2">
            <a:extLst>
              <a:ext uri="{FF2B5EF4-FFF2-40B4-BE49-F238E27FC236}">
                <a16:creationId xmlns:a16="http://schemas.microsoft.com/office/drawing/2014/main" id="{BE0C3E26-71AF-BF8D-9859-61B444EBEE6D}"/>
              </a:ext>
            </a:extLst>
          </p:cNvPr>
          <p:cNvSpPr>
            <a:spLocks noGrp="1"/>
          </p:cNvSpPr>
          <p:nvPr>
            <p:ph idx="1"/>
          </p:nvPr>
        </p:nvSpPr>
        <p:spPr>
          <a:xfrm>
            <a:off x="768096" y="2286000"/>
            <a:ext cx="7461503" cy="4023360"/>
          </a:xfrm>
        </p:spPr>
        <p:txBody>
          <a:bodyPr>
            <a:normAutofit/>
          </a:bodyPr>
          <a:lstStyle/>
          <a:p>
            <a:pPr lvl="1" algn="just">
              <a:buFont typeface="Arial" panose="020B0604020202020204" pitchFamily="34" charset="0"/>
              <a:buChar char="•"/>
            </a:pPr>
            <a:r>
              <a:rPr lang="en-US" sz="1800" dirty="0"/>
              <a:t>These receptors and ion channels can also be affected by brain tumors, brain injury or infections. </a:t>
            </a:r>
          </a:p>
          <a:p>
            <a:pPr lvl="1" algn="just">
              <a:buFont typeface="Arial" panose="020B0604020202020204" pitchFamily="34" charset="0"/>
              <a:buChar char="•"/>
            </a:pPr>
            <a:r>
              <a:rPr lang="en-US" sz="1800" dirty="0"/>
              <a:t>Whether it is decrease in inhibition or increase in excitation it is often noticed by others as obvious outward signs like jerking, moving or losing consciousness. But it can also be subjective experience that can only be noticed by patient like fear or strange smells. It all depends upon which neurons in brain are affected.</a:t>
            </a:r>
          </a:p>
        </p:txBody>
      </p:sp>
    </p:spTree>
    <p:extLst>
      <p:ext uri="{BB962C8B-B14F-4D97-AF65-F5344CB8AC3E}">
        <p14:creationId xmlns:p14="http://schemas.microsoft.com/office/powerpoint/2010/main" val="175278292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ADFC3-DC50-9C7D-E93F-A67A8F35A017}"/>
            </a:ext>
          </a:extLst>
        </p:cNvPr>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2A20839C-887A-9A53-B0E6-D68BCFB677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67" y="1236616"/>
            <a:ext cx="7283665" cy="4384767"/>
          </a:xfrm>
          <a:prstGeom prst="rect">
            <a:avLst/>
          </a:prstGeom>
        </p:spPr>
      </p:pic>
    </p:spTree>
    <p:extLst>
      <p:ext uri="{BB962C8B-B14F-4D97-AF65-F5344CB8AC3E}">
        <p14:creationId xmlns:p14="http://schemas.microsoft.com/office/powerpoint/2010/main" val="309046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F02DA-DEA1-F030-A770-68A7F0FDE0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A94A41-D2CA-6D71-D663-F6FAA6CC96FF}"/>
              </a:ext>
            </a:extLst>
          </p:cNvPr>
          <p:cNvSpPr>
            <a:spLocks noGrp="1"/>
          </p:cNvSpPr>
          <p:nvPr>
            <p:ph type="title"/>
          </p:nvPr>
        </p:nvSpPr>
        <p:spPr/>
        <p:txBody>
          <a:bodyPr>
            <a:normAutofit/>
          </a:bodyPr>
          <a:lstStyle/>
          <a:p>
            <a:r>
              <a:rPr lang="en-US" sz="4000" b="1" dirty="0"/>
              <a:t>Classification of epileptic seizure</a:t>
            </a:r>
          </a:p>
        </p:txBody>
      </p:sp>
      <p:pic>
        <p:nvPicPr>
          <p:cNvPr id="7" name="Picture 6">
            <a:extLst>
              <a:ext uri="{FF2B5EF4-FFF2-40B4-BE49-F238E27FC236}">
                <a16:creationId xmlns:a16="http://schemas.microsoft.com/office/drawing/2014/main" id="{125DDABC-EAA2-9E37-3529-7A33C02D7C7E}"/>
              </a:ext>
            </a:extLst>
          </p:cNvPr>
          <p:cNvPicPr>
            <a:picLocks noChangeAspect="1"/>
          </p:cNvPicPr>
          <p:nvPr/>
        </p:nvPicPr>
        <p:blipFill>
          <a:blip r:embed="rId2"/>
          <a:stretch>
            <a:fillRect/>
          </a:stretch>
        </p:blipFill>
        <p:spPr>
          <a:xfrm>
            <a:off x="1266118" y="2084832"/>
            <a:ext cx="6611763" cy="4357036"/>
          </a:xfrm>
          <a:prstGeom prst="rect">
            <a:avLst/>
          </a:prstGeom>
        </p:spPr>
      </p:pic>
    </p:spTree>
    <p:extLst>
      <p:ext uri="{BB962C8B-B14F-4D97-AF65-F5344CB8AC3E}">
        <p14:creationId xmlns:p14="http://schemas.microsoft.com/office/powerpoint/2010/main" val="201663265"/>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03841-D13E-4201-CF6A-B91142DD03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05C41C-4DBE-84B5-C77B-55572D321E5E}"/>
              </a:ext>
            </a:extLst>
          </p:cNvPr>
          <p:cNvSpPr>
            <a:spLocks noGrp="1"/>
          </p:cNvSpPr>
          <p:nvPr>
            <p:ph type="title"/>
          </p:nvPr>
        </p:nvSpPr>
        <p:spPr/>
        <p:txBody>
          <a:bodyPr>
            <a:normAutofit/>
          </a:bodyPr>
          <a:lstStyle/>
          <a:p>
            <a:r>
              <a:rPr lang="en-US" sz="4000" dirty="0"/>
              <a:t>Focal or Partial seizure</a:t>
            </a:r>
          </a:p>
        </p:txBody>
      </p:sp>
      <p:sp>
        <p:nvSpPr>
          <p:cNvPr id="3" name="Content Placeholder 2">
            <a:extLst>
              <a:ext uri="{FF2B5EF4-FFF2-40B4-BE49-F238E27FC236}">
                <a16:creationId xmlns:a16="http://schemas.microsoft.com/office/drawing/2014/main" id="{5B727934-FE1B-EBB6-88ED-E2D4B42ED48B}"/>
              </a:ext>
            </a:extLst>
          </p:cNvPr>
          <p:cNvSpPr>
            <a:spLocks noGrp="1"/>
          </p:cNvSpPr>
          <p:nvPr>
            <p:ph idx="1"/>
          </p:nvPr>
        </p:nvSpPr>
        <p:spPr>
          <a:xfrm>
            <a:off x="768096" y="2286000"/>
            <a:ext cx="7461503" cy="4023360"/>
          </a:xfrm>
        </p:spPr>
        <p:txBody>
          <a:bodyPr/>
          <a:lstStyle/>
          <a:p>
            <a:pPr marL="0" indent="0">
              <a:buNone/>
            </a:pPr>
            <a:r>
              <a:rPr lang="en-US" dirty="0"/>
              <a:t>Focal epileptic seizures begin in a small localized region of the cerebral cortex or deeper structures of the cerebrum and brain stem and have clinical manifestations that reﬂect the function of the aﬀected brain area. Most often, focal epilepsy results from some localized organic lesion or functional abnormality, such as: </a:t>
            </a:r>
          </a:p>
          <a:p>
            <a:pPr>
              <a:buFont typeface="Arial" panose="020B0604020202020204" pitchFamily="34" charset="0"/>
              <a:buChar char="•"/>
            </a:pPr>
            <a:r>
              <a:rPr lang="en-US" dirty="0"/>
              <a:t>Scar tissue in the brain that pulls on the adjacent neuronal tissue.</a:t>
            </a:r>
          </a:p>
          <a:p>
            <a:pPr>
              <a:buFont typeface="Arial" panose="020B0604020202020204" pitchFamily="34" charset="0"/>
              <a:buChar char="•"/>
            </a:pPr>
            <a:r>
              <a:rPr lang="en-US" dirty="0"/>
              <a:t>A tumor that compresses an area of the brain.</a:t>
            </a:r>
          </a:p>
          <a:p>
            <a:pPr>
              <a:buFont typeface="Arial" panose="020B0604020202020204" pitchFamily="34" charset="0"/>
              <a:buChar char="•"/>
            </a:pPr>
            <a:r>
              <a:rPr lang="en-US" dirty="0"/>
              <a:t>A destroyed area of brain tissue.</a:t>
            </a:r>
          </a:p>
        </p:txBody>
      </p:sp>
    </p:spTree>
    <p:extLst>
      <p:ext uri="{BB962C8B-B14F-4D97-AF65-F5344CB8AC3E}">
        <p14:creationId xmlns:p14="http://schemas.microsoft.com/office/powerpoint/2010/main" val="343949269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D2DB1-84EF-7482-DDEF-F2B98321F2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F80E61-1D0C-25A6-4728-B7712111EE2D}"/>
              </a:ext>
            </a:extLst>
          </p:cNvPr>
          <p:cNvSpPr>
            <a:spLocks noGrp="1"/>
          </p:cNvSpPr>
          <p:nvPr>
            <p:ph type="title"/>
          </p:nvPr>
        </p:nvSpPr>
        <p:spPr/>
        <p:txBody>
          <a:bodyPr>
            <a:normAutofit/>
          </a:bodyPr>
          <a:lstStyle/>
          <a:p>
            <a:r>
              <a:rPr lang="en-US" sz="4000" dirty="0"/>
              <a:t>Focal or Partial seizure</a:t>
            </a:r>
          </a:p>
        </p:txBody>
      </p:sp>
      <p:sp>
        <p:nvSpPr>
          <p:cNvPr id="3" name="Content Placeholder 2">
            <a:extLst>
              <a:ext uri="{FF2B5EF4-FFF2-40B4-BE49-F238E27FC236}">
                <a16:creationId xmlns:a16="http://schemas.microsoft.com/office/drawing/2014/main" id="{81F1F2D2-BAC5-E7FA-095D-A266F9E4EF91}"/>
              </a:ext>
            </a:extLst>
          </p:cNvPr>
          <p:cNvSpPr>
            <a:spLocks noGrp="1"/>
          </p:cNvSpPr>
          <p:nvPr>
            <p:ph idx="1"/>
          </p:nvPr>
        </p:nvSpPr>
        <p:spPr>
          <a:xfrm>
            <a:off x="768096" y="2286000"/>
            <a:ext cx="7461503" cy="4023360"/>
          </a:xfrm>
        </p:spPr>
        <p:txBody>
          <a:bodyPr>
            <a:normAutofit fontScale="92500" lnSpcReduction="10000"/>
          </a:bodyPr>
          <a:lstStyle/>
          <a:p>
            <a:pPr marL="0" indent="0">
              <a:buNone/>
            </a:pPr>
            <a:r>
              <a:rPr lang="en-US" dirty="0"/>
              <a:t>These lesions can promote extremely rapid discharges in the local neurons; when the discharge rate rises above several hundred per second, synchronous waves begin to spread over adjacent cortical regions. These waves presumably result from localized reverberating circuits that may gradually recruit adjacent areas of the cortex into the epileptic discharge zone. The process spreads to adjacent areas at a rate as slow as a few millimeters a minute to as fast as several centimeters per second. </a:t>
            </a:r>
          </a:p>
          <a:p>
            <a:pPr marL="0" indent="0">
              <a:buNone/>
            </a:pPr>
            <a:r>
              <a:rPr lang="en-US" dirty="0"/>
              <a:t>Focal seizures can spread locally from a focus or more remotely to the contralateral cortex and subcortical areas of the brain through projections to the thalamus, which has widespread connections to both hemispheres. When such a wave of excitation spreads over the motor cortex, it causes a progressive “march” of muscle contractions throughout the opposite side of the body, beginning most characteristically in the mouth region and marching progressively downward to the legs but at other times marching in the opposite direction. Tis phenomenon is called Jacksonian march.</a:t>
            </a:r>
          </a:p>
        </p:txBody>
      </p:sp>
    </p:spTree>
    <p:extLst>
      <p:ext uri="{BB962C8B-B14F-4D97-AF65-F5344CB8AC3E}">
        <p14:creationId xmlns:p14="http://schemas.microsoft.com/office/powerpoint/2010/main" val="319324593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528</TotalTime>
  <Words>1079</Words>
  <Application>Microsoft Office PowerPoint</Application>
  <PresentationFormat>On-screen Show (4:3)</PresentationFormat>
  <Paragraphs>53</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Tw Cen MT</vt:lpstr>
      <vt:lpstr>Tw Cen MT Condensed</vt:lpstr>
      <vt:lpstr>Wingdings 3</vt:lpstr>
      <vt:lpstr>Integral</vt:lpstr>
      <vt:lpstr>PowerPoint Presentation</vt:lpstr>
      <vt:lpstr>Seizure and Epilepsy</vt:lpstr>
      <vt:lpstr>Seizure and Epilepsy</vt:lpstr>
      <vt:lpstr>PowerPoint Presentation</vt:lpstr>
      <vt:lpstr>Seizure and Epilepsy</vt:lpstr>
      <vt:lpstr>PowerPoint Presentation</vt:lpstr>
      <vt:lpstr>Classification of epileptic seizure</vt:lpstr>
      <vt:lpstr>Focal or Partial seizure</vt:lpstr>
      <vt:lpstr>Focal or Partial seizure</vt:lpstr>
      <vt:lpstr>PowerPoint Presentation</vt:lpstr>
      <vt:lpstr>Focal or Partial seizure</vt:lpstr>
      <vt:lpstr>PowerPoint Presentation</vt:lpstr>
      <vt:lpstr>PowerPoint Presentation</vt:lpstr>
      <vt:lpstr>Generalized epileptic seizures</vt:lpstr>
      <vt:lpstr>Classification of generalized seizure</vt:lpstr>
      <vt:lpstr>PowerPoint Presentation</vt:lpstr>
      <vt:lpstr>PowerPoint Presentation</vt:lpstr>
      <vt:lpstr>PowerPoint Presentation</vt:lpstr>
      <vt:lpstr>Diagnosis</vt:lpstr>
      <vt:lpstr>Treatment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Siddharth</dc:creator>
  <cp:lastModifiedBy>Rajesh Patel</cp:lastModifiedBy>
  <cp:revision>38</cp:revision>
  <dcterms:created xsi:type="dcterms:W3CDTF">2017-01-16T16:07:23Z</dcterms:created>
  <dcterms:modified xsi:type="dcterms:W3CDTF">2025-02-27T18:38:32Z</dcterms:modified>
</cp:coreProperties>
</file>