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62" r:id="rId4"/>
    <p:sldId id="279" r:id="rId5"/>
    <p:sldId id="280" r:id="rId6"/>
    <p:sldId id="281" r:id="rId7"/>
    <p:sldId id="261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2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1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1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514994-0300-48ED-9D19-FD5195B965A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847D59E-5F9C-4CF4-A475-B424142C7DA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Enterobacteriaceae</a:t>
          </a:r>
        </a:p>
      </dgm:t>
    </dgm:pt>
    <dgm:pt modelId="{5CE5A637-3DD0-4589-BFE8-BD42D44CD5B7}" type="parTrans" cxnId="{4A224F1C-6D8E-44B5-9FAA-99E9913F0F9C}">
      <dgm:prSet/>
      <dgm:spPr/>
      <dgm:t>
        <a:bodyPr/>
        <a:lstStyle/>
        <a:p>
          <a:endParaRPr lang="en-US"/>
        </a:p>
      </dgm:t>
    </dgm:pt>
    <dgm:pt modelId="{899793FD-BE62-4E0F-ADE3-A1980B6CE4CE}" type="sibTrans" cxnId="{4A224F1C-6D8E-44B5-9FAA-99E9913F0F9C}">
      <dgm:prSet/>
      <dgm:spPr/>
      <dgm:t>
        <a:bodyPr/>
        <a:lstStyle/>
        <a:p>
          <a:endParaRPr lang="en-US"/>
        </a:p>
      </dgm:t>
    </dgm:pt>
    <dgm:pt modelId="{52743F96-48CF-438E-91D8-3F22D3F5678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Lactose fermenters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E. coli, Citrobacter,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Klebsiella, Enterobacter</a:t>
          </a:r>
        </a:p>
      </dgm:t>
    </dgm:pt>
    <dgm:pt modelId="{1079D7A2-2E4C-42A1-9F2F-9DF58B00EEC1}" type="parTrans" cxnId="{3B6C3C10-E208-4D26-923A-C62C5C99B007}">
      <dgm:prSet/>
      <dgm:spPr/>
      <dgm:t>
        <a:bodyPr/>
        <a:lstStyle/>
        <a:p>
          <a:endParaRPr lang="en-US"/>
        </a:p>
      </dgm:t>
    </dgm:pt>
    <dgm:pt modelId="{F3B6B08A-C739-4A26-B043-A4C007752F2B}" type="sibTrans" cxnId="{3B6C3C10-E208-4D26-923A-C62C5C99B007}">
      <dgm:prSet/>
      <dgm:spPr/>
      <dgm:t>
        <a:bodyPr/>
        <a:lstStyle/>
        <a:p>
          <a:endParaRPr lang="en-US"/>
        </a:p>
      </dgm:t>
    </dgm:pt>
    <dgm:pt modelId="{D6295F30-CAFB-42F5-8DED-0CCE9442DB2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Non-lactose fermenter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Salmonella, Shigella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Proteus, Yersinia</a:t>
          </a:r>
        </a:p>
      </dgm:t>
    </dgm:pt>
    <dgm:pt modelId="{9314A6AC-49EC-4990-88A0-A2575AA724EA}" type="parTrans" cxnId="{B9A7D22C-D418-4303-8024-D52B3936E343}">
      <dgm:prSet/>
      <dgm:spPr/>
      <dgm:t>
        <a:bodyPr/>
        <a:lstStyle/>
        <a:p>
          <a:endParaRPr lang="en-US"/>
        </a:p>
      </dgm:t>
    </dgm:pt>
    <dgm:pt modelId="{7E8ECBE9-2710-42CA-B8DE-81616CF9CBE4}" type="sibTrans" cxnId="{B9A7D22C-D418-4303-8024-D52B3936E343}">
      <dgm:prSet/>
      <dgm:spPr/>
      <dgm:t>
        <a:bodyPr/>
        <a:lstStyle/>
        <a:p>
          <a:endParaRPr lang="en-US"/>
        </a:p>
      </dgm:t>
    </dgm:pt>
    <dgm:pt modelId="{C46A33D4-9BCB-421A-83C5-19333E636CD7}" type="pres">
      <dgm:prSet presAssocID="{11514994-0300-48ED-9D19-FD5195B965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57B5220-5AB2-4670-8370-27FEB2B2FDBF}" type="pres">
      <dgm:prSet presAssocID="{E847D59E-5F9C-4CF4-A475-B424142C7DA0}" presName="hierRoot1" presStyleCnt="0">
        <dgm:presLayoutVars>
          <dgm:hierBranch/>
        </dgm:presLayoutVars>
      </dgm:prSet>
      <dgm:spPr/>
    </dgm:pt>
    <dgm:pt modelId="{7D19FF2C-572C-4B8F-A45F-8E6C894F9EE6}" type="pres">
      <dgm:prSet presAssocID="{E847D59E-5F9C-4CF4-A475-B424142C7DA0}" presName="rootComposite1" presStyleCnt="0"/>
      <dgm:spPr/>
    </dgm:pt>
    <dgm:pt modelId="{EBFF4F12-A84C-4CE9-9AB0-E4C3B5E90C00}" type="pres">
      <dgm:prSet presAssocID="{E847D59E-5F9C-4CF4-A475-B424142C7DA0}" presName="rootText1" presStyleLbl="node0" presStyleIdx="0" presStyleCnt="1" custLinFactNeighborY="2241">
        <dgm:presLayoutVars>
          <dgm:chPref val="3"/>
        </dgm:presLayoutVars>
      </dgm:prSet>
      <dgm:spPr/>
    </dgm:pt>
    <dgm:pt modelId="{755C88A3-A2B7-4C46-BB58-18CB5423CEEE}" type="pres">
      <dgm:prSet presAssocID="{E847D59E-5F9C-4CF4-A475-B424142C7DA0}" presName="rootConnector1" presStyleLbl="node1" presStyleIdx="0" presStyleCnt="0"/>
      <dgm:spPr/>
    </dgm:pt>
    <dgm:pt modelId="{CFD0EEDF-4178-4993-B420-B21C35074971}" type="pres">
      <dgm:prSet presAssocID="{E847D59E-5F9C-4CF4-A475-B424142C7DA0}" presName="hierChild2" presStyleCnt="0"/>
      <dgm:spPr/>
    </dgm:pt>
    <dgm:pt modelId="{CB1C2517-6826-4415-BAFD-C097CE967D10}" type="pres">
      <dgm:prSet presAssocID="{1079D7A2-2E4C-42A1-9F2F-9DF58B00EEC1}" presName="Name35" presStyleLbl="parChTrans1D2" presStyleIdx="0" presStyleCnt="2"/>
      <dgm:spPr/>
    </dgm:pt>
    <dgm:pt modelId="{A30EEEF7-0362-44FD-ADBA-C762FCD0EA78}" type="pres">
      <dgm:prSet presAssocID="{52743F96-48CF-438E-91D8-3F22D3F56785}" presName="hierRoot2" presStyleCnt="0">
        <dgm:presLayoutVars>
          <dgm:hierBranch/>
        </dgm:presLayoutVars>
      </dgm:prSet>
      <dgm:spPr/>
    </dgm:pt>
    <dgm:pt modelId="{7CFBC487-1A3C-427B-AE79-7D0D086E000D}" type="pres">
      <dgm:prSet presAssocID="{52743F96-48CF-438E-91D8-3F22D3F56785}" presName="rootComposite" presStyleCnt="0"/>
      <dgm:spPr/>
    </dgm:pt>
    <dgm:pt modelId="{A6B750FF-44A2-4BA5-8EDF-F5A4F221180B}" type="pres">
      <dgm:prSet presAssocID="{52743F96-48CF-438E-91D8-3F22D3F56785}" presName="rootText" presStyleLbl="node2" presStyleIdx="0" presStyleCnt="2" custScaleX="120306">
        <dgm:presLayoutVars>
          <dgm:chPref val="3"/>
        </dgm:presLayoutVars>
      </dgm:prSet>
      <dgm:spPr/>
    </dgm:pt>
    <dgm:pt modelId="{A0B87F5C-41FD-47A1-8E6B-FDC515BDBF2F}" type="pres">
      <dgm:prSet presAssocID="{52743F96-48CF-438E-91D8-3F22D3F56785}" presName="rootConnector" presStyleLbl="node2" presStyleIdx="0" presStyleCnt="2"/>
      <dgm:spPr/>
    </dgm:pt>
    <dgm:pt modelId="{AFED5877-4BEC-4B76-ABDF-12D3718EE7C1}" type="pres">
      <dgm:prSet presAssocID="{52743F96-48CF-438E-91D8-3F22D3F56785}" presName="hierChild4" presStyleCnt="0"/>
      <dgm:spPr/>
    </dgm:pt>
    <dgm:pt modelId="{BB03B1F4-7ACB-4612-9C9E-966EC7025C28}" type="pres">
      <dgm:prSet presAssocID="{52743F96-48CF-438E-91D8-3F22D3F56785}" presName="hierChild5" presStyleCnt="0"/>
      <dgm:spPr/>
    </dgm:pt>
    <dgm:pt modelId="{B42C78D1-66A6-4C05-9BD9-AB18E8819D9C}" type="pres">
      <dgm:prSet presAssocID="{9314A6AC-49EC-4990-88A0-A2575AA724EA}" presName="Name35" presStyleLbl="parChTrans1D2" presStyleIdx="1" presStyleCnt="2"/>
      <dgm:spPr/>
    </dgm:pt>
    <dgm:pt modelId="{00221AA4-0BA4-4CBE-8FC6-E41E4FC6A4B4}" type="pres">
      <dgm:prSet presAssocID="{D6295F30-CAFB-42F5-8DED-0CCE9442DB2B}" presName="hierRoot2" presStyleCnt="0">
        <dgm:presLayoutVars>
          <dgm:hierBranch/>
        </dgm:presLayoutVars>
      </dgm:prSet>
      <dgm:spPr/>
    </dgm:pt>
    <dgm:pt modelId="{52DDBE5F-2296-48E7-B48A-CB74A727D63E}" type="pres">
      <dgm:prSet presAssocID="{D6295F30-CAFB-42F5-8DED-0CCE9442DB2B}" presName="rootComposite" presStyleCnt="0"/>
      <dgm:spPr/>
    </dgm:pt>
    <dgm:pt modelId="{558E925D-40DE-47EB-8041-7321CC579F51}" type="pres">
      <dgm:prSet presAssocID="{D6295F30-CAFB-42F5-8DED-0CCE9442DB2B}" presName="rootText" presStyleLbl="node2" presStyleIdx="1" presStyleCnt="2" custScaleX="122907" custLinFactNeighborX="2332" custLinFactNeighborY="92">
        <dgm:presLayoutVars>
          <dgm:chPref val="3"/>
        </dgm:presLayoutVars>
      </dgm:prSet>
      <dgm:spPr/>
    </dgm:pt>
    <dgm:pt modelId="{FCCA6F6C-BF69-4DFF-A948-1367E0A074B8}" type="pres">
      <dgm:prSet presAssocID="{D6295F30-CAFB-42F5-8DED-0CCE9442DB2B}" presName="rootConnector" presStyleLbl="node2" presStyleIdx="1" presStyleCnt="2"/>
      <dgm:spPr/>
    </dgm:pt>
    <dgm:pt modelId="{6DBE2985-4E37-4A10-B614-F1BC7FE4191F}" type="pres">
      <dgm:prSet presAssocID="{D6295F30-CAFB-42F5-8DED-0CCE9442DB2B}" presName="hierChild4" presStyleCnt="0"/>
      <dgm:spPr/>
    </dgm:pt>
    <dgm:pt modelId="{FBEE93E8-ACFC-407C-B1F1-DE7A0732CF93}" type="pres">
      <dgm:prSet presAssocID="{D6295F30-CAFB-42F5-8DED-0CCE9442DB2B}" presName="hierChild5" presStyleCnt="0"/>
      <dgm:spPr/>
    </dgm:pt>
    <dgm:pt modelId="{555AA4CB-4256-4FED-9CB4-AB9BD243BA0E}" type="pres">
      <dgm:prSet presAssocID="{E847D59E-5F9C-4CF4-A475-B424142C7DA0}" presName="hierChild3" presStyleCnt="0"/>
      <dgm:spPr/>
    </dgm:pt>
  </dgm:ptLst>
  <dgm:cxnLst>
    <dgm:cxn modelId="{333B0802-2CDA-4521-95BB-5E30FB23FC66}" type="presOf" srcId="{E847D59E-5F9C-4CF4-A475-B424142C7DA0}" destId="{755C88A3-A2B7-4C46-BB58-18CB5423CEEE}" srcOrd="1" destOrd="0" presId="urn:microsoft.com/office/officeart/2005/8/layout/orgChart1"/>
    <dgm:cxn modelId="{3B6C3C10-E208-4D26-923A-C62C5C99B007}" srcId="{E847D59E-5F9C-4CF4-A475-B424142C7DA0}" destId="{52743F96-48CF-438E-91D8-3F22D3F56785}" srcOrd="0" destOrd="0" parTransId="{1079D7A2-2E4C-42A1-9F2F-9DF58B00EEC1}" sibTransId="{F3B6B08A-C739-4A26-B043-A4C007752F2B}"/>
    <dgm:cxn modelId="{4A224F1C-6D8E-44B5-9FAA-99E9913F0F9C}" srcId="{11514994-0300-48ED-9D19-FD5195B965A3}" destId="{E847D59E-5F9C-4CF4-A475-B424142C7DA0}" srcOrd="0" destOrd="0" parTransId="{5CE5A637-3DD0-4589-BFE8-BD42D44CD5B7}" sibTransId="{899793FD-BE62-4E0F-ADE3-A1980B6CE4CE}"/>
    <dgm:cxn modelId="{4F9E282C-F644-4CE9-8BAB-AAA17DAD3CD9}" type="presOf" srcId="{D6295F30-CAFB-42F5-8DED-0CCE9442DB2B}" destId="{FCCA6F6C-BF69-4DFF-A948-1367E0A074B8}" srcOrd="1" destOrd="0" presId="urn:microsoft.com/office/officeart/2005/8/layout/orgChart1"/>
    <dgm:cxn modelId="{B9A7D22C-D418-4303-8024-D52B3936E343}" srcId="{E847D59E-5F9C-4CF4-A475-B424142C7DA0}" destId="{D6295F30-CAFB-42F5-8DED-0CCE9442DB2B}" srcOrd="1" destOrd="0" parTransId="{9314A6AC-49EC-4990-88A0-A2575AA724EA}" sibTransId="{7E8ECBE9-2710-42CA-B8DE-81616CF9CBE4}"/>
    <dgm:cxn modelId="{344E9A33-8A3C-4ED9-95C6-2F968E0A69DD}" type="presOf" srcId="{11514994-0300-48ED-9D19-FD5195B965A3}" destId="{C46A33D4-9BCB-421A-83C5-19333E636CD7}" srcOrd="0" destOrd="0" presId="urn:microsoft.com/office/officeart/2005/8/layout/orgChart1"/>
    <dgm:cxn modelId="{5D1AED46-D576-4DD0-840F-EB6849EE8D22}" type="presOf" srcId="{1079D7A2-2E4C-42A1-9F2F-9DF58B00EEC1}" destId="{CB1C2517-6826-4415-BAFD-C097CE967D10}" srcOrd="0" destOrd="0" presId="urn:microsoft.com/office/officeart/2005/8/layout/orgChart1"/>
    <dgm:cxn modelId="{2E1AD180-0194-4D3D-8851-062E37452E56}" type="presOf" srcId="{E847D59E-5F9C-4CF4-A475-B424142C7DA0}" destId="{EBFF4F12-A84C-4CE9-9AB0-E4C3B5E90C00}" srcOrd="0" destOrd="0" presId="urn:microsoft.com/office/officeart/2005/8/layout/orgChart1"/>
    <dgm:cxn modelId="{51F80F81-F4FE-4A3F-9DE4-299C3945B317}" type="presOf" srcId="{D6295F30-CAFB-42F5-8DED-0CCE9442DB2B}" destId="{558E925D-40DE-47EB-8041-7321CC579F51}" srcOrd="0" destOrd="0" presId="urn:microsoft.com/office/officeart/2005/8/layout/orgChart1"/>
    <dgm:cxn modelId="{7B0A308D-721C-461C-8145-960B2DA4967F}" type="presOf" srcId="{52743F96-48CF-438E-91D8-3F22D3F56785}" destId="{A6B750FF-44A2-4BA5-8EDF-F5A4F221180B}" srcOrd="0" destOrd="0" presId="urn:microsoft.com/office/officeart/2005/8/layout/orgChart1"/>
    <dgm:cxn modelId="{945778BA-4533-4A79-A7A8-98C17FB38BF2}" type="presOf" srcId="{9314A6AC-49EC-4990-88A0-A2575AA724EA}" destId="{B42C78D1-66A6-4C05-9BD9-AB18E8819D9C}" srcOrd="0" destOrd="0" presId="urn:microsoft.com/office/officeart/2005/8/layout/orgChart1"/>
    <dgm:cxn modelId="{062BB5DA-BB12-4A84-984C-0A2D75778D08}" type="presOf" srcId="{52743F96-48CF-438E-91D8-3F22D3F56785}" destId="{A0B87F5C-41FD-47A1-8E6B-FDC515BDBF2F}" srcOrd="1" destOrd="0" presId="urn:microsoft.com/office/officeart/2005/8/layout/orgChart1"/>
    <dgm:cxn modelId="{F1AF630C-DBCD-44A1-A340-ABB07CBD807F}" type="presParOf" srcId="{C46A33D4-9BCB-421A-83C5-19333E636CD7}" destId="{F57B5220-5AB2-4670-8370-27FEB2B2FDBF}" srcOrd="0" destOrd="0" presId="urn:microsoft.com/office/officeart/2005/8/layout/orgChart1"/>
    <dgm:cxn modelId="{1B3E3932-21A2-44DC-BF51-210E5517AEE7}" type="presParOf" srcId="{F57B5220-5AB2-4670-8370-27FEB2B2FDBF}" destId="{7D19FF2C-572C-4B8F-A45F-8E6C894F9EE6}" srcOrd="0" destOrd="0" presId="urn:microsoft.com/office/officeart/2005/8/layout/orgChart1"/>
    <dgm:cxn modelId="{B655E2C3-FFD4-4388-9FFA-DBA367942A09}" type="presParOf" srcId="{7D19FF2C-572C-4B8F-A45F-8E6C894F9EE6}" destId="{EBFF4F12-A84C-4CE9-9AB0-E4C3B5E90C00}" srcOrd="0" destOrd="0" presId="urn:microsoft.com/office/officeart/2005/8/layout/orgChart1"/>
    <dgm:cxn modelId="{F05FA6DE-A8ED-4F10-9B0E-720A9CC08A68}" type="presParOf" srcId="{7D19FF2C-572C-4B8F-A45F-8E6C894F9EE6}" destId="{755C88A3-A2B7-4C46-BB58-18CB5423CEEE}" srcOrd="1" destOrd="0" presId="urn:microsoft.com/office/officeart/2005/8/layout/orgChart1"/>
    <dgm:cxn modelId="{899E0808-1C7E-480B-848A-2FDFB0D95F5C}" type="presParOf" srcId="{F57B5220-5AB2-4670-8370-27FEB2B2FDBF}" destId="{CFD0EEDF-4178-4993-B420-B21C35074971}" srcOrd="1" destOrd="0" presId="urn:microsoft.com/office/officeart/2005/8/layout/orgChart1"/>
    <dgm:cxn modelId="{6A0D8B2F-584A-4540-80F7-850F9DEE45C6}" type="presParOf" srcId="{CFD0EEDF-4178-4993-B420-B21C35074971}" destId="{CB1C2517-6826-4415-BAFD-C097CE967D10}" srcOrd="0" destOrd="0" presId="urn:microsoft.com/office/officeart/2005/8/layout/orgChart1"/>
    <dgm:cxn modelId="{09904A06-2284-448D-B6E4-0BF57492A47F}" type="presParOf" srcId="{CFD0EEDF-4178-4993-B420-B21C35074971}" destId="{A30EEEF7-0362-44FD-ADBA-C762FCD0EA78}" srcOrd="1" destOrd="0" presId="urn:microsoft.com/office/officeart/2005/8/layout/orgChart1"/>
    <dgm:cxn modelId="{58B19E70-5F3C-4A50-B824-97AE1015A2CF}" type="presParOf" srcId="{A30EEEF7-0362-44FD-ADBA-C762FCD0EA78}" destId="{7CFBC487-1A3C-427B-AE79-7D0D086E000D}" srcOrd="0" destOrd="0" presId="urn:microsoft.com/office/officeart/2005/8/layout/orgChart1"/>
    <dgm:cxn modelId="{02E9E217-C270-4271-BDC2-21A3FDD29230}" type="presParOf" srcId="{7CFBC487-1A3C-427B-AE79-7D0D086E000D}" destId="{A6B750FF-44A2-4BA5-8EDF-F5A4F221180B}" srcOrd="0" destOrd="0" presId="urn:microsoft.com/office/officeart/2005/8/layout/orgChart1"/>
    <dgm:cxn modelId="{78FA5BF7-7664-4A48-B9E3-CB5E312E9A96}" type="presParOf" srcId="{7CFBC487-1A3C-427B-AE79-7D0D086E000D}" destId="{A0B87F5C-41FD-47A1-8E6B-FDC515BDBF2F}" srcOrd="1" destOrd="0" presId="urn:microsoft.com/office/officeart/2005/8/layout/orgChart1"/>
    <dgm:cxn modelId="{B04710D6-43B4-4355-B976-FA3AD7A19826}" type="presParOf" srcId="{A30EEEF7-0362-44FD-ADBA-C762FCD0EA78}" destId="{AFED5877-4BEC-4B76-ABDF-12D3718EE7C1}" srcOrd="1" destOrd="0" presId="urn:microsoft.com/office/officeart/2005/8/layout/orgChart1"/>
    <dgm:cxn modelId="{86F02547-748F-402C-AB8D-AAB07A217C7E}" type="presParOf" srcId="{A30EEEF7-0362-44FD-ADBA-C762FCD0EA78}" destId="{BB03B1F4-7ACB-4612-9C9E-966EC7025C28}" srcOrd="2" destOrd="0" presId="urn:microsoft.com/office/officeart/2005/8/layout/orgChart1"/>
    <dgm:cxn modelId="{530A4CF2-061B-48C8-937A-B47F23AC061D}" type="presParOf" srcId="{CFD0EEDF-4178-4993-B420-B21C35074971}" destId="{B42C78D1-66A6-4C05-9BD9-AB18E8819D9C}" srcOrd="2" destOrd="0" presId="urn:microsoft.com/office/officeart/2005/8/layout/orgChart1"/>
    <dgm:cxn modelId="{445079D4-D87B-4CBE-B61D-B507E5096D8A}" type="presParOf" srcId="{CFD0EEDF-4178-4993-B420-B21C35074971}" destId="{00221AA4-0BA4-4CBE-8FC6-E41E4FC6A4B4}" srcOrd="3" destOrd="0" presId="urn:microsoft.com/office/officeart/2005/8/layout/orgChart1"/>
    <dgm:cxn modelId="{39E6FBC2-BA6B-4D1E-A32A-01EEFB08E15C}" type="presParOf" srcId="{00221AA4-0BA4-4CBE-8FC6-E41E4FC6A4B4}" destId="{52DDBE5F-2296-48E7-B48A-CB74A727D63E}" srcOrd="0" destOrd="0" presId="urn:microsoft.com/office/officeart/2005/8/layout/orgChart1"/>
    <dgm:cxn modelId="{8CD91DA8-35D6-46BA-BE76-09EF3BAA742C}" type="presParOf" srcId="{52DDBE5F-2296-48E7-B48A-CB74A727D63E}" destId="{558E925D-40DE-47EB-8041-7321CC579F51}" srcOrd="0" destOrd="0" presId="urn:microsoft.com/office/officeart/2005/8/layout/orgChart1"/>
    <dgm:cxn modelId="{A0C84150-7332-4D1B-A864-0B07BD6A5CCF}" type="presParOf" srcId="{52DDBE5F-2296-48E7-B48A-CB74A727D63E}" destId="{FCCA6F6C-BF69-4DFF-A948-1367E0A074B8}" srcOrd="1" destOrd="0" presId="urn:microsoft.com/office/officeart/2005/8/layout/orgChart1"/>
    <dgm:cxn modelId="{6915830D-4850-461A-A393-87C03C70EF5C}" type="presParOf" srcId="{00221AA4-0BA4-4CBE-8FC6-E41E4FC6A4B4}" destId="{6DBE2985-4E37-4A10-B614-F1BC7FE4191F}" srcOrd="1" destOrd="0" presId="urn:microsoft.com/office/officeart/2005/8/layout/orgChart1"/>
    <dgm:cxn modelId="{FBD4ADF7-D60A-48F5-A10B-5131AFC8BC51}" type="presParOf" srcId="{00221AA4-0BA4-4CBE-8FC6-E41E4FC6A4B4}" destId="{FBEE93E8-ACFC-407C-B1F1-DE7A0732CF93}" srcOrd="2" destOrd="0" presId="urn:microsoft.com/office/officeart/2005/8/layout/orgChart1"/>
    <dgm:cxn modelId="{166242CE-CAEC-4883-BD1B-1097097FD0E8}" type="presParOf" srcId="{F57B5220-5AB2-4670-8370-27FEB2B2FDBF}" destId="{555AA4CB-4256-4FED-9CB4-AB9BD243BA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2C78D1-66A6-4C05-9BD9-AB18E8819D9C}">
      <dsp:nvSpPr>
        <dsp:cNvPr id="0" name=""/>
        <dsp:cNvSpPr/>
      </dsp:nvSpPr>
      <dsp:spPr>
        <a:xfrm>
          <a:off x="4127500" y="1233575"/>
          <a:ext cx="1759594" cy="480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239"/>
              </a:lnTo>
              <a:lnTo>
                <a:pt x="1759594" y="227239"/>
              </a:lnTo>
              <a:lnTo>
                <a:pt x="1759594" y="48038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C2517-6826-4415-BAFD-C097CE967D10}">
      <dsp:nvSpPr>
        <dsp:cNvPr id="0" name=""/>
        <dsp:cNvSpPr/>
      </dsp:nvSpPr>
      <dsp:spPr>
        <a:xfrm>
          <a:off x="2392773" y="1233575"/>
          <a:ext cx="1734726" cy="479274"/>
        </a:xfrm>
        <a:custGeom>
          <a:avLst/>
          <a:gdLst/>
          <a:ahLst/>
          <a:cxnLst/>
          <a:rect l="0" t="0" r="0" b="0"/>
          <a:pathLst>
            <a:path>
              <a:moveTo>
                <a:pt x="1734726" y="0"/>
              </a:moveTo>
              <a:lnTo>
                <a:pt x="1734726" y="226130"/>
              </a:lnTo>
              <a:lnTo>
                <a:pt x="0" y="226130"/>
              </a:lnTo>
              <a:lnTo>
                <a:pt x="0" y="479274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F4F12-A84C-4CE9-9AB0-E4C3B5E90C00}">
      <dsp:nvSpPr>
        <dsp:cNvPr id="0" name=""/>
        <dsp:cNvSpPr/>
      </dsp:nvSpPr>
      <dsp:spPr>
        <a:xfrm>
          <a:off x="2922050" y="28126"/>
          <a:ext cx="2410899" cy="12054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3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Enterobacteriaceae</a:t>
          </a:r>
        </a:p>
      </dsp:txBody>
      <dsp:txXfrm>
        <a:off x="2922050" y="28126"/>
        <a:ext cx="2410899" cy="1205449"/>
      </dsp:txXfrm>
    </dsp:sp>
    <dsp:sp modelId="{A6B750FF-44A2-4BA5-8EDF-F5A4F221180B}">
      <dsp:nvSpPr>
        <dsp:cNvPr id="0" name=""/>
        <dsp:cNvSpPr/>
      </dsp:nvSpPr>
      <dsp:spPr>
        <a:xfrm>
          <a:off x="942545" y="1712850"/>
          <a:ext cx="2900456" cy="12054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3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Lactose fermenters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3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E. coli, Citrobacter,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3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Klebsiella, Enterobacter</a:t>
          </a:r>
        </a:p>
      </dsp:txBody>
      <dsp:txXfrm>
        <a:off x="942545" y="1712850"/>
        <a:ext cx="2900456" cy="1205449"/>
      </dsp:txXfrm>
    </dsp:sp>
    <dsp:sp modelId="{558E925D-40DE-47EB-8041-7321CC579F51}">
      <dsp:nvSpPr>
        <dsp:cNvPr id="0" name=""/>
        <dsp:cNvSpPr/>
      </dsp:nvSpPr>
      <dsp:spPr>
        <a:xfrm>
          <a:off x="4405512" y="1713959"/>
          <a:ext cx="2963164" cy="12054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3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Non-lactose fermenter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3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Salmonella, Shigella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3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 MT (Body)"/>
              <a:cs typeface="Arial" charset="0"/>
            </a:rPr>
            <a:t>Proteus, Yersinia</a:t>
          </a:r>
        </a:p>
      </dsp:txBody>
      <dsp:txXfrm>
        <a:off x="4405512" y="1713959"/>
        <a:ext cx="2963164" cy="1205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3D78B-79A8-4D90-8434-09E2192C7396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85E61-3CAC-4BDA-A456-5E97E7E0B9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1984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2C35E68-4498-4462-81AA-24FFE623C1FE}" type="datetime1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3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944C-8695-4F1F-B540-C0A0983EB96A}" type="datetime1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9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F50E769-597A-4CBB-9609-6D941531A6EB}" type="datetime1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1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CEAA-A5FA-4CB0-A0D0-F1260DC219AB}" type="datetime1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2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007E8EB-611D-4004-97AF-1DFCF727EE1C}" type="datetime1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95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B51D-2F5A-40B9-91EF-9C50387CA40F}" type="datetime1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91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8DBA-24FA-4559-A42D-4F90F2BDC8DB}" type="datetime1">
              <a:rPr lang="en-US" smtClean="0"/>
              <a:t>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32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F01F8-DFC6-404F-83F9-953B31F554A7}" type="datetime1">
              <a:rPr lang="en-US" smtClean="0"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4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8A73-0D1D-40E9-B984-DA6F9EFCF359}" type="datetime1">
              <a:rPr lang="en-US" smtClean="0"/>
              <a:t>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6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6D4E73-635B-4E9B-A8E0-0A0A04CFD275}" type="datetime1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1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2651-D58A-4D6C-B76F-15458DF34020}" type="datetime1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2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9DCE162-4E8F-4B39-98CB-11B577AC2C44}" type="datetime1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483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bbsppt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medicine.medscape.com/article/928598-overview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8229600" cy="1981201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/>
              <a:t>ESCHERICHIA COLI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C7C0B1-4C8E-99D6-EAE3-0DD4832DB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1A4DDF-ED2A-63BC-2E84-E3C8E70A6202}"/>
              </a:ext>
            </a:extLst>
          </p:cNvPr>
          <p:cNvSpPr txBox="1"/>
          <p:nvPr/>
        </p:nvSpPr>
        <p:spPr>
          <a:xfrm>
            <a:off x="6705600" y="2421524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4D1434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BY MBBSPPT.COM</a:t>
            </a:r>
            <a:endParaRPr lang="en-IN" sz="1600" dirty="0">
              <a:solidFill>
                <a:srgbClr val="4D1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542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97852"/>
          </a:xfrm>
        </p:spPr>
        <p:txBody>
          <a:bodyPr>
            <a:normAutofit/>
          </a:bodyPr>
          <a:lstStyle/>
          <a:p>
            <a:r>
              <a:rPr lang="en-US" dirty="0" err="1"/>
              <a:t>MacConkey</a:t>
            </a:r>
            <a:r>
              <a:rPr lang="en-US" dirty="0"/>
              <a:t> agar medium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25638"/>
            <a:ext cx="8229600" cy="453072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4D1434"/>
                </a:solidFill>
                <a:highlight>
                  <a:srgbClr val="FFFF00"/>
                </a:highlight>
              </a:rPr>
              <a:t>Method:</a:t>
            </a:r>
          </a:p>
          <a:p>
            <a:pPr lvl="1"/>
            <a:r>
              <a:rPr lang="en-US" sz="2800" dirty="0">
                <a:solidFill>
                  <a:srgbClr val="4D1434"/>
                </a:solidFill>
              </a:rPr>
              <a:t>MacConkey agar is inoculated with tested </a:t>
            </a:r>
          </a:p>
          <a:p>
            <a:pPr lvl="1"/>
            <a:r>
              <a:rPr lang="en-US" sz="2800" dirty="0">
                <a:solidFill>
                  <a:srgbClr val="4D1434"/>
                </a:solidFill>
              </a:rPr>
              <a:t>Incubate the plate in incubator at 37 C/24 hrs</a:t>
            </a:r>
            <a:r>
              <a:rPr lang="ar-SA" sz="2800" dirty="0">
                <a:solidFill>
                  <a:srgbClr val="4D1434"/>
                </a:solidFill>
              </a:rPr>
              <a:t> </a:t>
            </a:r>
            <a:endParaRPr lang="en-US" sz="2800" dirty="0">
              <a:solidFill>
                <a:srgbClr val="4D1434"/>
              </a:solidFill>
            </a:endParaRPr>
          </a:p>
          <a:p>
            <a:r>
              <a:rPr lang="en-US" sz="2800" b="1" dirty="0">
                <a:solidFill>
                  <a:srgbClr val="4D1434"/>
                </a:solidFill>
                <a:highlight>
                  <a:srgbClr val="FFFF00"/>
                </a:highlight>
              </a:rPr>
              <a:t>Results:</a:t>
            </a:r>
          </a:p>
          <a:p>
            <a:pPr lvl="1"/>
            <a:r>
              <a:rPr lang="en-US" sz="2800" dirty="0">
                <a:solidFill>
                  <a:srgbClr val="4D1434"/>
                </a:solidFill>
              </a:rPr>
              <a:t>organism appears as pink colonies (e.g. </a:t>
            </a:r>
            <a:r>
              <a:rPr lang="en-US" sz="2800" i="1" dirty="0">
                <a:solidFill>
                  <a:srgbClr val="4D1434"/>
                </a:solidFill>
              </a:rPr>
              <a:t>E. coli</a:t>
            </a:r>
            <a:r>
              <a:rPr lang="en-US" sz="2800" dirty="0">
                <a:solidFill>
                  <a:srgbClr val="4D1434"/>
                </a:solidFill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10</a:t>
            </a:fld>
            <a:endParaRPr lang="en-US" dirty="0"/>
          </a:p>
        </p:txBody>
      </p:sp>
      <p:pic>
        <p:nvPicPr>
          <p:cNvPr id="14340" name="Picture 4" descr="s_3m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712" y="381000"/>
            <a:ext cx="3240088" cy="266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8188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agar medium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4D1434"/>
                </a:solidFill>
              </a:rPr>
              <a:t>Beta </a:t>
            </a:r>
            <a:r>
              <a:rPr lang="en-US" sz="2800" dirty="0" err="1">
                <a:solidFill>
                  <a:srgbClr val="4D1434"/>
                </a:solidFill>
              </a:rPr>
              <a:t>haemolysis</a:t>
            </a:r>
            <a:r>
              <a:rPr lang="en-US" sz="2800" dirty="0">
                <a:solidFill>
                  <a:srgbClr val="4D1434"/>
                </a:solidFill>
              </a:rPr>
              <a:t> will occur in the blood agar medium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813AF9-6D5D-F4A3-F741-719788FE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40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12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924247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7793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pathogenesis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highlight>
                  <a:srgbClr val="FFFF00"/>
                </a:highlight>
              </a:rPr>
              <a:t>Urinary Tract Infections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The urinary tract is the most common site of </a:t>
            </a:r>
            <a:r>
              <a:rPr lang="en-US" sz="2400" i="1" dirty="0">
                <a:solidFill>
                  <a:srgbClr val="4D1434"/>
                </a:solidFill>
              </a:rPr>
              <a:t>E coli</a:t>
            </a:r>
            <a:r>
              <a:rPr lang="en-US" sz="2400" dirty="0">
                <a:solidFill>
                  <a:srgbClr val="4D1434"/>
                </a:solidFill>
              </a:rPr>
              <a:t> infection, and more than 90% of all uncomplicated UTIs are caused by </a:t>
            </a:r>
            <a:r>
              <a:rPr lang="en-US" sz="2400" i="1" dirty="0">
                <a:solidFill>
                  <a:srgbClr val="4D1434"/>
                </a:solidFill>
              </a:rPr>
              <a:t>E coli</a:t>
            </a:r>
            <a:r>
              <a:rPr lang="en-US" sz="2400" dirty="0">
                <a:solidFill>
                  <a:srgbClr val="4D1434"/>
                </a:solidFill>
              </a:rPr>
              <a:t> infection. The recurrence rate after a first </a:t>
            </a:r>
            <a:r>
              <a:rPr lang="en-US" sz="2400" i="1" dirty="0">
                <a:solidFill>
                  <a:srgbClr val="4D1434"/>
                </a:solidFill>
              </a:rPr>
              <a:t>E coli</a:t>
            </a:r>
            <a:r>
              <a:rPr lang="en-US" sz="2400" dirty="0">
                <a:solidFill>
                  <a:srgbClr val="4D1434"/>
                </a:solidFill>
              </a:rPr>
              <a:t> infection is 44% over 12 months.</a:t>
            </a:r>
          </a:p>
          <a:p>
            <a:pPr>
              <a:lnSpc>
                <a:spcPct val="150000"/>
              </a:lnSpc>
            </a:pPr>
            <a:r>
              <a:rPr lang="en-US" sz="2400" i="1" dirty="0">
                <a:solidFill>
                  <a:srgbClr val="4D1434"/>
                </a:solidFill>
              </a:rPr>
              <a:t>E coli</a:t>
            </a:r>
            <a:r>
              <a:rPr lang="en-US" sz="2400" dirty="0">
                <a:solidFill>
                  <a:srgbClr val="4D1434"/>
                </a:solidFill>
              </a:rPr>
              <a:t> causes a wide range of UTIs, including uncomplicated urethritis/cystitis, symptomatic cystitis, pyelonephritis, acute prostatitis, prostatic abscess, and </a:t>
            </a:r>
            <a:r>
              <a:rPr lang="en-US" sz="2400" dirty="0" err="1">
                <a:solidFill>
                  <a:srgbClr val="4D1434"/>
                </a:solidFill>
              </a:rPr>
              <a:t>urosepsis</a:t>
            </a:r>
            <a:r>
              <a:rPr lang="en-US" sz="2400" dirty="0">
                <a:solidFill>
                  <a:srgbClr val="4D1434"/>
                </a:solidFill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1EB31D-EC24-A9BD-1780-D442D16DA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64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highlight>
                  <a:srgbClr val="FFFF00"/>
                </a:highlight>
              </a:rPr>
              <a:t>Enteric Infections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As a cause of enteric infections, 6 different mechanisms of action of 6 different varieties of </a:t>
            </a:r>
            <a:r>
              <a:rPr lang="en-US" sz="2400" i="1" dirty="0">
                <a:solidFill>
                  <a:srgbClr val="4D1434"/>
                </a:solidFill>
              </a:rPr>
              <a:t>E coli</a:t>
            </a:r>
            <a:r>
              <a:rPr lang="en-US" sz="2400" dirty="0">
                <a:solidFill>
                  <a:srgbClr val="4D1434"/>
                </a:solidFill>
              </a:rPr>
              <a:t> have been reported.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Enterotoxigenic </a:t>
            </a:r>
            <a:r>
              <a:rPr lang="en-US" sz="2400" i="1" dirty="0">
                <a:solidFill>
                  <a:srgbClr val="4D1434"/>
                </a:solidFill>
              </a:rPr>
              <a:t>E coli</a:t>
            </a:r>
            <a:r>
              <a:rPr lang="en-US" sz="2400" dirty="0">
                <a:solidFill>
                  <a:srgbClr val="4D1434"/>
                </a:solidFill>
              </a:rPr>
              <a:t> (ETEC) is a cause of traveler's diarrhea.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Enteropathogenic </a:t>
            </a:r>
            <a:r>
              <a:rPr lang="en-US" sz="2400" i="1" dirty="0">
                <a:solidFill>
                  <a:srgbClr val="4D1434"/>
                </a:solidFill>
              </a:rPr>
              <a:t>E coli</a:t>
            </a:r>
            <a:r>
              <a:rPr lang="en-US" sz="2400" dirty="0">
                <a:solidFill>
                  <a:srgbClr val="4D1434"/>
                </a:solidFill>
              </a:rPr>
              <a:t> (EPEC) is a cause of </a:t>
            </a:r>
            <a:r>
              <a:rPr lang="en-US" sz="2400" dirty="0" err="1">
                <a:solidFill>
                  <a:srgbClr val="4D1434"/>
                </a:solidFill>
              </a:rPr>
              <a:t>childhood</a:t>
            </a:r>
            <a:r>
              <a:rPr lang="en-US" sz="2400" dirty="0" err="1">
                <a:solidFill>
                  <a:srgbClr val="4D1434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diarrhea</a:t>
            </a:r>
            <a:r>
              <a:rPr lang="en-US" sz="2400" dirty="0">
                <a:solidFill>
                  <a:srgbClr val="4D1434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rgbClr val="4D1434"/>
                </a:solidFill>
              </a:rPr>
              <a:t>Enteroinvasive</a:t>
            </a:r>
            <a:r>
              <a:rPr lang="en-US" sz="2400" dirty="0">
                <a:solidFill>
                  <a:srgbClr val="4D1434"/>
                </a:solidFill>
              </a:rPr>
              <a:t> </a:t>
            </a:r>
            <a:r>
              <a:rPr lang="en-US" sz="2400" i="1" dirty="0">
                <a:solidFill>
                  <a:srgbClr val="4D1434"/>
                </a:solidFill>
              </a:rPr>
              <a:t>E coli</a:t>
            </a:r>
            <a:r>
              <a:rPr lang="en-US" sz="2400" dirty="0">
                <a:solidFill>
                  <a:srgbClr val="4D1434"/>
                </a:solidFill>
              </a:rPr>
              <a:t> (EIEC) causes a </a:t>
            </a:r>
            <a:r>
              <a:rPr lang="en-US" sz="2400" i="1" dirty="0">
                <a:solidFill>
                  <a:srgbClr val="4D1434"/>
                </a:solidFill>
              </a:rPr>
              <a:t>Shigella</a:t>
            </a:r>
            <a:r>
              <a:rPr lang="en-US" sz="2400" dirty="0">
                <a:solidFill>
                  <a:srgbClr val="4D1434"/>
                </a:solidFill>
              </a:rPr>
              <a:t> -like dysentery.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Enterohemorrhagic </a:t>
            </a:r>
            <a:r>
              <a:rPr lang="en-US" sz="2400" i="1" dirty="0">
                <a:solidFill>
                  <a:srgbClr val="4D1434"/>
                </a:solidFill>
              </a:rPr>
              <a:t>E coli</a:t>
            </a:r>
            <a:r>
              <a:rPr lang="en-US" sz="2400" dirty="0">
                <a:solidFill>
                  <a:srgbClr val="4D1434"/>
                </a:solidFill>
              </a:rPr>
              <a:t> (EHEC) causes hemorrhagic colitis or hemolytic-uremic syndrome (HUS).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F7EE7-8924-8A57-1DDB-9EF21C14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3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339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rgbClr val="4D1434"/>
                </a:solidFill>
              </a:rPr>
              <a:t>Enteroaggregative</a:t>
            </a:r>
            <a:r>
              <a:rPr lang="en-US" sz="2400" dirty="0">
                <a:solidFill>
                  <a:srgbClr val="4D1434"/>
                </a:solidFill>
              </a:rPr>
              <a:t> </a:t>
            </a:r>
            <a:r>
              <a:rPr lang="en-US" sz="2400" i="1" dirty="0">
                <a:solidFill>
                  <a:srgbClr val="4D1434"/>
                </a:solidFill>
              </a:rPr>
              <a:t>E coli</a:t>
            </a:r>
            <a:r>
              <a:rPr lang="en-US" sz="2400" dirty="0">
                <a:solidFill>
                  <a:srgbClr val="4D1434"/>
                </a:solidFill>
              </a:rPr>
              <a:t> (</a:t>
            </a:r>
            <a:r>
              <a:rPr lang="en-US" sz="2400" dirty="0" err="1">
                <a:solidFill>
                  <a:srgbClr val="4D1434"/>
                </a:solidFill>
              </a:rPr>
              <a:t>EAggEC</a:t>
            </a:r>
            <a:r>
              <a:rPr lang="en-US" sz="2400" dirty="0">
                <a:solidFill>
                  <a:srgbClr val="4D1434"/>
                </a:solidFill>
              </a:rPr>
              <a:t>) is primarily associated with persistent diarrhea in children in developing countries, and </a:t>
            </a:r>
            <a:r>
              <a:rPr lang="en-US" sz="2400" dirty="0" err="1">
                <a:solidFill>
                  <a:srgbClr val="4D1434"/>
                </a:solidFill>
              </a:rPr>
              <a:t>enteroadherent</a:t>
            </a:r>
            <a:r>
              <a:rPr lang="en-US" sz="2400" dirty="0">
                <a:solidFill>
                  <a:srgbClr val="4D1434"/>
                </a:solidFill>
              </a:rPr>
              <a:t> </a:t>
            </a:r>
            <a:r>
              <a:rPr lang="en-US" sz="2400" i="1" dirty="0">
                <a:solidFill>
                  <a:srgbClr val="4D1434"/>
                </a:solidFill>
              </a:rPr>
              <a:t>E coli</a:t>
            </a:r>
            <a:r>
              <a:rPr lang="en-US" sz="2400" dirty="0">
                <a:solidFill>
                  <a:srgbClr val="4D1434"/>
                </a:solidFill>
              </a:rPr>
              <a:t>(EAEC) is a cause of childhood diarrhea and traveler's diarrhea.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ETEC, EPEC, </a:t>
            </a:r>
            <a:r>
              <a:rPr lang="en-US" sz="2400" dirty="0" err="1">
                <a:solidFill>
                  <a:srgbClr val="4D1434"/>
                </a:solidFill>
              </a:rPr>
              <a:t>EAggEC</a:t>
            </a:r>
            <a:r>
              <a:rPr lang="en-US" sz="2400" dirty="0">
                <a:solidFill>
                  <a:srgbClr val="4D1434"/>
                </a:solidFill>
              </a:rPr>
              <a:t>, and EAEC colonize the small bowel, and EIEC and EHEC preferentially colonize the large bowel prior to causing diarrhea.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E4A214-EC56-A778-9B85-575D3E630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23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037544" cy="5333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highlight>
                  <a:srgbClr val="FFFF00"/>
                </a:highlight>
              </a:rPr>
              <a:t>Other Infections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4D1434"/>
                </a:solidFill>
              </a:rPr>
              <a:t>Other miscellaneous </a:t>
            </a:r>
            <a:r>
              <a:rPr lang="en-US" sz="2800" i="1" dirty="0">
                <a:solidFill>
                  <a:srgbClr val="4D1434"/>
                </a:solidFill>
              </a:rPr>
              <a:t>E coli</a:t>
            </a:r>
            <a:r>
              <a:rPr lang="en-US" sz="2800" dirty="0">
                <a:solidFill>
                  <a:srgbClr val="4D1434"/>
                </a:solidFill>
              </a:rPr>
              <a:t> infections include septic arthritis, endophthalmitis, suppurative thyroiditis, sinusitis, osteomyelitis, endocarditis, and skin and soft-tissue infections (especially in patients with diabetes).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C2E14-4192-2A2D-5BAA-0CEB74EAC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56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8932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solidFill>
                  <a:srgbClr val="4D1434"/>
                </a:solidFill>
                <a:highlight>
                  <a:srgbClr val="FFFF00"/>
                </a:highlight>
              </a:rPr>
              <a:t>1. Hematological investigations</a:t>
            </a: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Within normal limit in the early stages of disease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solidFill>
                  <a:srgbClr val="4D1434"/>
                </a:solidFill>
                <a:highlight>
                  <a:srgbClr val="FFFF00"/>
                </a:highlight>
              </a:rPr>
              <a:t>2. Bacteriological investigations</a:t>
            </a: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Microscopic studies</a:t>
            </a: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Culture studies</a:t>
            </a: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Biochemical studies</a:t>
            </a: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Agglutination test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291020-8EAB-13E0-8DE4-61A92638E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31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077200" cy="1143000"/>
          </a:xfrm>
        </p:spPr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US" sz="2800" dirty="0">
                <a:solidFill>
                  <a:schemeClr val="bg1"/>
                </a:solidFill>
                <a:latin typeface="Gill Sans MT (Headings)"/>
              </a:rPr>
              <a:t>MICROSCOPIC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7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4D1434"/>
                </a:solidFill>
              </a:rPr>
              <a:t>After gram staining it will show moderate to large number of gram negative bacilli containing pus cells.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4ED34-0567-A3C1-F424-DC19309AC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5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US" sz="2800" dirty="0">
                <a:solidFill>
                  <a:schemeClr val="bg1"/>
                </a:solidFill>
                <a:latin typeface="Gill Sans MT (Headings)"/>
              </a:rPr>
              <a:t>CULTURE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4D1434"/>
                </a:solidFill>
              </a:rPr>
              <a:t>Blood agar medium or </a:t>
            </a:r>
            <a:r>
              <a:rPr lang="en-US" sz="3200" dirty="0" err="1">
                <a:solidFill>
                  <a:srgbClr val="4D1434"/>
                </a:solidFill>
              </a:rPr>
              <a:t>macconkey</a:t>
            </a:r>
            <a:r>
              <a:rPr lang="en-US" sz="3200" dirty="0">
                <a:solidFill>
                  <a:srgbClr val="4D1434"/>
                </a:solidFill>
              </a:rPr>
              <a:t> medium is used for the culture of </a:t>
            </a:r>
            <a:r>
              <a:rPr lang="en-US" sz="3200" dirty="0" err="1">
                <a:solidFill>
                  <a:srgbClr val="4D1434"/>
                </a:solidFill>
              </a:rPr>
              <a:t>E.coli</a:t>
            </a:r>
            <a:endParaRPr lang="en-US" sz="3200" dirty="0">
              <a:solidFill>
                <a:srgbClr val="4D1434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4D1434"/>
                </a:solidFill>
              </a:rPr>
              <a:t>After over night incubation at 37 degree C the medium will show pink, circular, convex colonies.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E81FF-3358-D4C7-42F8-12DD5F644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10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04CCDA-DD02-9189-251F-4A356A11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2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US" sz="2800" dirty="0">
                <a:solidFill>
                  <a:schemeClr val="bg1"/>
                </a:solidFill>
                <a:latin typeface="Gill Sans MT (Headings)"/>
              </a:rPr>
              <a:t>BIOCHEMICAL STUDIES</a:t>
            </a:r>
            <a:endParaRPr lang="en-US" sz="2000" dirty="0">
              <a:solidFill>
                <a:schemeClr val="bg1"/>
              </a:solidFill>
              <a:latin typeface="Gill Sans MT (Heading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4D1434"/>
                </a:solidFill>
              </a:rPr>
              <a:t>Sugar fermentation test: fermentation of lactose will occur with the production of gas.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4D1434"/>
                </a:solidFill>
              </a:rPr>
              <a:t>Motility Test: Positive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4D1434"/>
                </a:solidFill>
              </a:rPr>
              <a:t>Indole Test: Positive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4D1434"/>
                </a:solidFill>
              </a:rPr>
              <a:t>MR Test: Positive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4D1434"/>
                </a:solidFill>
              </a:rPr>
              <a:t>VP&amp; Citrate: Negative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1174EE-DC0F-9F78-757A-16369A833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83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US" sz="2800" dirty="0">
                <a:solidFill>
                  <a:schemeClr val="bg1"/>
                </a:solidFill>
                <a:latin typeface="Gill Sans MT (Headings)"/>
              </a:rPr>
              <a:t>AGGLUTINATION TEST</a:t>
            </a:r>
            <a:endParaRPr lang="en-US" sz="2000" dirty="0">
              <a:solidFill>
                <a:schemeClr val="bg1"/>
              </a:solidFill>
              <a:latin typeface="Gill Sans MT (Heading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81200"/>
            <a:ext cx="7989752" cy="40385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The isolated colonies from blood agar medium or </a:t>
            </a:r>
            <a:r>
              <a:rPr lang="en-US" sz="2400" dirty="0" err="1">
                <a:solidFill>
                  <a:srgbClr val="4D1434"/>
                </a:solidFill>
              </a:rPr>
              <a:t>macConkey</a:t>
            </a:r>
            <a:r>
              <a:rPr lang="en-US" sz="2400" dirty="0">
                <a:solidFill>
                  <a:srgbClr val="4D1434"/>
                </a:solidFill>
              </a:rPr>
              <a:t> agar medium are further treated with specific anti serum.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Clotting of the medium will occur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2FC761-596A-3F49-F5C4-162732196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46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91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4D1434"/>
                </a:solidFill>
              </a:rPr>
              <a:t>Antibiotics</a:t>
            </a:r>
            <a:r>
              <a:rPr lang="en-US" sz="2400" dirty="0">
                <a:solidFill>
                  <a:srgbClr val="4D1434"/>
                </a:solidFill>
              </a:rPr>
              <a:t> generally aren't recommended because they can increase the risk of serious complications.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4D1434"/>
                </a:solidFill>
              </a:rPr>
              <a:t>If you have a serious </a:t>
            </a:r>
            <a:r>
              <a:rPr lang="en-US" sz="2400" b="1" dirty="0">
                <a:solidFill>
                  <a:srgbClr val="4D1434"/>
                </a:solidFill>
              </a:rPr>
              <a:t>E. coli infection </a:t>
            </a:r>
            <a:r>
              <a:rPr lang="en-US" sz="2400" dirty="0">
                <a:solidFill>
                  <a:srgbClr val="4D1434"/>
                </a:solidFill>
              </a:rPr>
              <a:t>that has caused hemolytic uremic syndrome, you'll be hospitalized and given supportive care, including IV fluids, blood transfusions and kidney dialysis.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EF922-9D70-2F1B-32EB-C5F9717D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85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5311E-A6B3-5095-E449-449CCF998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124" y="1613602"/>
            <a:ext cx="7989752" cy="36307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THANK YOU!</a:t>
            </a:r>
            <a:endParaRPr lang="en-IN" sz="6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9AFF1-3356-3FBC-4D05-48F380D6E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4"/>
          <p:cNvSpPr>
            <a:spLocks noGrp="1" noChangeArrowheads="1"/>
          </p:cNvSpPr>
          <p:nvPr>
            <p:ph type="title"/>
          </p:nvPr>
        </p:nvSpPr>
        <p:spPr>
          <a:xfrm>
            <a:off x="431801" y="609601"/>
            <a:ext cx="8507412" cy="1234364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Classification of Enterobacteriaceae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>
                <a:latin typeface="Gill Sans MT (Body)"/>
              </a:rPr>
              <a:t>3</a:t>
            </a:fld>
            <a:endParaRPr lang="en-US" dirty="0">
              <a:latin typeface="Gill Sans MT (Body)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76683601"/>
              </p:ext>
            </p:extLst>
          </p:nvPr>
        </p:nvGraphicFramePr>
        <p:xfrm>
          <a:off x="431801" y="2566988"/>
          <a:ext cx="8255000" cy="2919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625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5"/>
          <p:cNvSpPr txBox="1">
            <a:spLocks noGrp="1" noChangeArrowheads="1"/>
          </p:cNvSpPr>
          <p:nvPr>
            <p:ph idx="1"/>
          </p:nvPr>
        </p:nvSpPr>
        <p:spPr bwMode="auto">
          <a:xfrm>
            <a:off x="577056" y="1466924"/>
            <a:ext cx="7989888" cy="3924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Clr>
                <a:srgbClr val="FF3300"/>
              </a:buClr>
              <a:buNone/>
            </a:pPr>
            <a:r>
              <a:rPr lang="en-US" sz="2800" dirty="0">
                <a:solidFill>
                  <a:srgbClr val="4D1434"/>
                </a:solidFill>
                <a:latin typeface="+mn-lt"/>
              </a:rPr>
              <a:t>There are several selective and differential media used to isolate distinguishes between LF &amp; LNF</a:t>
            </a:r>
          </a:p>
          <a:p>
            <a:pPr marL="0" indent="0" eaLnBrk="1" hangingPunct="1">
              <a:buClr>
                <a:srgbClr val="FF3300"/>
              </a:buClr>
              <a:buNone/>
            </a:pPr>
            <a:r>
              <a:rPr lang="en-US" sz="2800" dirty="0">
                <a:solidFill>
                  <a:srgbClr val="4D1434"/>
                </a:solidFill>
                <a:latin typeface="+mn-lt"/>
              </a:rPr>
              <a:t>The most important media are:</a:t>
            </a:r>
          </a:p>
          <a:p>
            <a:pPr marL="838350" lvl="1" indent="-514350" eaLnBrk="1" hangingPunct="1">
              <a:buClr>
                <a:srgbClr val="FF3300"/>
              </a:buClr>
              <a:buFont typeface="+mj-lt"/>
              <a:buAutoNum type="alphaLcPeriod"/>
            </a:pPr>
            <a:r>
              <a:rPr lang="en-US" sz="2800" dirty="0">
                <a:solidFill>
                  <a:srgbClr val="4D1434"/>
                </a:solidFill>
                <a:latin typeface="+mn-lt"/>
              </a:rPr>
              <a:t>MacConkey Agar</a:t>
            </a:r>
          </a:p>
          <a:p>
            <a:pPr marL="838350" lvl="1" indent="-514350" eaLnBrk="1" hangingPunct="1">
              <a:buClr>
                <a:srgbClr val="FF3300"/>
              </a:buClr>
              <a:buFont typeface="+mj-lt"/>
              <a:buAutoNum type="alphaLcPeriod"/>
            </a:pPr>
            <a:r>
              <a:rPr lang="en-US" sz="2800" dirty="0">
                <a:solidFill>
                  <a:srgbClr val="4D1434"/>
                </a:solidFill>
                <a:latin typeface="+mn-lt"/>
              </a:rPr>
              <a:t>Eosin Methylene Blue (EMB) agar</a:t>
            </a:r>
          </a:p>
          <a:p>
            <a:pPr marL="838350" lvl="1" indent="-514350" eaLnBrk="1" hangingPunct="1">
              <a:buClr>
                <a:srgbClr val="FF3300"/>
              </a:buClr>
              <a:buFont typeface="+mj-lt"/>
              <a:buAutoNum type="alphaLcPeriod"/>
            </a:pPr>
            <a:r>
              <a:rPr lang="en-US" sz="2800" dirty="0">
                <a:solidFill>
                  <a:srgbClr val="4D1434"/>
                </a:solidFill>
                <a:latin typeface="+mn-lt"/>
              </a:rPr>
              <a:t>Salmonella Shigella (SS) agar</a:t>
            </a:r>
          </a:p>
          <a:p>
            <a:pPr marL="838350" lvl="1" indent="-514350" eaLnBrk="1" hangingPunct="1">
              <a:buClr>
                <a:srgbClr val="FF3300"/>
              </a:buClr>
              <a:buFont typeface="+mj-lt"/>
              <a:buAutoNum type="alphaLcPeriod"/>
            </a:pPr>
            <a:r>
              <a:rPr lang="en-US" sz="2800" dirty="0">
                <a:solidFill>
                  <a:srgbClr val="4D1434"/>
                </a:solidFill>
                <a:latin typeface="+mn-lt"/>
              </a:rPr>
              <a:t>In addition to Triple Sugar Iron (TSI) agar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6C1068-4053-BA2F-801A-A20A9512C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4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93AAC-F738-3208-EE85-F73171C6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Morphology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EC866-9559-1096-6AA3-584B97C96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92350"/>
            <a:ext cx="5286208" cy="4102099"/>
          </a:xfrm>
        </p:spPr>
        <p:txBody>
          <a:bodyPr>
            <a:normAutofit fontScale="92500" lnSpcReduction="10000"/>
          </a:bodyPr>
          <a:lstStyle/>
          <a:p>
            <a:r>
              <a:rPr lang="en-IN" sz="2800" dirty="0">
                <a:solidFill>
                  <a:srgbClr val="4D1434"/>
                </a:solidFill>
              </a:rPr>
              <a:t>Usually Motile, Produce Peritrichous Flagella</a:t>
            </a:r>
          </a:p>
          <a:p>
            <a:r>
              <a:rPr lang="en-IN" sz="2800" dirty="0">
                <a:solidFill>
                  <a:srgbClr val="4D1434"/>
                </a:solidFill>
              </a:rPr>
              <a:t>Some Produce Polysaccharide Capsules</a:t>
            </a:r>
          </a:p>
          <a:p>
            <a:r>
              <a:rPr lang="en-IN" sz="2800" dirty="0">
                <a:solidFill>
                  <a:srgbClr val="4D1434"/>
                </a:solidFill>
              </a:rPr>
              <a:t>Grow Well On Non- Selective Media, Forming Smooth, Colourless Colonies 2-3 Mm In Diameter In 18h On Nutrient Agar</a:t>
            </a:r>
          </a:p>
          <a:p>
            <a:r>
              <a:rPr lang="en-IN" sz="2800" dirty="0">
                <a:solidFill>
                  <a:srgbClr val="4D1434"/>
                </a:solidFill>
              </a:rPr>
              <a:t>Temperature (15-45°C)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0AB7EE-B867-08DC-26B0-43DEA144CF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992350"/>
            <a:ext cx="2743200" cy="41021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20B8E-3986-D41F-9D95-DA1BFEF12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9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3825E-749A-950C-7BD1-845A32748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E.coli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EF1F9-A180-2A7E-89A2-105EE3283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4D1434"/>
                </a:solidFill>
              </a:rPr>
              <a:t>• Morphology Gram - </a:t>
            </a:r>
            <a:r>
              <a:rPr lang="en-US" sz="2800" dirty="0" err="1">
                <a:solidFill>
                  <a:srgbClr val="4D1434"/>
                </a:solidFill>
              </a:rPr>
              <a:t>ve</a:t>
            </a:r>
            <a:r>
              <a:rPr lang="en-US" sz="2800" dirty="0">
                <a:solidFill>
                  <a:srgbClr val="4D1434"/>
                </a:solidFill>
              </a:rPr>
              <a:t> Straight rods,</a:t>
            </a:r>
          </a:p>
          <a:p>
            <a:r>
              <a:rPr lang="en-US" sz="2800" dirty="0">
                <a:solidFill>
                  <a:srgbClr val="4D1434"/>
                </a:solidFill>
              </a:rPr>
              <a:t>• 1-3 X 0.4 -0.7 microns,</a:t>
            </a:r>
          </a:p>
          <a:p>
            <a:r>
              <a:rPr lang="en-US" sz="2800" dirty="0">
                <a:solidFill>
                  <a:srgbClr val="4D1434"/>
                </a:solidFill>
              </a:rPr>
              <a:t>• Appear in singles or in pairs,</a:t>
            </a:r>
          </a:p>
          <a:p>
            <a:r>
              <a:rPr lang="en-US" sz="2800" dirty="0">
                <a:solidFill>
                  <a:srgbClr val="4D1434"/>
                </a:solidFill>
              </a:rPr>
              <a:t>• Motile by </a:t>
            </a:r>
            <a:r>
              <a:rPr lang="en-US" sz="2800" dirty="0" err="1">
                <a:solidFill>
                  <a:srgbClr val="4D1434"/>
                </a:solidFill>
              </a:rPr>
              <a:t>peritrichate</a:t>
            </a:r>
            <a:r>
              <a:rPr lang="en-US" sz="2800" dirty="0">
                <a:solidFill>
                  <a:srgbClr val="4D1434"/>
                </a:solidFill>
              </a:rPr>
              <a:t> flagella.</a:t>
            </a:r>
          </a:p>
          <a:p>
            <a:r>
              <a:rPr lang="en-US" sz="2800" dirty="0">
                <a:solidFill>
                  <a:srgbClr val="4D1434"/>
                </a:solidFill>
              </a:rPr>
              <a:t>• Very few strains non motile</a:t>
            </a:r>
          </a:p>
          <a:p>
            <a:r>
              <a:rPr lang="en-US" sz="2800" dirty="0">
                <a:solidFill>
                  <a:srgbClr val="4D1434"/>
                </a:solidFill>
              </a:rPr>
              <a:t>• Not spore forming, Non acid fast.</a:t>
            </a:r>
            <a:endParaRPr lang="en-IN" sz="2800" dirty="0">
              <a:solidFill>
                <a:srgbClr val="4D143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E7200-34D6-E5FC-BD99-CBA02CF15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08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CULTURAL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4D1434"/>
                </a:solidFill>
              </a:rPr>
              <a:t>They are aerobes and facultative anaerobes that grow on simple or ordinary media at 37 degree C in 8-24 hours.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00EF5B-6EF5-818A-3EAB-2755BED72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81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 medium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4D1434"/>
                </a:solidFill>
              </a:rPr>
              <a:t>After 12-24 hours of incubation uniform turbidity is produced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820282-9647-17B1-3D37-6A0E42B4E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9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Nutrient agar medium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4D1434"/>
                </a:solidFill>
              </a:rPr>
              <a:t>After 12-18 hours of incubation circular colonies will appear with 1-3 mm diameter.</a:t>
            </a:r>
          </a:p>
          <a:p>
            <a:r>
              <a:rPr lang="en-US" sz="2800" dirty="0">
                <a:solidFill>
                  <a:srgbClr val="4D1434"/>
                </a:solidFill>
              </a:rPr>
              <a:t>The colonies will be smooth and colorless.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6FCFB-1796-599F-D7E6-EFD2DAC8A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8331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163</TotalTime>
  <Words>741</Words>
  <Application>Microsoft Office PowerPoint</Application>
  <PresentationFormat>On-screen Show (4:3)</PresentationFormat>
  <Paragraphs>106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Gill Sans MT (Body)</vt:lpstr>
      <vt:lpstr>Gill Sans MT (Headings)</vt:lpstr>
      <vt:lpstr>Calibri</vt:lpstr>
      <vt:lpstr>Gill Sans MT</vt:lpstr>
      <vt:lpstr>Wingdings 2</vt:lpstr>
      <vt:lpstr>Dividend</vt:lpstr>
      <vt:lpstr>ESCHERICHIA COLI</vt:lpstr>
      <vt:lpstr>PowerPoint Presentation</vt:lpstr>
      <vt:lpstr>Classification of Enterobacteriaceae</vt:lpstr>
      <vt:lpstr>PowerPoint Presentation</vt:lpstr>
      <vt:lpstr>Morphology</vt:lpstr>
      <vt:lpstr>E.coli</vt:lpstr>
      <vt:lpstr>CULTURAL CHARACTERISTICS</vt:lpstr>
      <vt:lpstr>Liquid medium</vt:lpstr>
      <vt:lpstr>Nutrient agar medium</vt:lpstr>
      <vt:lpstr>MacConkey agar medium</vt:lpstr>
      <vt:lpstr>Blood agar medium</vt:lpstr>
      <vt:lpstr>PowerPoint Presentation</vt:lpstr>
      <vt:lpstr>pathogenesis</vt:lpstr>
      <vt:lpstr>PowerPoint Presentation</vt:lpstr>
      <vt:lpstr>PowerPoint Presentation</vt:lpstr>
      <vt:lpstr>PowerPoint Presentation</vt:lpstr>
      <vt:lpstr>LAB DIAGNOSIS</vt:lpstr>
      <vt:lpstr>MICROSCOPIC STUDIES</vt:lpstr>
      <vt:lpstr>CULTURE STUDIES</vt:lpstr>
      <vt:lpstr>BIOCHEMICAL STUDIES</vt:lpstr>
      <vt:lpstr>AGGLUTINATION TEST</vt:lpstr>
      <vt:lpstr>TREATMENT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ESCHERICHIA COLI</dc:title>
  <dc:creator>krishn@</dc:creator>
  <cp:lastModifiedBy>Rajesh Patel</cp:lastModifiedBy>
  <cp:revision>29</cp:revision>
  <dcterms:created xsi:type="dcterms:W3CDTF">2006-08-16T00:00:00Z</dcterms:created>
  <dcterms:modified xsi:type="dcterms:W3CDTF">2024-05-10T12:16:42Z</dcterms:modified>
</cp:coreProperties>
</file>