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57" r:id="rId3"/>
    <p:sldId id="280" r:id="rId4"/>
    <p:sldId id="258" r:id="rId5"/>
    <p:sldId id="259" r:id="rId6"/>
    <p:sldId id="260" r:id="rId7"/>
    <p:sldId id="261" r:id="rId8"/>
    <p:sldId id="275" r:id="rId9"/>
    <p:sldId id="262" r:id="rId10"/>
    <p:sldId id="263" r:id="rId11"/>
    <p:sldId id="277" r:id="rId12"/>
    <p:sldId id="276" r:id="rId13"/>
    <p:sldId id="278" r:id="rId14"/>
    <p:sldId id="264" r:id="rId15"/>
    <p:sldId id="265" r:id="rId16"/>
    <p:sldId id="266" r:id="rId17"/>
    <p:sldId id="267" r:id="rId18"/>
    <p:sldId id="268" r:id="rId19"/>
    <p:sldId id="269" r:id="rId20"/>
    <p:sldId id="270" r:id="rId21"/>
    <p:sldId id="271" r:id="rId22"/>
    <p:sldId id="273" r:id="rId23"/>
    <p:sldId id="279" r:id="rId24"/>
    <p:sldId id="27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560"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C277C8-926D-44A0-8948-6380A21D6CEF}" type="datetimeFigureOut">
              <a:rPr lang="en-GB" smtClean="0"/>
              <a:t>21/05/2017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F9DE97-98B7-48AB-8FEC-AE6FFCD8D1D9}" type="slidenum">
              <a:rPr lang="en-GB" smtClean="0"/>
              <a:t>‹#›</a:t>
            </a:fld>
            <a:endParaRPr lang="en-GB"/>
          </a:p>
        </p:txBody>
      </p:sp>
    </p:spTree>
    <p:extLst>
      <p:ext uri="{BB962C8B-B14F-4D97-AF65-F5344CB8AC3E}">
        <p14:creationId xmlns:p14="http://schemas.microsoft.com/office/powerpoint/2010/main" val="1901690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F9DE97-98B7-48AB-8FEC-AE6FFCD8D1D9}" type="slidenum">
              <a:rPr lang="en-GB" smtClean="0"/>
              <a:t>22</a:t>
            </a:fld>
            <a:endParaRPr lang="en-GB"/>
          </a:p>
        </p:txBody>
      </p:sp>
    </p:spTree>
    <p:extLst>
      <p:ext uri="{BB962C8B-B14F-4D97-AF65-F5344CB8AC3E}">
        <p14:creationId xmlns:p14="http://schemas.microsoft.com/office/powerpoint/2010/main" val="40208310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77585CE-D6F8-419D-BDBB-C490EDAB1786}" type="datetimeFigureOut">
              <a:rPr lang="en-US" smtClean="0"/>
              <a:pPr/>
              <a:t>5/21/2017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A4CA550-36D8-421E-AB72-C7664430BA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77585CE-D6F8-419D-BDBB-C490EDAB1786}" type="datetimeFigureOut">
              <a:rPr lang="en-US" smtClean="0"/>
              <a:pPr/>
              <a:t>5/21/2017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A4CA550-36D8-421E-AB72-C7664430BA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77585CE-D6F8-419D-BDBB-C490EDAB1786}" type="datetimeFigureOut">
              <a:rPr lang="en-US" smtClean="0"/>
              <a:pPr/>
              <a:t>5/21/2017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A4CA550-36D8-421E-AB72-C7664430BA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77585CE-D6F8-419D-BDBB-C490EDAB1786}" type="datetimeFigureOut">
              <a:rPr lang="en-US" smtClean="0"/>
              <a:pPr/>
              <a:t>5/21/2017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A4CA550-36D8-421E-AB72-C7664430BA3E}"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77585CE-D6F8-419D-BDBB-C490EDAB1786}" type="datetimeFigureOut">
              <a:rPr lang="en-US" smtClean="0"/>
              <a:pPr/>
              <a:t>5/21/2017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A4CA550-36D8-421E-AB72-C7664430BA3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77585CE-D6F8-419D-BDBB-C490EDAB1786}" type="datetimeFigureOut">
              <a:rPr lang="en-US" smtClean="0"/>
              <a:pPr/>
              <a:t>5/21/2017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A4CA550-36D8-421E-AB72-C7664430BA3E}"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77585CE-D6F8-419D-BDBB-C490EDAB1786}" type="datetimeFigureOut">
              <a:rPr lang="en-US" smtClean="0"/>
              <a:pPr/>
              <a:t>5/21/2017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A4CA550-36D8-421E-AB72-C7664430BA3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77585CE-D6F8-419D-BDBB-C490EDAB1786}" type="datetimeFigureOut">
              <a:rPr lang="en-US" smtClean="0"/>
              <a:pPr/>
              <a:t>5/21/2017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A4CA550-36D8-421E-AB72-C7664430BA3E}"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77585CE-D6F8-419D-BDBB-C490EDAB1786}" type="datetimeFigureOut">
              <a:rPr lang="en-US" smtClean="0"/>
              <a:pPr/>
              <a:t>5/21/2017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A4CA550-36D8-421E-AB72-C7664430BA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77585CE-D6F8-419D-BDBB-C490EDAB1786}" type="datetimeFigureOut">
              <a:rPr lang="en-US" smtClean="0"/>
              <a:pPr/>
              <a:t>5/21/2017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A4CA550-36D8-421E-AB72-C7664430BA3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77585CE-D6F8-419D-BDBB-C490EDAB1786}" type="datetimeFigureOut">
              <a:rPr lang="en-US" smtClean="0"/>
              <a:pPr/>
              <a:t>5/21/2017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A4CA550-36D8-421E-AB72-C7664430BA3E}"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1000"/>
            <a:lum/>
          </a:blip>
          <a:srcRect/>
          <a:stretch>
            <a:fillRect t="-2000" b="-2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77585CE-D6F8-419D-BDBB-C490EDAB1786}" type="datetimeFigureOut">
              <a:rPr lang="en-US" smtClean="0"/>
              <a:pPr/>
              <a:t>5/21/2017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A4CA550-36D8-421E-AB72-C7664430BA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5791200" cy="1905963"/>
          </a:xfrm>
        </p:spPr>
        <p:txBody>
          <a:bodyPr>
            <a:normAutofit/>
          </a:bodyPr>
          <a:lstStyle/>
          <a:p>
            <a:pPr algn="l"/>
            <a:r>
              <a:rPr lang="en-US" dirty="0" smtClean="0">
                <a:solidFill>
                  <a:schemeClr val="tx1"/>
                </a:solidFill>
                <a:latin typeface="Alegreya Sans SC" panose="00000500000000000000" pitchFamily="2" charset="0"/>
              </a:rPr>
              <a:t>ETIOPATHOGENESIS</a:t>
            </a:r>
            <a:br>
              <a:rPr lang="en-US" dirty="0" smtClean="0">
                <a:solidFill>
                  <a:schemeClr val="tx1"/>
                </a:solidFill>
                <a:latin typeface="Alegreya Sans SC" panose="00000500000000000000" pitchFamily="2" charset="0"/>
              </a:rPr>
            </a:br>
            <a:r>
              <a:rPr lang="en-US" dirty="0" smtClean="0">
                <a:solidFill>
                  <a:schemeClr val="tx1"/>
                </a:solidFill>
                <a:latin typeface="Alegreya Sans SC" panose="00000500000000000000" pitchFamily="2" charset="0"/>
              </a:rPr>
              <a:t>OF </a:t>
            </a:r>
            <a:r>
              <a:rPr lang="en-US" dirty="0" smtClean="0">
                <a:solidFill>
                  <a:schemeClr val="tx1"/>
                </a:solidFill>
                <a:effectLst/>
                <a:latin typeface="Alegreya Sans SC" panose="00000500000000000000" pitchFamily="2" charset="0"/>
              </a:rPr>
              <a:t>DIABETES</a:t>
            </a:r>
            <a:r>
              <a:rPr lang="en-US" dirty="0" smtClean="0">
                <a:solidFill>
                  <a:schemeClr val="tx1"/>
                </a:solidFill>
                <a:latin typeface="Alegreya Sans SC" panose="00000500000000000000" pitchFamily="2" charset="0"/>
              </a:rPr>
              <a:t/>
            </a:r>
            <a:br>
              <a:rPr lang="en-US" dirty="0" smtClean="0">
                <a:solidFill>
                  <a:schemeClr val="tx1"/>
                </a:solidFill>
                <a:latin typeface="Alegreya Sans SC" panose="00000500000000000000" pitchFamily="2" charset="0"/>
              </a:rPr>
            </a:br>
            <a:r>
              <a:rPr lang="en-US" sz="2000" dirty="0" smtClean="0">
                <a:solidFill>
                  <a:schemeClr val="tx1"/>
                </a:solidFill>
                <a:effectLst/>
                <a:latin typeface="Alegreya Sans SC" panose="00000500000000000000" pitchFamily="2" charset="0"/>
              </a:rPr>
              <a:t>BY MBBSPPT.COM</a:t>
            </a:r>
            <a:endParaRPr lang="en-US" sz="2000" dirty="0">
              <a:solidFill>
                <a:schemeClr val="tx1"/>
              </a:solidFill>
              <a:effectLst/>
              <a:latin typeface="Alegreya Sans SC" panose="00000500000000000000"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838200" y="609600"/>
            <a:ext cx="7467600" cy="5447645"/>
          </a:xfrm>
          <a:prstGeom prst="rect">
            <a:avLst/>
          </a:prstGeom>
        </p:spPr>
        <p:txBody>
          <a:bodyPr wrap="square">
            <a:spAutoFit/>
          </a:bodyPr>
          <a:lstStyle/>
          <a:p>
            <a:pPr algn="ctr"/>
            <a:r>
              <a:rPr lang="en-US" sz="4400" b="1" dirty="0" smtClean="0">
                <a:latin typeface="Alegreya Sans SC" panose="00000500000000000000" pitchFamily="2" charset="0"/>
              </a:rPr>
              <a:t>TYPE 2 DIABETES </a:t>
            </a:r>
          </a:p>
          <a:p>
            <a:pPr algn="ctr"/>
            <a:endParaRPr lang="en-US" sz="3600" b="1" dirty="0" smtClean="0">
              <a:latin typeface="Alegreya Sans SC" panose="00000500000000000000" pitchFamily="2" charset="0"/>
            </a:endParaRPr>
          </a:p>
          <a:p>
            <a:r>
              <a:rPr lang="en-US" sz="2800" b="1" dirty="0" smtClean="0">
                <a:latin typeface="Alegreya Sans SC" panose="00000500000000000000" pitchFamily="2" charset="0"/>
              </a:rPr>
              <a:t>PATHOLOGY</a:t>
            </a:r>
            <a:endParaRPr lang="en-US" sz="2800" b="1" dirty="0" smtClean="0">
              <a:latin typeface="Alegreya Sans SC" panose="00000500000000000000" pitchFamily="2" charset="0"/>
            </a:endParaRPr>
          </a:p>
          <a:p>
            <a:r>
              <a:rPr lang="en-US" sz="2400" dirty="0" smtClean="0">
                <a:latin typeface="Alegreya Sans SC" panose="00000500000000000000" pitchFamily="2" charset="0"/>
              </a:rPr>
              <a:t>Type 2 diabetes is a more complex condition than type 1 diabetes because there is a combination of resistance to the actions of insulin in liver and muscle together with impaired pancreatic β-cell function leading to 'relative' insulin deficiency.  Insulin resistance appears to come first, and leads to elevated insulin secretion in order to maintain normal blood glucose levels. However, in susceptible individuals the pancreatic β cells are unable to sustain the increased demand for insulin and a slowly progressive insulin deficiency develops</a:t>
            </a:r>
            <a:r>
              <a:rPr lang="en-US" sz="2400" dirty="0" smtClean="0">
                <a:latin typeface="Alegreya Sans SC" panose="00000500000000000000" pitchFamily="2" charset="0"/>
              </a:rPr>
              <a:t>.</a:t>
            </a:r>
            <a:endParaRPr lang="en-US" sz="2400" dirty="0" smtClean="0">
              <a:latin typeface="Alegreya Sans SC" panose="00000500000000000000"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descr="http://www.studentconsult.com/common/showimage.cfm?mediaISBN=9780702030857&amp;FigFile=F9780702030857-021-f006.jpg&amp;size=fullsize"/>
          <p:cNvPicPr>
            <a:picLocks noChangeAspect="1" noChangeArrowheads="1"/>
          </p:cNvPicPr>
          <p:nvPr/>
        </p:nvPicPr>
        <p:blipFill>
          <a:blip r:embed="rId2" cstate="print"/>
          <a:srcRect r="45000" b="8809"/>
          <a:stretch>
            <a:fillRect/>
          </a:stretch>
        </p:blipFill>
        <p:spPr bwMode="auto">
          <a:xfrm>
            <a:off x="914400" y="685800"/>
            <a:ext cx="7772400" cy="5715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0" y="533400"/>
            <a:ext cx="7543800" cy="6001643"/>
          </a:xfrm>
          <a:prstGeom prst="rect">
            <a:avLst/>
          </a:prstGeom>
        </p:spPr>
        <p:txBody>
          <a:bodyPr wrap="square">
            <a:spAutoFit/>
          </a:bodyPr>
          <a:lstStyle/>
          <a:p>
            <a:pPr algn="ctr"/>
            <a:r>
              <a:rPr lang="en-US" sz="4400" b="1" dirty="0" smtClean="0">
                <a:latin typeface="Alegreya Sans SC" panose="00000500000000000000" pitchFamily="2" charset="0"/>
              </a:rPr>
              <a:t>INSULIN RESISTANCE</a:t>
            </a:r>
          </a:p>
          <a:p>
            <a:endParaRPr lang="en-US" sz="2800" b="1" dirty="0" smtClean="0"/>
          </a:p>
          <a:p>
            <a:r>
              <a:rPr lang="en-US" sz="2400" dirty="0" smtClean="0">
                <a:latin typeface="Alegreya Sans SC" panose="00000500000000000000" pitchFamily="2" charset="0"/>
              </a:rPr>
              <a:t>Type 2 diabetes, or its antecedent impaired glucose tolerance, is often associated with other disorders, particularly central (visceral) obesity, hypertension and </a:t>
            </a:r>
            <a:r>
              <a:rPr lang="en-US" sz="2400" dirty="0" err="1" smtClean="0">
                <a:latin typeface="Alegreya Sans SC" panose="00000500000000000000" pitchFamily="2" charset="0"/>
              </a:rPr>
              <a:t>dyslipidaemia</a:t>
            </a:r>
            <a:r>
              <a:rPr lang="en-US" sz="2400" dirty="0" smtClean="0">
                <a:latin typeface="Alegreya Sans SC" panose="00000500000000000000" pitchFamily="2" charset="0"/>
              </a:rPr>
              <a:t> . </a:t>
            </a:r>
          </a:p>
          <a:p>
            <a:r>
              <a:rPr lang="en-US" sz="2400" dirty="0" smtClean="0">
                <a:latin typeface="Alegreya Sans SC" panose="00000500000000000000" pitchFamily="2" charset="0"/>
              </a:rPr>
              <a:t>It has been suggested that coexistence of this cluster of conditions, all of which predispose to cardiovascular disease, is a specific entity (the 'insulin resistance syndrome' or 'metabolic syndrome'), with insulin resistance being the primary defect and the presence of obesity being a powerful amplifier of the insulin resistance. </a:t>
            </a:r>
          </a:p>
          <a:p>
            <a:r>
              <a:rPr lang="en-US" sz="2400" b="1" dirty="0" smtClean="0">
                <a:latin typeface="Alegreya Sans SC" panose="00000500000000000000" pitchFamily="2" charset="0"/>
              </a:rPr>
              <a:t>The primary cause of insulin resistance remains unclear</a:t>
            </a:r>
            <a:r>
              <a:rPr lang="en-US" sz="2400" dirty="0" smtClean="0">
                <a:latin typeface="Alegreya Sans SC" panose="00000500000000000000" pitchFamily="2" charset="0"/>
              </a:rPr>
              <a:t>. </a:t>
            </a:r>
          </a:p>
          <a:p>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0" y="990600"/>
            <a:ext cx="7543800" cy="4893647"/>
          </a:xfrm>
          <a:prstGeom prst="rect">
            <a:avLst/>
          </a:prstGeom>
        </p:spPr>
        <p:txBody>
          <a:bodyPr wrap="square">
            <a:spAutoFit/>
          </a:bodyPr>
          <a:lstStyle/>
          <a:p>
            <a:r>
              <a:rPr lang="en-US" sz="2400" dirty="0" smtClean="0">
                <a:latin typeface="Alegreya Sans SC" panose="00000500000000000000" pitchFamily="2" charset="0"/>
              </a:rPr>
              <a:t>1.</a:t>
            </a:r>
            <a:r>
              <a:rPr lang="en-US" sz="2400" b="1" dirty="0" smtClean="0">
                <a:latin typeface="Alegreya Sans SC" panose="00000500000000000000" pitchFamily="2" charset="0"/>
              </a:rPr>
              <a:t>Intra-abdominal 'central' adipose tissue </a:t>
            </a:r>
            <a:r>
              <a:rPr lang="en-US" sz="2400" dirty="0" smtClean="0">
                <a:latin typeface="Alegreya Sans SC" panose="00000500000000000000" pitchFamily="2" charset="0"/>
              </a:rPr>
              <a:t>is metabolically active, and releases large quantities of FFAs which may induce insulin resistance because they compete with glucose as a fuel supply for oxidation in peripheral tissues such as muscle. </a:t>
            </a:r>
          </a:p>
          <a:p>
            <a:endParaRPr lang="en-US" sz="2400" dirty="0" smtClean="0">
              <a:latin typeface="Alegreya Sans SC" panose="00000500000000000000" pitchFamily="2" charset="0"/>
            </a:endParaRPr>
          </a:p>
          <a:p>
            <a:r>
              <a:rPr lang="en-US" sz="2400" dirty="0" smtClean="0">
                <a:latin typeface="Alegreya Sans SC" panose="00000500000000000000" pitchFamily="2" charset="0"/>
              </a:rPr>
              <a:t>2.adipose tissue releases a number of hormones called </a:t>
            </a:r>
            <a:r>
              <a:rPr lang="en-US" sz="2400" b="1" dirty="0" smtClean="0">
                <a:latin typeface="Alegreya Sans SC" panose="00000500000000000000" pitchFamily="2" charset="0"/>
              </a:rPr>
              <a:t>'</a:t>
            </a:r>
            <a:r>
              <a:rPr lang="en-US" sz="2400" b="1" dirty="0" err="1" smtClean="0">
                <a:latin typeface="Alegreya Sans SC" panose="00000500000000000000" pitchFamily="2" charset="0"/>
              </a:rPr>
              <a:t>adipokines</a:t>
            </a:r>
            <a:r>
              <a:rPr lang="en-US" sz="2400" b="1" dirty="0" smtClean="0">
                <a:latin typeface="Alegreya Sans SC" panose="00000500000000000000" pitchFamily="2" charset="0"/>
              </a:rPr>
              <a:t>'</a:t>
            </a:r>
            <a:r>
              <a:rPr lang="en-US" sz="2400" dirty="0" smtClean="0">
                <a:latin typeface="Alegreya Sans SC" panose="00000500000000000000" pitchFamily="2" charset="0"/>
              </a:rPr>
              <a:t> which act on specific receptors to influence sensitivity to insulin in other tissues. Because visceral adipose tissue drains into the portal vein, central obesity may have a particularly potent influence on insulin sensitivity in the liver, and thereby adversely affect </a:t>
            </a:r>
            <a:r>
              <a:rPr lang="en-US" sz="2400" dirty="0" err="1" smtClean="0">
                <a:latin typeface="Alegreya Sans SC" panose="00000500000000000000" pitchFamily="2" charset="0"/>
              </a:rPr>
              <a:t>gluconeogenesis</a:t>
            </a:r>
            <a:r>
              <a:rPr lang="en-US" sz="2400" dirty="0" smtClean="0">
                <a:latin typeface="Alegreya Sans SC" panose="00000500000000000000" pitchFamily="2" charset="0"/>
              </a:rPr>
              <a:t> and hepatic lipid metabolism.</a:t>
            </a:r>
            <a:endParaRPr lang="en-US" sz="2400" dirty="0">
              <a:latin typeface="Alegreya Sans SC" panose="00000500000000000000" pitchFamily="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762000" y="685800"/>
            <a:ext cx="7543800" cy="6001643"/>
          </a:xfrm>
          <a:prstGeom prst="rect">
            <a:avLst/>
          </a:prstGeom>
        </p:spPr>
        <p:txBody>
          <a:bodyPr wrap="square">
            <a:spAutoFit/>
          </a:bodyPr>
          <a:lstStyle/>
          <a:p>
            <a:r>
              <a:rPr lang="en-US" sz="2400" dirty="0" smtClean="0">
                <a:latin typeface="Alegreya Sans SC" panose="00000500000000000000" pitchFamily="2" charset="0"/>
              </a:rPr>
              <a:t>3.</a:t>
            </a:r>
            <a:r>
              <a:rPr lang="en-US" sz="2400" b="1" dirty="0" smtClean="0">
                <a:latin typeface="Alegreya Sans SC" panose="00000500000000000000" pitchFamily="2" charset="0"/>
              </a:rPr>
              <a:t>Physical activity </a:t>
            </a:r>
            <a:r>
              <a:rPr lang="en-US" sz="2400" dirty="0" smtClean="0">
                <a:latin typeface="Alegreya Sans SC" panose="00000500000000000000" pitchFamily="2" charset="0"/>
              </a:rPr>
              <a:t>is another important determinant of insulin sensitivity. Inactivity is associated with down-regulation of insulin-sensitive </a:t>
            </a:r>
            <a:r>
              <a:rPr lang="en-US" sz="2400" dirty="0" err="1" smtClean="0">
                <a:latin typeface="Alegreya Sans SC" panose="00000500000000000000" pitchFamily="2" charset="0"/>
              </a:rPr>
              <a:t>kinases</a:t>
            </a:r>
            <a:r>
              <a:rPr lang="en-US" sz="2400" dirty="0" smtClean="0">
                <a:latin typeface="Alegreya Sans SC" panose="00000500000000000000" pitchFamily="2" charset="0"/>
              </a:rPr>
              <a:t> and may promote accumulation of FFAs within skeletal muscle. Sedentary people are therefore more insulin-resistant than active people with the same degree of obesity. Moreover, physical activity allows non-insulin-dependent glucose uptake into muscle, reducing the 'demand' on the pancreatic β cells to produce insulin</a:t>
            </a:r>
          </a:p>
          <a:p>
            <a:endParaRPr lang="en-US" sz="2400" dirty="0" smtClean="0">
              <a:latin typeface="Alegreya Sans SC" panose="00000500000000000000" pitchFamily="2" charset="0"/>
            </a:endParaRPr>
          </a:p>
          <a:p>
            <a:r>
              <a:rPr lang="en-US" sz="2400" dirty="0" smtClean="0">
                <a:latin typeface="Alegreya Sans SC" panose="00000500000000000000" pitchFamily="2" charset="0"/>
              </a:rPr>
              <a:t>4.</a:t>
            </a:r>
            <a:r>
              <a:rPr lang="en-US" sz="2400" b="1" dirty="0" smtClean="0">
                <a:latin typeface="Alegreya Sans SC" panose="00000500000000000000" pitchFamily="2" charset="0"/>
              </a:rPr>
              <a:t>Additional disorders </a:t>
            </a:r>
            <a:r>
              <a:rPr lang="en-US" sz="2400" dirty="0" smtClean="0">
                <a:latin typeface="Alegreya Sans SC" panose="00000500000000000000" pitchFamily="2" charset="0"/>
              </a:rPr>
              <a:t>have been associated more recently with insulin resistance. Deposition of fat in the liver is a common association with central obesity and is exacerbated by insulin resistance and/or deficiency. Many patients with type 2 diabetes have evidence of </a:t>
            </a:r>
            <a:r>
              <a:rPr lang="en-US" sz="2400" b="1" dirty="0" smtClean="0">
                <a:latin typeface="Alegreya Sans SC" panose="00000500000000000000" pitchFamily="2" charset="0"/>
              </a:rPr>
              <a:t>non-alcoholic fatty liver disease (NAFLD)</a:t>
            </a:r>
            <a:endParaRPr lang="en-US" sz="2400" b="1" dirty="0">
              <a:latin typeface="Alegreya Sans SC" panose="00000500000000000000" pitchFamily="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0" y="609600"/>
            <a:ext cx="7543800" cy="5262979"/>
          </a:xfrm>
          <a:prstGeom prst="rect">
            <a:avLst/>
          </a:prstGeom>
        </p:spPr>
        <p:txBody>
          <a:bodyPr wrap="square">
            <a:spAutoFit/>
          </a:bodyPr>
          <a:lstStyle/>
          <a:p>
            <a:pPr algn="ctr"/>
            <a:r>
              <a:rPr lang="en-US" sz="4400" b="1" dirty="0" smtClean="0">
                <a:latin typeface="Alegreya Sans SC" panose="00000500000000000000" pitchFamily="2" charset="0"/>
              </a:rPr>
              <a:t>PANCREATIC BETA CELL FAILURE</a:t>
            </a:r>
          </a:p>
          <a:p>
            <a:endParaRPr lang="en-US" sz="2800" b="1" dirty="0" smtClean="0"/>
          </a:p>
          <a:p>
            <a:r>
              <a:rPr lang="en-US" sz="2400" dirty="0" smtClean="0">
                <a:latin typeface="Alegreya Sans SC" panose="00000500000000000000" pitchFamily="2" charset="0"/>
              </a:rPr>
              <a:t>In the early stages of type 2 diabetes, reduction in the total mass of pancreatic islet tissue is modest. At the time of diagnosis, around 50% of β-cell function has been lost and this declines progressively with time . Some pathological changes are typical of type 2 diabetes, the most consistent of which is deposition of </a:t>
            </a:r>
            <a:r>
              <a:rPr lang="en-US" sz="2400" dirty="0" err="1" smtClean="0">
                <a:latin typeface="Alegreya Sans SC" panose="00000500000000000000" pitchFamily="2" charset="0"/>
              </a:rPr>
              <a:t>amyloid</a:t>
            </a:r>
            <a:r>
              <a:rPr lang="en-US" sz="2400" dirty="0" smtClean="0">
                <a:latin typeface="Alegreya Sans SC" panose="00000500000000000000" pitchFamily="2" charset="0"/>
              </a:rPr>
              <a:t>. </a:t>
            </a:r>
            <a:r>
              <a:rPr lang="en-US" sz="2400" dirty="0">
                <a:latin typeface="Alegreya Sans SC" panose="00000500000000000000" pitchFamily="2" charset="0"/>
              </a:rPr>
              <a:t>E</a:t>
            </a:r>
            <a:r>
              <a:rPr lang="en-US" sz="2400" dirty="0" smtClean="0">
                <a:latin typeface="Alegreya Sans SC" panose="00000500000000000000" pitchFamily="2" charset="0"/>
              </a:rPr>
              <a:t>levated plasma glucose and FFAs exert toxic effects on pancreatic β cells to impair insulin secretion. However, while β-cell numbers are reduced, α-cell mass is unchanged and glucagon secretion is increased, which may contribute to the </a:t>
            </a:r>
            <a:r>
              <a:rPr lang="en-US" sz="2400" dirty="0" err="1" smtClean="0">
                <a:latin typeface="Alegreya Sans SC" panose="00000500000000000000" pitchFamily="2" charset="0"/>
              </a:rPr>
              <a:t>hyperglycaemia</a:t>
            </a:r>
            <a:r>
              <a:rPr lang="en-US" sz="2400" dirty="0" smtClean="0">
                <a:latin typeface="Alegreya Sans SC" panose="00000500000000000000" pitchFamily="2" charset="0"/>
              </a:rPr>
              <a:t>.</a:t>
            </a:r>
            <a:endParaRPr lang="en-US" sz="2400" dirty="0">
              <a:latin typeface="Alegreya Sans SC" panose="00000500000000000000" pitchFamily="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38200" y="685800"/>
            <a:ext cx="7467600" cy="5262979"/>
          </a:xfrm>
          <a:prstGeom prst="rect">
            <a:avLst/>
          </a:prstGeom>
        </p:spPr>
        <p:txBody>
          <a:bodyPr wrap="square">
            <a:spAutoFit/>
          </a:bodyPr>
          <a:lstStyle/>
          <a:p>
            <a:pPr algn="ctr"/>
            <a:r>
              <a:rPr lang="en-US" sz="4400" b="1" dirty="0" smtClean="0">
                <a:latin typeface="Alegreya Sans SC" panose="00000500000000000000" pitchFamily="2" charset="0"/>
              </a:rPr>
              <a:t>GENETIC PREDISPOSITION </a:t>
            </a:r>
          </a:p>
          <a:p>
            <a:endParaRPr lang="en-US" sz="2800" b="1" dirty="0" smtClean="0"/>
          </a:p>
          <a:p>
            <a:r>
              <a:rPr lang="en-US" sz="2400" dirty="0" smtClean="0">
                <a:latin typeface="Alegreya Sans SC" panose="00000500000000000000" pitchFamily="2" charset="0"/>
              </a:rPr>
              <a:t>Genetic factors are important in type 2 diabetes, in monozygotic twins concordance rates for type 2 diabetes is approaching 100%.  Genome-wide association studies have identified over 20 genes or gene regions that are associated with type 2 diabetes, each exerting a small effect. The largest effect is seen with variation in </a:t>
            </a:r>
            <a:r>
              <a:rPr lang="en-US" sz="2400" b="1" i="1" dirty="0" smtClean="0">
                <a:latin typeface="Alegreya Sans SC" panose="00000500000000000000" pitchFamily="2" charset="0"/>
              </a:rPr>
              <a:t>TCF7L2</a:t>
            </a:r>
            <a:r>
              <a:rPr lang="en-US" sz="2400" dirty="0">
                <a:latin typeface="Alegreya Sans SC" panose="00000500000000000000" pitchFamily="2" charset="0"/>
              </a:rPr>
              <a:t>.</a:t>
            </a:r>
            <a:r>
              <a:rPr lang="en-US" sz="2400" dirty="0" smtClean="0">
                <a:latin typeface="Alegreya Sans SC" panose="00000500000000000000" pitchFamily="2" charset="0"/>
              </a:rPr>
              <a:t> Most of the genes known to contribute to risk of type 2 diabetes are involved in β-cell function or in regulation of cell cycling and turnover, suggesting that altered regulation of β-cell mass is a primary predisposing </a:t>
            </a:r>
            <a:r>
              <a:rPr lang="en-US" sz="2400" dirty="0" smtClean="0">
                <a:latin typeface="Alegreya Sans SC" panose="00000500000000000000" pitchFamily="2" charset="0"/>
              </a:rPr>
              <a:t>factor.</a:t>
            </a:r>
            <a:endParaRPr lang="en-US" sz="2400" dirty="0">
              <a:latin typeface="Alegreya Sans SC" panose="00000500000000000000" pitchFamily="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1695937"/>
              </p:ext>
            </p:extLst>
          </p:nvPr>
        </p:nvGraphicFramePr>
        <p:xfrm>
          <a:off x="914400" y="2057400"/>
          <a:ext cx="7315200" cy="3810001"/>
        </p:xfrm>
        <a:graphic>
          <a:graphicData uri="http://schemas.openxmlformats.org/drawingml/2006/table">
            <a:tbl>
              <a:tblPr firstRow="1" bandRow="1">
                <a:tableStyleId>{5C22544A-7EE6-4342-B048-85BDC9FD1C3A}</a:tableStyleId>
              </a:tblPr>
              <a:tblGrid>
                <a:gridCol w="3657600"/>
                <a:gridCol w="3657600"/>
              </a:tblGrid>
              <a:tr h="1148469">
                <a:tc>
                  <a:txBody>
                    <a:bodyPr/>
                    <a:lstStyle/>
                    <a:p>
                      <a:r>
                        <a:rPr lang="en-US" b="1" dirty="0" smtClean="0">
                          <a:solidFill>
                            <a:schemeClr val="tx1"/>
                          </a:solidFill>
                          <a:latin typeface="Alegreya Sans SC" panose="00000500000000000000" pitchFamily="2" charset="0"/>
                        </a:rPr>
                        <a:t>Age at onset of type 2 diabetes in </a:t>
                      </a:r>
                      <a:r>
                        <a:rPr lang="en-US" b="1" dirty="0" err="1" smtClean="0">
                          <a:solidFill>
                            <a:schemeClr val="tx1"/>
                          </a:solidFill>
                          <a:latin typeface="Alegreya Sans SC" panose="00000500000000000000" pitchFamily="2" charset="0"/>
                        </a:rPr>
                        <a:t>proband</a:t>
                      </a:r>
                      <a:endParaRPr lang="en-US" dirty="0">
                        <a:solidFill>
                          <a:schemeClr val="tx1"/>
                        </a:solidFill>
                        <a:latin typeface="Alegreya Sans SC" panose="00000500000000000000" pitchFamily="2" charset="0"/>
                      </a:endParaRPr>
                    </a:p>
                  </a:txBody>
                  <a:tcPr/>
                </a:tc>
                <a:tc>
                  <a:txBody>
                    <a:bodyPr/>
                    <a:lstStyle/>
                    <a:p>
                      <a:r>
                        <a:rPr lang="en-US" b="1" dirty="0" smtClean="0">
                          <a:solidFill>
                            <a:schemeClr val="tx1"/>
                          </a:solidFill>
                          <a:latin typeface="Alegreya Sans SC" panose="00000500000000000000" pitchFamily="2" charset="0"/>
                        </a:rPr>
                        <a:t>Age-corrected risk of type 2 diabetes for siblings (%)</a:t>
                      </a:r>
                      <a:endParaRPr lang="en-US" dirty="0">
                        <a:solidFill>
                          <a:schemeClr val="tx1"/>
                        </a:solidFill>
                        <a:latin typeface="Alegreya Sans SC" panose="00000500000000000000" pitchFamily="2" charset="0"/>
                      </a:endParaRPr>
                    </a:p>
                  </a:txBody>
                  <a:tcPr/>
                </a:tc>
              </a:tr>
              <a:tr h="665383">
                <a:tc>
                  <a:txBody>
                    <a:bodyPr/>
                    <a:lstStyle/>
                    <a:p>
                      <a:r>
                        <a:rPr lang="en-US" dirty="0" smtClean="0">
                          <a:solidFill>
                            <a:schemeClr val="tx1"/>
                          </a:solidFill>
                          <a:latin typeface="Alegreya Sans SC" panose="00000500000000000000" pitchFamily="2" charset="0"/>
                        </a:rPr>
                        <a:t>25-44</a:t>
                      </a:r>
                      <a:endParaRPr lang="en-US" dirty="0">
                        <a:solidFill>
                          <a:schemeClr val="tx1"/>
                        </a:solidFill>
                        <a:latin typeface="Alegreya Sans SC" panose="00000500000000000000" pitchFamily="2" charset="0"/>
                      </a:endParaRPr>
                    </a:p>
                  </a:txBody>
                  <a:tcPr/>
                </a:tc>
                <a:tc>
                  <a:txBody>
                    <a:bodyPr/>
                    <a:lstStyle/>
                    <a:p>
                      <a:r>
                        <a:rPr lang="en-US" dirty="0" smtClean="0">
                          <a:solidFill>
                            <a:schemeClr val="tx1"/>
                          </a:solidFill>
                          <a:latin typeface="Alegreya Sans SC" panose="00000500000000000000" pitchFamily="2" charset="0"/>
                        </a:rPr>
                        <a:t>53</a:t>
                      </a:r>
                      <a:endParaRPr lang="en-US" dirty="0">
                        <a:solidFill>
                          <a:schemeClr val="tx1"/>
                        </a:solidFill>
                        <a:latin typeface="Alegreya Sans SC" panose="00000500000000000000" pitchFamily="2" charset="0"/>
                      </a:endParaRPr>
                    </a:p>
                  </a:txBody>
                  <a:tcPr/>
                </a:tc>
              </a:tr>
              <a:tr h="665383">
                <a:tc>
                  <a:txBody>
                    <a:bodyPr/>
                    <a:lstStyle/>
                    <a:p>
                      <a:r>
                        <a:rPr lang="en-US" dirty="0" smtClean="0">
                          <a:solidFill>
                            <a:schemeClr val="tx1"/>
                          </a:solidFill>
                          <a:latin typeface="Alegreya Sans SC" panose="00000500000000000000" pitchFamily="2" charset="0"/>
                        </a:rPr>
                        <a:t>45-54</a:t>
                      </a:r>
                      <a:endParaRPr lang="en-US" dirty="0">
                        <a:solidFill>
                          <a:schemeClr val="tx1"/>
                        </a:solidFill>
                        <a:latin typeface="Alegreya Sans SC" panose="00000500000000000000" pitchFamily="2" charset="0"/>
                      </a:endParaRPr>
                    </a:p>
                  </a:txBody>
                  <a:tcPr/>
                </a:tc>
                <a:tc>
                  <a:txBody>
                    <a:bodyPr/>
                    <a:lstStyle/>
                    <a:p>
                      <a:r>
                        <a:rPr lang="en-US" dirty="0" smtClean="0">
                          <a:solidFill>
                            <a:schemeClr val="tx1"/>
                          </a:solidFill>
                          <a:latin typeface="Alegreya Sans SC" panose="00000500000000000000" pitchFamily="2" charset="0"/>
                        </a:rPr>
                        <a:t>37</a:t>
                      </a:r>
                      <a:endParaRPr lang="en-US" dirty="0">
                        <a:solidFill>
                          <a:schemeClr val="tx1"/>
                        </a:solidFill>
                        <a:latin typeface="Alegreya Sans SC" panose="00000500000000000000" pitchFamily="2" charset="0"/>
                      </a:endParaRPr>
                    </a:p>
                  </a:txBody>
                  <a:tcPr/>
                </a:tc>
              </a:tr>
              <a:tr h="665383">
                <a:tc>
                  <a:txBody>
                    <a:bodyPr/>
                    <a:lstStyle/>
                    <a:p>
                      <a:r>
                        <a:rPr lang="en-US" dirty="0" smtClean="0">
                          <a:solidFill>
                            <a:schemeClr val="tx1"/>
                          </a:solidFill>
                          <a:latin typeface="Alegreya Sans SC" panose="00000500000000000000" pitchFamily="2" charset="0"/>
                        </a:rPr>
                        <a:t>55-64</a:t>
                      </a:r>
                      <a:endParaRPr lang="en-US" dirty="0">
                        <a:solidFill>
                          <a:schemeClr val="tx1"/>
                        </a:solidFill>
                        <a:latin typeface="Alegreya Sans SC" panose="00000500000000000000" pitchFamily="2" charset="0"/>
                      </a:endParaRPr>
                    </a:p>
                  </a:txBody>
                  <a:tcPr/>
                </a:tc>
                <a:tc>
                  <a:txBody>
                    <a:bodyPr/>
                    <a:lstStyle/>
                    <a:p>
                      <a:r>
                        <a:rPr lang="en-US" dirty="0" smtClean="0">
                          <a:solidFill>
                            <a:schemeClr val="tx1"/>
                          </a:solidFill>
                          <a:latin typeface="Alegreya Sans SC" panose="00000500000000000000" pitchFamily="2" charset="0"/>
                        </a:rPr>
                        <a:t>38</a:t>
                      </a:r>
                      <a:endParaRPr lang="en-US" dirty="0">
                        <a:solidFill>
                          <a:schemeClr val="tx1"/>
                        </a:solidFill>
                        <a:latin typeface="Alegreya Sans SC" panose="00000500000000000000" pitchFamily="2" charset="0"/>
                      </a:endParaRPr>
                    </a:p>
                  </a:txBody>
                  <a:tcPr/>
                </a:tc>
              </a:tr>
              <a:tr h="665383">
                <a:tc>
                  <a:txBody>
                    <a:bodyPr/>
                    <a:lstStyle/>
                    <a:p>
                      <a:r>
                        <a:rPr lang="en-US" dirty="0" smtClean="0">
                          <a:solidFill>
                            <a:schemeClr val="tx1"/>
                          </a:solidFill>
                          <a:latin typeface="Alegreya Sans SC" panose="00000500000000000000" pitchFamily="2" charset="0"/>
                        </a:rPr>
                        <a:t>65-80</a:t>
                      </a:r>
                      <a:endParaRPr lang="en-US" dirty="0">
                        <a:solidFill>
                          <a:schemeClr val="tx1"/>
                        </a:solidFill>
                        <a:latin typeface="Alegreya Sans SC" panose="00000500000000000000" pitchFamily="2" charset="0"/>
                      </a:endParaRPr>
                    </a:p>
                  </a:txBody>
                  <a:tcPr/>
                </a:tc>
                <a:tc>
                  <a:txBody>
                    <a:bodyPr/>
                    <a:lstStyle/>
                    <a:p>
                      <a:r>
                        <a:rPr lang="en-US" dirty="0" smtClean="0">
                          <a:solidFill>
                            <a:schemeClr val="tx1"/>
                          </a:solidFill>
                          <a:latin typeface="Alegreya Sans SC" panose="00000500000000000000" pitchFamily="2" charset="0"/>
                        </a:rPr>
                        <a:t>31</a:t>
                      </a:r>
                      <a:endParaRPr lang="en-US" dirty="0">
                        <a:solidFill>
                          <a:schemeClr val="tx1"/>
                        </a:solidFill>
                        <a:latin typeface="Alegreya Sans SC" panose="00000500000000000000" pitchFamily="2" charset="0"/>
                      </a:endParaRPr>
                    </a:p>
                  </a:txBody>
                  <a:tcPr/>
                </a:tc>
              </a:tr>
            </a:tbl>
          </a:graphicData>
        </a:graphic>
      </p:graphicFrame>
      <p:sp>
        <p:nvSpPr>
          <p:cNvPr id="3" name="TextBox 2"/>
          <p:cNvSpPr txBox="1"/>
          <p:nvPr/>
        </p:nvSpPr>
        <p:spPr>
          <a:xfrm>
            <a:off x="914400" y="609600"/>
            <a:ext cx="7315200" cy="954107"/>
          </a:xfrm>
          <a:prstGeom prst="rect">
            <a:avLst/>
          </a:prstGeom>
          <a:noFill/>
        </p:spPr>
        <p:txBody>
          <a:bodyPr wrap="square" rtlCol="0">
            <a:spAutoFit/>
          </a:bodyPr>
          <a:lstStyle/>
          <a:p>
            <a:pPr algn="ctr"/>
            <a:r>
              <a:rPr lang="en-US" sz="2800" b="1" dirty="0" smtClean="0">
                <a:latin typeface="Alegreya Sans SC" panose="00000500000000000000" pitchFamily="2" charset="0"/>
              </a:rPr>
              <a:t>RISK OF DEVELOPING TYPE 2 DIABETES FOR SIBLINGS </a:t>
            </a:r>
            <a:r>
              <a:rPr lang="en-US" sz="2800" b="1" dirty="0" smtClean="0">
                <a:latin typeface="Alegreya Sans SC" panose="00000500000000000000" pitchFamily="2" charset="0"/>
              </a:rPr>
              <a:t>OF PROBANDS </a:t>
            </a:r>
            <a:r>
              <a:rPr lang="en-US" sz="2800" b="1" dirty="0" smtClean="0">
                <a:latin typeface="Alegreya Sans SC" panose="00000500000000000000" pitchFamily="2" charset="0"/>
              </a:rPr>
              <a:t>WITH TYPE 2 DIABETES</a:t>
            </a:r>
            <a:endParaRPr lang="en-US" sz="2800" b="1" dirty="0">
              <a:latin typeface="Alegreya Sans SC" panose="00000500000000000000" pitchFamily="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90600" y="381000"/>
            <a:ext cx="7239000" cy="6124754"/>
          </a:xfrm>
          <a:prstGeom prst="rect">
            <a:avLst/>
          </a:prstGeom>
        </p:spPr>
        <p:txBody>
          <a:bodyPr wrap="square">
            <a:spAutoFit/>
          </a:bodyPr>
          <a:lstStyle/>
          <a:p>
            <a:pPr algn="ctr"/>
            <a:r>
              <a:rPr lang="en-US" sz="4000" b="1" dirty="0" smtClean="0">
                <a:latin typeface="Alegreya Sans SC" panose="00000500000000000000" pitchFamily="2" charset="0"/>
              </a:rPr>
              <a:t>ENVIRONMENT AND OTHER RISK FACTORS</a:t>
            </a:r>
          </a:p>
          <a:p>
            <a:endParaRPr lang="en-US" sz="2800" b="1" dirty="0" smtClean="0"/>
          </a:p>
          <a:p>
            <a:r>
              <a:rPr lang="en-US" sz="2000" b="1" dirty="0" smtClean="0">
                <a:latin typeface="Alegreya Sans SC" panose="00000500000000000000" pitchFamily="2" charset="0"/>
              </a:rPr>
              <a:t>DIET AND </a:t>
            </a:r>
            <a:r>
              <a:rPr lang="en-US" sz="2000" b="1" dirty="0" smtClean="0">
                <a:latin typeface="Alegreya Sans SC" panose="00000500000000000000" pitchFamily="2" charset="0"/>
              </a:rPr>
              <a:t>OBESITY</a:t>
            </a:r>
            <a:endParaRPr lang="en-US" sz="2800" b="1" dirty="0" smtClean="0"/>
          </a:p>
          <a:p>
            <a:r>
              <a:rPr lang="en-US" sz="2400" dirty="0" smtClean="0">
                <a:latin typeface="Alegreya Sans SC" panose="00000500000000000000" pitchFamily="2" charset="0"/>
              </a:rPr>
              <a:t>The risk of developing type 2 diabetes increases tenfold in people with a body mass index (BMI) &gt; 30 kg/m</a:t>
            </a:r>
            <a:r>
              <a:rPr lang="en-US" sz="2400" baseline="30000" dirty="0" smtClean="0">
                <a:latin typeface="Alegreya Sans SC" panose="00000500000000000000" pitchFamily="2" charset="0"/>
              </a:rPr>
              <a:t>2</a:t>
            </a:r>
            <a:r>
              <a:rPr lang="en-US" sz="2400" dirty="0" smtClean="0">
                <a:latin typeface="Alegreya Sans SC" panose="00000500000000000000" pitchFamily="2" charset="0"/>
              </a:rPr>
              <a:t> . Obesity probably acts as a </a:t>
            </a:r>
            <a:r>
              <a:rPr lang="en-US" sz="2400" dirty="0" err="1" smtClean="0">
                <a:latin typeface="Alegreya Sans SC" panose="00000500000000000000" pitchFamily="2" charset="0"/>
              </a:rPr>
              <a:t>diabetogenic</a:t>
            </a:r>
            <a:r>
              <a:rPr lang="en-US" sz="2400" dirty="0" smtClean="0">
                <a:latin typeface="Alegreya Sans SC" panose="00000500000000000000" pitchFamily="2" charset="0"/>
              </a:rPr>
              <a:t> factor (through increasing resistance to the action of insulin) only in those who are genetically predisposed both to insulin resistance and to β-cell </a:t>
            </a:r>
            <a:r>
              <a:rPr lang="en-US" sz="2400" dirty="0" smtClean="0">
                <a:latin typeface="Alegreya Sans SC" panose="00000500000000000000" pitchFamily="2" charset="0"/>
              </a:rPr>
              <a:t>failure.</a:t>
            </a:r>
            <a:endParaRPr lang="en-US" sz="2400" dirty="0" smtClean="0">
              <a:latin typeface="Alegreya Sans SC" panose="00000500000000000000" pitchFamily="2" charset="0"/>
            </a:endParaRPr>
          </a:p>
          <a:p>
            <a:r>
              <a:rPr lang="en-US" sz="2400" dirty="0" smtClean="0">
                <a:latin typeface="Alegreya Sans SC" panose="00000500000000000000" pitchFamily="2" charset="0"/>
              </a:rPr>
              <a:t>Sweet foods rich in refined carbohydrate consumed frequently may increase the demand for insulin secretion, while high-fat foods may increase FFAs and exacerbate insulin resistance.</a:t>
            </a:r>
            <a:endParaRPr lang="en-US" sz="2400" dirty="0">
              <a:latin typeface="Alegreya Sans SC" panose="00000500000000000000" pitchFamily="2"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14400" y="685800"/>
            <a:ext cx="7391400" cy="1261884"/>
          </a:xfrm>
          <a:prstGeom prst="rect">
            <a:avLst/>
          </a:prstGeom>
        </p:spPr>
        <p:txBody>
          <a:bodyPr wrap="square">
            <a:spAutoFit/>
          </a:bodyPr>
          <a:lstStyle/>
          <a:p>
            <a:r>
              <a:rPr lang="en-US" sz="2800" b="1" dirty="0" smtClean="0">
                <a:latin typeface="Alegreya Sans SC" panose="00000500000000000000" pitchFamily="2" charset="0"/>
              </a:rPr>
              <a:t>AGE</a:t>
            </a:r>
            <a:endParaRPr lang="en-US" sz="2800" b="1" dirty="0" smtClean="0">
              <a:latin typeface="Alegreya Sans SC" panose="00000500000000000000" pitchFamily="2" charset="0"/>
            </a:endParaRPr>
          </a:p>
          <a:p>
            <a:r>
              <a:rPr lang="en-US" sz="2400" dirty="0" smtClean="0">
                <a:latin typeface="Alegreya Sans SC" panose="00000500000000000000" pitchFamily="2" charset="0"/>
              </a:rPr>
              <a:t>Type 2 diabetes is more common in the middle-aged and elderly . </a:t>
            </a:r>
            <a:endParaRPr lang="en-US" sz="2400" dirty="0">
              <a:latin typeface="Alegreya Sans SC" panose="00000500000000000000" pitchFamily="2" charset="0"/>
            </a:endParaRPr>
          </a:p>
        </p:txBody>
      </p:sp>
      <p:sp>
        <p:nvSpPr>
          <p:cNvPr id="3" name="Rectangle 2"/>
          <p:cNvSpPr/>
          <p:nvPr/>
        </p:nvSpPr>
        <p:spPr>
          <a:xfrm>
            <a:off x="914400" y="2057400"/>
            <a:ext cx="7391400" cy="4585871"/>
          </a:xfrm>
          <a:prstGeom prst="rect">
            <a:avLst/>
          </a:prstGeom>
        </p:spPr>
        <p:txBody>
          <a:bodyPr wrap="square">
            <a:spAutoFit/>
          </a:bodyPr>
          <a:lstStyle/>
          <a:p>
            <a:r>
              <a:rPr lang="en-US" sz="2800" b="1" dirty="0" smtClean="0">
                <a:latin typeface="Alegreya Sans SC" panose="00000500000000000000" pitchFamily="2" charset="0"/>
              </a:rPr>
              <a:t>PREGNANCY</a:t>
            </a:r>
            <a:endParaRPr lang="en-US" sz="2800" b="1" dirty="0" smtClean="0">
              <a:latin typeface="Alegreya Sans SC" panose="00000500000000000000" pitchFamily="2" charset="0"/>
            </a:endParaRPr>
          </a:p>
          <a:p>
            <a:r>
              <a:rPr lang="en-US" sz="2400" dirty="0" smtClean="0">
                <a:latin typeface="Alegreya Sans SC" panose="00000500000000000000" pitchFamily="2" charset="0"/>
              </a:rPr>
              <a:t>During normal pregnancy, insulin sensitivity is reduced through the action of placental hormones and this affects glucose tolerance. The insulin-secreting cells of the pancreatic islets may be unable to meet this increased demand in women genetically predisposed to develop diabetes. The term 'gestational diabetes' refers to </a:t>
            </a:r>
            <a:r>
              <a:rPr lang="en-US" sz="2400" dirty="0" err="1" smtClean="0">
                <a:latin typeface="Alegreya Sans SC" panose="00000500000000000000" pitchFamily="2" charset="0"/>
              </a:rPr>
              <a:t>hyperglycaemia</a:t>
            </a:r>
            <a:r>
              <a:rPr lang="en-US" sz="2400" dirty="0" smtClean="0">
                <a:latin typeface="Alegreya Sans SC" panose="00000500000000000000" pitchFamily="2" charset="0"/>
              </a:rPr>
              <a:t> occurring for the first time during pregnancy . Repeated pregnancy increases the likelihood of developing irreversible diabetes,80% of women with gestational diabetes ultimately develop permanent </a:t>
            </a:r>
            <a:r>
              <a:rPr lang="en-US" sz="2400" dirty="0" smtClean="0">
                <a:latin typeface="Alegreya Sans SC" panose="00000500000000000000" pitchFamily="2" charset="0"/>
              </a:rPr>
              <a:t>diabetes.</a:t>
            </a:r>
            <a:endParaRPr lang="en-US" sz="2400" dirty="0">
              <a:latin typeface="Alegreya Sans SC" panose="00000500000000000000"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914400" y="533400"/>
            <a:ext cx="7467600" cy="3416320"/>
          </a:xfrm>
          <a:prstGeom prst="rect">
            <a:avLst/>
          </a:prstGeom>
          <a:noFill/>
        </p:spPr>
        <p:txBody>
          <a:bodyPr wrap="square" rtlCol="0">
            <a:spAutoFit/>
          </a:bodyPr>
          <a:lstStyle/>
          <a:p>
            <a:pPr algn="ctr"/>
            <a:r>
              <a:rPr lang="en-US" sz="4400" b="1" dirty="0" smtClean="0">
                <a:latin typeface="Alegreya Sans SC" panose="00000500000000000000" pitchFamily="2" charset="0"/>
              </a:rPr>
              <a:t>TYPE </a:t>
            </a:r>
            <a:r>
              <a:rPr lang="en-US" sz="4400" b="1" dirty="0" smtClean="0">
                <a:latin typeface="Alegreya Sans SC" panose="00000500000000000000" pitchFamily="2" charset="0"/>
              </a:rPr>
              <a:t> 1 </a:t>
            </a:r>
            <a:r>
              <a:rPr lang="en-US" sz="4400" b="1" dirty="0" smtClean="0">
                <a:latin typeface="Alegreya Sans SC" panose="00000500000000000000" pitchFamily="2" charset="0"/>
              </a:rPr>
              <a:t>DIABETES</a:t>
            </a:r>
          </a:p>
          <a:p>
            <a:pPr algn="ctr"/>
            <a:endParaRPr lang="en-US" sz="3200" b="1" dirty="0" smtClean="0"/>
          </a:p>
          <a:p>
            <a:r>
              <a:rPr lang="en-US" sz="2800" b="1" dirty="0" smtClean="0">
                <a:latin typeface="Alegreya Sans SC" panose="00000500000000000000" pitchFamily="2" charset="0"/>
              </a:rPr>
              <a:t>PATHOLOGY</a:t>
            </a:r>
          </a:p>
          <a:p>
            <a:r>
              <a:rPr lang="en-US" sz="2800" dirty="0" smtClean="0">
                <a:latin typeface="Alegreya Sans SC" panose="00000500000000000000" pitchFamily="2" charset="0"/>
              </a:rPr>
              <a:t>Type 1 diabetes is a T cell-mediated autoimmune disease  involving destruction of </a:t>
            </a:r>
            <a:r>
              <a:rPr lang="en-US" sz="2800" dirty="0" smtClean="0">
                <a:latin typeface="Alegreya Sans SC" panose="00000500000000000000" pitchFamily="2" charset="0"/>
              </a:rPr>
              <a:t>the insulin-secreting </a:t>
            </a:r>
            <a:r>
              <a:rPr lang="en-US" sz="2800" dirty="0" smtClean="0">
                <a:latin typeface="Alegreya Sans SC" panose="00000500000000000000" pitchFamily="2" charset="0"/>
              </a:rPr>
              <a:t>β cells in the pancreatic islets which takes place over many years.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914400" y="457200"/>
            <a:ext cx="7391400" cy="4401205"/>
          </a:xfrm>
          <a:prstGeom prst="rect">
            <a:avLst/>
          </a:prstGeom>
        </p:spPr>
        <p:txBody>
          <a:bodyPr wrap="square">
            <a:spAutoFit/>
          </a:bodyPr>
          <a:lstStyle/>
          <a:p>
            <a:pPr algn="ctr"/>
            <a:r>
              <a:rPr lang="en-US" sz="3600" b="1" dirty="0" smtClean="0"/>
              <a:t>METABOLIC DISTURBANCES IN TYPE 2</a:t>
            </a:r>
          </a:p>
          <a:p>
            <a:r>
              <a:rPr lang="en-US" sz="3200" b="1" dirty="0" smtClean="0"/>
              <a:t> </a:t>
            </a:r>
          </a:p>
          <a:p>
            <a:r>
              <a:rPr lang="en-US" sz="2400" dirty="0" smtClean="0">
                <a:latin typeface="Alegreya Sans SC" panose="00000500000000000000" pitchFamily="2" charset="0"/>
              </a:rPr>
              <a:t>Patients with type 2 diabetes have a slow onset of 'relative' insulin deficiency. Relatively small amounts of insulin are required to suppress </a:t>
            </a:r>
            <a:r>
              <a:rPr lang="en-US" sz="2400" dirty="0" err="1" smtClean="0">
                <a:latin typeface="Alegreya Sans SC" panose="00000500000000000000" pitchFamily="2" charset="0"/>
              </a:rPr>
              <a:t>lipolysis</a:t>
            </a:r>
            <a:r>
              <a:rPr lang="en-US" sz="2400" dirty="0" smtClean="0">
                <a:latin typeface="Alegreya Sans SC" panose="00000500000000000000" pitchFamily="2" charset="0"/>
              </a:rPr>
              <a:t>, and some glucose uptake is maintained in muscle, so that, in contrast with type 1 diabetes, </a:t>
            </a:r>
            <a:r>
              <a:rPr lang="en-US" sz="2400" dirty="0" err="1" smtClean="0">
                <a:latin typeface="Alegreya Sans SC" panose="00000500000000000000" pitchFamily="2" charset="0"/>
              </a:rPr>
              <a:t>lipolysis</a:t>
            </a:r>
            <a:r>
              <a:rPr lang="en-US" sz="2400" dirty="0" smtClean="0">
                <a:latin typeface="Alegreya Sans SC" panose="00000500000000000000" pitchFamily="2" charset="0"/>
              </a:rPr>
              <a:t> and proteolysis are not unrestrained and weight loss and </a:t>
            </a:r>
            <a:r>
              <a:rPr lang="en-US" sz="2400" dirty="0" err="1" smtClean="0">
                <a:latin typeface="Alegreya Sans SC" panose="00000500000000000000" pitchFamily="2" charset="0"/>
              </a:rPr>
              <a:t>ketoacidosis</a:t>
            </a:r>
            <a:r>
              <a:rPr lang="en-US" sz="2400" dirty="0" smtClean="0">
                <a:latin typeface="Alegreya Sans SC" panose="00000500000000000000" pitchFamily="2" charset="0"/>
              </a:rPr>
              <a:t> seldom occur. </a:t>
            </a:r>
            <a:endParaRPr lang="en-US" sz="2400" dirty="0">
              <a:latin typeface="Alegreya Sans SC" panose="00000500000000000000" pitchFamily="2"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14400" y="381000"/>
            <a:ext cx="7315200" cy="5940088"/>
          </a:xfrm>
          <a:prstGeom prst="rect">
            <a:avLst/>
          </a:prstGeom>
        </p:spPr>
        <p:txBody>
          <a:bodyPr wrap="square">
            <a:spAutoFit/>
          </a:bodyPr>
          <a:lstStyle/>
          <a:p>
            <a:pPr algn="ctr"/>
            <a:r>
              <a:rPr lang="en-US" sz="4000" b="1" dirty="0" smtClean="0">
                <a:latin typeface="Alegreya Sans SC" panose="00000500000000000000" pitchFamily="2" charset="0"/>
              </a:rPr>
              <a:t>OTHER FORMS OF DIABETES</a:t>
            </a:r>
          </a:p>
          <a:p>
            <a:endParaRPr lang="en-US" sz="2800" b="1" dirty="0" smtClean="0"/>
          </a:p>
          <a:p>
            <a:r>
              <a:rPr lang="en-US" sz="2400" dirty="0" smtClean="0">
                <a:latin typeface="Alegreya Sans SC" panose="00000500000000000000" pitchFamily="2" charset="0"/>
              </a:rPr>
              <a:t>In most cases there is an obvious cause of destruction of pancreatic β cells. Some acquired disorders, notably other endocrine diseases such as </a:t>
            </a:r>
            <a:r>
              <a:rPr lang="en-US" sz="2400" dirty="0" err="1" smtClean="0">
                <a:latin typeface="Alegreya Sans SC" panose="00000500000000000000" pitchFamily="2" charset="0"/>
              </a:rPr>
              <a:t>acromegaly</a:t>
            </a:r>
            <a:r>
              <a:rPr lang="en-US" sz="2400" dirty="0" smtClean="0">
                <a:latin typeface="Alegreya Sans SC" panose="00000500000000000000" pitchFamily="2" charset="0"/>
              </a:rPr>
              <a:t>  or Cushing's syndrome, can precipitate type 2 diabetes in susceptible individuals.</a:t>
            </a:r>
          </a:p>
          <a:p>
            <a:endParaRPr lang="en-US" sz="2400" dirty="0" smtClean="0">
              <a:latin typeface="Alegreya Sans SC" panose="00000500000000000000" pitchFamily="2" charset="0"/>
            </a:endParaRPr>
          </a:p>
          <a:p>
            <a:r>
              <a:rPr lang="en-US" sz="2400" dirty="0" smtClean="0">
                <a:latin typeface="Alegreya Sans SC" panose="00000500000000000000" pitchFamily="2" charset="0"/>
              </a:rPr>
              <a:t>A number of unusual genetic diseases are associated with diabetes. In rare families, diabetes is caused by single gene defects with </a:t>
            </a:r>
            <a:r>
              <a:rPr lang="en-US" sz="2400" dirty="0" err="1" smtClean="0">
                <a:latin typeface="Alegreya Sans SC" panose="00000500000000000000" pitchFamily="2" charset="0"/>
              </a:rPr>
              <a:t>autosomal</a:t>
            </a:r>
            <a:r>
              <a:rPr lang="en-US" sz="2400" dirty="0" smtClean="0">
                <a:latin typeface="Alegreya Sans SC" panose="00000500000000000000" pitchFamily="2" charset="0"/>
              </a:rPr>
              <a:t> dominant inheritance. These subtypes present as 'maturity-onset diabetes of the young' (MODY), i.e. non-insulin-requiring diabetes presenting before the age of 25 years .</a:t>
            </a:r>
            <a:endParaRPr lang="en-US" sz="2400" dirty="0">
              <a:latin typeface="Alegreya Sans SC" panose="00000500000000000000" pitchFamily="2"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38200" y="838200"/>
            <a:ext cx="7467600" cy="5816977"/>
          </a:xfrm>
          <a:prstGeom prst="rect">
            <a:avLst/>
          </a:prstGeom>
        </p:spPr>
        <p:txBody>
          <a:bodyPr wrap="square">
            <a:spAutoFit/>
          </a:bodyPr>
          <a:lstStyle/>
          <a:p>
            <a:r>
              <a:rPr lang="en-US" sz="2800" b="1" dirty="0" smtClean="0">
                <a:latin typeface="Alegreya Sans SC" panose="00000500000000000000" pitchFamily="2" charset="0"/>
              </a:rPr>
              <a:t>Type 1 diabetes</a:t>
            </a:r>
          </a:p>
          <a:p>
            <a:r>
              <a:rPr lang="en-US" sz="2000" dirty="0" smtClean="0">
                <a:latin typeface="Alegreya Sans SC" panose="00000500000000000000" pitchFamily="2" charset="0"/>
              </a:rPr>
              <a:t>-Immune-mediated</a:t>
            </a:r>
          </a:p>
          <a:p>
            <a:r>
              <a:rPr lang="en-US" sz="2000" dirty="0" smtClean="0">
                <a:latin typeface="Alegreya Sans SC" panose="00000500000000000000" pitchFamily="2" charset="0"/>
              </a:rPr>
              <a:t>-Idiopathic</a:t>
            </a:r>
          </a:p>
          <a:p>
            <a:endParaRPr lang="en-US" sz="2400" dirty="0">
              <a:latin typeface="Alegreya Sans SC" panose="00000500000000000000" pitchFamily="2" charset="0"/>
            </a:endParaRPr>
          </a:p>
          <a:p>
            <a:r>
              <a:rPr lang="en-US" sz="2800" b="1" dirty="0" smtClean="0">
                <a:latin typeface="Alegreya Sans SC" panose="00000500000000000000" pitchFamily="2" charset="0"/>
              </a:rPr>
              <a:t>Type 2 diabetes</a:t>
            </a:r>
          </a:p>
          <a:p>
            <a:r>
              <a:rPr lang="en-US" sz="2400" u="sng" dirty="0" smtClean="0">
                <a:latin typeface="Alegreya Sans SC" panose="00000500000000000000" pitchFamily="2" charset="0"/>
              </a:rPr>
              <a:t>Other specific types</a:t>
            </a:r>
          </a:p>
          <a:p>
            <a:r>
              <a:rPr lang="en-US" sz="2000" dirty="0" smtClean="0">
                <a:latin typeface="Alegreya Sans SC" panose="00000500000000000000" pitchFamily="2" charset="0"/>
              </a:rPr>
              <a:t>-Genetic defects of </a:t>
            </a:r>
            <a:r>
              <a:rPr lang="el-GR" sz="2000" dirty="0" smtClean="0"/>
              <a:t>β-</a:t>
            </a:r>
            <a:r>
              <a:rPr lang="en-US" sz="2000" dirty="0" smtClean="0">
                <a:latin typeface="Alegreya Sans SC" panose="00000500000000000000" pitchFamily="2" charset="0"/>
              </a:rPr>
              <a:t>cell function</a:t>
            </a:r>
          </a:p>
          <a:p>
            <a:r>
              <a:rPr lang="en-US" sz="2000" dirty="0" smtClean="0">
                <a:latin typeface="Alegreya Sans SC" panose="00000500000000000000" pitchFamily="2" charset="0"/>
              </a:rPr>
              <a:t>-</a:t>
            </a:r>
            <a:r>
              <a:rPr lang="en-US" sz="2000" dirty="0" smtClean="0">
                <a:latin typeface="Alegreya Sans SC" panose="00000500000000000000" pitchFamily="2" charset="0"/>
              </a:rPr>
              <a:t>Genetic defects of insulin action (e.g. </a:t>
            </a:r>
            <a:r>
              <a:rPr lang="en-US" sz="2000" dirty="0" err="1" smtClean="0">
                <a:latin typeface="Alegreya Sans SC" panose="00000500000000000000" pitchFamily="2" charset="0"/>
              </a:rPr>
              <a:t>leprechaunism</a:t>
            </a:r>
            <a:r>
              <a:rPr lang="en-US" sz="2000" dirty="0" smtClean="0">
                <a:latin typeface="Alegreya Sans SC" panose="00000500000000000000" pitchFamily="2" charset="0"/>
              </a:rPr>
              <a:t>,</a:t>
            </a:r>
          </a:p>
          <a:p>
            <a:r>
              <a:rPr lang="en-US" sz="2000" dirty="0">
                <a:latin typeface="Alegreya Sans SC" panose="00000500000000000000" pitchFamily="2" charset="0"/>
              </a:rPr>
              <a:t> </a:t>
            </a:r>
            <a:r>
              <a:rPr lang="en-US" sz="2000" dirty="0" smtClean="0">
                <a:latin typeface="Alegreya Sans SC" panose="00000500000000000000" pitchFamily="2" charset="0"/>
              </a:rPr>
              <a:t>  </a:t>
            </a:r>
            <a:r>
              <a:rPr lang="en-US" sz="2000" dirty="0" err="1" smtClean="0">
                <a:latin typeface="Alegreya Sans SC" panose="00000500000000000000" pitchFamily="2" charset="0"/>
              </a:rPr>
              <a:t>lipodystrophies</a:t>
            </a:r>
            <a:r>
              <a:rPr lang="en-US" sz="2000" dirty="0" smtClean="0">
                <a:latin typeface="Alegreya Sans SC" panose="00000500000000000000" pitchFamily="2" charset="0"/>
              </a:rPr>
              <a:t>)</a:t>
            </a:r>
          </a:p>
          <a:p>
            <a:r>
              <a:rPr lang="en-US" sz="2000" dirty="0" smtClean="0">
                <a:latin typeface="Alegreya Sans SC" panose="00000500000000000000" pitchFamily="2" charset="0"/>
              </a:rPr>
              <a:t>-Pancreatic disease (e.g. pancreatitis, </a:t>
            </a:r>
            <a:r>
              <a:rPr lang="en-US" sz="2000" dirty="0" err="1" smtClean="0">
                <a:latin typeface="Alegreya Sans SC" panose="00000500000000000000" pitchFamily="2" charset="0"/>
              </a:rPr>
              <a:t>pancreatectomy</a:t>
            </a:r>
            <a:r>
              <a:rPr lang="en-US" sz="2000" dirty="0" smtClean="0">
                <a:latin typeface="Alegreya Sans SC" panose="00000500000000000000" pitchFamily="2" charset="0"/>
              </a:rPr>
              <a:t>, </a:t>
            </a:r>
          </a:p>
          <a:p>
            <a:r>
              <a:rPr lang="en-US" sz="2000" dirty="0">
                <a:latin typeface="Alegreya Sans SC" panose="00000500000000000000" pitchFamily="2" charset="0"/>
              </a:rPr>
              <a:t> </a:t>
            </a:r>
            <a:r>
              <a:rPr lang="en-US" sz="2000" dirty="0" smtClean="0">
                <a:latin typeface="Alegreya Sans SC" panose="00000500000000000000" pitchFamily="2" charset="0"/>
              </a:rPr>
              <a:t> </a:t>
            </a:r>
            <a:r>
              <a:rPr lang="en-US" sz="2000" dirty="0" err="1" smtClean="0">
                <a:latin typeface="Alegreya Sans SC" panose="00000500000000000000" pitchFamily="2" charset="0"/>
              </a:rPr>
              <a:t>neoplastic</a:t>
            </a:r>
            <a:r>
              <a:rPr lang="en-US" sz="2000" dirty="0" smtClean="0">
                <a:latin typeface="Alegreya Sans SC" panose="00000500000000000000" pitchFamily="2" charset="0"/>
              </a:rPr>
              <a:t> disease, cystic fibrosis, </a:t>
            </a:r>
          </a:p>
          <a:p>
            <a:r>
              <a:rPr lang="en-US" sz="2000" dirty="0" smtClean="0">
                <a:latin typeface="Alegreya Sans SC" panose="00000500000000000000" pitchFamily="2" charset="0"/>
              </a:rPr>
              <a:t>  </a:t>
            </a:r>
            <a:r>
              <a:rPr lang="en-US" sz="2000" dirty="0" err="1" smtClean="0">
                <a:latin typeface="Alegreya Sans SC" panose="00000500000000000000" pitchFamily="2" charset="0"/>
              </a:rPr>
              <a:t>haemochromatosis</a:t>
            </a:r>
            <a:r>
              <a:rPr lang="en-US" sz="2000" dirty="0" smtClean="0">
                <a:latin typeface="Alegreya Sans SC" panose="00000500000000000000" pitchFamily="2" charset="0"/>
              </a:rPr>
              <a:t>, </a:t>
            </a:r>
            <a:r>
              <a:rPr lang="en-US" sz="2000" dirty="0" err="1" smtClean="0">
                <a:latin typeface="Alegreya Sans SC" panose="00000500000000000000" pitchFamily="2" charset="0"/>
              </a:rPr>
              <a:t>fibrocalculous</a:t>
            </a:r>
            <a:r>
              <a:rPr lang="en-US" sz="2000" dirty="0" smtClean="0">
                <a:latin typeface="Alegreya Sans SC" panose="00000500000000000000" pitchFamily="2" charset="0"/>
              </a:rPr>
              <a:t> </a:t>
            </a:r>
            <a:r>
              <a:rPr lang="en-US" sz="2000" dirty="0" err="1" smtClean="0">
                <a:latin typeface="Alegreya Sans SC" panose="00000500000000000000" pitchFamily="2" charset="0"/>
              </a:rPr>
              <a:t>pancreatopathy</a:t>
            </a:r>
            <a:r>
              <a:rPr lang="en-US" sz="2000" dirty="0" smtClean="0">
                <a:latin typeface="Alegreya Sans SC" panose="00000500000000000000" pitchFamily="2" charset="0"/>
              </a:rPr>
              <a:t>)</a:t>
            </a:r>
          </a:p>
          <a:p>
            <a:r>
              <a:rPr lang="en-US" sz="2000" dirty="0" smtClean="0">
                <a:latin typeface="Alegreya Sans SC" panose="00000500000000000000" pitchFamily="2" charset="0"/>
              </a:rPr>
              <a:t>-Excess endogenous production of hormonal antagonists </a:t>
            </a:r>
          </a:p>
          <a:p>
            <a:r>
              <a:rPr lang="en-US" sz="2000" dirty="0">
                <a:latin typeface="Alegreya Sans SC" panose="00000500000000000000" pitchFamily="2" charset="0"/>
              </a:rPr>
              <a:t> </a:t>
            </a:r>
            <a:r>
              <a:rPr lang="en-US" sz="2000" dirty="0" smtClean="0">
                <a:latin typeface="Alegreya Sans SC" panose="00000500000000000000" pitchFamily="2" charset="0"/>
              </a:rPr>
              <a:t> to insulin (e.g. growth hormone-</a:t>
            </a:r>
            <a:r>
              <a:rPr lang="en-US" sz="2000" dirty="0" err="1" smtClean="0">
                <a:latin typeface="Alegreya Sans SC" panose="00000500000000000000" pitchFamily="2" charset="0"/>
              </a:rPr>
              <a:t>acromegaly</a:t>
            </a:r>
            <a:r>
              <a:rPr lang="en-US" sz="2000" dirty="0" smtClean="0">
                <a:latin typeface="Alegreya Sans SC" panose="00000500000000000000" pitchFamily="2" charset="0"/>
              </a:rPr>
              <a:t>; </a:t>
            </a:r>
          </a:p>
          <a:p>
            <a:r>
              <a:rPr lang="en-US" sz="2000" dirty="0">
                <a:latin typeface="Alegreya Sans SC" panose="00000500000000000000" pitchFamily="2" charset="0"/>
              </a:rPr>
              <a:t> </a:t>
            </a:r>
            <a:r>
              <a:rPr lang="en-US" sz="2000" dirty="0" smtClean="0">
                <a:latin typeface="Alegreya Sans SC" panose="00000500000000000000" pitchFamily="2" charset="0"/>
              </a:rPr>
              <a:t> </a:t>
            </a:r>
            <a:r>
              <a:rPr lang="en-US" sz="2000" dirty="0" err="1" smtClean="0">
                <a:latin typeface="Alegreya Sans SC" panose="00000500000000000000" pitchFamily="2" charset="0"/>
              </a:rPr>
              <a:t>glucocorticoids</a:t>
            </a:r>
            <a:r>
              <a:rPr lang="en-US" sz="2000" dirty="0" smtClean="0">
                <a:latin typeface="Alegreya Sans SC" panose="00000500000000000000" pitchFamily="2" charset="0"/>
              </a:rPr>
              <a:t>-Cushing's syndrome; glucagon-</a:t>
            </a:r>
            <a:r>
              <a:rPr lang="en-US" sz="2000" dirty="0" err="1" smtClean="0">
                <a:latin typeface="Alegreya Sans SC" panose="00000500000000000000" pitchFamily="2" charset="0"/>
              </a:rPr>
              <a:t>glucagonoma</a:t>
            </a:r>
            <a:r>
              <a:rPr lang="en-US" sz="2000" dirty="0" smtClean="0">
                <a:latin typeface="Alegreya Sans SC" panose="00000500000000000000" pitchFamily="2" charset="0"/>
              </a:rPr>
              <a:t>; </a:t>
            </a:r>
          </a:p>
          <a:p>
            <a:r>
              <a:rPr lang="en-US" sz="2000" dirty="0" smtClean="0">
                <a:latin typeface="Alegreya Sans SC" panose="00000500000000000000" pitchFamily="2" charset="0"/>
              </a:rPr>
              <a:t>  </a:t>
            </a:r>
            <a:r>
              <a:rPr lang="en-US" sz="2000" dirty="0" err="1" smtClean="0">
                <a:latin typeface="Alegreya Sans SC" panose="00000500000000000000" pitchFamily="2" charset="0"/>
              </a:rPr>
              <a:t>catecholamines-phaeochromocytoma</a:t>
            </a:r>
            <a:r>
              <a:rPr lang="en-US" sz="2000" dirty="0" smtClean="0">
                <a:latin typeface="Alegreya Sans SC" panose="00000500000000000000" pitchFamily="2" charset="0"/>
              </a:rPr>
              <a:t>; </a:t>
            </a:r>
          </a:p>
          <a:p>
            <a:r>
              <a:rPr lang="en-US" sz="2000" dirty="0">
                <a:latin typeface="Alegreya Sans SC" panose="00000500000000000000" pitchFamily="2" charset="0"/>
              </a:rPr>
              <a:t> </a:t>
            </a:r>
            <a:r>
              <a:rPr lang="en-US" sz="2000" dirty="0" smtClean="0">
                <a:latin typeface="Alegreya Sans SC" panose="00000500000000000000" pitchFamily="2" charset="0"/>
              </a:rPr>
              <a:t> thyroid hormones-thyrotoxicosis</a:t>
            </a:r>
            <a:r>
              <a:rPr lang="en-US" sz="2000" dirty="0" smtClean="0">
                <a:latin typeface="Alegreya Sans SC" panose="00000500000000000000" pitchFamily="2" charset="0"/>
              </a:rPr>
              <a:t>)</a:t>
            </a:r>
            <a:endParaRPr lang="en-US" sz="2000" dirty="0" smtClean="0">
              <a:latin typeface="Alegreya Sans SC" panose="00000500000000000000" pitchFamily="2"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0" y="838200"/>
            <a:ext cx="7620000" cy="5016758"/>
          </a:xfrm>
          <a:prstGeom prst="rect">
            <a:avLst/>
          </a:prstGeom>
        </p:spPr>
        <p:txBody>
          <a:bodyPr wrap="square">
            <a:spAutoFit/>
          </a:bodyPr>
          <a:lstStyle/>
          <a:p>
            <a:r>
              <a:rPr lang="en-US" sz="2800" b="1" dirty="0">
                <a:latin typeface="Alegreya Sans SC" panose="00000500000000000000" pitchFamily="2" charset="0"/>
              </a:rPr>
              <a:t>Gestational </a:t>
            </a:r>
            <a:r>
              <a:rPr lang="en-US" sz="2800" b="1" dirty="0" smtClean="0">
                <a:latin typeface="Alegreya Sans SC" panose="00000500000000000000" pitchFamily="2" charset="0"/>
              </a:rPr>
              <a:t>diabetes</a:t>
            </a:r>
          </a:p>
          <a:p>
            <a:endParaRPr lang="en-US" sz="2800" dirty="0">
              <a:latin typeface="Alegreya Sans SC" panose="00000500000000000000" pitchFamily="2" charset="0"/>
            </a:endParaRPr>
          </a:p>
          <a:p>
            <a:r>
              <a:rPr lang="en-US" sz="2400" dirty="0" smtClean="0">
                <a:latin typeface="Alegreya Sans SC" panose="00000500000000000000" pitchFamily="2" charset="0"/>
              </a:rPr>
              <a:t>-</a:t>
            </a:r>
            <a:r>
              <a:rPr lang="en-US" sz="2400" dirty="0" smtClean="0">
                <a:latin typeface="Alegreya Sans SC" panose="00000500000000000000" pitchFamily="2" charset="0"/>
              </a:rPr>
              <a:t>Drug-induced (e.g. corticosteroids, </a:t>
            </a:r>
            <a:r>
              <a:rPr lang="en-US" sz="2400" dirty="0" err="1" smtClean="0">
                <a:latin typeface="Alegreya Sans SC" panose="00000500000000000000" pitchFamily="2" charset="0"/>
              </a:rPr>
              <a:t>thiazide</a:t>
            </a:r>
            <a:r>
              <a:rPr lang="en-US" sz="2400" dirty="0" smtClean="0">
                <a:latin typeface="Alegreya Sans SC" panose="00000500000000000000" pitchFamily="2" charset="0"/>
              </a:rPr>
              <a:t> diuretics,  </a:t>
            </a:r>
            <a:r>
              <a:rPr lang="en-US" sz="2400" dirty="0" err="1" smtClean="0">
                <a:latin typeface="Alegreya Sans SC" panose="00000500000000000000" pitchFamily="2" charset="0"/>
              </a:rPr>
              <a:t>phenytoin</a:t>
            </a:r>
            <a:r>
              <a:rPr lang="en-US" sz="2400" dirty="0" smtClean="0">
                <a:latin typeface="Alegreya Sans SC" panose="00000500000000000000" pitchFamily="2" charset="0"/>
              </a:rPr>
              <a:t>)</a:t>
            </a:r>
          </a:p>
          <a:p>
            <a:r>
              <a:rPr lang="en-US" sz="2400" dirty="0" smtClean="0">
                <a:latin typeface="Alegreya Sans SC" panose="00000500000000000000" pitchFamily="2" charset="0"/>
              </a:rPr>
              <a:t>-Viral infections (e.g. congenital rubella, mumps, Coxsackie       virus B)</a:t>
            </a:r>
          </a:p>
          <a:p>
            <a:r>
              <a:rPr lang="en-US" sz="2400" dirty="0" smtClean="0">
                <a:latin typeface="Alegreya Sans SC" panose="00000500000000000000" pitchFamily="2" charset="0"/>
              </a:rPr>
              <a:t>-Uncommon forms of immune-mediated diabetes</a:t>
            </a:r>
          </a:p>
          <a:p>
            <a:r>
              <a:rPr lang="en-US" sz="2400" dirty="0" smtClean="0">
                <a:latin typeface="Alegreya Sans SC" panose="00000500000000000000" pitchFamily="2" charset="0"/>
              </a:rPr>
              <a:t>-Associated with genetic syndromes (e.g. Down's syndrome; </a:t>
            </a:r>
            <a:r>
              <a:rPr lang="en-US" sz="2400" dirty="0" err="1" smtClean="0">
                <a:latin typeface="Alegreya Sans SC" panose="00000500000000000000" pitchFamily="2" charset="0"/>
              </a:rPr>
              <a:t>Klinefelter's</a:t>
            </a:r>
            <a:r>
              <a:rPr lang="en-US" sz="2400" dirty="0" smtClean="0">
                <a:latin typeface="Alegreya Sans SC" panose="00000500000000000000" pitchFamily="2" charset="0"/>
              </a:rPr>
              <a:t> syndrome; </a:t>
            </a:r>
          </a:p>
          <a:p>
            <a:r>
              <a:rPr lang="en-US" sz="2400" dirty="0" smtClean="0">
                <a:latin typeface="Alegreya Sans SC" panose="00000500000000000000" pitchFamily="2" charset="0"/>
              </a:rPr>
              <a:t>-Turner's syndrome; DIDMOAD (Wolfram's syndrome)-diabetes </a:t>
            </a:r>
            <a:r>
              <a:rPr lang="en-US" sz="2400" dirty="0" err="1" smtClean="0">
                <a:latin typeface="Alegreya Sans SC" panose="00000500000000000000" pitchFamily="2" charset="0"/>
              </a:rPr>
              <a:t>insipidus</a:t>
            </a:r>
            <a:r>
              <a:rPr lang="en-US" sz="2400" dirty="0" smtClean="0">
                <a:latin typeface="Alegreya Sans SC" panose="00000500000000000000" pitchFamily="2" charset="0"/>
              </a:rPr>
              <a:t>, diabetes mellitus, optic atrophy, nerve deafness; </a:t>
            </a:r>
            <a:r>
              <a:rPr lang="en-US" sz="2400" dirty="0" err="1" smtClean="0">
                <a:latin typeface="Alegreya Sans SC" panose="00000500000000000000" pitchFamily="2" charset="0"/>
              </a:rPr>
              <a:t>Friedreich's</a:t>
            </a:r>
            <a:r>
              <a:rPr lang="en-US" sz="2400" dirty="0" smtClean="0">
                <a:latin typeface="Alegreya Sans SC" panose="00000500000000000000" pitchFamily="2" charset="0"/>
              </a:rPr>
              <a:t> ataxia; </a:t>
            </a:r>
            <a:r>
              <a:rPr lang="en-US" sz="2400" dirty="0" err="1" smtClean="0">
                <a:latin typeface="Alegreya Sans SC" panose="00000500000000000000" pitchFamily="2" charset="0"/>
              </a:rPr>
              <a:t>myotonic</a:t>
            </a:r>
            <a:r>
              <a:rPr lang="en-US" sz="2400" dirty="0" smtClean="0">
                <a:latin typeface="Alegreya Sans SC" panose="00000500000000000000" pitchFamily="2" charset="0"/>
              </a:rPr>
              <a:t> dystrophy)</a:t>
            </a:r>
          </a:p>
          <a:p>
            <a:endParaRPr lang="en-US" sz="2400" dirty="0" smtClean="0">
              <a:latin typeface="Alegreya Sans SC" panose="00000500000000000000" pitchFamily="2"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133600" y="2895600"/>
            <a:ext cx="5022705" cy="923330"/>
          </a:xfrm>
          <a:prstGeom prst="rect">
            <a:avLst/>
          </a:prstGeom>
          <a:noFill/>
        </p:spPr>
        <p:txBody>
          <a:bodyPr wrap="square" lIns="91440" tIns="45720" rIns="91440" bIns="45720">
            <a:spAutoFit/>
          </a:bodyPr>
          <a:lstStyle/>
          <a:p>
            <a:pPr algn="ctr"/>
            <a:r>
              <a:rPr lang="en-US" sz="5400" b="1" dirty="0">
                <a:ln w="17780" cmpd="sng">
                  <a:solidFill>
                    <a:schemeClr val="accent1">
                      <a:tint val="3000"/>
                    </a:schemeClr>
                  </a:solidFill>
                  <a:prstDash val="solid"/>
                  <a:miter lim="800000"/>
                </a:ln>
                <a:solidFill>
                  <a:schemeClr val="tx1">
                    <a:lumMod val="95000"/>
                    <a:lumOff val="5000"/>
                  </a:schemeClr>
                </a:solidFill>
                <a:effectLst>
                  <a:outerShdw blurRad="55000" dist="50800" dir="5400000" algn="tl">
                    <a:srgbClr val="000000">
                      <a:alpha val="33000"/>
                    </a:srgbClr>
                  </a:outerShdw>
                </a:effectLst>
              </a:rPr>
              <a:t>Thank </a:t>
            </a:r>
            <a:r>
              <a:rPr lang="en-US" sz="5400" b="1" dirty="0" smtClean="0">
                <a:ln w="17780" cmpd="sng">
                  <a:solidFill>
                    <a:schemeClr val="accent1">
                      <a:tint val="3000"/>
                    </a:schemeClr>
                  </a:solidFill>
                  <a:prstDash val="solid"/>
                  <a:miter lim="800000"/>
                </a:ln>
                <a:solidFill>
                  <a:schemeClr val="tx1">
                    <a:lumMod val="95000"/>
                    <a:lumOff val="5000"/>
                  </a:schemeClr>
                </a:solidFill>
                <a:effectLst>
                  <a:outerShdw blurRad="55000" dist="50800" dir="5400000" algn="tl">
                    <a:srgbClr val="000000">
                      <a:alpha val="33000"/>
                    </a:srgbClr>
                  </a:outerShdw>
                </a:effectLst>
              </a:rPr>
              <a:t>You</a:t>
            </a:r>
            <a:endParaRPr lang="en-US" sz="5400" b="1" cap="none" spc="0" dirty="0">
              <a:ln w="17780" cmpd="sng">
                <a:solidFill>
                  <a:schemeClr val="accent1">
                    <a:tint val="3000"/>
                  </a:schemeClr>
                </a:solidFill>
                <a:prstDash val="solid"/>
                <a:miter lim="800000"/>
              </a:ln>
              <a:solidFill>
                <a:schemeClr val="tx1">
                  <a:lumMod val="95000"/>
                  <a:lumOff val="5000"/>
                </a:schemeClr>
              </a:soli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38200" y="762000"/>
            <a:ext cx="7612781" cy="5632311"/>
          </a:xfrm>
          <a:prstGeom prst="rect">
            <a:avLst/>
          </a:prstGeom>
        </p:spPr>
        <p:txBody>
          <a:bodyPr wrap="square">
            <a:spAutoFit/>
          </a:bodyPr>
          <a:lstStyle/>
          <a:p>
            <a:r>
              <a:rPr lang="en-US" sz="2400" dirty="0" smtClean="0">
                <a:latin typeface="Alegreya Sans SC" panose="00000500000000000000" pitchFamily="2" charset="0"/>
              </a:rPr>
              <a:t>The pathology in the pre-diabetic pancreas in type 1 diabetes is </a:t>
            </a:r>
            <a:r>
              <a:rPr lang="en-US" sz="2400" dirty="0" err="1" smtClean="0">
                <a:latin typeface="Alegreya Sans SC" panose="00000500000000000000" pitchFamily="2" charset="0"/>
              </a:rPr>
              <a:t>characterised</a:t>
            </a:r>
            <a:r>
              <a:rPr lang="en-US" sz="2400" dirty="0" smtClean="0">
                <a:latin typeface="Alegreya Sans SC" panose="00000500000000000000" pitchFamily="2" charset="0"/>
              </a:rPr>
              <a:t> by: </a:t>
            </a:r>
          </a:p>
          <a:p>
            <a:endParaRPr lang="en-US" sz="2400" dirty="0" smtClean="0">
              <a:latin typeface="Alegreya Sans SC" panose="00000500000000000000" pitchFamily="2" charset="0"/>
            </a:endParaRPr>
          </a:p>
          <a:p>
            <a:r>
              <a:rPr lang="en-US" sz="2400" dirty="0" smtClean="0">
                <a:latin typeface="Alegreya Sans SC" panose="00000500000000000000" pitchFamily="2" charset="0"/>
              </a:rPr>
              <a:t>-</a:t>
            </a:r>
            <a:r>
              <a:rPr lang="en-US" sz="2400" dirty="0" err="1" smtClean="0">
                <a:latin typeface="Alegreya Sans SC" panose="00000500000000000000" pitchFamily="2" charset="0"/>
              </a:rPr>
              <a:t>insulitis</a:t>
            </a:r>
            <a:r>
              <a:rPr lang="en-US" sz="2400" dirty="0" smtClean="0">
                <a:latin typeface="Alegreya Sans SC" panose="00000500000000000000" pitchFamily="2" charset="0"/>
              </a:rPr>
              <a:t>: infiltration of the islets with mononuclear cells containing activated macrophages, helper </a:t>
            </a:r>
            <a:r>
              <a:rPr lang="en-US" sz="2400" dirty="0" err="1" smtClean="0">
                <a:latin typeface="Alegreya Sans SC" panose="00000500000000000000" pitchFamily="2" charset="0"/>
              </a:rPr>
              <a:t>cytotoxic</a:t>
            </a:r>
            <a:r>
              <a:rPr lang="en-US" sz="2400" dirty="0" smtClean="0">
                <a:latin typeface="Alegreya Sans SC" panose="00000500000000000000" pitchFamily="2" charset="0"/>
              </a:rPr>
              <a:t> and suppressor T lymphocytes, natural killer cells and B lymphocytes</a:t>
            </a:r>
          </a:p>
          <a:p>
            <a:endParaRPr lang="en-US" sz="2400" dirty="0" smtClean="0">
              <a:latin typeface="Alegreya Sans SC" panose="00000500000000000000" pitchFamily="2" charset="0"/>
            </a:endParaRPr>
          </a:p>
          <a:p>
            <a:r>
              <a:rPr lang="en-US" sz="2400" dirty="0" smtClean="0">
                <a:latin typeface="Alegreya Sans SC" panose="00000500000000000000" pitchFamily="2" charset="0"/>
              </a:rPr>
              <a:t>-initial patchiness of this lesion with, until a very late stage, lobules containing heavily infiltrated islets seen adjacent to unaffected lobules</a:t>
            </a:r>
          </a:p>
          <a:p>
            <a:endParaRPr lang="en-US" sz="2400" dirty="0" smtClean="0">
              <a:latin typeface="Alegreya Sans SC" panose="00000500000000000000" pitchFamily="2" charset="0"/>
            </a:endParaRPr>
          </a:p>
          <a:p>
            <a:r>
              <a:rPr lang="en-US" sz="2400" dirty="0" smtClean="0">
                <a:latin typeface="Alegreya Sans SC" panose="00000500000000000000" pitchFamily="2" charset="0"/>
              </a:rPr>
              <a:t>-β-cell specificity of the destructive process, with the glucagon and other hormone-secreting cells in the islet remaining intact</a:t>
            </a:r>
            <a:r>
              <a:rPr lang="en-US" sz="2400" dirty="0" smtClean="0">
                <a:latin typeface="Alegreya Sans SC" panose="00000500000000000000" pitchFamily="2" charset="0"/>
              </a:rPr>
              <a:t>.</a:t>
            </a:r>
            <a:endParaRPr lang="en-US" sz="2400" dirty="0" smtClean="0">
              <a:latin typeface="Alegreya Sans SC" panose="00000500000000000000" pitchFamily="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www.studentconsult.com/common/showimage.cfm?mediaISBN=9780702030857&amp;FigFile=F9780702030857-021-f004.jpg&amp;size=fullsize"/>
          <p:cNvPicPr>
            <a:picLocks noChangeAspect="1" noChangeArrowheads="1"/>
          </p:cNvPicPr>
          <p:nvPr/>
        </p:nvPicPr>
        <p:blipFill>
          <a:blip r:embed="rId2" cstate="print"/>
          <a:srcRect/>
          <a:stretch>
            <a:fillRect/>
          </a:stretch>
        </p:blipFill>
        <p:spPr bwMode="auto">
          <a:xfrm>
            <a:off x="152400" y="1447800"/>
            <a:ext cx="8839200" cy="5257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0" y="487025"/>
            <a:ext cx="7620000" cy="6370975"/>
          </a:xfrm>
          <a:prstGeom prst="rect">
            <a:avLst/>
          </a:prstGeom>
        </p:spPr>
        <p:txBody>
          <a:bodyPr wrap="square">
            <a:spAutoFit/>
          </a:bodyPr>
          <a:lstStyle/>
          <a:p>
            <a:pPr algn="ctr"/>
            <a:r>
              <a:rPr lang="en-US" sz="4400" b="1" dirty="0" smtClean="0">
                <a:latin typeface="Alegreya Sans SC" panose="00000500000000000000" pitchFamily="2" charset="0"/>
              </a:rPr>
              <a:t>GENETIC PREDISPOSITION</a:t>
            </a:r>
          </a:p>
          <a:p>
            <a:endParaRPr lang="en-US" sz="2800" b="1" dirty="0" smtClean="0">
              <a:latin typeface="Alegreya Sans SC" panose="00000500000000000000" pitchFamily="2" charset="0"/>
            </a:endParaRPr>
          </a:p>
          <a:p>
            <a:r>
              <a:rPr lang="en-US" sz="2400" dirty="0" smtClean="0">
                <a:latin typeface="Alegreya Sans SC" panose="00000500000000000000" pitchFamily="2" charset="0"/>
              </a:rPr>
              <a:t>Genetic factors account for about one-third of the susceptibility to type 1 diabetes, the inheritance of which is polygenic . Over 20 different regions of the human genome show some linkage with type 1 diabetes but most interest has focused on the human </a:t>
            </a:r>
            <a:r>
              <a:rPr lang="en-US" sz="2400" dirty="0" err="1" smtClean="0">
                <a:latin typeface="Alegreya Sans SC" panose="00000500000000000000" pitchFamily="2" charset="0"/>
              </a:rPr>
              <a:t>leucocyte</a:t>
            </a:r>
            <a:r>
              <a:rPr lang="en-US" sz="2400" dirty="0" smtClean="0">
                <a:latin typeface="Alegreya Sans SC" panose="00000500000000000000" pitchFamily="2" charset="0"/>
              </a:rPr>
              <a:t> antigen (HLA) region within the major </a:t>
            </a:r>
            <a:r>
              <a:rPr lang="en-US" sz="2400" dirty="0" err="1" smtClean="0">
                <a:latin typeface="Alegreya Sans SC" panose="00000500000000000000" pitchFamily="2" charset="0"/>
              </a:rPr>
              <a:t>histocompatibility</a:t>
            </a:r>
            <a:r>
              <a:rPr lang="en-US" sz="2400" dirty="0" smtClean="0">
                <a:latin typeface="Alegreya Sans SC" panose="00000500000000000000" pitchFamily="2" charset="0"/>
              </a:rPr>
              <a:t> complex on the short arm of </a:t>
            </a:r>
            <a:r>
              <a:rPr lang="en-US" sz="2400" b="1" dirty="0" smtClean="0">
                <a:latin typeface="Alegreya Sans SC" panose="00000500000000000000" pitchFamily="2" charset="0"/>
              </a:rPr>
              <a:t>chromosome 6</a:t>
            </a:r>
            <a:r>
              <a:rPr lang="en-US" sz="2400" dirty="0" smtClean="0">
                <a:latin typeface="Alegreya Sans SC" panose="00000500000000000000" pitchFamily="2" charset="0"/>
              </a:rPr>
              <a:t>; this locus is designated IDDM 1. The </a:t>
            </a:r>
            <a:r>
              <a:rPr lang="en-US" sz="2400" b="1" dirty="0" smtClean="0">
                <a:latin typeface="Alegreya Sans SC" panose="00000500000000000000" pitchFamily="2" charset="0"/>
              </a:rPr>
              <a:t>HLA </a:t>
            </a:r>
            <a:r>
              <a:rPr lang="en-US" sz="2400" b="1" dirty="0" err="1" smtClean="0">
                <a:latin typeface="Alegreya Sans SC" panose="00000500000000000000" pitchFamily="2" charset="0"/>
              </a:rPr>
              <a:t>haplotypes</a:t>
            </a:r>
            <a:r>
              <a:rPr lang="en-US" sz="2400" b="1" dirty="0" smtClean="0">
                <a:latin typeface="Alegreya Sans SC" panose="00000500000000000000" pitchFamily="2" charset="0"/>
              </a:rPr>
              <a:t> </a:t>
            </a:r>
            <a:r>
              <a:rPr lang="en-US" sz="2400" b="1" i="1" dirty="0" smtClean="0">
                <a:latin typeface="Alegreya Sans SC" panose="00000500000000000000" pitchFamily="2" charset="0"/>
              </a:rPr>
              <a:t>DR3</a:t>
            </a:r>
            <a:r>
              <a:rPr lang="en-US" sz="2400" b="1" dirty="0" smtClean="0">
                <a:latin typeface="Alegreya Sans SC" panose="00000500000000000000" pitchFamily="2" charset="0"/>
              </a:rPr>
              <a:t> and/or </a:t>
            </a:r>
            <a:r>
              <a:rPr lang="en-US" sz="2400" b="1" i="1" dirty="0" smtClean="0">
                <a:latin typeface="Alegreya Sans SC" panose="00000500000000000000" pitchFamily="2" charset="0"/>
              </a:rPr>
              <a:t>DR4</a:t>
            </a:r>
            <a:r>
              <a:rPr lang="en-US" sz="2400" b="1" dirty="0" smtClean="0">
                <a:latin typeface="Alegreya Sans SC" panose="00000500000000000000" pitchFamily="2" charset="0"/>
              </a:rPr>
              <a:t> </a:t>
            </a:r>
            <a:r>
              <a:rPr lang="en-US" sz="2400" dirty="0" smtClean="0">
                <a:latin typeface="Alegreya Sans SC" panose="00000500000000000000" pitchFamily="2" charset="0"/>
              </a:rPr>
              <a:t>are associated with increased susceptibility to type 1 diabetes. Candidate gene and genome-wide association studies have also implicated other genes in type 1 diabetes, e.g. </a:t>
            </a:r>
            <a:r>
              <a:rPr lang="en-US" sz="2400" b="1" i="1" dirty="0" smtClean="0">
                <a:latin typeface="Alegreya Sans SC" panose="00000500000000000000" pitchFamily="2" charset="0"/>
              </a:rPr>
              <a:t>CD25</a:t>
            </a:r>
            <a:r>
              <a:rPr lang="en-US" sz="2400" b="1" dirty="0" smtClean="0">
                <a:latin typeface="Alegreya Sans SC" panose="00000500000000000000" pitchFamily="2" charset="0"/>
              </a:rPr>
              <a:t>, </a:t>
            </a:r>
            <a:r>
              <a:rPr lang="en-US" sz="2400" b="1" i="1" dirty="0" smtClean="0">
                <a:latin typeface="Alegreya Sans SC" panose="00000500000000000000" pitchFamily="2" charset="0"/>
              </a:rPr>
              <a:t>PTPN22</a:t>
            </a:r>
            <a:r>
              <a:rPr lang="en-US" sz="2400" b="1" dirty="0" smtClean="0">
                <a:latin typeface="Alegreya Sans SC" panose="00000500000000000000" pitchFamily="2" charset="0"/>
              </a:rPr>
              <a:t>, </a:t>
            </a:r>
            <a:r>
              <a:rPr lang="en-US" sz="2400" b="1" i="1" dirty="0" smtClean="0">
                <a:latin typeface="Alegreya Sans SC" panose="00000500000000000000" pitchFamily="2" charset="0"/>
              </a:rPr>
              <a:t>IL2RA</a:t>
            </a:r>
            <a:r>
              <a:rPr lang="en-US" sz="2400" b="1" dirty="0" smtClean="0">
                <a:latin typeface="Alegreya Sans SC" panose="00000500000000000000" pitchFamily="2" charset="0"/>
              </a:rPr>
              <a:t>, </a:t>
            </a:r>
            <a:r>
              <a:rPr lang="en-US" sz="2400" dirty="0" smtClean="0">
                <a:latin typeface="Alegreya Sans SC" panose="00000500000000000000" pitchFamily="2" charset="0"/>
              </a:rPr>
              <a:t>which are involved in immune recognition of pancreatic islet antigens, T cell development and immune regulation. </a:t>
            </a:r>
            <a:endParaRPr lang="en-US" sz="2400" dirty="0">
              <a:latin typeface="Alegreya Sans SC" panose="00000500000000000000"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22671475"/>
              </p:ext>
            </p:extLst>
          </p:nvPr>
        </p:nvGraphicFramePr>
        <p:xfrm>
          <a:off x="2286000" y="1173480"/>
          <a:ext cx="4572000" cy="5455917"/>
        </p:xfrm>
        <a:graphic>
          <a:graphicData uri="http://schemas.openxmlformats.org/drawingml/2006/table">
            <a:tbl>
              <a:tblPr/>
              <a:tblGrid>
                <a:gridCol w="2286000"/>
                <a:gridCol w="2286000"/>
              </a:tblGrid>
              <a:tr h="296163">
                <a:tc>
                  <a:txBody>
                    <a:bodyPr/>
                    <a:lstStyle/>
                    <a:p>
                      <a:endParaRPr lang="en-US" sz="1400" b="1" dirty="0">
                        <a:solidFill>
                          <a:schemeClr val="tx1"/>
                        </a:solidFill>
                        <a:latin typeface="Alegreya Sans SC" panose="00000500000000000000" pitchFamily="2" charset="0"/>
                      </a:endParaRPr>
                    </a:p>
                  </a:txBody>
                  <a:tcPr marL="32732" marR="32732" marT="32732" marB="32732" anchor="ctr">
                    <a:lnL>
                      <a:noFill/>
                    </a:lnL>
                    <a:lnR>
                      <a:noFill/>
                    </a:lnR>
                    <a:lnT>
                      <a:noFill/>
                    </a:lnT>
                    <a:lnB>
                      <a:noFill/>
                    </a:lnB>
                    <a:solidFill>
                      <a:srgbClr val="FFFFFF"/>
                    </a:solidFill>
                  </a:tcPr>
                </a:tc>
                <a:tc>
                  <a:txBody>
                    <a:bodyPr/>
                    <a:lstStyle/>
                    <a:p>
                      <a:endParaRPr lang="en-US" sz="1400" b="1">
                        <a:solidFill>
                          <a:schemeClr val="tx1"/>
                        </a:solidFill>
                        <a:latin typeface="Alegreya Sans SC" panose="00000500000000000000" pitchFamily="2" charset="0"/>
                      </a:endParaRPr>
                    </a:p>
                  </a:txBody>
                  <a:tcPr marL="62845" marR="62845" marT="31423" marB="31423">
                    <a:lnL>
                      <a:noFill/>
                    </a:lnL>
                  </a:tcPr>
                </a:tc>
              </a:tr>
              <a:tr h="535266">
                <a:tc>
                  <a:txBody>
                    <a:bodyPr/>
                    <a:lstStyle/>
                    <a:p>
                      <a:pPr algn="l"/>
                      <a:r>
                        <a:rPr lang="en-US" sz="1400" b="1" dirty="0">
                          <a:solidFill>
                            <a:schemeClr val="tx1"/>
                          </a:solidFill>
                          <a:latin typeface="Alegreya Sans SC" panose="00000500000000000000" pitchFamily="2" charset="0"/>
                        </a:rPr>
                        <a:t>Relative with type 1 diabetes</a:t>
                      </a:r>
                    </a:p>
                  </a:txBody>
                  <a:tcPr marL="32732" marR="32732" marT="32732" marB="32732" anchor="b">
                    <a:lnL>
                      <a:noFill/>
                    </a:lnL>
                    <a:lnR>
                      <a:noFill/>
                    </a:lnR>
                    <a:lnT>
                      <a:noFill/>
                    </a:lnT>
                    <a:lnB>
                      <a:noFill/>
                    </a:lnB>
                    <a:solidFill>
                      <a:srgbClr val="FFFFFF"/>
                    </a:solidFill>
                  </a:tcPr>
                </a:tc>
                <a:tc>
                  <a:txBody>
                    <a:bodyPr/>
                    <a:lstStyle/>
                    <a:p>
                      <a:pPr algn="l"/>
                      <a:r>
                        <a:rPr lang="en-US" sz="1400" b="1" dirty="0">
                          <a:solidFill>
                            <a:schemeClr val="tx1"/>
                          </a:solidFill>
                          <a:latin typeface="Alegreya Sans SC" panose="00000500000000000000" pitchFamily="2" charset="0"/>
                        </a:rPr>
                        <a:t>% overall risk</a:t>
                      </a:r>
                    </a:p>
                  </a:txBody>
                  <a:tcPr marL="32732" marR="32732" marT="32732" marB="32732" anchor="b">
                    <a:lnL>
                      <a:noFill/>
                    </a:lnL>
                    <a:lnR>
                      <a:noFill/>
                    </a:lnR>
                    <a:lnB>
                      <a:noFill/>
                    </a:lnB>
                    <a:solidFill>
                      <a:srgbClr val="FFFFFF"/>
                    </a:solidFill>
                  </a:tcPr>
                </a:tc>
              </a:tr>
              <a:tr h="296163">
                <a:tc>
                  <a:txBody>
                    <a:bodyPr/>
                    <a:lstStyle/>
                    <a:p>
                      <a:pPr algn="r"/>
                      <a:endParaRPr lang="en-US" sz="1400" b="1" dirty="0">
                        <a:solidFill>
                          <a:schemeClr val="tx1"/>
                        </a:solidFill>
                        <a:latin typeface="Alegreya Sans SC" panose="00000500000000000000" pitchFamily="2" charset="0"/>
                      </a:endParaRPr>
                    </a:p>
                  </a:txBody>
                  <a:tcPr marL="32732" marR="32732" marT="32732" marB="32732" anchor="ctr">
                    <a:lnL>
                      <a:noFill/>
                    </a:lnL>
                    <a:lnR>
                      <a:noFill/>
                    </a:lnR>
                    <a:lnT>
                      <a:noFill/>
                    </a:lnT>
                    <a:lnB>
                      <a:noFill/>
                    </a:lnB>
                    <a:solidFill>
                      <a:srgbClr val="FFFFFF"/>
                    </a:solidFill>
                  </a:tcPr>
                </a:tc>
                <a:tc>
                  <a:txBody>
                    <a:bodyPr/>
                    <a:lstStyle/>
                    <a:p>
                      <a:endParaRPr lang="en-US" sz="1400" b="1">
                        <a:solidFill>
                          <a:schemeClr val="tx1"/>
                        </a:solidFill>
                        <a:latin typeface="Alegreya Sans SC" panose="00000500000000000000" pitchFamily="2" charset="0"/>
                      </a:endParaRPr>
                    </a:p>
                  </a:txBody>
                  <a:tcPr marL="62845" marR="62845" marT="31423" marB="31423">
                    <a:lnL>
                      <a:noFill/>
                    </a:lnL>
                    <a:lnT>
                      <a:noFill/>
                    </a:lnT>
                  </a:tcPr>
                </a:tc>
              </a:tr>
              <a:tr h="296163">
                <a:tc>
                  <a:txBody>
                    <a:bodyPr/>
                    <a:lstStyle/>
                    <a:p>
                      <a:pPr algn="l"/>
                      <a:r>
                        <a:rPr lang="en-US" sz="1400" b="0" dirty="0">
                          <a:solidFill>
                            <a:schemeClr val="tx1"/>
                          </a:solidFill>
                          <a:latin typeface="Alegreya Sans SC" panose="00000500000000000000" pitchFamily="2" charset="0"/>
                        </a:rPr>
                        <a:t>Identical twin</a:t>
                      </a:r>
                    </a:p>
                  </a:txBody>
                  <a:tcPr marL="32732" marR="32732" marT="32732" marB="32732">
                    <a:lnL>
                      <a:noFill/>
                    </a:lnL>
                    <a:lnR>
                      <a:noFill/>
                    </a:lnR>
                    <a:lnT>
                      <a:noFill/>
                    </a:lnT>
                    <a:lnB>
                      <a:noFill/>
                    </a:lnB>
                    <a:solidFill>
                      <a:srgbClr val="FFFFFF"/>
                    </a:solidFill>
                  </a:tcPr>
                </a:tc>
                <a:tc>
                  <a:txBody>
                    <a:bodyPr/>
                    <a:lstStyle/>
                    <a:p>
                      <a:pPr algn="l"/>
                      <a:r>
                        <a:rPr lang="en-US" sz="1400" b="0">
                          <a:solidFill>
                            <a:schemeClr val="tx1"/>
                          </a:solidFill>
                          <a:latin typeface="Alegreya Sans SC" panose="00000500000000000000" pitchFamily="2" charset="0"/>
                        </a:rPr>
                        <a:t>35</a:t>
                      </a:r>
                    </a:p>
                  </a:txBody>
                  <a:tcPr marL="32732" marR="32732" marT="32732" marB="32732">
                    <a:lnL>
                      <a:noFill/>
                    </a:lnL>
                    <a:lnR>
                      <a:noFill/>
                    </a:lnR>
                    <a:lnB>
                      <a:noFill/>
                    </a:lnB>
                    <a:solidFill>
                      <a:srgbClr val="FFFFFF"/>
                    </a:solidFill>
                  </a:tcPr>
                </a:tc>
              </a:tr>
              <a:tr h="296163">
                <a:tc>
                  <a:txBody>
                    <a:bodyPr/>
                    <a:lstStyle/>
                    <a:p>
                      <a:pPr algn="r"/>
                      <a:endParaRPr lang="en-US" sz="1400" b="0" dirty="0">
                        <a:solidFill>
                          <a:schemeClr val="tx1"/>
                        </a:solidFill>
                        <a:latin typeface="Alegreya Sans SC" panose="00000500000000000000" pitchFamily="2" charset="0"/>
                      </a:endParaRPr>
                    </a:p>
                  </a:txBody>
                  <a:tcPr marL="32732" marR="32732" marT="32732" marB="32732" anchor="ctr">
                    <a:lnL>
                      <a:noFill/>
                    </a:lnL>
                    <a:lnR>
                      <a:noFill/>
                    </a:lnR>
                    <a:lnT>
                      <a:noFill/>
                    </a:lnT>
                    <a:lnB>
                      <a:noFill/>
                    </a:lnB>
                    <a:solidFill>
                      <a:srgbClr val="FFFFFF"/>
                    </a:solidFill>
                  </a:tcPr>
                </a:tc>
                <a:tc>
                  <a:txBody>
                    <a:bodyPr/>
                    <a:lstStyle/>
                    <a:p>
                      <a:endParaRPr lang="en-US" sz="1400" b="0">
                        <a:solidFill>
                          <a:schemeClr val="tx1"/>
                        </a:solidFill>
                        <a:latin typeface="Alegreya Sans SC" panose="00000500000000000000" pitchFamily="2" charset="0"/>
                      </a:endParaRPr>
                    </a:p>
                  </a:txBody>
                  <a:tcPr marL="62845" marR="62845" marT="31423" marB="31423">
                    <a:lnL>
                      <a:noFill/>
                    </a:lnL>
                    <a:lnT>
                      <a:noFill/>
                    </a:lnT>
                  </a:tcPr>
                </a:tc>
              </a:tr>
              <a:tr h="296163">
                <a:tc>
                  <a:txBody>
                    <a:bodyPr/>
                    <a:lstStyle/>
                    <a:p>
                      <a:pPr algn="l"/>
                      <a:r>
                        <a:rPr lang="en-US" sz="1400" b="0" dirty="0">
                          <a:solidFill>
                            <a:schemeClr val="tx1"/>
                          </a:solidFill>
                          <a:latin typeface="Alegreya Sans SC" panose="00000500000000000000" pitchFamily="2" charset="0"/>
                        </a:rPr>
                        <a:t>Non-identical twin</a:t>
                      </a:r>
                    </a:p>
                  </a:txBody>
                  <a:tcPr marL="32732" marR="32732" marT="32732" marB="32732">
                    <a:lnL>
                      <a:noFill/>
                    </a:lnL>
                    <a:lnR>
                      <a:noFill/>
                    </a:lnR>
                    <a:lnT>
                      <a:noFill/>
                    </a:lnT>
                    <a:lnB>
                      <a:noFill/>
                    </a:lnB>
                    <a:solidFill>
                      <a:srgbClr val="FFFFFF"/>
                    </a:solidFill>
                  </a:tcPr>
                </a:tc>
                <a:tc>
                  <a:txBody>
                    <a:bodyPr/>
                    <a:lstStyle/>
                    <a:p>
                      <a:pPr algn="l"/>
                      <a:r>
                        <a:rPr lang="en-US" sz="1400" b="0">
                          <a:solidFill>
                            <a:schemeClr val="tx1"/>
                          </a:solidFill>
                          <a:latin typeface="Alegreya Sans SC" panose="00000500000000000000" pitchFamily="2" charset="0"/>
                        </a:rPr>
                        <a:t>20</a:t>
                      </a:r>
                    </a:p>
                  </a:txBody>
                  <a:tcPr marL="32732" marR="32732" marT="32732" marB="32732">
                    <a:lnL>
                      <a:noFill/>
                    </a:lnL>
                    <a:lnR>
                      <a:noFill/>
                    </a:lnR>
                    <a:lnB>
                      <a:noFill/>
                    </a:lnB>
                    <a:solidFill>
                      <a:srgbClr val="FFFFFF"/>
                    </a:solidFill>
                  </a:tcPr>
                </a:tc>
              </a:tr>
              <a:tr h="296163">
                <a:tc>
                  <a:txBody>
                    <a:bodyPr/>
                    <a:lstStyle/>
                    <a:p>
                      <a:pPr algn="r"/>
                      <a:endParaRPr lang="en-US" sz="1400" b="0" dirty="0">
                        <a:solidFill>
                          <a:schemeClr val="tx1"/>
                        </a:solidFill>
                        <a:latin typeface="Alegreya Sans SC" panose="00000500000000000000" pitchFamily="2" charset="0"/>
                      </a:endParaRPr>
                    </a:p>
                  </a:txBody>
                  <a:tcPr marL="32732" marR="32732" marT="32732" marB="32732" anchor="ctr">
                    <a:lnL>
                      <a:noFill/>
                    </a:lnL>
                    <a:lnR>
                      <a:noFill/>
                    </a:lnR>
                    <a:lnT>
                      <a:noFill/>
                    </a:lnT>
                    <a:lnB>
                      <a:noFill/>
                    </a:lnB>
                    <a:solidFill>
                      <a:srgbClr val="FFFFFF"/>
                    </a:solidFill>
                  </a:tcPr>
                </a:tc>
                <a:tc>
                  <a:txBody>
                    <a:bodyPr/>
                    <a:lstStyle/>
                    <a:p>
                      <a:endParaRPr lang="en-US" sz="1400" b="0" dirty="0">
                        <a:solidFill>
                          <a:schemeClr val="tx1"/>
                        </a:solidFill>
                        <a:latin typeface="Alegreya Sans SC" panose="00000500000000000000" pitchFamily="2" charset="0"/>
                      </a:endParaRPr>
                    </a:p>
                  </a:txBody>
                  <a:tcPr marL="62845" marR="62845" marT="31423" marB="31423">
                    <a:lnL>
                      <a:noFill/>
                    </a:lnL>
                    <a:lnT>
                      <a:noFill/>
                    </a:lnT>
                  </a:tcPr>
                </a:tc>
              </a:tr>
              <a:tr h="535266">
                <a:tc>
                  <a:txBody>
                    <a:bodyPr/>
                    <a:lstStyle/>
                    <a:p>
                      <a:pPr algn="l"/>
                      <a:r>
                        <a:rPr lang="en-US" sz="1400" b="0" dirty="0">
                          <a:solidFill>
                            <a:schemeClr val="tx1"/>
                          </a:solidFill>
                          <a:latin typeface="Alegreya Sans SC" panose="00000500000000000000" pitchFamily="2" charset="0"/>
                        </a:rPr>
                        <a:t>HLA-identical sibling</a:t>
                      </a:r>
                    </a:p>
                  </a:txBody>
                  <a:tcPr marL="32732" marR="32732" marT="32732" marB="32732">
                    <a:lnL>
                      <a:noFill/>
                    </a:lnL>
                    <a:lnR>
                      <a:noFill/>
                    </a:lnR>
                    <a:lnT>
                      <a:noFill/>
                    </a:lnT>
                    <a:lnB>
                      <a:noFill/>
                    </a:lnB>
                    <a:solidFill>
                      <a:srgbClr val="FFFFFF"/>
                    </a:solidFill>
                  </a:tcPr>
                </a:tc>
                <a:tc>
                  <a:txBody>
                    <a:bodyPr/>
                    <a:lstStyle/>
                    <a:p>
                      <a:pPr algn="l"/>
                      <a:r>
                        <a:rPr lang="en-US" sz="1400" b="0">
                          <a:solidFill>
                            <a:schemeClr val="tx1"/>
                          </a:solidFill>
                          <a:latin typeface="Alegreya Sans SC" panose="00000500000000000000" pitchFamily="2" charset="0"/>
                        </a:rPr>
                        <a:t>16</a:t>
                      </a:r>
                    </a:p>
                  </a:txBody>
                  <a:tcPr marL="32732" marR="32732" marT="32732" marB="32732">
                    <a:lnL>
                      <a:noFill/>
                    </a:lnL>
                    <a:lnR>
                      <a:noFill/>
                    </a:lnR>
                    <a:lnB>
                      <a:noFill/>
                    </a:lnB>
                    <a:solidFill>
                      <a:srgbClr val="FFFFFF"/>
                    </a:solidFill>
                  </a:tcPr>
                </a:tc>
              </a:tr>
              <a:tr h="296163">
                <a:tc>
                  <a:txBody>
                    <a:bodyPr/>
                    <a:lstStyle/>
                    <a:p>
                      <a:pPr algn="r"/>
                      <a:endParaRPr lang="en-US" sz="1400" b="0" dirty="0">
                        <a:solidFill>
                          <a:schemeClr val="tx1"/>
                        </a:solidFill>
                        <a:latin typeface="Alegreya Sans SC" panose="00000500000000000000" pitchFamily="2" charset="0"/>
                      </a:endParaRPr>
                    </a:p>
                  </a:txBody>
                  <a:tcPr marL="32732" marR="32732" marT="32732" marB="32732" anchor="ctr">
                    <a:lnL>
                      <a:noFill/>
                    </a:lnL>
                    <a:lnR>
                      <a:noFill/>
                    </a:lnR>
                    <a:lnT>
                      <a:noFill/>
                    </a:lnT>
                    <a:lnB>
                      <a:noFill/>
                    </a:lnB>
                    <a:solidFill>
                      <a:srgbClr val="FFFFFF"/>
                    </a:solidFill>
                  </a:tcPr>
                </a:tc>
                <a:tc>
                  <a:txBody>
                    <a:bodyPr/>
                    <a:lstStyle/>
                    <a:p>
                      <a:endParaRPr lang="en-US" sz="1400" b="0">
                        <a:solidFill>
                          <a:schemeClr val="tx1"/>
                        </a:solidFill>
                        <a:latin typeface="Alegreya Sans SC" panose="00000500000000000000" pitchFamily="2" charset="0"/>
                      </a:endParaRPr>
                    </a:p>
                  </a:txBody>
                  <a:tcPr marL="62845" marR="62845" marT="31423" marB="31423">
                    <a:lnL>
                      <a:noFill/>
                    </a:lnL>
                    <a:lnT>
                      <a:noFill/>
                    </a:lnT>
                  </a:tcPr>
                </a:tc>
              </a:tr>
              <a:tr h="535266">
                <a:tc>
                  <a:txBody>
                    <a:bodyPr/>
                    <a:lstStyle/>
                    <a:p>
                      <a:pPr algn="l"/>
                      <a:r>
                        <a:rPr lang="en-US" sz="1400" b="0" dirty="0">
                          <a:solidFill>
                            <a:schemeClr val="tx1"/>
                          </a:solidFill>
                          <a:latin typeface="Alegreya Sans SC" panose="00000500000000000000" pitchFamily="2" charset="0"/>
                        </a:rPr>
                        <a:t>Non-HLA-identical sibling</a:t>
                      </a:r>
                    </a:p>
                  </a:txBody>
                  <a:tcPr marL="32732" marR="32732" marT="32732" marB="32732">
                    <a:lnL>
                      <a:noFill/>
                    </a:lnL>
                    <a:lnR>
                      <a:noFill/>
                    </a:lnR>
                    <a:lnT>
                      <a:noFill/>
                    </a:lnT>
                    <a:lnB>
                      <a:noFill/>
                    </a:lnB>
                    <a:solidFill>
                      <a:srgbClr val="FFFFFF"/>
                    </a:solidFill>
                  </a:tcPr>
                </a:tc>
                <a:tc>
                  <a:txBody>
                    <a:bodyPr/>
                    <a:lstStyle/>
                    <a:p>
                      <a:pPr algn="l"/>
                      <a:r>
                        <a:rPr lang="en-US" sz="1400" b="0" dirty="0">
                          <a:solidFill>
                            <a:schemeClr val="tx1"/>
                          </a:solidFill>
                          <a:latin typeface="Alegreya Sans SC" panose="00000500000000000000" pitchFamily="2" charset="0"/>
                        </a:rPr>
                        <a:t>3</a:t>
                      </a:r>
                    </a:p>
                  </a:txBody>
                  <a:tcPr marL="32732" marR="32732" marT="32732" marB="32732">
                    <a:lnL>
                      <a:noFill/>
                    </a:lnL>
                    <a:lnR>
                      <a:noFill/>
                    </a:lnR>
                    <a:lnB>
                      <a:noFill/>
                    </a:lnB>
                    <a:solidFill>
                      <a:srgbClr val="FFFFFF"/>
                    </a:solidFill>
                  </a:tcPr>
                </a:tc>
              </a:tr>
              <a:tr h="296163">
                <a:tc>
                  <a:txBody>
                    <a:bodyPr/>
                    <a:lstStyle/>
                    <a:p>
                      <a:pPr algn="r"/>
                      <a:endParaRPr lang="en-US" sz="1400" b="0" dirty="0">
                        <a:solidFill>
                          <a:schemeClr val="tx1"/>
                        </a:solidFill>
                        <a:latin typeface="Alegreya Sans SC" panose="00000500000000000000" pitchFamily="2" charset="0"/>
                      </a:endParaRPr>
                    </a:p>
                  </a:txBody>
                  <a:tcPr marL="32732" marR="32732" marT="32732" marB="32732" anchor="ctr">
                    <a:lnL>
                      <a:noFill/>
                    </a:lnL>
                    <a:lnR>
                      <a:noFill/>
                    </a:lnR>
                    <a:lnT>
                      <a:noFill/>
                    </a:lnT>
                    <a:lnB>
                      <a:noFill/>
                    </a:lnB>
                    <a:solidFill>
                      <a:srgbClr val="FFFFFF"/>
                    </a:solidFill>
                  </a:tcPr>
                </a:tc>
                <a:tc>
                  <a:txBody>
                    <a:bodyPr/>
                    <a:lstStyle/>
                    <a:p>
                      <a:endParaRPr lang="en-US" sz="1400" b="0" dirty="0">
                        <a:solidFill>
                          <a:schemeClr val="tx1"/>
                        </a:solidFill>
                        <a:latin typeface="Alegreya Sans SC" panose="00000500000000000000" pitchFamily="2" charset="0"/>
                      </a:endParaRPr>
                    </a:p>
                  </a:txBody>
                  <a:tcPr marL="62845" marR="62845" marT="31423" marB="31423">
                    <a:lnL>
                      <a:noFill/>
                    </a:lnL>
                    <a:lnT>
                      <a:noFill/>
                    </a:lnT>
                  </a:tcPr>
                </a:tc>
              </a:tr>
              <a:tr h="296163">
                <a:tc>
                  <a:txBody>
                    <a:bodyPr/>
                    <a:lstStyle/>
                    <a:p>
                      <a:pPr algn="l"/>
                      <a:r>
                        <a:rPr lang="en-US" sz="1400" b="0">
                          <a:solidFill>
                            <a:schemeClr val="tx1"/>
                          </a:solidFill>
                          <a:latin typeface="Alegreya Sans SC" panose="00000500000000000000" pitchFamily="2" charset="0"/>
                        </a:rPr>
                        <a:t>Father</a:t>
                      </a:r>
                    </a:p>
                  </a:txBody>
                  <a:tcPr marL="32732" marR="32732" marT="32732" marB="32732">
                    <a:lnL>
                      <a:noFill/>
                    </a:lnL>
                    <a:lnR>
                      <a:noFill/>
                    </a:lnR>
                    <a:lnT>
                      <a:noFill/>
                    </a:lnT>
                    <a:lnB>
                      <a:noFill/>
                    </a:lnB>
                    <a:solidFill>
                      <a:srgbClr val="FFFFFF"/>
                    </a:solidFill>
                  </a:tcPr>
                </a:tc>
                <a:tc>
                  <a:txBody>
                    <a:bodyPr/>
                    <a:lstStyle/>
                    <a:p>
                      <a:pPr algn="l"/>
                      <a:r>
                        <a:rPr lang="en-US" sz="1400" b="0" dirty="0">
                          <a:solidFill>
                            <a:schemeClr val="tx1"/>
                          </a:solidFill>
                          <a:latin typeface="Alegreya Sans SC" panose="00000500000000000000" pitchFamily="2" charset="0"/>
                        </a:rPr>
                        <a:t>9</a:t>
                      </a:r>
                    </a:p>
                  </a:txBody>
                  <a:tcPr marL="32732" marR="32732" marT="32732" marB="32732">
                    <a:lnL>
                      <a:noFill/>
                    </a:lnL>
                    <a:lnR>
                      <a:noFill/>
                    </a:lnR>
                    <a:lnB>
                      <a:noFill/>
                    </a:lnB>
                    <a:solidFill>
                      <a:srgbClr val="FFFFFF"/>
                    </a:solidFill>
                  </a:tcPr>
                </a:tc>
              </a:tr>
              <a:tr h="296163">
                <a:tc>
                  <a:txBody>
                    <a:bodyPr/>
                    <a:lstStyle/>
                    <a:p>
                      <a:pPr algn="r"/>
                      <a:endParaRPr lang="en-US" sz="1400" b="0" dirty="0">
                        <a:solidFill>
                          <a:schemeClr val="tx1"/>
                        </a:solidFill>
                        <a:latin typeface="Alegreya Sans SC" panose="00000500000000000000" pitchFamily="2" charset="0"/>
                      </a:endParaRPr>
                    </a:p>
                  </a:txBody>
                  <a:tcPr marL="32732" marR="32732" marT="32732" marB="32732" anchor="ctr">
                    <a:lnL>
                      <a:noFill/>
                    </a:lnL>
                    <a:lnR>
                      <a:noFill/>
                    </a:lnR>
                    <a:lnT>
                      <a:noFill/>
                    </a:lnT>
                    <a:lnB>
                      <a:noFill/>
                    </a:lnB>
                    <a:solidFill>
                      <a:srgbClr val="FFFFFF"/>
                    </a:solidFill>
                  </a:tcPr>
                </a:tc>
                <a:tc>
                  <a:txBody>
                    <a:bodyPr/>
                    <a:lstStyle/>
                    <a:p>
                      <a:endParaRPr lang="en-US" sz="1400" b="0" dirty="0">
                        <a:solidFill>
                          <a:schemeClr val="tx1"/>
                        </a:solidFill>
                        <a:latin typeface="Alegreya Sans SC" panose="00000500000000000000" pitchFamily="2" charset="0"/>
                      </a:endParaRPr>
                    </a:p>
                  </a:txBody>
                  <a:tcPr marL="62845" marR="62845" marT="31423" marB="31423">
                    <a:lnL>
                      <a:noFill/>
                    </a:lnL>
                    <a:lnT>
                      <a:noFill/>
                    </a:lnT>
                  </a:tcPr>
                </a:tc>
              </a:tr>
              <a:tr h="296163">
                <a:tc>
                  <a:txBody>
                    <a:bodyPr/>
                    <a:lstStyle/>
                    <a:p>
                      <a:pPr algn="l"/>
                      <a:r>
                        <a:rPr lang="en-US" sz="1400" b="0">
                          <a:solidFill>
                            <a:schemeClr val="tx1"/>
                          </a:solidFill>
                          <a:latin typeface="Alegreya Sans SC" panose="00000500000000000000" pitchFamily="2" charset="0"/>
                        </a:rPr>
                        <a:t>Mother</a:t>
                      </a:r>
                    </a:p>
                  </a:txBody>
                  <a:tcPr marL="32732" marR="32732" marT="32732" marB="32732">
                    <a:lnL>
                      <a:noFill/>
                    </a:lnL>
                    <a:lnR>
                      <a:noFill/>
                    </a:lnR>
                    <a:lnT>
                      <a:noFill/>
                    </a:lnT>
                    <a:lnB>
                      <a:noFill/>
                    </a:lnB>
                    <a:solidFill>
                      <a:srgbClr val="FFFFFF"/>
                    </a:solidFill>
                  </a:tcPr>
                </a:tc>
                <a:tc>
                  <a:txBody>
                    <a:bodyPr/>
                    <a:lstStyle/>
                    <a:p>
                      <a:pPr algn="l"/>
                      <a:r>
                        <a:rPr lang="en-US" sz="1400" b="0" dirty="0">
                          <a:solidFill>
                            <a:schemeClr val="tx1"/>
                          </a:solidFill>
                          <a:latin typeface="Alegreya Sans SC" panose="00000500000000000000" pitchFamily="2" charset="0"/>
                        </a:rPr>
                        <a:t>3</a:t>
                      </a:r>
                    </a:p>
                  </a:txBody>
                  <a:tcPr marL="32732" marR="32732" marT="32732" marB="32732">
                    <a:lnL>
                      <a:noFill/>
                    </a:lnL>
                    <a:lnR>
                      <a:noFill/>
                    </a:lnR>
                    <a:lnB>
                      <a:noFill/>
                    </a:lnB>
                    <a:solidFill>
                      <a:srgbClr val="FFFFFF"/>
                    </a:solidFill>
                  </a:tcPr>
                </a:tc>
              </a:tr>
              <a:tr h="296163">
                <a:tc>
                  <a:txBody>
                    <a:bodyPr/>
                    <a:lstStyle/>
                    <a:p>
                      <a:pPr algn="r"/>
                      <a:endParaRPr lang="en-US" sz="1400" b="0" dirty="0">
                        <a:solidFill>
                          <a:schemeClr val="tx1"/>
                        </a:solidFill>
                        <a:latin typeface="Alegreya Sans SC" panose="00000500000000000000" pitchFamily="2" charset="0"/>
                      </a:endParaRPr>
                    </a:p>
                  </a:txBody>
                  <a:tcPr marL="32732" marR="32732" marT="32732" marB="32732" anchor="ctr">
                    <a:lnL>
                      <a:noFill/>
                    </a:lnL>
                    <a:lnR>
                      <a:noFill/>
                    </a:lnR>
                    <a:lnT>
                      <a:noFill/>
                    </a:lnT>
                    <a:lnB>
                      <a:noFill/>
                    </a:lnB>
                    <a:solidFill>
                      <a:srgbClr val="FFFFFF"/>
                    </a:solidFill>
                  </a:tcPr>
                </a:tc>
                <a:tc>
                  <a:txBody>
                    <a:bodyPr/>
                    <a:lstStyle/>
                    <a:p>
                      <a:endParaRPr lang="en-US" sz="1400" b="0" dirty="0">
                        <a:solidFill>
                          <a:schemeClr val="tx1"/>
                        </a:solidFill>
                        <a:latin typeface="Alegreya Sans SC" panose="00000500000000000000" pitchFamily="2" charset="0"/>
                      </a:endParaRPr>
                    </a:p>
                  </a:txBody>
                  <a:tcPr marL="62845" marR="62845" marT="31423" marB="31423">
                    <a:lnL>
                      <a:noFill/>
                    </a:lnL>
                    <a:lnT>
                      <a:noFill/>
                    </a:lnT>
                  </a:tcPr>
                </a:tc>
              </a:tr>
              <a:tr h="296163">
                <a:tc>
                  <a:txBody>
                    <a:bodyPr/>
                    <a:lstStyle/>
                    <a:p>
                      <a:pPr algn="l"/>
                      <a:r>
                        <a:rPr lang="en-US" sz="1400" b="0" dirty="0">
                          <a:solidFill>
                            <a:schemeClr val="tx1"/>
                          </a:solidFill>
                          <a:latin typeface="Alegreya Sans SC" panose="00000500000000000000" pitchFamily="2" charset="0"/>
                        </a:rPr>
                        <a:t>Both parents</a:t>
                      </a:r>
                    </a:p>
                  </a:txBody>
                  <a:tcPr marL="32732" marR="32732" marT="32732" marB="32732">
                    <a:lnL>
                      <a:noFill/>
                    </a:lnL>
                    <a:lnR>
                      <a:noFill/>
                    </a:lnR>
                    <a:lnT>
                      <a:noFill/>
                    </a:lnT>
                    <a:lnB>
                      <a:noFill/>
                    </a:lnB>
                    <a:solidFill>
                      <a:srgbClr val="FFFFFF"/>
                    </a:solidFill>
                  </a:tcPr>
                </a:tc>
                <a:tc>
                  <a:txBody>
                    <a:bodyPr/>
                    <a:lstStyle/>
                    <a:p>
                      <a:pPr algn="l"/>
                      <a:r>
                        <a:rPr lang="en-US" sz="1400" b="0" dirty="0">
                          <a:solidFill>
                            <a:schemeClr val="tx1"/>
                          </a:solidFill>
                          <a:latin typeface="Alegreya Sans SC" panose="00000500000000000000" pitchFamily="2" charset="0"/>
                        </a:rPr>
                        <a:t>Up to 30</a:t>
                      </a:r>
                    </a:p>
                  </a:txBody>
                  <a:tcPr marL="32732" marR="32732" marT="32732" marB="32732">
                    <a:lnL>
                      <a:noFill/>
                    </a:lnL>
                    <a:lnR>
                      <a:noFill/>
                    </a:lnR>
                    <a:lnB>
                      <a:noFill/>
                    </a:lnB>
                    <a:solidFill>
                      <a:srgbClr val="FFFFFF"/>
                    </a:solidFill>
                  </a:tcPr>
                </a:tc>
              </a:tr>
            </a:tbl>
          </a:graphicData>
        </a:graphic>
      </p:graphicFrame>
      <p:sp>
        <p:nvSpPr>
          <p:cNvPr id="3" name="TextBox 2"/>
          <p:cNvSpPr txBox="1"/>
          <p:nvPr/>
        </p:nvSpPr>
        <p:spPr>
          <a:xfrm>
            <a:off x="533400" y="198518"/>
            <a:ext cx="8077199" cy="954107"/>
          </a:xfrm>
          <a:prstGeom prst="rect">
            <a:avLst/>
          </a:prstGeom>
          <a:noFill/>
        </p:spPr>
        <p:txBody>
          <a:bodyPr wrap="square" rtlCol="0">
            <a:spAutoFit/>
          </a:bodyPr>
          <a:lstStyle/>
          <a:p>
            <a:pPr algn="ctr"/>
            <a:r>
              <a:rPr lang="en-US" sz="2800" b="1" dirty="0" smtClean="0">
                <a:latin typeface="Alegreya Sans SC" panose="00000500000000000000" pitchFamily="2" charset="0"/>
              </a:rPr>
              <a:t>RISK OF DEVELOPING TYPE 1 DIABETES </a:t>
            </a:r>
            <a:r>
              <a:rPr lang="en-US" sz="2800" b="1" dirty="0" smtClean="0">
                <a:latin typeface="Alegreya Sans SC" panose="00000500000000000000" pitchFamily="2" charset="0"/>
              </a:rPr>
              <a:t>IN INDIVIDUALS </a:t>
            </a:r>
            <a:r>
              <a:rPr lang="en-US" sz="2800" b="1" dirty="0" smtClean="0">
                <a:latin typeface="Alegreya Sans SC" panose="00000500000000000000" pitchFamily="2" charset="0"/>
              </a:rPr>
              <a:t>WITH TYPE 1 </a:t>
            </a:r>
            <a:r>
              <a:rPr lang="en-US" sz="2800" b="1" dirty="0" smtClean="0">
                <a:latin typeface="Alegreya Sans SC" panose="00000500000000000000" pitchFamily="2" charset="0"/>
              </a:rPr>
              <a:t>DIABETIC </a:t>
            </a:r>
            <a:r>
              <a:rPr lang="en-US" sz="2800" b="1" dirty="0" smtClean="0">
                <a:latin typeface="Alegreya Sans SC" panose="00000500000000000000" pitchFamily="2" charset="0"/>
              </a:rPr>
              <a:t>RELATIVE</a:t>
            </a:r>
            <a:endParaRPr lang="en-US" sz="2800" b="1" dirty="0">
              <a:latin typeface="Alegreya Sans SC" panose="00000500000000000000"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762000" y="457200"/>
            <a:ext cx="7620000" cy="6309420"/>
          </a:xfrm>
          <a:prstGeom prst="rect">
            <a:avLst/>
          </a:prstGeom>
        </p:spPr>
        <p:txBody>
          <a:bodyPr wrap="square">
            <a:spAutoFit/>
          </a:bodyPr>
          <a:lstStyle/>
          <a:p>
            <a:pPr algn="ctr"/>
            <a:r>
              <a:rPr lang="en-US" sz="4000" b="1" dirty="0" smtClean="0">
                <a:latin typeface="Alegreya Sans SC" panose="00000500000000000000" pitchFamily="2" charset="0"/>
              </a:rPr>
              <a:t>ENVIRONMENTAL FACTORS</a:t>
            </a:r>
          </a:p>
          <a:p>
            <a:endParaRPr lang="en-US" sz="2800" b="1" dirty="0" smtClean="0"/>
          </a:p>
          <a:p>
            <a:r>
              <a:rPr lang="en-US" sz="2400" dirty="0" smtClean="0">
                <a:latin typeface="Alegreya Sans SC" panose="00000500000000000000" pitchFamily="2" charset="0"/>
              </a:rPr>
              <a:t>Environmental factors have an important role in promoting clinical expression of the disease. The nature of these environmental factors is uncertain. </a:t>
            </a:r>
          </a:p>
          <a:p>
            <a:endParaRPr lang="en-US" sz="2400" dirty="0" smtClean="0">
              <a:latin typeface="Alegreya Sans SC" panose="00000500000000000000" pitchFamily="2" charset="0"/>
            </a:endParaRPr>
          </a:p>
          <a:p>
            <a:r>
              <a:rPr lang="en-US" sz="2400" dirty="0" smtClean="0">
                <a:latin typeface="Alegreya Sans SC" panose="00000500000000000000" pitchFamily="2" charset="0"/>
              </a:rPr>
              <a:t>-One proposal is that </a:t>
            </a:r>
            <a:r>
              <a:rPr lang="en-US" sz="2400" b="1" dirty="0" smtClean="0">
                <a:latin typeface="Alegreya Sans SC" panose="00000500000000000000" pitchFamily="2" charset="0"/>
              </a:rPr>
              <a:t>reduced exposure to microorganisms </a:t>
            </a:r>
            <a:r>
              <a:rPr lang="en-US" sz="2400" dirty="0" smtClean="0">
                <a:latin typeface="Alegreya Sans SC" panose="00000500000000000000" pitchFamily="2" charset="0"/>
              </a:rPr>
              <a:t>in early childhood limits maturation of the immune system and increases susceptibility to autoimmune disease (the 'hygiene hypothesis').</a:t>
            </a:r>
          </a:p>
          <a:p>
            <a:endParaRPr lang="en-US" sz="2400" dirty="0" smtClean="0">
              <a:latin typeface="Alegreya Sans SC" panose="00000500000000000000" pitchFamily="2" charset="0"/>
            </a:endParaRPr>
          </a:p>
          <a:p>
            <a:pPr>
              <a:buFontTx/>
              <a:buChar char="-"/>
            </a:pPr>
            <a:r>
              <a:rPr lang="en-US" sz="2400" dirty="0" smtClean="0">
                <a:latin typeface="Alegreya Sans SC" panose="00000500000000000000" pitchFamily="2" charset="0"/>
              </a:rPr>
              <a:t>Another is that </a:t>
            </a:r>
            <a:r>
              <a:rPr lang="en-US" sz="2400" b="1" dirty="0" smtClean="0">
                <a:latin typeface="Alegreya Sans SC" panose="00000500000000000000" pitchFamily="2" charset="0"/>
              </a:rPr>
              <a:t>viral infection in the pancreas alters β cells</a:t>
            </a:r>
            <a:r>
              <a:rPr lang="en-US" sz="2400" dirty="0" smtClean="0">
                <a:latin typeface="Alegreya Sans SC" panose="00000500000000000000" pitchFamily="2" charset="0"/>
              </a:rPr>
              <a:t>' immunogenicity; several viruses have been implicated, including mumps, Coxsackie B4, retroviruses, rubella (in utero), cytomegalovirus and Epstein-Barr virus</a:t>
            </a:r>
            <a:r>
              <a:rPr lang="en-US" sz="2400" dirty="0" smtClean="0">
                <a:latin typeface="Alegreya Sans SC" panose="00000500000000000000" pitchFamily="2" charset="0"/>
              </a:rPr>
              <a:t>.</a:t>
            </a:r>
            <a:endParaRPr lang="en-US" sz="2400" dirty="0" smtClean="0">
              <a:latin typeface="Alegreya Sans SC" panose="00000500000000000000" pitchFamily="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38200" y="914400"/>
            <a:ext cx="7239000" cy="4524315"/>
          </a:xfrm>
          <a:prstGeom prst="rect">
            <a:avLst/>
          </a:prstGeom>
        </p:spPr>
        <p:txBody>
          <a:bodyPr wrap="square">
            <a:spAutoFit/>
          </a:bodyPr>
          <a:lstStyle/>
          <a:p>
            <a:pPr>
              <a:buFontTx/>
              <a:buChar char="-"/>
            </a:pPr>
            <a:r>
              <a:rPr lang="en-US" sz="2400" b="1" dirty="0" smtClean="0">
                <a:latin typeface="Alegreya Sans SC" panose="00000500000000000000" pitchFamily="2" charset="0"/>
              </a:rPr>
              <a:t>Stress</a:t>
            </a:r>
            <a:r>
              <a:rPr lang="en-US" sz="2400" dirty="0" smtClean="0">
                <a:latin typeface="Alegreya Sans SC" panose="00000500000000000000" pitchFamily="2" charset="0"/>
              </a:rPr>
              <a:t> may precipitate type 1 diabetes by stimulating the secretion of counter-regulatory hormones and possibly by modulating immune activity. </a:t>
            </a:r>
          </a:p>
          <a:p>
            <a:pPr>
              <a:buFontTx/>
              <a:buChar char="-"/>
            </a:pPr>
            <a:endParaRPr lang="en-US" sz="2400" dirty="0" smtClean="0">
              <a:latin typeface="Alegreya Sans SC" panose="00000500000000000000" pitchFamily="2" charset="0"/>
            </a:endParaRPr>
          </a:p>
          <a:p>
            <a:pPr>
              <a:buFontTx/>
              <a:buChar char="-"/>
            </a:pPr>
            <a:r>
              <a:rPr lang="en-US" sz="2400" dirty="0" smtClean="0">
                <a:latin typeface="Alegreya Sans SC" panose="00000500000000000000" pitchFamily="2" charset="0"/>
              </a:rPr>
              <a:t>-</a:t>
            </a:r>
            <a:r>
              <a:rPr lang="en-US" sz="2400" b="1" dirty="0" smtClean="0">
                <a:latin typeface="Alegreya Sans SC" panose="00000500000000000000" pitchFamily="2" charset="0"/>
              </a:rPr>
              <a:t>Dietary factors </a:t>
            </a:r>
            <a:r>
              <a:rPr lang="en-US" sz="2400" dirty="0" smtClean="0">
                <a:latin typeface="Alegreya Sans SC" panose="00000500000000000000" pitchFamily="2" charset="0"/>
              </a:rPr>
              <a:t>may also be important. Various nitrosamines (found in smoked and cured meats) and coffee have been proposed as potentially </a:t>
            </a:r>
            <a:r>
              <a:rPr lang="en-US" sz="2400" dirty="0" err="1" smtClean="0">
                <a:latin typeface="Alegreya Sans SC" panose="00000500000000000000" pitchFamily="2" charset="0"/>
              </a:rPr>
              <a:t>diabetogenic</a:t>
            </a:r>
            <a:r>
              <a:rPr lang="en-US" sz="2400" dirty="0" smtClean="0">
                <a:latin typeface="Alegreya Sans SC" panose="00000500000000000000" pitchFamily="2" charset="0"/>
              </a:rPr>
              <a:t> toxins. </a:t>
            </a:r>
            <a:r>
              <a:rPr lang="en-US" sz="2400" b="1" dirty="0" smtClean="0">
                <a:latin typeface="Alegreya Sans SC" panose="00000500000000000000" pitchFamily="2" charset="0"/>
              </a:rPr>
              <a:t>Bovine serum albumin (BSA)</a:t>
            </a:r>
            <a:r>
              <a:rPr lang="en-US" sz="2400" dirty="0" smtClean="0">
                <a:latin typeface="Alegreya Sans SC" panose="00000500000000000000" pitchFamily="2" charset="0"/>
              </a:rPr>
              <a:t>, a major constituent of cow's milk, has been implicated, since children who are given cow's milk early in infancy are more likely to develop type 1 diabetes than those who are breastfed. </a:t>
            </a:r>
            <a:endParaRPr lang="en-US" sz="2400" dirty="0">
              <a:latin typeface="Alegreya Sans SC" panose="00000500000000000000"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38200" y="381000"/>
            <a:ext cx="7467601" cy="6247864"/>
          </a:xfrm>
          <a:prstGeom prst="rect">
            <a:avLst/>
          </a:prstGeom>
        </p:spPr>
        <p:txBody>
          <a:bodyPr wrap="square">
            <a:spAutoFit/>
          </a:bodyPr>
          <a:lstStyle/>
          <a:p>
            <a:pPr algn="ctr"/>
            <a:r>
              <a:rPr lang="en-US" sz="4000" b="1" dirty="0" smtClean="0">
                <a:latin typeface="Alegreya Sans SC" panose="00000500000000000000" pitchFamily="2" charset="0"/>
              </a:rPr>
              <a:t>METABOLIC DISTURBANCES IN TYPE 1 DIABETES PATIENTS</a:t>
            </a:r>
          </a:p>
          <a:p>
            <a:endParaRPr lang="en-US" sz="3200" dirty="0" smtClean="0"/>
          </a:p>
          <a:p>
            <a:r>
              <a:rPr lang="en-US" sz="2400" dirty="0" smtClean="0">
                <a:latin typeface="Alegreya Sans SC" panose="00000500000000000000" pitchFamily="2" charset="0"/>
              </a:rPr>
              <a:t>Patients with type 1 diabetes present when progressive β-cell destruction has crossed a threshold at which adequate insulin secretion and normal blood glucose levels can no longer be sustained. Above a certain level, high glucose levels may be toxic to the remaining β cells so that profound insulin deficiency rapidly ensues. Severe insulin deficiency is associated with the metabolic </a:t>
            </a:r>
            <a:r>
              <a:rPr lang="en-US" sz="2400" dirty="0" err="1" smtClean="0">
                <a:latin typeface="Alegreya Sans SC" panose="00000500000000000000" pitchFamily="2" charset="0"/>
              </a:rPr>
              <a:t>sequelae</a:t>
            </a:r>
            <a:r>
              <a:rPr lang="en-US" sz="2400" dirty="0" smtClean="0">
                <a:latin typeface="Alegreya Sans SC" panose="00000500000000000000" pitchFamily="2" charset="0"/>
              </a:rPr>
              <a:t> . </a:t>
            </a:r>
            <a:r>
              <a:rPr lang="en-US" sz="2400" dirty="0" err="1" smtClean="0">
                <a:latin typeface="Alegreya Sans SC" panose="00000500000000000000" pitchFamily="2" charset="0"/>
              </a:rPr>
              <a:t>Hyperglycaemia</a:t>
            </a:r>
            <a:r>
              <a:rPr lang="en-US" sz="2400" dirty="0" smtClean="0">
                <a:latin typeface="Alegreya Sans SC" panose="00000500000000000000" pitchFamily="2" charset="0"/>
              </a:rPr>
              <a:t> leads to </a:t>
            </a:r>
            <a:r>
              <a:rPr lang="en-US" sz="2400" dirty="0" err="1" smtClean="0">
                <a:latin typeface="Alegreya Sans SC" panose="00000500000000000000" pitchFamily="2" charset="0"/>
              </a:rPr>
              <a:t>glycosuria</a:t>
            </a:r>
            <a:r>
              <a:rPr lang="en-US" sz="2400" dirty="0" smtClean="0">
                <a:latin typeface="Alegreya Sans SC" panose="00000500000000000000" pitchFamily="2" charset="0"/>
              </a:rPr>
              <a:t> and dehydration, which in turn induces secondary </a:t>
            </a:r>
            <a:r>
              <a:rPr lang="en-US" sz="2400" dirty="0" err="1" smtClean="0">
                <a:latin typeface="Alegreya Sans SC" panose="00000500000000000000" pitchFamily="2" charset="0"/>
              </a:rPr>
              <a:t>hyperaldosteronism</a:t>
            </a:r>
            <a:r>
              <a:rPr lang="en-US" sz="2400" dirty="0" smtClean="0">
                <a:latin typeface="Alegreya Sans SC" panose="00000500000000000000" pitchFamily="2" charset="0"/>
              </a:rPr>
              <a:t> . Unrestrained </a:t>
            </a:r>
            <a:r>
              <a:rPr lang="en-US" sz="2400" dirty="0" err="1" smtClean="0">
                <a:latin typeface="Alegreya Sans SC" panose="00000500000000000000" pitchFamily="2" charset="0"/>
              </a:rPr>
              <a:t>lipolysis</a:t>
            </a:r>
            <a:r>
              <a:rPr lang="en-US" sz="2400" dirty="0" smtClean="0">
                <a:latin typeface="Alegreya Sans SC" panose="00000500000000000000" pitchFamily="2" charset="0"/>
              </a:rPr>
              <a:t> and proteolysis result in weight loss, increased </a:t>
            </a:r>
            <a:r>
              <a:rPr lang="en-US" sz="2400" dirty="0" err="1" smtClean="0">
                <a:latin typeface="Alegreya Sans SC" panose="00000500000000000000" pitchFamily="2" charset="0"/>
              </a:rPr>
              <a:t>gluconeogenesis</a:t>
            </a:r>
            <a:r>
              <a:rPr lang="en-US" sz="2400" dirty="0" smtClean="0">
                <a:latin typeface="Alegreya Sans SC" panose="00000500000000000000" pitchFamily="2" charset="0"/>
              </a:rPr>
              <a:t> and </a:t>
            </a:r>
            <a:r>
              <a:rPr lang="en-US" sz="2400" dirty="0" err="1" smtClean="0">
                <a:latin typeface="Alegreya Sans SC" panose="00000500000000000000" pitchFamily="2" charset="0"/>
              </a:rPr>
              <a:t>ketogenesis</a:t>
            </a:r>
            <a:r>
              <a:rPr lang="en-US" sz="2400" dirty="0" smtClean="0">
                <a:latin typeface="Alegreya Sans SC" panose="00000500000000000000" pitchFamily="2" charset="0"/>
              </a:rPr>
              <a:t>. </a:t>
            </a:r>
            <a:endParaRPr lang="en-US" sz="2400" dirty="0">
              <a:latin typeface="Alegreya Sans SC" panose="00000500000000000000" pitchFamily="2"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1111</TotalTime>
  <Words>1728</Words>
  <Application>Microsoft Office PowerPoint</Application>
  <PresentationFormat>On-screen Show (4:3)</PresentationFormat>
  <Paragraphs>120</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Alegreya Sans SC</vt:lpstr>
      <vt:lpstr>Calibri</vt:lpstr>
      <vt:lpstr>Lucida Sans Unicode</vt:lpstr>
      <vt:lpstr>Verdana</vt:lpstr>
      <vt:lpstr>Wingdings 2</vt:lpstr>
      <vt:lpstr>Wingdings 3</vt:lpstr>
      <vt:lpstr>Concourse</vt:lpstr>
      <vt:lpstr>ETIOPATHOGENESIS OF DIABETES BY MBBSPPT.COM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ETIOPATHOGENESIS OF DIABETES</dc:title>
  <dc:creator>Administrator</dc:creator>
  <cp:lastModifiedBy>Mithilesh Patel</cp:lastModifiedBy>
  <cp:revision>20</cp:revision>
  <dcterms:created xsi:type="dcterms:W3CDTF">2012-10-15T14:17:02Z</dcterms:created>
  <dcterms:modified xsi:type="dcterms:W3CDTF">2017-05-21T03:14:43Z</dcterms:modified>
</cp:coreProperties>
</file>