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71" r:id="rId4"/>
    <p:sldId id="272" r:id="rId5"/>
    <p:sldId id="258" r:id="rId6"/>
    <p:sldId id="261" r:id="rId7"/>
    <p:sldId id="260" r:id="rId8"/>
    <p:sldId id="273" r:id="rId9"/>
    <p:sldId id="264" r:id="rId10"/>
    <p:sldId id="274" r:id="rId11"/>
    <p:sldId id="275" r:id="rId12"/>
    <p:sldId id="276" r:id="rId13"/>
    <p:sldId id="277" r:id="rId14"/>
    <p:sldId id="278" r:id="rId15"/>
    <p:sldId id="358" r:id="rId16"/>
  </p:sldIdLst>
  <p:sldSz cx="9144000" cy="6858000" type="screen4x3"/>
  <p:notesSz cx="6858000" cy="9144000"/>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0893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865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4885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34035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947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4455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65097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4438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4186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0164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7089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D8BD707-D9CF-40AE-B4C6-C98DA3205C09}" type="datetimeFigureOut">
              <a:rPr lang="en-US" smtClean="0"/>
              <a:pPr/>
              <a:t>2/19/2025</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891597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99DE7483-3D3A-AA16-3AB9-E2085B7B5B92}"/>
              </a:ext>
            </a:extLst>
          </p:cNvPr>
          <p:cNvSpPr txBox="1">
            <a:spLocks/>
          </p:cNvSpPr>
          <p:nvPr/>
        </p:nvSpPr>
        <p:spPr>
          <a:xfrm>
            <a:off x="6610350" y="5112537"/>
            <a:ext cx="2400300" cy="14630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1"/>
              </a:buClr>
              <a:buSzPct val="100000"/>
              <a:buFont typeface="Tw Cen MT" panose="020B0602020104020603" pitchFamily="34" charset="0"/>
              <a:buNone/>
              <a:defRPr sz="1600" kern="1200">
                <a:solidFill>
                  <a:schemeClr val="tx1">
                    <a:lumMod val="95000"/>
                    <a:lumOff val="5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9pPr>
          </a:lstStyle>
          <a:p>
            <a:endParaRPr lang="en-US" dirty="0"/>
          </a:p>
        </p:txBody>
      </p:sp>
      <p:sp>
        <p:nvSpPr>
          <p:cNvPr id="2" name="Title 1">
            <a:extLst>
              <a:ext uri="{FF2B5EF4-FFF2-40B4-BE49-F238E27FC236}">
                <a16:creationId xmlns:a16="http://schemas.microsoft.com/office/drawing/2014/main" id="{E40B154B-B6C1-2CBB-BBD1-EF7E1B522196}"/>
              </a:ext>
            </a:extLst>
          </p:cNvPr>
          <p:cNvSpPr>
            <a:spLocks noGrp="1"/>
          </p:cNvSpPr>
          <p:nvPr>
            <p:ph type="ctrTitle"/>
          </p:nvPr>
        </p:nvSpPr>
        <p:spPr>
          <a:xfrm>
            <a:off x="342900" y="4960137"/>
            <a:ext cx="5829300" cy="1463040"/>
          </a:xfrm>
        </p:spPr>
        <p:txBody>
          <a:bodyPr/>
          <a:lstStyle/>
          <a:p>
            <a:r>
              <a:rPr lang="en-US" dirty="0"/>
              <a:t>Felon</a:t>
            </a:r>
            <a:endParaRPr lang="en-IN" dirty="0"/>
          </a:p>
        </p:txBody>
      </p:sp>
      <p:sp>
        <p:nvSpPr>
          <p:cNvPr id="3" name="Subtitle 2">
            <a:extLst>
              <a:ext uri="{FF2B5EF4-FFF2-40B4-BE49-F238E27FC236}">
                <a16:creationId xmlns:a16="http://schemas.microsoft.com/office/drawing/2014/main" id="{B0D6EA56-4736-DCED-F900-30726ADB7E37}"/>
              </a:ext>
            </a:extLst>
          </p:cNvPr>
          <p:cNvSpPr>
            <a:spLocks noGrp="1"/>
          </p:cNvSpPr>
          <p:nvPr>
            <p:ph type="subTitle" idx="1"/>
          </p:nvPr>
        </p:nvSpPr>
        <p:spPr>
          <a:xfrm>
            <a:off x="6457950" y="4960137"/>
            <a:ext cx="2400300" cy="1463040"/>
          </a:xfrm>
        </p:spPr>
        <p:txBody>
          <a:bodyPr/>
          <a:lstStyle/>
          <a:p>
            <a:r>
              <a:rPr lang="en-US" dirty="0"/>
              <a:t>BY MBBSPPT.COM</a:t>
            </a:r>
          </a:p>
        </p:txBody>
      </p:sp>
      <p:pic>
        <p:nvPicPr>
          <p:cNvPr id="9" name="Picture 8">
            <a:extLst>
              <a:ext uri="{FF2B5EF4-FFF2-40B4-BE49-F238E27FC236}">
                <a16:creationId xmlns:a16="http://schemas.microsoft.com/office/drawing/2014/main" id="{6EA982DE-A0DB-A903-D7BD-7D4FAA8688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0175" y="914400"/>
            <a:ext cx="6343650" cy="3571875"/>
          </a:xfrm>
          <a:prstGeom prst="rect">
            <a:avLst/>
          </a:prstGeom>
        </p:spPr>
      </p:pic>
    </p:spTree>
    <p:extLst>
      <p:ext uri="{BB962C8B-B14F-4D97-AF65-F5344CB8AC3E}">
        <p14:creationId xmlns:p14="http://schemas.microsoft.com/office/powerpoint/2010/main" val="3127776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48A1F-366A-4F4A-A94D-530CC28D27D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AE8F7975-E0DB-588F-D93D-F200F992F3B2}"/>
              </a:ext>
            </a:extLst>
          </p:cNvPr>
          <p:cNvSpPr>
            <a:spLocks noGrp="1"/>
          </p:cNvSpPr>
          <p:nvPr>
            <p:ph type="title"/>
          </p:nvPr>
        </p:nvSpPr>
        <p:spPr/>
        <p:txBody>
          <a:bodyPr>
            <a:normAutofit/>
          </a:bodyPr>
          <a:lstStyle/>
          <a:p>
            <a:r>
              <a:rPr lang="en-US" dirty="0"/>
              <a:t>Felon</a:t>
            </a:r>
            <a:endParaRPr lang="en-IN" dirty="0"/>
          </a:p>
        </p:txBody>
      </p:sp>
      <p:sp>
        <p:nvSpPr>
          <p:cNvPr id="2" name="Content Placeholder 1">
            <a:extLst>
              <a:ext uri="{FF2B5EF4-FFF2-40B4-BE49-F238E27FC236}">
                <a16:creationId xmlns:a16="http://schemas.microsoft.com/office/drawing/2014/main" id="{CE679A54-3DDB-33B4-3368-7C27F914EECE}"/>
              </a:ext>
            </a:extLst>
          </p:cNvPr>
          <p:cNvSpPr>
            <a:spLocks noGrp="1"/>
          </p:cNvSpPr>
          <p:nvPr>
            <p:ph idx="1"/>
          </p:nvPr>
        </p:nvSpPr>
        <p:spPr/>
        <p:txBody>
          <a:bodyPr>
            <a:normAutofit/>
          </a:bodyPr>
          <a:lstStyle/>
          <a:p>
            <a:pPr marL="0" indent="0">
              <a:buNone/>
            </a:pPr>
            <a:r>
              <a:rPr lang="en-US" sz="1800" b="1" dirty="0"/>
              <a:t>Causative Organisms –</a:t>
            </a:r>
          </a:p>
          <a:p>
            <a:pPr>
              <a:buFont typeface="Arial" panose="020B0604020202020204" pitchFamily="34" charset="0"/>
              <a:buChar char="•"/>
            </a:pPr>
            <a:endParaRPr lang="en-US" sz="1800" dirty="0"/>
          </a:p>
          <a:p>
            <a:pPr lvl="1">
              <a:buFont typeface="Arial" panose="020B0604020202020204" pitchFamily="34" charset="0"/>
              <a:buChar char="•"/>
            </a:pPr>
            <a:r>
              <a:rPr lang="en-US" sz="1800" dirty="0"/>
              <a:t>Staph. Aureus (Most Common).</a:t>
            </a:r>
          </a:p>
          <a:p>
            <a:pPr lvl="1">
              <a:buFont typeface="Arial" panose="020B0604020202020204" pitchFamily="34" charset="0"/>
              <a:buChar char="•"/>
            </a:pPr>
            <a:r>
              <a:rPr lang="en-US" sz="1800" dirty="0"/>
              <a:t>Streptococcus.</a:t>
            </a:r>
          </a:p>
          <a:p>
            <a:pPr lvl="1">
              <a:buFont typeface="Arial" panose="020B0604020202020204" pitchFamily="34" charset="0"/>
              <a:buChar char="•"/>
            </a:pPr>
            <a:r>
              <a:rPr lang="en-US" sz="1800" dirty="0"/>
              <a:t>Gram –Ve Organisms.</a:t>
            </a:r>
          </a:p>
        </p:txBody>
      </p:sp>
    </p:spTree>
    <p:extLst>
      <p:ext uri="{BB962C8B-B14F-4D97-AF65-F5344CB8AC3E}">
        <p14:creationId xmlns:p14="http://schemas.microsoft.com/office/powerpoint/2010/main" val="2832070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BAA527-BFC9-00C1-9054-A9D087ED468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D19716A5-F420-4B84-5FB3-7F571A904F71}"/>
              </a:ext>
            </a:extLst>
          </p:cNvPr>
          <p:cNvSpPr>
            <a:spLocks noGrp="1"/>
          </p:cNvSpPr>
          <p:nvPr>
            <p:ph type="title"/>
          </p:nvPr>
        </p:nvSpPr>
        <p:spPr/>
        <p:txBody>
          <a:bodyPr>
            <a:normAutofit/>
          </a:bodyPr>
          <a:lstStyle/>
          <a:p>
            <a:r>
              <a:rPr lang="en-US" dirty="0"/>
              <a:t>Clinical features of Felon</a:t>
            </a:r>
            <a:endParaRPr lang="en-IN" dirty="0"/>
          </a:p>
        </p:txBody>
      </p:sp>
      <p:sp>
        <p:nvSpPr>
          <p:cNvPr id="2" name="Content Placeholder 1">
            <a:extLst>
              <a:ext uri="{FF2B5EF4-FFF2-40B4-BE49-F238E27FC236}">
                <a16:creationId xmlns:a16="http://schemas.microsoft.com/office/drawing/2014/main" id="{07F4751B-D819-87B2-CE79-ADF6D6FED549}"/>
              </a:ext>
            </a:extLst>
          </p:cNvPr>
          <p:cNvSpPr>
            <a:spLocks noGrp="1"/>
          </p:cNvSpPr>
          <p:nvPr>
            <p:ph idx="1"/>
          </p:nvPr>
        </p:nvSpPr>
        <p:spPr/>
        <p:txBody>
          <a:bodyPr>
            <a:normAutofit/>
          </a:bodyPr>
          <a:lstStyle/>
          <a:p>
            <a:pPr lvl="1">
              <a:buFont typeface="Arial" panose="020B0604020202020204" pitchFamily="34" charset="0"/>
              <a:buChar char="•"/>
            </a:pPr>
            <a:r>
              <a:rPr lang="en-US" sz="1800" dirty="0"/>
              <a:t>Severe pain</a:t>
            </a:r>
          </a:p>
          <a:p>
            <a:pPr lvl="1">
              <a:buFont typeface="Arial" panose="020B0604020202020204" pitchFamily="34" charset="0"/>
              <a:buChar char="•"/>
            </a:pPr>
            <a:r>
              <a:rPr lang="en-US" sz="1800" dirty="0"/>
              <a:t>Redness</a:t>
            </a:r>
          </a:p>
          <a:p>
            <a:pPr lvl="1">
              <a:buFont typeface="Arial" panose="020B0604020202020204" pitchFamily="34" charset="0"/>
              <a:buChar char="•"/>
            </a:pPr>
            <a:r>
              <a:rPr lang="en-US" sz="1800" dirty="0"/>
              <a:t>Swelling</a:t>
            </a:r>
          </a:p>
          <a:p>
            <a:pPr lvl="1">
              <a:buFont typeface="Arial" panose="020B0604020202020204" pitchFamily="34" charset="0"/>
              <a:buChar char="•"/>
            </a:pPr>
            <a:r>
              <a:rPr lang="en-US" sz="1800" dirty="0"/>
              <a:t>Fever </a:t>
            </a:r>
          </a:p>
          <a:p>
            <a:pPr lvl="1">
              <a:buFont typeface="Arial" panose="020B0604020202020204" pitchFamily="34" charset="0"/>
              <a:buChar char="•"/>
            </a:pPr>
            <a:r>
              <a:rPr lang="en-US" sz="1800" dirty="0"/>
              <a:t>Tender axillary lymph nodes.</a:t>
            </a:r>
          </a:p>
        </p:txBody>
      </p:sp>
      <p:pic>
        <p:nvPicPr>
          <p:cNvPr id="4" name="Picture 6">
            <a:extLst>
              <a:ext uri="{FF2B5EF4-FFF2-40B4-BE49-F238E27FC236}">
                <a16:creationId xmlns:a16="http://schemas.microsoft.com/office/drawing/2014/main" id="{4F0E17DB-0A0C-A1DA-CAFB-002A623355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9588" y="2084832"/>
            <a:ext cx="2468562" cy="4120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7216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CA2A88-1E7B-C314-030F-272F059E7CD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2DE43DF-423D-7856-7B76-D78FB6DEB0C6}"/>
              </a:ext>
            </a:extLst>
          </p:cNvPr>
          <p:cNvSpPr>
            <a:spLocks noGrp="1"/>
          </p:cNvSpPr>
          <p:nvPr>
            <p:ph type="title"/>
          </p:nvPr>
        </p:nvSpPr>
        <p:spPr/>
        <p:txBody>
          <a:bodyPr>
            <a:normAutofit/>
          </a:bodyPr>
          <a:lstStyle/>
          <a:p>
            <a:r>
              <a:rPr lang="en-US" dirty="0"/>
              <a:t>Complications</a:t>
            </a:r>
            <a:endParaRPr lang="en-IN" dirty="0"/>
          </a:p>
        </p:txBody>
      </p:sp>
      <p:sp>
        <p:nvSpPr>
          <p:cNvPr id="2" name="Content Placeholder 1">
            <a:extLst>
              <a:ext uri="{FF2B5EF4-FFF2-40B4-BE49-F238E27FC236}">
                <a16:creationId xmlns:a16="http://schemas.microsoft.com/office/drawing/2014/main" id="{C2B3662C-1643-C59F-8D7A-57EF20DFF11A}"/>
              </a:ext>
            </a:extLst>
          </p:cNvPr>
          <p:cNvSpPr>
            <a:spLocks noGrp="1"/>
          </p:cNvSpPr>
          <p:nvPr>
            <p:ph idx="1"/>
          </p:nvPr>
        </p:nvSpPr>
        <p:spPr/>
        <p:txBody>
          <a:bodyPr>
            <a:normAutofit/>
          </a:bodyPr>
          <a:lstStyle/>
          <a:p>
            <a:pPr lvl="1">
              <a:buFont typeface="Arial" panose="020B0604020202020204" pitchFamily="34" charset="0"/>
              <a:buChar char="•"/>
            </a:pPr>
            <a:r>
              <a:rPr lang="en-US" sz="1800" dirty="0"/>
              <a:t>Extend Toward the Phalanx – Osteomyelitis.</a:t>
            </a:r>
          </a:p>
          <a:p>
            <a:pPr lvl="1">
              <a:buFont typeface="Arial" panose="020B0604020202020204" pitchFamily="34" charset="0"/>
              <a:buChar char="•"/>
            </a:pPr>
            <a:r>
              <a:rPr lang="en-US" sz="1800" dirty="0"/>
              <a:t>Obliterate Vessels --- Skin Slough or Necrosis.</a:t>
            </a:r>
          </a:p>
          <a:p>
            <a:pPr lvl="1">
              <a:buFont typeface="Arial" panose="020B0604020202020204" pitchFamily="34" charset="0"/>
              <a:buChar char="•"/>
            </a:pPr>
            <a:r>
              <a:rPr lang="en-US" sz="1800" dirty="0"/>
              <a:t>Suppurative Flexor Tenosynovitis or Septic Arthritis of the DIPJ.</a:t>
            </a:r>
          </a:p>
          <a:p>
            <a:pPr lvl="1">
              <a:buFont typeface="Arial" panose="020B0604020202020204" pitchFamily="34" charset="0"/>
              <a:buChar char="•"/>
            </a:pPr>
            <a:r>
              <a:rPr lang="en-US" sz="1800" dirty="0"/>
              <a:t>Extend to form deep Palmar Space Infection.</a:t>
            </a:r>
          </a:p>
          <a:p>
            <a:pPr lvl="1">
              <a:buFont typeface="Arial" panose="020B0604020202020204" pitchFamily="34" charset="0"/>
              <a:buChar char="•"/>
            </a:pPr>
            <a:r>
              <a:rPr lang="en-US" sz="1800" dirty="0"/>
              <a:t>Septicemia.</a:t>
            </a:r>
          </a:p>
        </p:txBody>
      </p:sp>
    </p:spTree>
    <p:extLst>
      <p:ext uri="{BB962C8B-B14F-4D97-AF65-F5344CB8AC3E}">
        <p14:creationId xmlns:p14="http://schemas.microsoft.com/office/powerpoint/2010/main" val="895623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35A7F-5B52-D837-E5DD-58B6C01EB69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1C53F92-881E-0DE5-3BE2-CAFE7E316F76}"/>
              </a:ext>
            </a:extLst>
          </p:cNvPr>
          <p:cNvSpPr>
            <a:spLocks noGrp="1"/>
          </p:cNvSpPr>
          <p:nvPr>
            <p:ph type="title"/>
          </p:nvPr>
        </p:nvSpPr>
        <p:spPr/>
        <p:txBody>
          <a:bodyPr>
            <a:normAutofit/>
          </a:bodyPr>
          <a:lstStyle/>
          <a:p>
            <a:r>
              <a:rPr lang="en-US" dirty="0"/>
              <a:t>Felon</a:t>
            </a:r>
            <a:endParaRPr lang="en-IN" dirty="0"/>
          </a:p>
        </p:txBody>
      </p:sp>
      <p:sp>
        <p:nvSpPr>
          <p:cNvPr id="2" name="Content Placeholder 1">
            <a:extLst>
              <a:ext uri="{FF2B5EF4-FFF2-40B4-BE49-F238E27FC236}">
                <a16:creationId xmlns:a16="http://schemas.microsoft.com/office/drawing/2014/main" id="{31C14150-5216-0707-1623-4B2C2F98B03B}"/>
              </a:ext>
            </a:extLst>
          </p:cNvPr>
          <p:cNvSpPr>
            <a:spLocks noGrp="1"/>
          </p:cNvSpPr>
          <p:nvPr>
            <p:ph idx="1"/>
          </p:nvPr>
        </p:nvSpPr>
        <p:spPr/>
        <p:txBody>
          <a:bodyPr>
            <a:normAutofit/>
          </a:bodyPr>
          <a:lstStyle/>
          <a:p>
            <a:pPr marL="0" indent="0">
              <a:buNone/>
            </a:pPr>
            <a:r>
              <a:rPr lang="en-US" sz="1800" b="1" dirty="0"/>
              <a:t>Investigations:</a:t>
            </a:r>
          </a:p>
          <a:p>
            <a:pPr lvl="1">
              <a:buFont typeface="Arial" panose="020B0604020202020204" pitchFamily="34" charset="0"/>
              <a:buChar char="•"/>
            </a:pPr>
            <a:r>
              <a:rPr lang="en-US" sz="1800" dirty="0"/>
              <a:t>Xray of the part to check for the presence of osteomyelitis.</a:t>
            </a:r>
          </a:p>
          <a:p>
            <a:pPr lvl="1">
              <a:buFont typeface="Arial" panose="020B0604020202020204" pitchFamily="34" charset="0"/>
              <a:buChar char="•"/>
            </a:pPr>
            <a:r>
              <a:rPr lang="en-US" sz="1800" dirty="0"/>
              <a:t>Culture and sensitivity of pus.</a:t>
            </a:r>
          </a:p>
        </p:txBody>
      </p:sp>
    </p:spTree>
    <p:extLst>
      <p:ext uri="{BB962C8B-B14F-4D97-AF65-F5344CB8AC3E}">
        <p14:creationId xmlns:p14="http://schemas.microsoft.com/office/powerpoint/2010/main" val="3849005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7132AE-4DCC-ABAA-71AE-E1730D6079D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A5A9ACB-6262-107E-872E-DFC047C98037}"/>
              </a:ext>
            </a:extLst>
          </p:cNvPr>
          <p:cNvSpPr>
            <a:spLocks noGrp="1"/>
          </p:cNvSpPr>
          <p:nvPr>
            <p:ph type="title"/>
          </p:nvPr>
        </p:nvSpPr>
        <p:spPr/>
        <p:txBody>
          <a:bodyPr>
            <a:normAutofit/>
          </a:bodyPr>
          <a:lstStyle/>
          <a:p>
            <a:r>
              <a:rPr lang="en-US" dirty="0"/>
              <a:t>Felon</a:t>
            </a:r>
            <a:endParaRPr lang="en-IN" dirty="0"/>
          </a:p>
        </p:txBody>
      </p:sp>
      <p:sp>
        <p:nvSpPr>
          <p:cNvPr id="2" name="Content Placeholder 1">
            <a:extLst>
              <a:ext uri="{FF2B5EF4-FFF2-40B4-BE49-F238E27FC236}">
                <a16:creationId xmlns:a16="http://schemas.microsoft.com/office/drawing/2014/main" id="{B6481F3A-AE5D-B783-FB3C-A62A16220112}"/>
              </a:ext>
            </a:extLst>
          </p:cNvPr>
          <p:cNvSpPr>
            <a:spLocks noGrp="1"/>
          </p:cNvSpPr>
          <p:nvPr>
            <p:ph idx="1"/>
          </p:nvPr>
        </p:nvSpPr>
        <p:spPr>
          <a:xfrm>
            <a:off x="768096" y="2286000"/>
            <a:ext cx="4261103" cy="4023360"/>
          </a:xfrm>
        </p:spPr>
        <p:txBody>
          <a:bodyPr>
            <a:normAutofit/>
          </a:bodyPr>
          <a:lstStyle/>
          <a:p>
            <a:pPr marL="0" indent="0">
              <a:buNone/>
            </a:pPr>
            <a:r>
              <a:rPr lang="en-US" sz="1800" b="1" dirty="0"/>
              <a:t>Treatment:</a:t>
            </a:r>
          </a:p>
          <a:p>
            <a:pPr lvl="1">
              <a:buFont typeface="Arial" panose="020B0604020202020204" pitchFamily="34" charset="0"/>
              <a:buChar char="•"/>
            </a:pPr>
            <a:r>
              <a:rPr lang="en-US" sz="1800" dirty="0"/>
              <a:t>Antibiotics and analgesics.</a:t>
            </a:r>
          </a:p>
          <a:p>
            <a:pPr lvl="1">
              <a:buFont typeface="Arial" panose="020B0604020202020204" pitchFamily="34" charset="0"/>
              <a:buChar char="•"/>
            </a:pPr>
            <a:r>
              <a:rPr lang="en-US" sz="1800" dirty="0"/>
              <a:t>Definitive treatment: Drainage of terminal pulp space by a longitudinal deep incision.</a:t>
            </a:r>
          </a:p>
          <a:p>
            <a:pPr lvl="1">
              <a:buFont typeface="Arial" panose="020B0604020202020204" pitchFamily="34" charset="0"/>
              <a:buChar char="•"/>
            </a:pPr>
            <a:r>
              <a:rPr lang="en-US" sz="1800" dirty="0"/>
              <a:t>If there is osteomyelitis of the terminal phalanx, it has to be amputated.</a:t>
            </a:r>
          </a:p>
        </p:txBody>
      </p:sp>
      <p:pic>
        <p:nvPicPr>
          <p:cNvPr id="4" name="Picture 2" descr="C:\Users\GP\Desktop\felona.jpg">
            <a:extLst>
              <a:ext uri="{FF2B5EF4-FFF2-40B4-BE49-F238E27FC236}">
                <a16:creationId xmlns:a16="http://schemas.microsoft.com/office/drawing/2014/main" id="{10146900-43D9-452F-DBFB-AE04664AF6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199" y="3271266"/>
            <a:ext cx="3346704" cy="255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258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93084" y="2875002"/>
            <a:ext cx="3557832"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66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Thank You</a:t>
            </a:r>
            <a:endParaRPr lang="en-US" sz="6600"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style.rotation</p:attrName>
                                        </p:attrNameLst>
                                      </p:cBhvr>
                                      <p:tavLst>
                                        <p:tav tm="0">
                                          <p:val>
                                            <p:fltVal val="720"/>
                                          </p:val>
                                        </p:tav>
                                        <p:tav tm="100000">
                                          <p:val>
                                            <p:fltVal val="0"/>
                                          </p:val>
                                        </p:tav>
                                      </p:tavLst>
                                    </p:anim>
                                    <p:anim calcmode="lin" valueType="num">
                                      <p:cBhvr>
                                        <p:cTn id="9" dur="2000" fill="hold"/>
                                        <p:tgtEl>
                                          <p:spTgt spid="3"/>
                                        </p:tgtEl>
                                        <p:attrNameLst>
                                          <p:attrName>ppt_h</p:attrName>
                                        </p:attrNameLst>
                                      </p:cBhvr>
                                      <p:tavLst>
                                        <p:tav tm="0">
                                          <p:val>
                                            <p:fltVal val="0"/>
                                          </p:val>
                                        </p:tav>
                                        <p:tav tm="100000">
                                          <p:val>
                                            <p:strVal val="#ppt_h"/>
                                          </p:val>
                                        </p:tav>
                                      </p:tavLst>
                                    </p:anim>
                                    <p:anim calcmode="lin" valueType="num">
                                      <p:cBhvr>
                                        <p:cTn id="10" dur="2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8096" y="585216"/>
            <a:ext cx="7290054" cy="1499616"/>
          </a:xfrm>
        </p:spPr>
        <p:txBody>
          <a:bodyPr/>
          <a:lstStyle/>
          <a:p>
            <a:r>
              <a:rPr lang="en-US" dirty="0"/>
              <a:t>Hand infections</a:t>
            </a:r>
            <a:endParaRPr lang="en-IN" dirty="0"/>
          </a:p>
        </p:txBody>
      </p:sp>
      <p:sp>
        <p:nvSpPr>
          <p:cNvPr id="2" name="Content Placeholder 1"/>
          <p:cNvSpPr>
            <a:spLocks noGrp="1"/>
          </p:cNvSpPr>
          <p:nvPr>
            <p:ph idx="1"/>
          </p:nvPr>
        </p:nvSpPr>
        <p:spPr>
          <a:xfrm>
            <a:off x="768096" y="2286000"/>
            <a:ext cx="7290055" cy="4023360"/>
          </a:xfrm>
        </p:spPr>
        <p:txBody>
          <a:bodyPr>
            <a:noAutofit/>
          </a:bodyPr>
          <a:lstStyle/>
          <a:p>
            <a:r>
              <a:rPr lang="en-US" dirty="0"/>
              <a:t>Hand infections can occur due to a number of reasons, including injuries, bites, or delayed treatment.</a:t>
            </a:r>
          </a:p>
          <a:p>
            <a:r>
              <a:rPr lang="en-US" b="1" dirty="0"/>
              <a:t>Causes</a:t>
            </a:r>
          </a:p>
          <a:p>
            <a:r>
              <a:rPr lang="en-US" dirty="0"/>
              <a:t>Hand infections can be caused by a variety of bacterial and fungal pathogens, including Staphylococcus aureus and Streptococcus species. They can be caused by injuries, such as bites, puncture wounds, or manicures. Infections can also spread through the blood, which is more common in children, people who are immunocompromised, or people who use intravenous drugs. </a:t>
            </a:r>
          </a:p>
          <a:p>
            <a:r>
              <a:rPr lang="en-US" b="1" dirty="0"/>
              <a:t>Symptoms</a:t>
            </a:r>
          </a:p>
          <a:p>
            <a:r>
              <a:rPr lang="en-US" dirty="0"/>
              <a:t>Symptoms of a hand infection include pain, redness, and swelling. Viral infections can cause blisters, itching, or mild burning.</a:t>
            </a:r>
            <a:endParaRPr lang="en-IN" dirty="0"/>
          </a:p>
        </p:txBody>
      </p:sp>
    </p:spTree>
    <p:extLst>
      <p:ext uri="{BB962C8B-B14F-4D97-AF65-F5344CB8AC3E}">
        <p14:creationId xmlns:p14="http://schemas.microsoft.com/office/powerpoint/2010/main" val="1295673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71F991-3299-8487-52C3-60683721340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C5D0B99-3085-3AFE-A079-2284E64284AF}"/>
              </a:ext>
            </a:extLst>
          </p:cNvPr>
          <p:cNvSpPr>
            <a:spLocks noGrp="1"/>
          </p:cNvSpPr>
          <p:nvPr>
            <p:ph type="title"/>
          </p:nvPr>
        </p:nvSpPr>
        <p:spPr>
          <a:xfrm>
            <a:off x="768096" y="585216"/>
            <a:ext cx="7290054" cy="1499616"/>
          </a:xfrm>
        </p:spPr>
        <p:txBody>
          <a:bodyPr/>
          <a:lstStyle/>
          <a:p>
            <a:r>
              <a:rPr lang="en-US" dirty="0"/>
              <a:t>Hand infections</a:t>
            </a:r>
            <a:endParaRPr lang="en-IN" dirty="0"/>
          </a:p>
        </p:txBody>
      </p:sp>
      <p:sp>
        <p:nvSpPr>
          <p:cNvPr id="2" name="Content Placeholder 1">
            <a:extLst>
              <a:ext uri="{FF2B5EF4-FFF2-40B4-BE49-F238E27FC236}">
                <a16:creationId xmlns:a16="http://schemas.microsoft.com/office/drawing/2014/main" id="{272DDFED-001F-7D67-5E01-6F5D1ECAE2BA}"/>
              </a:ext>
            </a:extLst>
          </p:cNvPr>
          <p:cNvSpPr>
            <a:spLocks noGrp="1"/>
          </p:cNvSpPr>
          <p:nvPr>
            <p:ph idx="1"/>
          </p:nvPr>
        </p:nvSpPr>
        <p:spPr>
          <a:xfrm>
            <a:off x="768096" y="2286000"/>
            <a:ext cx="7290055" cy="4023360"/>
          </a:xfrm>
        </p:spPr>
        <p:txBody>
          <a:bodyPr>
            <a:noAutofit/>
          </a:bodyPr>
          <a:lstStyle/>
          <a:p>
            <a:r>
              <a:rPr lang="en-US" sz="1600" b="1" dirty="0"/>
              <a:t>Types</a:t>
            </a:r>
          </a:p>
          <a:p>
            <a:r>
              <a:rPr lang="en-US" sz="1600" dirty="0"/>
              <a:t>Hand infections can be superficial or deep. Superficial infections affect the skin and subcutaneous tissues, while deep infections can affect the bones, joint spaces, and tendon sheaths. </a:t>
            </a:r>
          </a:p>
          <a:p>
            <a:r>
              <a:rPr lang="en-US" sz="1600" b="1" dirty="0"/>
              <a:t>Treatment</a:t>
            </a:r>
          </a:p>
          <a:p>
            <a:r>
              <a:rPr lang="en-US" sz="1600" dirty="0"/>
              <a:t>Early treatment is essential to prevent severe problems, such as loss of strength, stiffness, or tissue loss. Treatment depends on the type of infection and how far it has progressed: </a:t>
            </a:r>
          </a:p>
          <a:p>
            <a:r>
              <a:rPr lang="en-US" sz="1600" b="1" dirty="0"/>
              <a:t>Superficial infections</a:t>
            </a:r>
            <a:r>
              <a:rPr lang="en-US" sz="1600" dirty="0"/>
              <a:t>: Can be treated with antibiotics, rest, elevation, warm soaks, and splinting. </a:t>
            </a:r>
          </a:p>
          <a:p>
            <a:r>
              <a:rPr lang="en-US" sz="1600" b="1" dirty="0"/>
              <a:t>Deep infections</a:t>
            </a:r>
            <a:r>
              <a:rPr lang="en-US" sz="1600" dirty="0"/>
              <a:t>: Require surgical intervention, such as incision and drainage, or debridement. </a:t>
            </a:r>
          </a:p>
          <a:p>
            <a:r>
              <a:rPr lang="en-US" sz="1600" dirty="0"/>
              <a:t>Necrotizing fasciitis and gas gangrene: Require immediate surgical intervention. </a:t>
            </a:r>
            <a:endParaRPr lang="en-IN" sz="1600" dirty="0"/>
          </a:p>
        </p:txBody>
      </p:sp>
    </p:spTree>
    <p:extLst>
      <p:ext uri="{BB962C8B-B14F-4D97-AF65-F5344CB8AC3E}">
        <p14:creationId xmlns:p14="http://schemas.microsoft.com/office/powerpoint/2010/main" val="3642567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9646A-3237-D027-2676-3F4856A9FD9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FF1C20C-E8E9-0104-8AEE-450ADB7494C6}"/>
              </a:ext>
            </a:extLst>
          </p:cNvPr>
          <p:cNvSpPr>
            <a:spLocks noGrp="1"/>
          </p:cNvSpPr>
          <p:nvPr>
            <p:ph type="title"/>
          </p:nvPr>
        </p:nvSpPr>
        <p:spPr/>
        <p:txBody>
          <a:bodyPr/>
          <a:lstStyle/>
          <a:p>
            <a:r>
              <a:rPr lang="en-US" dirty="0"/>
              <a:t>types of hand infections</a:t>
            </a:r>
            <a:endParaRPr lang="en-IN" dirty="0"/>
          </a:p>
        </p:txBody>
      </p:sp>
      <p:sp>
        <p:nvSpPr>
          <p:cNvPr id="2" name="Content Placeholder 1">
            <a:extLst>
              <a:ext uri="{FF2B5EF4-FFF2-40B4-BE49-F238E27FC236}">
                <a16:creationId xmlns:a16="http://schemas.microsoft.com/office/drawing/2014/main" id="{B8EE043D-E2FC-C804-2BD8-8EFF1996E05C}"/>
              </a:ext>
            </a:extLst>
          </p:cNvPr>
          <p:cNvSpPr>
            <a:spLocks noGrp="1"/>
          </p:cNvSpPr>
          <p:nvPr>
            <p:ph idx="1"/>
          </p:nvPr>
        </p:nvSpPr>
        <p:spPr/>
        <p:txBody>
          <a:bodyPr>
            <a:normAutofit/>
          </a:bodyPr>
          <a:lstStyle/>
          <a:p>
            <a:r>
              <a:rPr lang="en-US" sz="1800" dirty="0"/>
              <a:t>Some common types of hand infections include:</a:t>
            </a:r>
          </a:p>
          <a:p>
            <a:r>
              <a:rPr lang="en-US" sz="1800" b="1" dirty="0"/>
              <a:t>Paronychia: </a:t>
            </a:r>
            <a:r>
              <a:rPr lang="en-US" sz="1800" dirty="0"/>
              <a:t>An infection or inflammation of the nail fold that can be acute or chronic.</a:t>
            </a:r>
          </a:p>
          <a:p>
            <a:r>
              <a:rPr lang="en-US" sz="1800" b="1" dirty="0"/>
              <a:t>Felon: </a:t>
            </a:r>
            <a:r>
              <a:rPr lang="en-US" sz="1800" dirty="0"/>
              <a:t>An infection of the distal pulp of the finger that often requires surgical drainage.</a:t>
            </a:r>
          </a:p>
          <a:p>
            <a:r>
              <a:rPr lang="en-US" sz="1800" b="1" dirty="0"/>
              <a:t>Herpetic whitlow: </a:t>
            </a:r>
            <a:r>
              <a:rPr lang="en-US" sz="1800" dirty="0"/>
              <a:t>Caused by the herpes simplex virus and usually resolves on its own. </a:t>
            </a:r>
            <a:endParaRPr lang="en-IN" sz="1800" dirty="0"/>
          </a:p>
        </p:txBody>
      </p:sp>
    </p:spTree>
    <p:extLst>
      <p:ext uri="{BB962C8B-B14F-4D97-AF65-F5344CB8AC3E}">
        <p14:creationId xmlns:p14="http://schemas.microsoft.com/office/powerpoint/2010/main" val="1799845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Felon</a:t>
            </a:r>
            <a:endParaRPr lang="en-IN" dirty="0"/>
          </a:p>
        </p:txBody>
      </p:sp>
      <p:sp>
        <p:nvSpPr>
          <p:cNvPr id="2" name="Content Placeholder 1"/>
          <p:cNvSpPr>
            <a:spLocks noGrp="1"/>
          </p:cNvSpPr>
          <p:nvPr>
            <p:ph idx="1"/>
          </p:nvPr>
        </p:nvSpPr>
        <p:spPr/>
        <p:txBody>
          <a:bodyPr>
            <a:normAutofit/>
          </a:bodyPr>
          <a:lstStyle/>
          <a:p>
            <a:pPr lvl="1">
              <a:buFont typeface="Arial" panose="020B0604020202020204" pitchFamily="34" charset="0"/>
              <a:buChar char="•"/>
            </a:pPr>
            <a:r>
              <a:rPr lang="en-US" sz="1800" dirty="0"/>
              <a:t>Infections of intermediate depth spaces.</a:t>
            </a:r>
          </a:p>
          <a:p>
            <a:pPr lvl="1">
              <a:buFont typeface="Arial" panose="020B0604020202020204" pitchFamily="34" charset="0"/>
              <a:buChar char="•"/>
            </a:pPr>
            <a:r>
              <a:rPr lang="en-US" sz="1800" dirty="0"/>
              <a:t>Pulp space infection (FELON).</a:t>
            </a:r>
          </a:p>
          <a:p>
            <a:pPr lvl="1">
              <a:buFont typeface="Arial" panose="020B0604020202020204" pitchFamily="34" charset="0"/>
              <a:buChar char="•"/>
            </a:pPr>
            <a:r>
              <a:rPr lang="en-US" sz="1800" dirty="0"/>
              <a:t>Web spaces infection.</a:t>
            </a:r>
          </a:p>
        </p:txBody>
      </p:sp>
    </p:spTree>
    <p:extLst>
      <p:ext uri="{BB962C8B-B14F-4D97-AF65-F5344CB8AC3E}">
        <p14:creationId xmlns:p14="http://schemas.microsoft.com/office/powerpoint/2010/main" val="1258427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Anatomy </a:t>
            </a:r>
            <a:endParaRPr lang="en-IN" dirty="0"/>
          </a:p>
        </p:txBody>
      </p:sp>
      <p:pic>
        <p:nvPicPr>
          <p:cNvPr id="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9600" y="2871216"/>
            <a:ext cx="2712720" cy="111556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2167_f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0587" y="2176060"/>
            <a:ext cx="5103813" cy="2505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3035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cap="all" dirty="0"/>
              <a:t>Felon</a:t>
            </a:r>
            <a:endParaRPr lang="en-US" sz="3200" dirty="0"/>
          </a:p>
        </p:txBody>
      </p:sp>
      <p:sp>
        <p:nvSpPr>
          <p:cNvPr id="2" name="Content Placeholder 1"/>
          <p:cNvSpPr>
            <a:spLocks noGrp="1"/>
          </p:cNvSpPr>
          <p:nvPr>
            <p:ph idx="1"/>
          </p:nvPr>
        </p:nvSpPr>
        <p:spPr>
          <a:xfrm>
            <a:off x="768096" y="2286000"/>
            <a:ext cx="4271991" cy="4023360"/>
          </a:xfrm>
        </p:spPr>
        <p:txBody>
          <a:bodyPr>
            <a:normAutofit/>
          </a:bodyPr>
          <a:lstStyle/>
          <a:p>
            <a:pPr lvl="1">
              <a:buFont typeface="Arial" panose="020B0604020202020204" pitchFamily="34" charset="0"/>
              <a:buChar char="•"/>
            </a:pPr>
            <a:r>
              <a:rPr lang="en-US" sz="1800" dirty="0"/>
              <a:t>Felon is an abscess of pulp of the finger.</a:t>
            </a:r>
          </a:p>
          <a:p>
            <a:pPr lvl="1">
              <a:buFont typeface="Arial" panose="020B0604020202020204" pitchFamily="34" charset="0"/>
              <a:buChar char="•"/>
            </a:pPr>
            <a:r>
              <a:rPr lang="en-US" sz="1800" dirty="0"/>
              <a:t>It may involve the terminal, middle or proximal volar pulp space.</a:t>
            </a:r>
          </a:p>
          <a:p>
            <a:pPr lvl="1">
              <a:buFont typeface="Arial" panose="020B0604020202020204" pitchFamily="34" charset="0"/>
              <a:buChar char="•"/>
            </a:pPr>
            <a:r>
              <a:rPr lang="en-US" sz="1800" dirty="0"/>
              <a:t>Most commonly involves distal pulp space.</a:t>
            </a:r>
          </a:p>
          <a:p>
            <a:pPr lvl="1">
              <a:buFont typeface="Arial" panose="020B0604020202020204" pitchFamily="34" charset="0"/>
              <a:buChar char="•"/>
            </a:pPr>
            <a:r>
              <a:rPr lang="en-US" sz="1800" dirty="0"/>
              <a:t>Second most common hand infection.</a:t>
            </a:r>
          </a:p>
          <a:p>
            <a:pPr lvl="1">
              <a:buFont typeface="Arial" panose="020B0604020202020204" pitchFamily="34" charset="0"/>
              <a:buChar char="•"/>
            </a:pPr>
            <a:r>
              <a:rPr lang="en-US" sz="1800" dirty="0"/>
              <a:t>Most commonly involves - index and thumb.</a:t>
            </a:r>
          </a:p>
          <a:p>
            <a:pPr lvl="1">
              <a:buFont typeface="Arial" panose="020B0604020202020204" pitchFamily="34" charset="0"/>
              <a:buChar char="•"/>
            </a:pPr>
            <a:r>
              <a:rPr lang="en-US" sz="1800" dirty="0"/>
              <a:t>Results from a minor trauma, ex: finger prick.</a:t>
            </a:r>
          </a:p>
        </p:txBody>
      </p:sp>
      <p:pic>
        <p:nvPicPr>
          <p:cNvPr id="4" name="Content Placeholder 3">
            <a:extLst>
              <a:ext uri="{FF2B5EF4-FFF2-40B4-BE49-F238E27FC236}">
                <a16:creationId xmlns:a16="http://schemas.microsoft.com/office/drawing/2014/main" id="{D9062342-2CFF-CEBA-0979-81E6BD0C1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087" y="2285999"/>
            <a:ext cx="3335817" cy="2794673"/>
          </a:xfrm>
          <a:prstGeom prst="rect">
            <a:avLst/>
          </a:prstGeom>
        </p:spPr>
      </p:pic>
    </p:spTree>
    <p:extLst>
      <p:ext uri="{BB962C8B-B14F-4D97-AF65-F5344CB8AC3E}">
        <p14:creationId xmlns:p14="http://schemas.microsoft.com/office/powerpoint/2010/main" val="2126678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840CE-8FDB-717E-1F15-4299A4BD06E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CC87360-8BB4-F0D0-0B25-62BEEFBC84B2}"/>
              </a:ext>
            </a:extLst>
          </p:cNvPr>
          <p:cNvSpPr>
            <a:spLocks noGrp="1"/>
          </p:cNvSpPr>
          <p:nvPr>
            <p:ph type="title"/>
          </p:nvPr>
        </p:nvSpPr>
        <p:spPr/>
        <p:txBody>
          <a:bodyPr/>
          <a:lstStyle/>
          <a:p>
            <a:r>
              <a:rPr lang="en-US" dirty="0"/>
              <a:t>Surgical anatomy</a:t>
            </a:r>
            <a:endParaRPr lang="en-IN" dirty="0"/>
          </a:p>
        </p:txBody>
      </p:sp>
      <p:sp>
        <p:nvSpPr>
          <p:cNvPr id="2" name="Content Placeholder 1">
            <a:extLst>
              <a:ext uri="{FF2B5EF4-FFF2-40B4-BE49-F238E27FC236}">
                <a16:creationId xmlns:a16="http://schemas.microsoft.com/office/drawing/2014/main" id="{A1663D27-96A5-69A0-AE85-C029AECA5875}"/>
              </a:ext>
            </a:extLst>
          </p:cNvPr>
          <p:cNvSpPr>
            <a:spLocks noGrp="1"/>
          </p:cNvSpPr>
          <p:nvPr>
            <p:ph idx="1"/>
          </p:nvPr>
        </p:nvSpPr>
        <p:spPr/>
        <p:txBody>
          <a:bodyPr>
            <a:normAutofit/>
          </a:bodyPr>
          <a:lstStyle/>
          <a:p>
            <a:pPr lvl="1">
              <a:buFont typeface="Arial" panose="020B0604020202020204" pitchFamily="34" charset="0"/>
              <a:buChar char="•"/>
            </a:pPr>
            <a:r>
              <a:rPr lang="en-US" sz="1800" dirty="0"/>
              <a:t>Pulp space contains fat - partitioned by </a:t>
            </a:r>
            <a:r>
              <a:rPr lang="en-US" sz="1800" dirty="0" err="1"/>
              <a:t>septae</a:t>
            </a:r>
            <a:r>
              <a:rPr lang="en-US" sz="1800" dirty="0"/>
              <a:t>.</a:t>
            </a:r>
          </a:p>
          <a:p>
            <a:pPr lvl="1">
              <a:buFont typeface="Arial" panose="020B0604020202020204" pitchFamily="34" charset="0"/>
              <a:buChar char="•"/>
            </a:pPr>
            <a:r>
              <a:rPr lang="en-US" sz="1800" dirty="0" err="1"/>
              <a:t>Septae</a:t>
            </a:r>
            <a:r>
              <a:rPr lang="en-US" sz="1800" dirty="0"/>
              <a:t> are attached from periosteum of </a:t>
            </a:r>
            <a:r>
              <a:rPr lang="en-US" sz="1800" dirty="0" err="1"/>
              <a:t>phalynx</a:t>
            </a:r>
            <a:r>
              <a:rPr lang="en-US" sz="1800" dirty="0"/>
              <a:t> to skin.</a:t>
            </a:r>
          </a:p>
          <a:p>
            <a:pPr lvl="1">
              <a:buFont typeface="Arial" panose="020B0604020202020204" pitchFamily="34" charset="0"/>
              <a:buChar char="•"/>
            </a:pPr>
            <a:r>
              <a:rPr lang="en-US" sz="1800" dirty="0"/>
              <a:t>Terminal pulp space is a closed compartment.</a:t>
            </a:r>
          </a:p>
        </p:txBody>
      </p:sp>
      <p:pic>
        <p:nvPicPr>
          <p:cNvPr id="5" name="Picture 2">
            <a:extLst>
              <a:ext uri="{FF2B5EF4-FFF2-40B4-BE49-F238E27FC236}">
                <a16:creationId xmlns:a16="http://schemas.microsoft.com/office/drawing/2014/main" id="{9746E39C-24A2-AA20-ED4D-B51D53ED8D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5625" y="3962400"/>
            <a:ext cx="4962525" cy="2082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8834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Pathophysiology </a:t>
            </a:r>
            <a:endParaRPr lang="en-IN" dirty="0"/>
          </a:p>
        </p:txBody>
      </p:sp>
      <p:sp>
        <p:nvSpPr>
          <p:cNvPr id="2" name="Content Placeholder 1"/>
          <p:cNvSpPr>
            <a:spLocks noGrp="1"/>
          </p:cNvSpPr>
          <p:nvPr>
            <p:ph idx="1"/>
          </p:nvPr>
        </p:nvSpPr>
        <p:spPr>
          <a:xfrm>
            <a:off x="0" y="1676400"/>
            <a:ext cx="9144000" cy="5410200"/>
          </a:xfrm>
        </p:spPr>
        <p:txBody>
          <a:bodyPr>
            <a:normAutofit/>
          </a:bodyPr>
          <a:lstStyle/>
          <a:p>
            <a:pPr marL="109728" indent="0" algn="ctr">
              <a:buNone/>
            </a:pPr>
            <a:r>
              <a:rPr lang="en-US" dirty="0"/>
              <a:t>Minor Trauma</a:t>
            </a:r>
          </a:p>
          <a:p>
            <a:pPr marL="109728" indent="0" algn="ctr">
              <a:buNone/>
            </a:pPr>
            <a:endParaRPr lang="en-US" dirty="0"/>
          </a:p>
          <a:p>
            <a:pPr marL="109728" indent="0" algn="ctr">
              <a:buNone/>
            </a:pPr>
            <a:r>
              <a:rPr lang="en-US" dirty="0"/>
              <a:t>Infection to the Pulp Space</a:t>
            </a:r>
          </a:p>
          <a:p>
            <a:pPr marL="109728" indent="0" algn="ctr">
              <a:buNone/>
            </a:pPr>
            <a:endParaRPr lang="en-US" dirty="0"/>
          </a:p>
          <a:p>
            <a:pPr marL="109728" indent="0" algn="ctr">
              <a:buNone/>
            </a:pPr>
            <a:r>
              <a:rPr lang="en-US" dirty="0"/>
              <a:t>Collection of Pus in Space</a:t>
            </a:r>
          </a:p>
          <a:p>
            <a:pPr marL="109728" indent="0" algn="ctr">
              <a:buNone/>
            </a:pPr>
            <a:endParaRPr lang="en-US" dirty="0"/>
          </a:p>
          <a:p>
            <a:pPr marL="109728" indent="0" algn="ctr">
              <a:buNone/>
            </a:pPr>
            <a:r>
              <a:rPr lang="en-US" dirty="0"/>
              <a:t>Increase in Pressure in that Closed Compartment</a:t>
            </a:r>
          </a:p>
          <a:p>
            <a:pPr marL="109728" indent="0" algn="ctr">
              <a:buNone/>
            </a:pPr>
            <a:endParaRPr lang="en-US" dirty="0"/>
          </a:p>
          <a:p>
            <a:pPr marL="109728" indent="0" algn="ctr">
              <a:buNone/>
            </a:pPr>
            <a:r>
              <a:rPr lang="en-US" dirty="0"/>
              <a:t>Compression of Terminal Artery </a:t>
            </a:r>
          </a:p>
          <a:p>
            <a:pPr marL="109728" indent="0" algn="ctr">
              <a:buNone/>
            </a:pPr>
            <a:endParaRPr lang="en-US" dirty="0"/>
          </a:p>
          <a:p>
            <a:pPr marL="109728" indent="0">
              <a:buNone/>
            </a:pPr>
            <a:r>
              <a:rPr lang="en-US" dirty="0"/>
              <a:t>	Gangrene of the Pulp Space          		Osteomyelitis of </a:t>
            </a:r>
            <a:r>
              <a:rPr lang="en-US" dirty="0" err="1"/>
              <a:t>Phalynx</a:t>
            </a:r>
            <a:endParaRPr lang="en-US" dirty="0"/>
          </a:p>
        </p:txBody>
      </p:sp>
      <p:sp>
        <p:nvSpPr>
          <p:cNvPr id="4" name="Down Arrow 3"/>
          <p:cNvSpPr/>
          <p:nvPr/>
        </p:nvSpPr>
        <p:spPr>
          <a:xfrm>
            <a:off x="4491181" y="21336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9" name="Straight Arrow Connector 8"/>
          <p:cNvCxnSpPr>
            <a:cxnSpLocks/>
          </p:cNvCxnSpPr>
          <p:nvPr/>
        </p:nvCxnSpPr>
        <p:spPr>
          <a:xfrm>
            <a:off x="4643581" y="5638800"/>
            <a:ext cx="842819"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902363" y="5638800"/>
            <a:ext cx="644236"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Down Arrow 3">
            <a:extLst>
              <a:ext uri="{FF2B5EF4-FFF2-40B4-BE49-F238E27FC236}">
                <a16:creationId xmlns:a16="http://schemas.microsoft.com/office/drawing/2014/main" id="{41710D63-261C-E3D1-A86C-37308888F942}"/>
              </a:ext>
            </a:extLst>
          </p:cNvPr>
          <p:cNvSpPr/>
          <p:nvPr/>
        </p:nvSpPr>
        <p:spPr>
          <a:xfrm>
            <a:off x="4491181" y="3048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Down Arrow 3">
            <a:extLst>
              <a:ext uri="{FF2B5EF4-FFF2-40B4-BE49-F238E27FC236}">
                <a16:creationId xmlns:a16="http://schemas.microsoft.com/office/drawing/2014/main" id="{A08BB6D9-B607-C27A-79DA-566B9F1FC987}"/>
              </a:ext>
            </a:extLst>
          </p:cNvPr>
          <p:cNvSpPr/>
          <p:nvPr/>
        </p:nvSpPr>
        <p:spPr>
          <a:xfrm>
            <a:off x="4488872" y="3886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Down Arrow 3">
            <a:extLst>
              <a:ext uri="{FF2B5EF4-FFF2-40B4-BE49-F238E27FC236}">
                <a16:creationId xmlns:a16="http://schemas.microsoft.com/office/drawing/2014/main" id="{B2D0880D-F6D2-4099-F4FA-1DC26D171740}"/>
              </a:ext>
            </a:extLst>
          </p:cNvPr>
          <p:cNvSpPr/>
          <p:nvPr/>
        </p:nvSpPr>
        <p:spPr>
          <a:xfrm>
            <a:off x="4488872" y="48006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4494298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095&quot;&gt;&lt;/object&gt;&lt;object type=&quot;2&quot; unique_id=&quot;10096&quot;&gt;&lt;object type=&quot;3&quot; unique_id=&quot;10097&quot;&gt;&lt;property id=&quot;20148&quot; value=&quot;5&quot;/&gt;&lt;property id=&quot;20300&quot; value=&quot;Slide 1 - &amp;quot;FELON&amp;quot;&quot;/&gt;&lt;property id=&quot;20307&quot; value=&quot;256&quot;/&gt;&lt;/object&gt;&lt;object type=&quot;3&quot; unique_id=&quot;10098&quot;&gt;&lt;property id=&quot;20148&quot; value=&quot;5&quot;/&gt;&lt;property id=&quot;20300&quot; value=&quot;Slide 2 - &amp;quot;Hand infections&amp;quot;&quot;/&gt;&lt;property id=&quot;20307&quot; value=&quot;257&quot;/&gt;&lt;/object&gt;&lt;object type=&quot;3&quot; unique_id=&quot;10115&quot;&gt;&lt;property id=&quot;20148&quot; value=&quot;5&quot;/&gt;&lt;property id=&quot;20300&quot; value=&quot;Slide 3 - &amp;quot;Felon&amp;quot;&quot;/&gt;&lt;property id=&quot;20307&quot; value=&quot;258&quot;/&gt;&lt;/object&gt;&lt;object type=&quot;3&quot; unique_id=&quot;10156&quot;&gt;&lt;property id=&quot;20148&quot; value=&quot;5&quot;/&gt;&lt;property id=&quot;20300&quot; value=&quot;Slide 4 - &amp;quot;Anatomy &amp;quot;&quot;/&gt;&lt;property id=&quot;20307&quot; value=&quot;261&quot;/&gt;&lt;/object&gt;&lt;object type=&quot;3&quot; unique_id=&quot;10157&quot;&gt;&lt;property id=&quot;20148&quot; value=&quot;5&quot;/&gt;&lt;property id=&quot;20300&quot; value=&quot;Slide 5 - &amp;quot;Felon &amp;quot;&quot;/&gt;&lt;property id=&quot;20307&quot; value=&quot;260&quot;/&gt;&lt;/object&gt;&lt;object type=&quot;3&quot; unique_id=&quot;10158&quot;&gt;&lt;property id=&quot;20148&quot; value=&quot;5&quot;/&gt;&lt;property id=&quot;20300&quot; value=&quot;Slide 6 - &amp;quot;Felon &amp;quot;&quot;/&gt;&lt;property id=&quot;20307&quot; value=&quot;259&quot;/&gt;&lt;/object&gt;&lt;object type=&quot;3&quot; unique_id=&quot;10159&quot;&gt;&lt;property id=&quot;20148&quot; value=&quot;5&quot;/&gt;&lt;property id=&quot;20300&quot; value=&quot;Slide 7 - &amp;quot;Felon &amp;quot;&quot;/&gt;&lt;property id=&quot;20307&quot; value=&quot;262&quot;/&gt;&lt;/object&gt;&lt;object type=&quot;3&quot; unique_id=&quot;10160&quot;&gt;&lt;property id=&quot;20148&quot; value=&quot;5&quot;/&gt;&lt;property id=&quot;20300&quot; value=&quot;Slide 8 - &amp;quot;Surgical anatomy &amp;quot;&quot;/&gt;&lt;property id=&quot;20307&quot; value=&quot;263&quot;/&gt;&lt;/object&gt;&lt;object type=&quot;3&quot; unique_id=&quot;10161&quot;&gt;&lt;property id=&quot;20148&quot; value=&quot;5&quot;/&gt;&lt;property id=&quot;20300&quot; value=&quot;Slide 9 - &amp;quot;Pathophysiology &amp;quot;&quot;/&gt;&lt;property id=&quot;20307&quot; value=&quot;264&quot;/&gt;&lt;/object&gt;&lt;object type=&quot;3&quot; unique_id=&quot;10206&quot;&gt;&lt;property id=&quot;20148&quot; value=&quot;5&quot;/&gt;&lt;property id=&quot;20300&quot; value=&quot;Slide 10 - &amp;quot;Felon &amp;quot;&quot;/&gt;&lt;property id=&quot;20307&quot; value=&quot;265&quot;/&gt;&lt;/object&gt;&lt;object type=&quot;3&quot; unique_id=&quot;10255&quot;&gt;&lt;property id=&quot;20148&quot; value=&quot;5&quot;/&gt;&lt;property id=&quot;20300&quot; value=&quot;Slide 11 - &amp;quot;Felon &amp;quot;&quot;/&gt;&lt;property id=&quot;20307&quot; value=&quot;266&quot;/&gt;&lt;/object&gt;&lt;object type=&quot;3&quot; unique_id=&quot;10256&quot;&gt;&lt;property id=&quot;20148&quot; value=&quot;5&quot;/&gt;&lt;property id=&quot;20300&quot; value=&quot;Slide 12 - &amp;quot;Felon &amp;quot;&quot;/&gt;&lt;property id=&quot;20307&quot; value=&quot;267&quot;/&gt;&lt;/object&gt;&lt;object type=&quot;3&quot; unique_id=&quot;10383&quot;&gt;&lt;property id=&quot;20148&quot; value=&quot;5&quot;/&gt;&lt;property id=&quot;20300&quot; value=&quot;Slide 13 - &amp;quot;Felon &amp;quot;&quot;/&gt;&lt;property id=&quot;20307&quot; value=&quot;269&quot;/&gt;&lt;/object&gt;&lt;object type=&quot;3&quot; unique_id=&quot;10384&quot;&gt;&lt;property id=&quot;20148&quot; value=&quot;5&quot;/&gt;&lt;property id=&quot;20300&quot; value=&quot;Slide 14 - &amp;quot;Felon &amp;quot;&quot;/&gt;&lt;property id=&quot;20307&quot; value=&quot;268&quot;/&gt;&lt;/object&gt;&lt;object type=&quot;3&quot; unique_id=&quot;10385&quot;&gt;&lt;property id=&quot;20148&quot; value=&quot;5&quot;/&gt;&lt;property id=&quot;20300&quot; value=&quot;Slide 15 - &amp;quot;Felon &amp;quot;&quot;/&gt;&lt;property id=&quot;20307&quot; value=&quot;270&quot;/&gt;&lt;/objec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1363</TotalTime>
  <Words>563</Words>
  <Application>Microsoft Office PowerPoint</Application>
  <PresentationFormat>On-screen Show (4:3)</PresentationFormat>
  <Paragraphs>77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Tw Cen MT</vt:lpstr>
      <vt:lpstr>Tw Cen MT Condensed</vt:lpstr>
      <vt:lpstr>Wingdings 3</vt:lpstr>
      <vt:lpstr>Integral</vt:lpstr>
      <vt:lpstr>Felon</vt:lpstr>
      <vt:lpstr>Hand infections</vt:lpstr>
      <vt:lpstr>Hand infections</vt:lpstr>
      <vt:lpstr>types of hand infections</vt:lpstr>
      <vt:lpstr>Felon</vt:lpstr>
      <vt:lpstr>Anatomy </vt:lpstr>
      <vt:lpstr>Felon</vt:lpstr>
      <vt:lpstr>Surgical anatomy</vt:lpstr>
      <vt:lpstr>Pathophysiology </vt:lpstr>
      <vt:lpstr>Felon</vt:lpstr>
      <vt:lpstr>Clinical features of Felon</vt:lpstr>
      <vt:lpstr>Complications</vt:lpstr>
      <vt:lpstr>Felon</vt:lpstr>
      <vt:lpstr>Felon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FELON</dc:title>
  <dc:creator>GP</dc:creator>
  <cp:lastModifiedBy>Rajesh Patel</cp:lastModifiedBy>
  <cp:revision>25</cp:revision>
  <dcterms:created xsi:type="dcterms:W3CDTF">2006-08-16T00:00:00Z</dcterms:created>
  <dcterms:modified xsi:type="dcterms:W3CDTF">2025-02-19T17:33:14Z</dcterms:modified>
</cp:coreProperties>
</file>