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1" r:id="rId6"/>
    <p:sldId id="270" r:id="rId7"/>
    <p:sldId id="262" r:id="rId8"/>
    <p:sldId id="263" r:id="rId9"/>
    <p:sldId id="264" r:id="rId10"/>
    <p:sldId id="265" r:id="rId11"/>
    <p:sldId id="266" r:id="rId12"/>
    <p:sldId id="268" r:id="rId13"/>
    <p:sldId id="26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1AAED9C-A5D9-4CB9-AF4E-3F83D2158D6B}"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6925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AED9C-A5D9-4CB9-AF4E-3F83D2158D6B}"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779430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AED9C-A5D9-4CB9-AF4E-3F83D2158D6B}"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9755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AED9C-A5D9-4CB9-AF4E-3F83D2158D6B}"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27468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AAED9C-A5D9-4CB9-AF4E-3F83D2158D6B}"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818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AAED9C-A5D9-4CB9-AF4E-3F83D2158D6B}"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248112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AAED9C-A5D9-4CB9-AF4E-3F83D2158D6B}"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670634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AAED9C-A5D9-4CB9-AF4E-3F83D2158D6B}"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4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AED9C-A5D9-4CB9-AF4E-3F83D2158D6B}"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194141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AAED9C-A5D9-4CB9-AF4E-3F83D2158D6B}"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711816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AAED9C-A5D9-4CB9-AF4E-3F83D2158D6B}"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111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1AAED9C-A5D9-4CB9-AF4E-3F83D2158D6B}" type="datetimeFigureOut">
              <a:rPr lang="en-US" smtClean="0"/>
              <a:t>10/21/2024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1872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FIRST WEEK OF DEVELOPMENT</a:t>
            </a:r>
          </a:p>
        </p:txBody>
      </p:sp>
      <p:sp>
        <p:nvSpPr>
          <p:cNvPr id="3" name="Subtitle 2"/>
          <p:cNvSpPr>
            <a:spLocks noGrp="1"/>
          </p:cNvSpPr>
          <p:nvPr>
            <p:ph type="subTitle" idx="1"/>
          </p:nvPr>
        </p:nvSpPr>
        <p:spPr/>
        <p:txBody>
          <a:bodyPr/>
          <a:lstStyle/>
          <a:p>
            <a:r>
              <a:rPr lang="en-US" dirty="0"/>
              <a:t>BY: MBBSPPT.COM</a:t>
            </a:r>
          </a:p>
        </p:txBody>
      </p:sp>
      <p:pic>
        <p:nvPicPr>
          <p:cNvPr id="9" name="Picture 8">
            <a:extLst>
              <a:ext uri="{FF2B5EF4-FFF2-40B4-BE49-F238E27FC236}">
                <a16:creationId xmlns:a16="http://schemas.microsoft.com/office/drawing/2014/main" id="{D3052E61-62A4-75BE-A55F-9C71A2277D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1887" y="1804667"/>
            <a:ext cx="4528226" cy="3248665"/>
          </a:xfrm>
          <a:prstGeom prst="rect">
            <a:avLst/>
          </a:prstGeom>
        </p:spPr>
      </p:pic>
    </p:spTree>
    <p:extLst>
      <p:ext uri="{BB962C8B-B14F-4D97-AF65-F5344CB8AC3E}">
        <p14:creationId xmlns:p14="http://schemas.microsoft.com/office/powerpoint/2010/main" val="3293082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Cleavage…</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4863" y="1937208"/>
            <a:ext cx="4982274" cy="4022725"/>
          </a:xfrm>
        </p:spPr>
      </p:pic>
    </p:spTree>
    <p:extLst>
      <p:ext uri="{BB962C8B-B14F-4D97-AF65-F5344CB8AC3E}">
        <p14:creationId xmlns:p14="http://schemas.microsoft.com/office/powerpoint/2010/main" val="2518331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dirty="0"/>
              <a:t>Blastocyst formation</a:t>
            </a:r>
          </a:p>
        </p:txBody>
      </p:sp>
      <p:sp>
        <p:nvSpPr>
          <p:cNvPr id="3" name="Content Placeholder 2"/>
          <p:cNvSpPr>
            <a:spLocks noGrp="1"/>
          </p:cNvSpPr>
          <p:nvPr>
            <p:ph idx="1"/>
          </p:nvPr>
        </p:nvSpPr>
        <p:spPr>
          <a:xfrm>
            <a:off x="1024128" y="2286000"/>
            <a:ext cx="9720073" cy="4023360"/>
          </a:xfrm>
        </p:spPr>
        <p:txBody>
          <a:bodyPr>
            <a:normAutofit/>
          </a:bodyPr>
          <a:lstStyle/>
          <a:p>
            <a:r>
              <a:rPr lang="en-US" dirty="0"/>
              <a:t>About the time the morula enters the uterine cavity, fluid begins to penetrate through the zona pellucida into the intercellular spaces of the inner cell mass.</a:t>
            </a:r>
          </a:p>
          <a:p>
            <a:r>
              <a:rPr lang="en-US" dirty="0"/>
              <a:t>Gradually, the intercellular spaces become confluent, and finally, a single cavity, the </a:t>
            </a:r>
            <a:r>
              <a:rPr lang="en-US" dirty="0" err="1"/>
              <a:t>blastocele</a:t>
            </a:r>
            <a:r>
              <a:rPr lang="en-US" dirty="0"/>
              <a:t>, forms. </a:t>
            </a:r>
          </a:p>
        </p:txBody>
      </p:sp>
    </p:spTree>
    <p:extLst>
      <p:ext uri="{BB962C8B-B14F-4D97-AF65-F5344CB8AC3E}">
        <p14:creationId xmlns:p14="http://schemas.microsoft.com/office/powerpoint/2010/main" val="2863224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80387" y="1417637"/>
            <a:ext cx="5115613" cy="4022725"/>
          </a:xfrm>
        </p:spPr>
        <p:txBody>
          <a:bodyPr>
            <a:normAutofit/>
          </a:bodyPr>
          <a:lstStyle/>
          <a:p>
            <a:r>
              <a:rPr lang="en-US" dirty="0"/>
              <a:t>At this time, the embryo is a blastocyst. </a:t>
            </a:r>
          </a:p>
          <a:p>
            <a:r>
              <a:rPr lang="en-US" dirty="0"/>
              <a:t>Cells of the inner cell mass, now called the embryoblast. </a:t>
            </a:r>
          </a:p>
          <a:p>
            <a:r>
              <a:rPr lang="en-US" dirty="0"/>
              <a:t>The outer cell mass are called trophoblast.</a:t>
            </a:r>
          </a:p>
          <a:p>
            <a:r>
              <a:rPr lang="en-US" dirty="0"/>
              <a:t>Trophoblast: Flatten and form the epithelial wall of the blastocyst. The zona pellucida has disappeared, allowing implantation to begin.</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4257" y="1334558"/>
            <a:ext cx="4452076" cy="4105804"/>
          </a:xfrm>
          <a:prstGeom prst="rect">
            <a:avLst/>
          </a:prstGeom>
        </p:spPr>
      </p:pic>
    </p:spTree>
    <p:extLst>
      <p:ext uri="{BB962C8B-B14F-4D97-AF65-F5344CB8AC3E}">
        <p14:creationId xmlns:p14="http://schemas.microsoft.com/office/powerpoint/2010/main" val="143397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85788"/>
            <a:ext cx="9720263" cy="1498600"/>
          </a:xfrm>
        </p:spPr>
        <p:txBody>
          <a:bodyPr/>
          <a:lstStyle/>
          <a:p>
            <a:r>
              <a:rPr lang="en-US" dirty="0">
                <a:solidFill>
                  <a:schemeClr val="bg1"/>
                </a:solidFill>
                <a:latin typeface="Baskerville Old Face" panose="02020602080505020303" pitchFamily="18" charset="0"/>
              </a:rPr>
              <a:t>Blastocyst…</a:t>
            </a:r>
            <a:endParaRPr lang="en-US" dirty="0"/>
          </a:p>
        </p:txBody>
      </p:sp>
      <p:pic>
        <p:nvPicPr>
          <p:cNvPr id="5" name="Content Placeholder 4"/>
          <p:cNvPicPr>
            <a:picLocks noGrp="1" noChangeAspect="1"/>
          </p:cNvPicPr>
          <p:nvPr>
            <p:ph idx="4294967295"/>
          </p:nvPr>
        </p:nvPicPr>
        <p:blipFill>
          <a:blip r:embed="rId2"/>
          <a:stretch>
            <a:fillRect/>
          </a:stretch>
        </p:blipFill>
        <p:spPr>
          <a:xfrm>
            <a:off x="0" y="752450"/>
            <a:ext cx="12199368" cy="5353099"/>
          </a:xfrm>
          <a:prstGeom prst="rect">
            <a:avLst/>
          </a:prstGeom>
        </p:spPr>
      </p:pic>
    </p:spTree>
    <p:extLst>
      <p:ext uri="{BB962C8B-B14F-4D97-AF65-F5344CB8AC3E}">
        <p14:creationId xmlns:p14="http://schemas.microsoft.com/office/powerpoint/2010/main" val="705179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30383" y="2921168"/>
            <a:ext cx="3331233" cy="1015663"/>
          </a:xfrm>
          <a:prstGeom prst="rect">
            <a:avLst/>
          </a:prstGeom>
          <a:noFill/>
        </p:spPr>
        <p:txBody>
          <a:bodyPr wrap="none" lIns="91440" tIns="45720" rIns="91440" bIns="45720">
            <a:spAutoFit/>
          </a:bodyPr>
          <a:lstStyle/>
          <a:p>
            <a:pPr algn="ctr"/>
            <a:r>
              <a:rPr lang="en-US" sz="6000" b="1" cap="none" spc="0" dirty="0">
                <a:ln w="22225">
                  <a:solidFill>
                    <a:schemeClr val="accent2"/>
                  </a:solidFill>
                  <a:prstDash val="solid"/>
                </a:ln>
                <a:solidFill>
                  <a:schemeClr val="accent2">
                    <a:lumMod val="40000"/>
                    <a:lumOff val="60000"/>
                  </a:schemeClr>
                </a:solidFill>
                <a:effectLst/>
                <a:latin typeface="Tw Cen MT Condensed (Headings)"/>
              </a:rPr>
              <a:t>Thank You!!</a:t>
            </a:r>
          </a:p>
        </p:txBody>
      </p:sp>
    </p:spTree>
    <p:extLst>
      <p:ext uri="{BB962C8B-B14F-4D97-AF65-F5344CB8AC3E}">
        <p14:creationId xmlns:p14="http://schemas.microsoft.com/office/powerpoint/2010/main" val="1531818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dirty="0"/>
              <a:t>Fertilization</a:t>
            </a:r>
          </a:p>
        </p:txBody>
      </p:sp>
      <p:sp>
        <p:nvSpPr>
          <p:cNvPr id="3" name="Content Placeholder 2"/>
          <p:cNvSpPr>
            <a:spLocks noGrp="1"/>
          </p:cNvSpPr>
          <p:nvPr>
            <p:ph idx="1"/>
          </p:nvPr>
        </p:nvSpPr>
        <p:spPr>
          <a:xfrm>
            <a:off x="1023938" y="2286000"/>
            <a:ext cx="5072062" cy="4022725"/>
          </a:xfrm>
        </p:spPr>
        <p:txBody>
          <a:bodyPr>
            <a:normAutofit/>
          </a:bodyPr>
          <a:lstStyle/>
          <a:p>
            <a:r>
              <a:rPr lang="en-US" dirty="0"/>
              <a:t>Fertilization, the process by which male and female gametes fuse, occurs in the ampullary region of the uterine tube. This is the widest part of the tube and is close to the ovary. </a:t>
            </a:r>
          </a:p>
          <a:p>
            <a:r>
              <a:rPr lang="en-US" dirty="0"/>
              <a:t>Spermatozoa may remain viable in the female reproductive tract for several days.</a:t>
            </a:r>
          </a:p>
          <a:p>
            <a:r>
              <a:rPr lang="en-US" dirty="0"/>
              <a:t>Only 1% of sperm deposited in the vagina enter the cervix, where they may survive for many hours. </a:t>
            </a:r>
          </a:p>
          <a:p>
            <a:endParaRPr lang="en-US" dirty="0"/>
          </a:p>
        </p:txBody>
      </p:sp>
      <p:pic>
        <p:nvPicPr>
          <p:cNvPr id="5" name="Picture 4"/>
          <p:cNvPicPr>
            <a:picLocks noChangeAspect="1"/>
          </p:cNvPicPr>
          <p:nvPr/>
        </p:nvPicPr>
        <p:blipFill>
          <a:blip r:embed="rId2"/>
          <a:stretch>
            <a:fillRect/>
          </a:stretch>
        </p:blipFill>
        <p:spPr>
          <a:xfrm>
            <a:off x="6504366" y="1841839"/>
            <a:ext cx="5168522" cy="4249743"/>
          </a:xfrm>
          <a:prstGeom prst="rect">
            <a:avLst/>
          </a:prstGeom>
        </p:spPr>
      </p:pic>
    </p:spTree>
    <p:extLst>
      <p:ext uri="{BB962C8B-B14F-4D97-AF65-F5344CB8AC3E}">
        <p14:creationId xmlns:p14="http://schemas.microsoft.com/office/powerpoint/2010/main" val="2374641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dirty="0"/>
              <a:t>Fertilization…</a:t>
            </a:r>
          </a:p>
        </p:txBody>
      </p:sp>
      <p:sp>
        <p:nvSpPr>
          <p:cNvPr id="3" name="Content Placeholder 2"/>
          <p:cNvSpPr>
            <a:spLocks noGrp="1"/>
          </p:cNvSpPr>
          <p:nvPr>
            <p:ph idx="1"/>
          </p:nvPr>
        </p:nvSpPr>
        <p:spPr>
          <a:xfrm>
            <a:off x="1024128" y="2286000"/>
            <a:ext cx="9720073" cy="4023360"/>
          </a:xfrm>
        </p:spPr>
        <p:txBody>
          <a:bodyPr>
            <a:normAutofit/>
          </a:bodyPr>
          <a:lstStyle/>
          <a:p>
            <a:r>
              <a:rPr lang="en-US" dirty="0"/>
              <a:t>Movement of sperm from the cervix to the uterine tube occurs by muscular contractions of the uterus and uterine tube and very little by their own propulsion. </a:t>
            </a:r>
          </a:p>
          <a:p>
            <a:r>
              <a:rPr lang="en-US" dirty="0"/>
              <a:t>The trip from cervix to oviduct can occur as rapidly as 30 minutes or as slow as 6 days. After reaching the isthmus, sperm become less motile and cease their migration.</a:t>
            </a:r>
          </a:p>
          <a:p>
            <a:r>
              <a:rPr lang="en-US" dirty="0"/>
              <a:t>Spermatozoa are not able to fertilize the oocyte immediately upon arrival in the female genital tract but must undergo (1) capacitation and (2) the acrosome reaction to acquire this capability.</a:t>
            </a:r>
          </a:p>
          <a:p>
            <a:endParaRPr lang="en-US" dirty="0"/>
          </a:p>
        </p:txBody>
      </p:sp>
    </p:spTree>
    <p:extLst>
      <p:ext uri="{BB962C8B-B14F-4D97-AF65-F5344CB8AC3E}">
        <p14:creationId xmlns:p14="http://schemas.microsoft.com/office/powerpoint/2010/main" val="4189743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99241" y="1720850"/>
            <a:ext cx="10190375" cy="3416300"/>
          </a:xfrm>
        </p:spPr>
        <p:txBody>
          <a:bodyPr>
            <a:normAutofit/>
          </a:bodyPr>
          <a:lstStyle/>
          <a:p>
            <a:r>
              <a:rPr lang="en-US" dirty="0"/>
              <a:t>1. Capacitation is a period of conditioning in the female reproductive tract that in the human lasts approximately 7 hours. Thus, speeding to the ampulla is not an advantage, since capacitation has not yet occurred and such sperm are not capable of fertilizing the egg.</a:t>
            </a:r>
          </a:p>
          <a:p>
            <a:endParaRPr lang="en-US" dirty="0"/>
          </a:p>
          <a:p>
            <a:r>
              <a:rPr lang="en-US" dirty="0"/>
              <a:t>2. The acrosome reaction, which occurs after binding to the zona pellucida, is induced by zona proteins. This reaction release of enzymes needed to penetrate the zona pellucida, including acrosin- and trypsin-like substances.</a:t>
            </a:r>
          </a:p>
          <a:p>
            <a:endParaRPr lang="en-US" dirty="0"/>
          </a:p>
        </p:txBody>
      </p:sp>
    </p:spTree>
    <p:extLst>
      <p:ext uri="{BB962C8B-B14F-4D97-AF65-F5344CB8AC3E}">
        <p14:creationId xmlns:p14="http://schemas.microsoft.com/office/powerpoint/2010/main" val="1345326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dirty="0"/>
              <a:t>The phases of fertilization include:</a:t>
            </a:r>
          </a:p>
        </p:txBody>
      </p:sp>
      <p:sp>
        <p:nvSpPr>
          <p:cNvPr id="3" name="Content Placeholder 2"/>
          <p:cNvSpPr>
            <a:spLocks noGrp="1"/>
          </p:cNvSpPr>
          <p:nvPr>
            <p:ph idx="1"/>
          </p:nvPr>
        </p:nvSpPr>
        <p:spPr>
          <a:xfrm>
            <a:off x="1024128" y="2286000"/>
            <a:ext cx="9720073" cy="4023360"/>
          </a:xfrm>
        </p:spPr>
        <p:txBody>
          <a:bodyPr>
            <a:noAutofit/>
          </a:bodyPr>
          <a:lstStyle/>
          <a:p>
            <a:r>
              <a:rPr lang="en-US" dirty="0"/>
              <a:t>Phase 1: Penetration of the Corona Radiata</a:t>
            </a:r>
          </a:p>
          <a:p>
            <a:r>
              <a:rPr lang="en-US" dirty="0"/>
              <a:t>Of the 200 to 300 million spermatozoa normally deposited in the female genital tract, only 300 to 500 reach the site of fertilization. Capacitated sperm pass freely through corona cells.</a:t>
            </a:r>
          </a:p>
        </p:txBody>
      </p:sp>
    </p:spTree>
    <p:extLst>
      <p:ext uri="{BB962C8B-B14F-4D97-AF65-F5344CB8AC3E}">
        <p14:creationId xmlns:p14="http://schemas.microsoft.com/office/powerpoint/2010/main" val="3393084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2BE051-C478-3DDF-6FC9-E9FF75DD2EC9}"/>
              </a:ext>
            </a:extLst>
          </p:cNvPr>
          <p:cNvSpPr>
            <a:spLocks noGrp="1"/>
          </p:cNvSpPr>
          <p:nvPr>
            <p:ph idx="4294967295"/>
          </p:nvPr>
        </p:nvSpPr>
        <p:spPr>
          <a:xfrm>
            <a:off x="1009625" y="1597844"/>
            <a:ext cx="9720263" cy="4022725"/>
          </a:xfrm>
        </p:spPr>
        <p:txBody>
          <a:bodyPr/>
          <a:lstStyle/>
          <a:p>
            <a:r>
              <a:rPr lang="en-US" dirty="0"/>
              <a:t>Phase 2: Penetration of the Zona Pellucida</a:t>
            </a:r>
          </a:p>
          <a:p>
            <a:r>
              <a:rPr lang="en-US" dirty="0"/>
              <a:t>The head of the sperm is capped by an organelle c/a Acrosome (containing a trypsin-like protein digesting enzyme &amp; hyaluronidase).</a:t>
            </a:r>
          </a:p>
          <a:p>
            <a:r>
              <a:rPr lang="en-US" dirty="0"/>
              <a:t>When the head of sperm comes in contact with zona pellucida, an acrosome reaction is induced by the zona protein----The acrosome release digestive enzyme (acrosin &amp; pepsin-like substance)---cause lysis of the zona pellucida and plasma membrane around the head of the sperm.---allows sperm to penetrate through the zona pellucida ---once the sperm penetrate the properties of zona pellucida change (zona reaction)---occurs that makes it impermeable to other sperms.</a:t>
            </a:r>
          </a:p>
        </p:txBody>
      </p:sp>
    </p:spTree>
    <p:extLst>
      <p:ext uri="{BB962C8B-B14F-4D97-AF65-F5344CB8AC3E}">
        <p14:creationId xmlns:p14="http://schemas.microsoft.com/office/powerpoint/2010/main" val="326893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33462" y="1315040"/>
            <a:ext cx="5062538" cy="4022725"/>
          </a:xfrm>
        </p:spPr>
        <p:txBody>
          <a:bodyPr>
            <a:normAutofit/>
          </a:bodyPr>
          <a:lstStyle/>
          <a:p>
            <a:r>
              <a:rPr lang="en-US" dirty="0"/>
              <a:t>Phase 3: Fusion of the Oocyte and  Sperm Cell Membranes</a:t>
            </a:r>
          </a:p>
          <a:p>
            <a:r>
              <a:rPr lang="en-US" dirty="0"/>
              <a:t>The plasma membranes of sperm and oocyte come in contact and breakdown at the site of fusion. The head and tail of sperm enter the cytoplasm of the oocyte but its plasma membrane and mitochondrial sheath are left behind on the oocyte surface.---as soon as the sperm enters the oocyte a calcium wave appears in the cytoplasm of oocyte---that makes oocyte membrane impermeable to  other sperms.</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131" y="1457325"/>
            <a:ext cx="5062535" cy="3943350"/>
          </a:xfrm>
          <a:prstGeom prst="rect">
            <a:avLst/>
          </a:prstGeom>
        </p:spPr>
      </p:pic>
    </p:spTree>
    <p:extLst>
      <p:ext uri="{BB962C8B-B14F-4D97-AF65-F5344CB8AC3E}">
        <p14:creationId xmlns:p14="http://schemas.microsoft.com/office/powerpoint/2010/main" val="2219089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stretch>
            <a:fillRect/>
          </a:stretch>
        </p:blipFill>
        <p:spPr>
          <a:xfrm>
            <a:off x="3369468" y="834272"/>
            <a:ext cx="5453063" cy="4022725"/>
          </a:xfrm>
        </p:spPr>
      </p:pic>
      <p:sp>
        <p:nvSpPr>
          <p:cNvPr id="6" name="TextBox 5"/>
          <p:cNvSpPr txBox="1"/>
          <p:nvPr/>
        </p:nvSpPr>
        <p:spPr>
          <a:xfrm>
            <a:off x="209057" y="5199462"/>
            <a:ext cx="11773885" cy="1477328"/>
          </a:xfrm>
          <a:prstGeom prst="rect">
            <a:avLst/>
          </a:prstGeom>
          <a:noFill/>
        </p:spPr>
        <p:txBody>
          <a:bodyPr wrap="square" rtlCol="0">
            <a:spAutoFit/>
          </a:bodyPr>
          <a:lstStyle/>
          <a:p>
            <a:pPr>
              <a:lnSpc>
                <a:spcPct val="150000"/>
              </a:lnSpc>
            </a:pPr>
            <a:r>
              <a:rPr lang="en-US" b="1" dirty="0"/>
              <a:t>Figure</a:t>
            </a:r>
            <a:r>
              <a:rPr lang="en-US" dirty="0"/>
              <a:t>-</a:t>
            </a:r>
            <a:r>
              <a:rPr lang="en-US" sz="1400" b="1" dirty="0"/>
              <a:t>A</a:t>
            </a:r>
            <a:r>
              <a:rPr lang="en-US" sz="1400" dirty="0"/>
              <a:t> Oocyte immediately after ovulation, showing the spindle of the second meiotic division. </a:t>
            </a:r>
          </a:p>
          <a:p>
            <a:pPr>
              <a:lnSpc>
                <a:spcPct val="150000"/>
              </a:lnSpc>
            </a:pPr>
            <a:r>
              <a:rPr lang="en-US" sz="1400" b="1" dirty="0"/>
              <a:t>B</a:t>
            </a:r>
            <a:r>
              <a:rPr lang="en-US" sz="1400" dirty="0"/>
              <a:t>. A spermatozoon has penetrated the oocyte, which has finished its second meiotic division. Chromosomes of the oocyte are arranged in a vesicular nucleus, the female pronucleus. Heads of several sperm are stuck in the zona pellucida. </a:t>
            </a:r>
            <a:r>
              <a:rPr lang="en-US" sz="1400" b="1" dirty="0"/>
              <a:t>C. </a:t>
            </a:r>
            <a:r>
              <a:rPr lang="en-US" sz="1400" dirty="0"/>
              <a:t>Male &amp; female </a:t>
            </a:r>
            <a:r>
              <a:rPr lang="en-US" sz="1400" dirty="0" err="1"/>
              <a:t>pronuclei</a:t>
            </a:r>
            <a:r>
              <a:rPr lang="en-US" sz="1400" dirty="0"/>
              <a:t>.  </a:t>
            </a:r>
            <a:r>
              <a:rPr lang="en-US" sz="1400" b="1" dirty="0"/>
              <a:t>D,E. </a:t>
            </a:r>
            <a:r>
              <a:rPr lang="en-US" sz="1400" dirty="0"/>
              <a:t>Chromosomes become arranged on the spindle, split longitudinally, and move to opposite poles. </a:t>
            </a:r>
            <a:r>
              <a:rPr lang="en-US" sz="1400" b="1" dirty="0"/>
              <a:t>F. </a:t>
            </a:r>
            <a:r>
              <a:rPr lang="en-US" sz="1400" dirty="0"/>
              <a:t>Two-cell stage.</a:t>
            </a:r>
          </a:p>
        </p:txBody>
      </p:sp>
    </p:spTree>
    <p:extLst>
      <p:ext uri="{BB962C8B-B14F-4D97-AF65-F5344CB8AC3E}">
        <p14:creationId xmlns:p14="http://schemas.microsoft.com/office/powerpoint/2010/main" val="158319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dirty="0"/>
              <a:t>Cleavage</a:t>
            </a:r>
          </a:p>
        </p:txBody>
      </p:sp>
      <p:sp>
        <p:nvSpPr>
          <p:cNvPr id="3" name="Content Placeholder 2"/>
          <p:cNvSpPr>
            <a:spLocks noGrp="1"/>
          </p:cNvSpPr>
          <p:nvPr>
            <p:ph idx="1"/>
          </p:nvPr>
        </p:nvSpPr>
        <p:spPr>
          <a:xfrm>
            <a:off x="1024128" y="2286000"/>
            <a:ext cx="9720073" cy="4023360"/>
          </a:xfrm>
        </p:spPr>
        <p:txBody>
          <a:bodyPr>
            <a:normAutofit/>
          </a:bodyPr>
          <a:lstStyle/>
          <a:p>
            <a:r>
              <a:rPr lang="en-US" dirty="0"/>
              <a:t>Once the zygote has reached the two-cell stage, it undergoes a series of mitotic divisions, increasing the numbers of cells. These cells, which become smaller with each cleavage division, are known as blastomeres. Until the eight-cell stage, they form a loosely arranged clump. </a:t>
            </a:r>
          </a:p>
          <a:p>
            <a:r>
              <a:rPr lang="en-US" dirty="0"/>
              <a:t>After the third cleavage, blastomeres maximize their contact with each other, forming a compact ball of cells held together by tight junctions. Approximately 3 days after fertilization, cells of the compacted embryo divide again to form a 16-cell morula(mulberry). </a:t>
            </a:r>
          </a:p>
        </p:txBody>
      </p:sp>
    </p:spTree>
    <p:extLst>
      <p:ext uri="{BB962C8B-B14F-4D97-AF65-F5344CB8AC3E}">
        <p14:creationId xmlns:p14="http://schemas.microsoft.com/office/powerpoint/2010/main" val="2150751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136</TotalTime>
  <Words>810</Words>
  <Application>Microsoft Office PowerPoint</Application>
  <PresentationFormat>Widescreen</PresentationFormat>
  <Paragraphs>36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Tw Cen MT Condensed (Headings)</vt:lpstr>
      <vt:lpstr>Baskerville Old Face</vt:lpstr>
      <vt:lpstr>Tw Cen MT</vt:lpstr>
      <vt:lpstr>Tw Cen MT Condensed</vt:lpstr>
      <vt:lpstr>Wingdings 3</vt:lpstr>
      <vt:lpstr>Integral</vt:lpstr>
      <vt:lpstr>FIRST WEEK OF DEVELOPMENT</vt:lpstr>
      <vt:lpstr>Fertilization</vt:lpstr>
      <vt:lpstr>Fertilization…</vt:lpstr>
      <vt:lpstr>PowerPoint Presentation</vt:lpstr>
      <vt:lpstr>The phases of fertilization include:</vt:lpstr>
      <vt:lpstr>PowerPoint Presentation</vt:lpstr>
      <vt:lpstr>PowerPoint Presentation</vt:lpstr>
      <vt:lpstr>PowerPoint Presentation</vt:lpstr>
      <vt:lpstr>Cleavage</vt:lpstr>
      <vt:lpstr>Cleavage…</vt:lpstr>
      <vt:lpstr>Blastocyst formation</vt:lpstr>
      <vt:lpstr>PowerPoint Presentation</vt:lpstr>
      <vt:lpstr>Blastocyst…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WEEK OF DEVELOPMENT</dc:title>
  <dc:creator>Gourav</dc:creator>
  <cp:lastModifiedBy>Rajesh Patel</cp:lastModifiedBy>
  <cp:revision>14</cp:revision>
  <dcterms:created xsi:type="dcterms:W3CDTF">2017-11-02T11:58:39Z</dcterms:created>
  <dcterms:modified xsi:type="dcterms:W3CDTF">2024-10-21T11:17:59Z</dcterms:modified>
</cp:coreProperties>
</file>