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2" r:id="rId1"/>
  </p:sldMasterIdLst>
  <p:notesMasterIdLst>
    <p:notesMasterId r:id="rId10"/>
  </p:notesMasterIdLst>
  <p:sldIdLst>
    <p:sldId id="256" r:id="rId2"/>
    <p:sldId id="298" r:id="rId3"/>
    <p:sldId id="299" r:id="rId4"/>
    <p:sldId id="300" r:id="rId5"/>
    <p:sldId id="303" r:id="rId6"/>
    <p:sldId id="304" r:id="rId7"/>
    <p:sldId id="305" r:id="rId8"/>
    <p:sldId id="3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2C7F5-30DD-4EB2-A91F-BDA8B5C7400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3F9F7-A876-4584-9D87-0DA3A3BB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360C621-555F-4AAE-9201-6E9D47ED2175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1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C5C4-4238-43CF-A2A8-EA05F463970E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2201-6A13-4D3D-9064-F7CF665F35F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5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15E1-204E-4B3B-ACDB-1E76E694BD32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D6940-137B-4E38-A60C-CB7163400C0E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8E8F-8C57-4674-9198-CF9C2241CF18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6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4DEA-110A-428C-BB3B-A386A0C8DB3C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3848-A3B5-4B69-B113-B4A7CA030A2D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E668-1703-4F93-860A-E744468B2DBC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6EE5-104D-4438-A98E-9D7E3C8FFC00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96F8-3045-47A6-AFCC-1A69E97FC064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72651D2-8FF5-420E-B6E1-782B410C1B0C}" type="datetime1">
              <a:rPr lang="en-US" smtClean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3C7B-5B91-2475-CFCB-FC2153F23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furuncle OF NOSE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01A6C4-ACA6-3992-30CF-39A3B8542A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MBBSPPT.COM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5B4B0-605F-39D2-AAB3-8E89E350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1" y="889988"/>
            <a:ext cx="3037838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9A2C0-A3ED-DFC3-4C3D-E3CBDC1B22F3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/>
              <a:t>This is one of the inflammatory conditions of nasal vestibule. Here are some of the inflammatory conditions of nasal vestibule: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Furuncle or boil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Vestibulitis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Erysipelas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We will see in detail about furuncle/boil.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95D52-5496-7CA0-E8AD-F0C4958549E9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IT?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2071C4-2325-7707-2FDE-F3E3F851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363607-3E7F-E7E2-602C-9F4AC9B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2BA96-6451-28D5-BB27-AA4F7F3C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2DBBF6-3E51-5AE1-1643-6B4D4FEDE2F2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Definition:</a:t>
            </a:r>
          </a:p>
          <a:p>
            <a:pPr marL="0" indent="0" eaLnBrk="1" hangingPunct="1">
              <a:buNone/>
            </a:pPr>
            <a:r>
              <a:rPr lang="en-US" dirty="0"/>
              <a:t>It is ab acute infection of the hair follicle of nasal vestibule caused by staphylococcus aureus.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EF890A-4DC3-A9F9-7515-79D1168AC1C5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FURUNCLE OR BOIL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2F9C30-1A95-C725-D1FF-A6E1D6F78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7877D-CDFA-12A9-056C-121DC5BC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1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F2CC0-1680-3FA6-A36C-99DDF28B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C63506-D5D3-9473-3D1A-B7D6CB191AAB}"/>
              </a:ext>
            </a:extLst>
          </p:cNvPr>
          <p:cNvSpPr txBox="1">
            <a:spLocks/>
          </p:cNvSpPr>
          <p:nvPr/>
        </p:nvSpPr>
        <p:spPr>
          <a:xfrm>
            <a:off x="768096" y="2286000"/>
            <a:ext cx="7690104" cy="402336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Causative Agent: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Staphylococcus Aureus</a:t>
            </a:r>
          </a:p>
          <a:p>
            <a:pPr marL="0" indent="0" eaLnBrk="1" hangingPunct="1">
              <a:buNone/>
            </a:pPr>
            <a:r>
              <a:rPr lang="en-US" b="1" dirty="0"/>
              <a:t>Predisposing Factors: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Trauma From Pricking of Nose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Diabetes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Immunodeficiency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Long Term Steroids</a:t>
            </a:r>
          </a:p>
          <a:p>
            <a:pPr marL="0" indent="0" eaLnBrk="1" hangingPunct="1">
              <a:buNone/>
            </a:pPr>
            <a:r>
              <a:rPr lang="en-US" b="1" dirty="0"/>
              <a:t>Clinical Features: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Complain of Pain Over Affected Area.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Swelling Which Involve the Tip of the Nose Depending on the Site of the Affected Area.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B751AA-63D5-4F7F-63DA-8039ADCE98DE}"/>
              </a:ext>
            </a:extLst>
          </p:cNvPr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FURUNCLE OR BOIL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A75E1-54AC-06BC-CE74-23F69299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0BBD9-25CC-1877-8B2B-325D9314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9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A9A7C7-4A42-C68F-5402-EBF0FA9E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96" y="921962"/>
            <a:ext cx="6801807" cy="501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2DB1F7-4743-157B-B7DE-EB9AC4D0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D3CC6-0C0A-4CE3-9CD6-C0C8D77C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CDAE-2D9A-6A14-7A4A-9AC6FB3F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5581C3C-CB17-BF46-3E4C-F6FED840C292}"/>
              </a:ext>
            </a:extLst>
          </p:cNvPr>
          <p:cNvSpPr txBox="1">
            <a:spLocks/>
          </p:cNvSpPr>
          <p:nvPr/>
        </p:nvSpPr>
        <p:spPr>
          <a:xfrm>
            <a:off x="768096" y="801189"/>
            <a:ext cx="7690104" cy="550817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Sign: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Swelling and redness of the affected area.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affected area is usually tender.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b="1" dirty="0"/>
              <a:t>Treatment: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Warm compression.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Analgesics to relieve pain.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Tropical and systemic antibiotics directed against staphylococcus.</a:t>
            </a:r>
          </a:p>
          <a:p>
            <a:pPr marL="0" indent="0" eaLnBrk="1" hangingPunct="1">
              <a:buNone/>
            </a:pPr>
            <a:r>
              <a:rPr lang="en-US" dirty="0"/>
              <a:t>If a fluctuant area appears, incision and drainage can be done.</a:t>
            </a:r>
          </a:p>
          <a:p>
            <a:pPr marL="0" indent="0" eaLnBrk="1" hangingPunct="1">
              <a:buNone/>
            </a:pPr>
            <a:r>
              <a:rPr lang="en-US" dirty="0"/>
              <a:t>In NO case should the furuncle be squeezed or prematurely incised because of the danger of spread of infection to cavernous sinus through venous thrombophlebitis.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CD8D7-0D0F-E153-1896-AC93366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AAB57-96B4-DAFD-9E5F-30D7487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2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03E3-E04D-2C0D-1973-E9D7E5E2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C61F3CF-49B0-EEC7-25DF-F620096EF440}"/>
              </a:ext>
            </a:extLst>
          </p:cNvPr>
          <p:cNvSpPr txBox="1">
            <a:spLocks/>
          </p:cNvSpPr>
          <p:nvPr/>
        </p:nvSpPr>
        <p:spPr>
          <a:xfrm>
            <a:off x="768096" y="801189"/>
            <a:ext cx="7690104" cy="550817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Complications: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Cellulitis of the upper lip.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Septal abscess.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b="1" dirty="0"/>
              <a:t>Cavernous Sinus Thrombosis.</a:t>
            </a:r>
            <a:br>
              <a:rPr lang="en-US" sz="2400" b="1" dirty="0"/>
            </a:br>
            <a:r>
              <a:rPr lang="en-US" sz="1800" dirty="0"/>
              <a:t>As veins of the nose is connected with the cavernous sinus through two routes:</a:t>
            </a:r>
          </a:p>
          <a:p>
            <a:pPr marL="516636" lvl="1" indent="-342900">
              <a:buFont typeface="+mj-lt"/>
              <a:buAutoNum type="arabicPeriod"/>
            </a:pPr>
            <a:r>
              <a:rPr lang="en-US" sz="1800" dirty="0"/>
              <a:t>Through facia; veins communicating with ophthalmic vein </a:t>
            </a:r>
            <a:br>
              <a:rPr lang="en-US" sz="1800" dirty="0"/>
            </a:br>
            <a:r>
              <a:rPr lang="en-US" sz="1800" dirty="0"/>
              <a:t>9both having no valves).</a:t>
            </a:r>
          </a:p>
          <a:p>
            <a:pPr marL="516636" lvl="1" indent="-342900">
              <a:buFont typeface="+mj-lt"/>
              <a:buAutoNum type="arabicPeriod"/>
            </a:pPr>
            <a:r>
              <a:rPr lang="en-US" sz="1800" dirty="0"/>
              <a:t>Through the pterygoid plexus of vein which communicate with facial veins on one hand the cavernous sinus through emissary veins on the other hand.</a:t>
            </a:r>
          </a:p>
          <a:p>
            <a:pPr marL="0" indent="0" eaLnBrk="1" hangingPunct="1">
              <a:buNone/>
            </a:pPr>
            <a:r>
              <a:rPr lang="en-US" sz="1800" dirty="0"/>
              <a:t>If the patient of nasal furunculosis complains of malaise, headache and pyrexia, cavernous sinus thrombosis should be suspected.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8FC6F-C195-1C57-B608-60AA2C41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E3CC-6615-2A29-DC44-09820DA2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3084" y="2875002"/>
            <a:ext cx="3557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</a:t>
            </a:r>
            <a:endParaRPr lang="en-US" sz="66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4B7BDD-E31C-F72B-D922-F8D83908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70316-DD61-A359-6F4B-22FD7171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</TotalTime>
  <Words>314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furuncle OF NOSE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FURNCLE OF NOSE</dc:title>
  <dc:creator>pc</dc:creator>
  <cp:lastModifiedBy>Rajesh Patel</cp:lastModifiedBy>
  <cp:revision>10</cp:revision>
  <dcterms:created xsi:type="dcterms:W3CDTF">2023-10-18T15:15:56Z</dcterms:created>
  <dcterms:modified xsi:type="dcterms:W3CDTF">2025-02-19T18:36:36Z</dcterms:modified>
</cp:coreProperties>
</file>