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30"/>
  </p:notesMasterIdLst>
  <p:sldIdLst>
    <p:sldId id="256" r:id="rId2"/>
    <p:sldId id="287" r:id="rId3"/>
    <p:sldId id="305" r:id="rId4"/>
    <p:sldId id="259" r:id="rId5"/>
    <p:sldId id="306" r:id="rId6"/>
    <p:sldId id="307" r:id="rId7"/>
    <p:sldId id="308" r:id="rId8"/>
    <p:sldId id="309" r:id="rId9"/>
    <p:sldId id="310" r:id="rId10"/>
    <p:sldId id="265" r:id="rId11"/>
    <p:sldId id="311" r:id="rId12"/>
    <p:sldId id="267" r:id="rId13"/>
    <p:sldId id="312" r:id="rId14"/>
    <p:sldId id="313" r:id="rId15"/>
    <p:sldId id="270" r:id="rId16"/>
    <p:sldId id="314" r:id="rId17"/>
    <p:sldId id="315" r:id="rId18"/>
    <p:sldId id="273" r:id="rId19"/>
    <p:sldId id="316" r:id="rId20"/>
    <p:sldId id="317" r:id="rId21"/>
    <p:sldId id="276" r:id="rId22"/>
    <p:sldId id="318" r:id="rId23"/>
    <p:sldId id="319" r:id="rId24"/>
    <p:sldId id="320" r:id="rId25"/>
    <p:sldId id="321" r:id="rId26"/>
    <p:sldId id="322" r:id="rId27"/>
    <p:sldId id="323" r:id="rId28"/>
    <p:sldId id="358" r:id="rId29"/>
  </p:sldIdLst>
  <p:sldSz cx="9144000" cy="6858000" type="screen4x3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868CE-8B49-4A66-B502-AA9BC79BE64C}" type="datetimeFigureOut">
              <a:rPr lang="en-IN" smtClean="0"/>
              <a:t>20-02-2025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2787-BE36-43DC-B4E0-2ED507B798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39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4FF5A6-F926-49EF-B99A-4FF32DD0712A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6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AA34-4BDF-4CDF-A552-AA9E02277256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66B6-E73C-4C37-8A9A-7E8338E50127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0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4D0-9A2C-4E48-9D82-E04F50E3DCA1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E0B7-8ACE-4D1A-B3CD-878319033B79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6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B4A7-F8D8-4F09-AA90-FB475DF00541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4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A944-3BF0-48E5-B173-05A7E07388BF}" type="datetime1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EDD-725F-4B03-83A0-0D3CD65AB625}" type="datetime1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2810-C65B-41F2-81CF-DB31773DA857}" type="datetime1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9ECE-A8E5-4446-9798-3572E78FF6C8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DFED-1929-4EFF-90D6-6F8A0DB81648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2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CCF17CC-4388-42A6-83F5-A78E3D3E848F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FE59E2-6732-51C8-441F-29B81EEB7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/>
              <a:t>GANGLION &amp; BURSITIS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66055B-9827-37ED-033F-DC4B08600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MBBSPPT.COM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574F7-64CE-558F-CBAF-5526C8545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5"/>
          <a:stretch/>
        </p:blipFill>
        <p:spPr>
          <a:xfrm>
            <a:off x="1905000" y="1143000"/>
            <a:ext cx="5181600" cy="2640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114425"/>
            <a:ext cx="6400800" cy="462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08E85-FB75-1AD0-A833-04C9997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F5525-4646-725E-A9CD-06728BD7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E85B-EFEE-989A-9534-90AB54D9A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3B05-F5BF-04A8-6AB7-13984F9D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VOLAR CARPAL GANGLION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F309-6DE4-6DE5-8DAC-07155111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Second most common location.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Originates from the FCR tendon sheath or from the articulation between the radius and the scaphoid (2/3), the scaphoid and the trapezium  (1/3).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Located between radial artery and FCR.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May present with sensory or motor nerve palsy involving palmar cutaneous branch of median nerve, ulnar nerve, deep ulnar motor branches.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Aspiration is not recommended.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F6DA9-D47C-5646-3AA9-55E69A79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DA5B0-C9AA-87D2-6CBD-595A9F88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0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7450" y="1028700"/>
            <a:ext cx="42291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C1BE2-F9DE-2DE9-5D48-20D2DA69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FAAE3-2C3D-6E7F-4A5D-8621C32D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42B6-AC36-44E5-A5D3-88772BE0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B4DD-AB40-E2D8-DF96-EA992E7E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VOLAR RETINACULAR GANGLION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07A3-CB5D-9024-E7D2-795C9A81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7-12 %.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Arise from A1 or A2 pulley.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Firm, minimally mobile mass near proximal digital crease or MCP  joint.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Excision if pressure symptoms.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1263C-DA54-9742-79E5-82574BB5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3DD71-5F3B-F8AA-1896-48EC2DD0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08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8D8D-605C-C2C5-7D5E-668F2B14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620F-0EB8-362B-967C-6E4F7B77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MUCOUS CYSTS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D391-AD73-60A6-4333-009A53A4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Middle age or later.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Females.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Dorsal DIP joint.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Observation, aspiration or excision.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Pain is the indication for excision.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D329A-ABDE-4B92-48A4-1E607C26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53502-E169-7E82-A899-836931DF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63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385D3-F516-65A5-6FB1-43C23613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88" y="952500"/>
            <a:ext cx="6376424" cy="4953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ED8FC7-CF40-98E4-D990-2D14D11A69E6}"/>
              </a:ext>
            </a:extLst>
          </p:cNvPr>
          <p:cNvSpPr txBox="1">
            <a:spLocks/>
          </p:cNvSpPr>
          <p:nvPr/>
        </p:nvSpPr>
        <p:spPr>
          <a:xfrm>
            <a:off x="5334000" y="2362200"/>
            <a:ext cx="18288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MUCOUS CYSTS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705C98-B35B-D829-F708-01E08100D509}"/>
              </a:ext>
            </a:extLst>
          </p:cNvPr>
          <p:cNvSpPr txBox="1">
            <a:spLocks/>
          </p:cNvSpPr>
          <p:nvPr/>
        </p:nvSpPr>
        <p:spPr>
          <a:xfrm>
            <a:off x="2819400" y="5486400"/>
            <a:ext cx="35052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Fig: </a:t>
            </a:r>
            <a:r>
              <a:rPr lang="en-US" sz="2000" dirty="0"/>
              <a:t>MUCOUS CYSTS of the finger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0BD4B5-CFE3-04EB-98BB-FB23341A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C0161-302B-7D19-F80D-83632613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60E19-AD0C-C49E-58FA-888F4FBF0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4653-362E-8AB0-28CA-B0A489D6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861EB-5F87-F6EE-D3BE-EB05C4D07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Non - Neoplastic Masses: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07FF34-025B-46ED-3C0F-E3B6DB6BB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967788"/>
            <a:ext cx="3566160" cy="33415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Aneurysm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Displaced Tendon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Nerve Entrapment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Nerve Ganglion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Neuroma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Tendon Entrapment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9FD887-6025-7FDE-E056-597E5BA74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Soft - Tissue: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9E878C-DAD8-6800-A324-DF77E917E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967788"/>
            <a:ext cx="3566160" cy="33415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Chondroma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Fibroma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GCT Of Tendon Sheath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000" dirty="0"/>
              <a:t>Gout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5FDE8-57AC-BF2F-6F6D-FB45A3E1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A110A-1536-34EB-2C8F-D7DCCBBB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531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51643-4BB4-B979-FC56-E7186A3A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F340-D3AE-3E11-7992-4DDC5721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0DC6-7A1C-01F2-B50A-061B9217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Observation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Closed Rupture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Cyst Puncture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Aspiration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Excision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Spontaneous Resolution In 50% Cases.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4B850-51D8-C0A9-43DA-2A97055D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F48B6-AF93-BD65-1F0E-A1248F9E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86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509" y="1562098"/>
            <a:ext cx="298704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E48AF-C5FF-211A-67BE-262E7C32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49" y="1835784"/>
            <a:ext cx="4028128" cy="318642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1AD91-9298-C504-13D2-87D30910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EE013-6745-1C60-0D03-15139799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3FC04-837D-E3D1-D97D-FC76A028B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F3E01E-9C59-B4D8-E749-F885B22E6F2E}"/>
              </a:ext>
            </a:extLst>
          </p:cNvPr>
          <p:cNvSpPr txBox="1">
            <a:spLocks/>
          </p:cNvSpPr>
          <p:nvPr/>
        </p:nvSpPr>
        <p:spPr>
          <a:xfrm>
            <a:off x="2819400" y="5574145"/>
            <a:ext cx="35052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Fig: </a:t>
            </a:r>
            <a:r>
              <a:rPr lang="en-US" sz="2000" dirty="0"/>
              <a:t>EXCISION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2702967-D1E4-A86B-7DDA-13778D8703C9}"/>
              </a:ext>
            </a:extLst>
          </p:cNvPr>
          <p:cNvSpPr/>
          <p:nvPr/>
        </p:nvSpPr>
        <p:spPr>
          <a:xfrm>
            <a:off x="1118426" y="2039017"/>
            <a:ext cx="6907148" cy="277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A5D09-8C2B-0580-E631-3B3FC620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D47F8-866A-25E0-24EC-5C5BAB71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B5D3-CF9F-3522-5F90-BE2718815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6C54-6F94-7D43-89ED-BF1D6BDB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25E2-517D-1B5F-5EBF-2DBB84DB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Most common swelling in the wrists.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Arises from leakage of synovial fluid from a joint or tendon sheath.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Contains a glairy, viscous fluid.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Can appear anywhere around the carpus.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Usually develops on the dorsal surface of the scapho-lunate ligament.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79DCE-CF62-2260-CC3C-53DDC8C6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51ABE-5A23-1AE0-9ABD-F6C5A63E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90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60B8-AA3D-5EA7-3B8B-00BFA114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2157-A014-1BBB-CBA5-42862A6A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2DC7-FB16-6856-9CD0-D220A146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Weeks: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Remove the short Arm Splint and Sutures.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Arom</a:t>
            </a:r>
            <a:r>
              <a:rPr lang="en-US" sz="2000" dirty="0"/>
              <a:t> and </a:t>
            </a:r>
            <a:r>
              <a:rPr lang="en-US" sz="2000" dirty="0" err="1"/>
              <a:t>Aarom</a:t>
            </a:r>
            <a:r>
              <a:rPr lang="en-US" sz="2000" dirty="0"/>
              <a:t> of Wrist Flexion And Extension.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Continue Interval Splint Wear during the day between Exercises and at Night.</a:t>
            </a:r>
          </a:p>
          <a:p>
            <a:pPr marL="0" indent="0">
              <a:buNone/>
            </a:pPr>
            <a:r>
              <a:rPr lang="en-US" b="1" dirty="0"/>
              <a:t>2-4 Weeks: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RROM And Gradual Strengthening Exercises.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Discontinue the Splint at 4 Weeks.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4-6 Weeks: Normal Activities to Tolerance.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6 Weeks: Allow Full Activity.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D50F6-C00D-A775-003E-B5F33265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CD854-F414-EDD1-4272-416B09C7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64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114425"/>
            <a:ext cx="3975353" cy="462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640E8-BF05-F9ED-77A5-834FA80D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F260B-BEC5-7B3F-2B28-16632451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75C70-E463-C175-1951-7CA31C55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4996-2ED6-974C-60C8-FB0E4A0D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A4EA6-1340-3D35-7141-AAB5DF13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377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Due to Ganglion is Rare.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Due to Surgery: Infection, Decreased Motion, Instability and Neurovascular Injury.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5797C-8996-5531-4A5A-CE350199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691FC-2B2C-5FD1-E274-662E5EEB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8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847C-4EBD-664F-AB86-82F77F94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D757-2A8F-4A85-A035-625EA00C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Bursa &amp; Bursitis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5EB8-FA55-9281-4C5E-8687235C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3770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Bursa</a:t>
            </a:r>
            <a:r>
              <a:rPr lang="en-US" dirty="0"/>
              <a:t> is a small sac filled with lubricating fluid, located between tissues such as bone, muscle, tendons, and skin.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Bursa</a:t>
            </a:r>
            <a:r>
              <a:rPr lang="en-US" dirty="0"/>
              <a:t> help to decrease friction, rubbing and irritation and help joints to move with 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more superficial </a:t>
            </a:r>
            <a:r>
              <a:rPr lang="en-US" u="sng" dirty="0"/>
              <a:t>Bursa</a:t>
            </a:r>
            <a:r>
              <a:rPr lang="en-US" dirty="0"/>
              <a:t> act as cushions between the skin and bone.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Bursitis</a:t>
            </a:r>
            <a:r>
              <a:rPr lang="en-US" dirty="0"/>
              <a:t> is the inflammation or irritation of the bursa which results in pain and discomfort.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hallmark symptom of </a:t>
            </a:r>
            <a:r>
              <a:rPr lang="en-US" b="1" dirty="0"/>
              <a:t>Bursitis</a:t>
            </a:r>
            <a:r>
              <a:rPr lang="en-US" dirty="0"/>
              <a:t> is localized swelling at the joint.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fever, localized skin warmth and redness, tenderness and joint pain, may be signs of septic </a:t>
            </a:r>
            <a:r>
              <a:rPr lang="en-US" b="1" dirty="0"/>
              <a:t>Bursitis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AE6A9-343A-372B-51AF-D949372A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440F8-6AD6-9078-EE07-0BF3A13F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4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1C25-18C3-23B7-88AE-D10DDA8C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9440E-255E-EDA2-8D61-E40A40F6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673" y="1400175"/>
            <a:ext cx="615265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1CFAD-2F87-24E5-FBB4-FD0ABCDE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20C94-A5FF-A6A4-7A38-6182BF94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77B16-92F0-2785-D152-7803794F1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7B116-B596-58AC-CE50-9FF3DCE4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10" y="914400"/>
            <a:ext cx="3799979" cy="502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0259F3-423E-8CA1-6780-7014F1EB5D99}"/>
              </a:ext>
            </a:extLst>
          </p:cNvPr>
          <p:cNvSpPr txBox="1">
            <a:spLocks/>
          </p:cNvSpPr>
          <p:nvPr/>
        </p:nvSpPr>
        <p:spPr>
          <a:xfrm>
            <a:off x="2819400" y="5943600"/>
            <a:ext cx="3505200" cy="30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Fig: </a:t>
            </a:r>
            <a:r>
              <a:rPr lang="en-US" sz="2000" dirty="0"/>
              <a:t>Bursae in the Shoulder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F9A658-017A-1D49-C5CA-C02D8CF4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CC789-94F6-C186-916A-19D6494A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31480-ADB6-CDFB-2A49-F6C63EF39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FB611A-D6CE-61E0-7AE5-98AD2FA2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105686"/>
            <a:ext cx="4000500" cy="46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84EDB-3A60-C7B6-BA55-17AEF1C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3369-3AE3-68C1-3CE0-0E5F176B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26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B185-436A-45D2-B45D-130ACDF8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461CFA2-64F3-8616-9EE1-38FD8CD6C137}"/>
              </a:ext>
            </a:extLst>
          </p:cNvPr>
          <p:cNvSpPr txBox="1">
            <a:spLocks/>
          </p:cNvSpPr>
          <p:nvPr/>
        </p:nvSpPr>
        <p:spPr>
          <a:xfrm>
            <a:off x="768096" y="801189"/>
            <a:ext cx="7690104" cy="550817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Bursitis can be treated in a number of ways,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Avoiding activities that aggravate the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Resting the injured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Ice pack application,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NSAIDs.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Surgical excision of bursa.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A433E-4E10-BB8F-1B95-C2F6A980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2C692-51A3-C3C7-2016-089668B9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3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03E3-E04D-2C0D-1973-E9D7E5E2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C61F3CF-49B0-EEC7-25DF-F620096EF440}"/>
              </a:ext>
            </a:extLst>
          </p:cNvPr>
          <p:cNvSpPr txBox="1">
            <a:spLocks/>
          </p:cNvSpPr>
          <p:nvPr/>
        </p:nvSpPr>
        <p:spPr>
          <a:xfrm>
            <a:off x="768096" y="801189"/>
            <a:ext cx="7690104" cy="550817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Common Sites Are: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dirty="0"/>
              <a:t>Dorsally: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Dorsal Carpus.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Second And Third </a:t>
            </a:r>
            <a:r>
              <a:rPr lang="en-US" sz="1600" dirty="0" err="1"/>
              <a:t>Cmc</a:t>
            </a:r>
            <a:r>
              <a:rPr lang="en-US" sz="1600" dirty="0"/>
              <a:t> Joint.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err="1"/>
              <a:t>Intratendon</a:t>
            </a:r>
            <a:r>
              <a:rPr lang="en-US" sz="1600" dirty="0"/>
              <a:t> Area.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Dip (</a:t>
            </a:r>
            <a:r>
              <a:rPr lang="en-US" sz="1600" dirty="0" err="1"/>
              <a:t>Muscous</a:t>
            </a:r>
            <a:r>
              <a:rPr lang="en-US" sz="1600" dirty="0"/>
              <a:t> Cyst).</a:t>
            </a:r>
          </a:p>
          <a:p>
            <a:pPr marL="457200" indent="-457200" eaLnBrk="1" hangingPunct="1">
              <a:buFont typeface="+mj-lt"/>
              <a:buAutoNum type="alphaUcPeriod" startAt="2"/>
            </a:pPr>
            <a:r>
              <a:rPr lang="en-US" dirty="0" err="1"/>
              <a:t>Volarlly</a:t>
            </a:r>
            <a:r>
              <a:rPr lang="en-US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Flexor Sheath.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Guyon’s Canal.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Volar Carpus Ganglion.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126AA-11E7-C5B6-82A7-131DD887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EBA39-7516-D09D-13A3-3D4F6E23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2200752"/>
            <a:ext cx="3137066" cy="245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399034" y="1600200"/>
            <a:ext cx="2944367" cy="3765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5CB5-CB4A-8384-9989-366A6769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8857F-406E-85A8-2043-CE5C57A4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3396-4179-A3AB-9872-E41B9E05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AC9F-8703-C386-FFBD-10C87709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462D-7437-D998-DF84-0055662F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Unknown.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Traumatic.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Mucous cysts associated with OA of DIP joint.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D0BCF-A8DB-14DD-9136-549461D2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624C2-04A5-8564-142F-162C3185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63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06074-2CC3-52CC-34DA-4900A772B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1A95-EF2D-EBB1-4749-7F18D39C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800B7-3212-973C-546B-EEFB1695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Multi-loculated.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Outer wall: several layers of collagen layers, few fibroblasts and</a:t>
            </a:r>
          </a:p>
          <a:p>
            <a:pPr marL="173736" lvl="1" indent="0">
              <a:buNone/>
            </a:pPr>
            <a:r>
              <a:rPr lang="en-US" sz="2000" dirty="0"/>
              <a:t>mesenchymal cells.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synovial lining: not a cyst in true sense.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Content: clear, viscous, mucin- glucosamine, albumin, globulin, hyaluronic acid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8BB46-BEA6-5E61-2E3F-671E1E81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1255E-8773-0B47-015C-E1205CE8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15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E98FA-D750-C53E-5DE5-2C7FBBC8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6FF6-9EC9-2046-17E5-A2B57A85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79E1-C16D-7193-5231-F231DDCB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Unclear Communication of fluid from wrist joint: herniation.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Rent in capsule and tendon sheath→ escape of synovial fluid→ irritation of surrounding tissues→ pseudo capsule 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Enlarge when fluid is pumped in and reduced when water content is absorbed.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Mucoid degeneration of connective tissue and breakdown products coalesce.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A42B4-5230-3073-C308-76E93C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19427-2A3E-34C9-AAC1-58797426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93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37FC-DD12-621A-D347-627FDF69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972F-A099-46F5-AA83-DAD8DE7D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D286-BCD2-343A-7269-06B8394D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Often Young Adults.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More Common In Woman.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Older Patients: Mucous Cyst.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Painless Lump.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Occasionally Slight Ache And Weakness.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Well Defined Swelling.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Cystic And Not Tender.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Trans - Illuminated.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DEAC5-8312-8C0A-12AC-664F026C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D2F9B-0106-A0F1-2EF8-F2910F73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85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9C62-58F9-3F9A-C574-ED235C0E6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0BB5-1A38-8C4D-7041-929993FF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DORSAL CARPAL GANGLION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88EA-7414-F40F-BCDB-A90E76E91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46150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Most common location.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Originates from the scapho- lunate interval.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May decompress into EPL or common extensor tendon sheath.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Asymptomatic, decreasing and increasing in size.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May be associated with aching pain, tenderness and interference with activity at the time of presentation.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Occult ganglion: pressure on branches of posterior inter – osseous nerve.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Large ganglion: pressure on radial nerve branches.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426FB-7169-3F38-6DB0-A0A53B4F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66F7-5C67-7218-72DC-29EBCC7F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42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</TotalTime>
  <Words>835</Words>
  <Application>Microsoft Office PowerPoint</Application>
  <PresentationFormat>On-screen Show (4:3)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GANGLION &amp; BURSITIS</vt:lpstr>
      <vt:lpstr>INTRODUCTION</vt:lpstr>
      <vt:lpstr>PowerPoint Presentation</vt:lpstr>
      <vt:lpstr>PowerPoint Presentation</vt:lpstr>
      <vt:lpstr>ETIOLOGY</vt:lpstr>
      <vt:lpstr>PATHOLOGY</vt:lpstr>
      <vt:lpstr>PATHOGENESIS</vt:lpstr>
      <vt:lpstr>CLINICAL FEATURES</vt:lpstr>
      <vt:lpstr>DORSAL CARPAL GANGLION</vt:lpstr>
      <vt:lpstr>PowerPoint Presentation</vt:lpstr>
      <vt:lpstr>VOLAR CARPAL GANGLION</vt:lpstr>
      <vt:lpstr>PowerPoint Presentation</vt:lpstr>
      <vt:lpstr>VOLAR RETINACULAR GANGLION</vt:lpstr>
      <vt:lpstr>MUCOUS CYSTS</vt:lpstr>
      <vt:lpstr>PowerPoint Presentation</vt:lpstr>
      <vt:lpstr>DIFFERENTIAL DIAGNOSIS</vt:lpstr>
      <vt:lpstr>TREATMENT</vt:lpstr>
      <vt:lpstr>PowerPoint Presentation</vt:lpstr>
      <vt:lpstr>PowerPoint Presentation</vt:lpstr>
      <vt:lpstr>REHABILITATION</vt:lpstr>
      <vt:lpstr>PowerPoint Presentation</vt:lpstr>
      <vt:lpstr>COMPLICATIONS</vt:lpstr>
      <vt:lpstr>Bursa &amp; Bursitis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Five Alphabets</dc:creator>
  <cp:lastModifiedBy>Rajesh Patel</cp:lastModifiedBy>
  <cp:revision>16</cp:revision>
  <dcterms:created xsi:type="dcterms:W3CDTF">2019-04-25T18:53:04Z</dcterms:created>
  <dcterms:modified xsi:type="dcterms:W3CDTF">2025-02-19T18:36:08Z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2019-04-25T00:00:00Z</vt:filetime>
  </property>
</Properties>
</file>